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xml" ContentType="application/vnd.openxmlformats-officedocument.presentationml.tags+xml"/>
  <Override PartName="/ppt/notesSlides/notesSlide3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35.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36.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7.xml" ContentType="application/vnd.openxmlformats-officedocument.themeOverr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4"/>
  </p:sldMasterIdLst>
  <p:notesMasterIdLst>
    <p:notesMasterId r:id="rId58"/>
  </p:notesMasterIdLst>
  <p:sldIdLst>
    <p:sldId id="322" r:id="rId5"/>
    <p:sldId id="559" r:id="rId6"/>
    <p:sldId id="294" r:id="rId7"/>
    <p:sldId id="2096975532" r:id="rId8"/>
    <p:sldId id="7120" r:id="rId9"/>
    <p:sldId id="2147375720" r:id="rId10"/>
    <p:sldId id="260" r:id="rId11"/>
    <p:sldId id="2147375735" r:id="rId12"/>
    <p:sldId id="2134804989" r:id="rId13"/>
    <p:sldId id="2147375736" r:id="rId14"/>
    <p:sldId id="2134804995" r:id="rId15"/>
    <p:sldId id="4239" r:id="rId16"/>
    <p:sldId id="4240" r:id="rId17"/>
    <p:sldId id="4241" r:id="rId18"/>
    <p:sldId id="2147375707" r:id="rId19"/>
    <p:sldId id="329" r:id="rId20"/>
    <p:sldId id="2147375737" r:id="rId21"/>
    <p:sldId id="2147375738" r:id="rId22"/>
    <p:sldId id="2134804987" r:id="rId23"/>
    <p:sldId id="2147375739" r:id="rId24"/>
    <p:sldId id="2147375740" r:id="rId25"/>
    <p:sldId id="2096975549" r:id="rId26"/>
    <p:sldId id="2147375727" r:id="rId27"/>
    <p:sldId id="2147375741" r:id="rId28"/>
    <p:sldId id="4291" r:id="rId29"/>
    <p:sldId id="2147375742" r:id="rId30"/>
    <p:sldId id="2147375743" r:id="rId31"/>
    <p:sldId id="1605" r:id="rId32"/>
    <p:sldId id="2096975483" r:id="rId33"/>
    <p:sldId id="2096975474" r:id="rId34"/>
    <p:sldId id="2096975482" r:id="rId35"/>
    <p:sldId id="2096975368" r:id="rId36"/>
    <p:sldId id="4167" r:id="rId37"/>
    <p:sldId id="4289" r:id="rId38"/>
    <p:sldId id="2147375705" r:id="rId39"/>
    <p:sldId id="498" r:id="rId40"/>
    <p:sldId id="474" r:id="rId41"/>
    <p:sldId id="2147375728" r:id="rId42"/>
    <p:sldId id="2147375632" r:id="rId43"/>
    <p:sldId id="7137" r:id="rId44"/>
    <p:sldId id="2134804967" r:id="rId45"/>
    <p:sldId id="2147375709" r:id="rId46"/>
    <p:sldId id="2147375729" r:id="rId47"/>
    <p:sldId id="2147375730" r:id="rId48"/>
    <p:sldId id="2147375731" r:id="rId49"/>
    <p:sldId id="2147375732" r:id="rId50"/>
    <p:sldId id="2147375637" r:id="rId51"/>
    <p:sldId id="2147375744" r:id="rId52"/>
    <p:sldId id="2147375733" r:id="rId53"/>
    <p:sldId id="2147375734" r:id="rId54"/>
    <p:sldId id="303" r:id="rId55"/>
    <p:sldId id="2147375634" r:id="rId56"/>
    <p:sldId id="2147375726"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ennifer Eimers" initials="JE" lastIdx="23" clrIdx="6">
    <p:extLst>
      <p:ext uri="{19B8F6BF-5375-455C-9EA6-DF929625EA0E}">
        <p15:presenceInfo xmlns:p15="http://schemas.microsoft.com/office/powerpoint/2012/main" userId="S::jeimers@clinicaloptions.com::e496f3f7-6a48-4339-9b0c-9f426a43f948" providerId="AD"/>
      </p:ext>
    </p:extLst>
  </p:cmAuthor>
  <p:cmAuthor id="1" name="Megan Capel" initials="MC" lastIdx="9" clrIdx="0"/>
  <p:cmAuthor id="8" name="Dussadee Royal" initials="DR" lastIdx="2" clrIdx="7">
    <p:extLst>
      <p:ext uri="{19B8F6BF-5375-455C-9EA6-DF929625EA0E}">
        <p15:presenceInfo xmlns:p15="http://schemas.microsoft.com/office/powerpoint/2012/main" userId="S::droyal@clinicaloptions.com::51beead8-6fa0-4b98-aeba-37044af35e17" providerId="AD"/>
      </p:ext>
    </p:extLst>
  </p:cmAuthor>
  <p:cmAuthor id="2" name="vcarter@clinicaloptions.com" initials="v" lastIdx="155" clrIdx="1">
    <p:extLst>
      <p:ext uri="{19B8F6BF-5375-455C-9EA6-DF929625EA0E}">
        <p15:presenceInfo xmlns:p15="http://schemas.microsoft.com/office/powerpoint/2012/main" userId="vcarter@clinicaloptions.com" providerId="None"/>
      </p:ext>
    </p:extLst>
  </p:cmAuthor>
  <p:cmAuthor id="9" name="Jaime Flores" initials="JF" lastIdx="7" clrIdx="8">
    <p:extLst>
      <p:ext uri="{19B8F6BF-5375-455C-9EA6-DF929625EA0E}">
        <p15:presenceInfo xmlns:p15="http://schemas.microsoft.com/office/powerpoint/2012/main" userId="S::jaime@jaime-flores.com::8b2dc643-5a6a-415b-b6b2-7c918b013cb7" providerId="AD"/>
      </p:ext>
    </p:extLst>
  </p:cmAuthor>
  <p:cmAuthor id="3" name=" " initials="MAC" lastIdx="2" clrIdx="2"/>
  <p:cmAuthor id="10" name="Melanie Couton" initials="" lastIdx="9" clrIdx="9">
    <p:extLst>
      <p:ext uri="{19B8F6BF-5375-455C-9EA6-DF929625EA0E}">
        <p15:presenceInfo xmlns:p15="http://schemas.microsoft.com/office/powerpoint/2012/main" userId="S::mcouton@clinicaloptions.com::b5a8fb1e-a716-46a0-9a38-0d707f5e2bfc" providerId="AD"/>
      </p:ext>
    </p:extLst>
  </p:cmAuthor>
  <p:cmAuthor id="4" name="Taryn Gross" initials="TG" lastIdx="2" clrIdx="3"/>
  <p:cmAuthor id="11" name="Christy Seals" initials="CS" lastIdx="10" clrIdx="10">
    <p:extLst>
      <p:ext uri="{19B8F6BF-5375-455C-9EA6-DF929625EA0E}">
        <p15:presenceInfo xmlns:p15="http://schemas.microsoft.com/office/powerpoint/2012/main" userId="S::cseals@clinicaloptions.com::0852e532-1f9e-4bbf-9b56-be19a9543a31" providerId="AD"/>
      </p:ext>
    </p:extLst>
  </p:cmAuthor>
  <p:cmAuthor id="5" name="Nicole Mitchell" initials="NM" lastIdx="2" clrIdx="4">
    <p:extLst>
      <p:ext uri="{19B8F6BF-5375-455C-9EA6-DF929625EA0E}">
        <p15:presenceInfo xmlns:p15="http://schemas.microsoft.com/office/powerpoint/2012/main" userId="S::nmitchell@practicingclinicians.com::e6112baa-5d07-499c-8da8-7bdc6749eb49" providerId="AD"/>
      </p:ext>
    </p:extLst>
  </p:cmAuthor>
  <p:cmAuthor id="12" name="Sarah Anderson" initials="SA" lastIdx="13" clrIdx="11">
    <p:extLst>
      <p:ext uri="{19B8F6BF-5375-455C-9EA6-DF929625EA0E}">
        <p15:presenceInfo xmlns:p15="http://schemas.microsoft.com/office/powerpoint/2012/main" userId="S::sanderson@clinicaloptions.com::7d462797-b6f8-43ff-95d7-bf66d7ed55ab" providerId="AD"/>
      </p:ext>
    </p:extLst>
  </p:cmAuthor>
  <p:cmAuthor id="6" name="Petra Cravens" initials="PC" lastIdx="62" clrIdx="5">
    <p:extLst>
      <p:ext uri="{19B8F6BF-5375-455C-9EA6-DF929625EA0E}">
        <p15:presenceInfo xmlns:p15="http://schemas.microsoft.com/office/powerpoint/2012/main" userId="S::pcravens@clinicaloptions.com::0f94dabc-c4d7-4fca-87b1-40ee2dc417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FBC00"/>
    <a:srgbClr val="FF000E"/>
    <a:srgbClr val="FCA51C"/>
    <a:srgbClr val="68952D"/>
    <a:srgbClr val="4472C4"/>
    <a:srgbClr val="5038D6"/>
    <a:srgbClr val="4D32A8"/>
    <a:srgbClr val="6B2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82" autoAdjust="0"/>
    <p:restoredTop sz="84973" autoAdjust="0"/>
  </p:normalViewPr>
  <p:slideViewPr>
    <p:cSldViewPr snapToGrid="0">
      <p:cViewPr varScale="1">
        <p:scale>
          <a:sx n="73" d="100"/>
          <a:sy n="73" d="100"/>
        </p:scale>
        <p:origin x="893" y="58"/>
      </p:cViewPr>
      <p:guideLst>
        <p:guide pos="3840"/>
        <p:guide orient="horz" pos="2160"/>
      </p:guideLst>
    </p:cSldViewPr>
  </p:slideViewPr>
  <p:notesTextViewPr>
    <p:cViewPr>
      <p:scale>
        <a:sx n="1" d="1"/>
        <a:sy n="1" d="1"/>
      </p:scale>
      <p:origin x="0" y="0"/>
    </p:cViewPr>
  </p:notesTextViewPr>
  <p:sorterViewPr>
    <p:cViewPr>
      <p:scale>
        <a:sx n="100" d="100"/>
        <a:sy n="100" d="100"/>
      </p:scale>
      <p:origin x="0" y="-110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EgnyteDrive\akero\Shared\Research%20&amp;%20Development\External%20Presentations\HARMONY%20Readout\Source%20Data\HARMONY%20Charts.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EgnyteDrive\akero\Shared\Research%20&amp;%20Development\External%20Presentations\HARMONY%20Readout\Source%20Data\HARMONY%20Charts.xlsx" TargetMode="External"/><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oleObject" Target="file:///\\EgnyteDrive\akero\Shared\Research%20&amp;%20Development\External%20Presentations\HARMONY%20Readout\Source%20Data\HARMONY%20Charts.xlsx" TargetMode="External"/><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oleObject" Target="file:///\\EgnyteDrive\akero\Shared\Research%20&amp;%20Development\External%20Presentations\HARMONY%20Readout\Source%20Data\HARMONY%20Charts.xlsx" TargetMode="External"/><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13519751193942"/>
          <c:y val="7.6973075866551624E-2"/>
          <c:w val="0.79103303653774415"/>
          <c:h val="0.81051965370176204"/>
        </c:manualLayout>
      </c:layout>
      <c:barChart>
        <c:barDir val="col"/>
        <c:grouping val="clustered"/>
        <c:varyColors val="0"/>
        <c:ser>
          <c:idx val="0"/>
          <c:order val="0"/>
          <c:tx>
            <c:strRef>
              <c:f>Sheet1!$B$1</c:f>
              <c:strCache>
                <c:ptCount val="1"/>
                <c:pt idx="0">
                  <c:v>Severe Disease Hazard Ratio Versus Controls</c:v>
                </c:pt>
              </c:strCache>
            </c:strRef>
          </c:tx>
          <c:spPr>
            <a:solidFill>
              <a:schemeClr val="accent1"/>
            </a:solidFill>
            <a:ln>
              <a:solidFill>
                <a:schemeClr val="bg1"/>
              </a:solidFill>
            </a:ln>
            <a:effectLst/>
          </c:spPr>
          <c:invertIfNegative val="0"/>
          <c:cat>
            <c:strRef>
              <c:f>Sheet1!$A$2:$A$6</c:f>
              <c:strCache>
                <c:ptCount val="5"/>
                <c:pt idx="0">
                  <c:v>F0</c:v>
                </c:pt>
                <c:pt idx="1">
                  <c:v>F1</c:v>
                </c:pt>
                <c:pt idx="2">
                  <c:v>F2</c:v>
                </c:pt>
                <c:pt idx="3">
                  <c:v>F3</c:v>
                </c:pt>
                <c:pt idx="4">
                  <c:v>F4</c:v>
                </c:pt>
              </c:strCache>
            </c:strRef>
          </c:cat>
          <c:val>
            <c:numRef>
              <c:f>Sheet1!$B$2:$B$6</c:f>
              <c:numCache>
                <c:formatCode>General</c:formatCode>
                <c:ptCount val="5"/>
                <c:pt idx="0">
                  <c:v>1.92</c:v>
                </c:pt>
                <c:pt idx="1">
                  <c:v>1.65</c:v>
                </c:pt>
                <c:pt idx="2">
                  <c:v>5.48</c:v>
                </c:pt>
                <c:pt idx="3">
                  <c:v>14.28</c:v>
                </c:pt>
                <c:pt idx="4">
                  <c:v>104.5</c:v>
                </c:pt>
              </c:numCache>
            </c:numRef>
          </c:val>
          <c:extLst>
            <c:ext xmlns:c16="http://schemas.microsoft.com/office/drawing/2014/chart" uri="{C3380CC4-5D6E-409C-BE32-E72D297353CC}">
              <c16:uniqueId val="{00000000-A55D-7F46-9C9E-0E183D311F8C}"/>
            </c:ext>
          </c:extLst>
        </c:ser>
        <c:dLbls>
          <c:showLegendKey val="0"/>
          <c:showVal val="0"/>
          <c:showCatName val="0"/>
          <c:showSerName val="0"/>
          <c:showPercent val="0"/>
          <c:showBubbleSize val="0"/>
        </c:dLbls>
        <c:gapWidth val="150"/>
        <c:axId val="-243293568"/>
        <c:axId val="-262524736"/>
      </c:barChart>
      <c:catAx>
        <c:axId val="-243293568"/>
        <c:scaling>
          <c:orientation val="minMax"/>
        </c:scaling>
        <c:delete val="0"/>
        <c:axPos val="b"/>
        <c:numFmt formatCode="General" sourceLinked="1"/>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262524736"/>
        <c:crosses val="autoZero"/>
        <c:auto val="1"/>
        <c:lblAlgn val="ctr"/>
        <c:lblOffset val="100"/>
        <c:noMultiLvlLbl val="0"/>
      </c:catAx>
      <c:valAx>
        <c:axId val="-262524736"/>
        <c:scaling>
          <c:orientation val="minMax"/>
          <c:max val="120"/>
          <c:min val="0"/>
        </c:scaling>
        <c:delete val="0"/>
        <c:axPos val="l"/>
        <c:title>
          <c:tx>
            <c:rich>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GB" sz="1400" b="1" dirty="0">
                    <a:solidFill>
                      <a:schemeClr val="bg1"/>
                    </a:solidFill>
                  </a:rPr>
                  <a:t>HR</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0"/>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243293568"/>
        <c:crosses val="autoZero"/>
        <c:crossBetween val="between"/>
        <c:majorUnit val="20"/>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9522853432620194E-2"/>
          <c:y val="2.8096736987320899E-2"/>
          <c:w val="0.88388940195034105"/>
          <c:h val="0.94638012964677198"/>
        </c:manualLayout>
      </c:layout>
      <c:barChart>
        <c:barDir val="col"/>
        <c:grouping val="clustered"/>
        <c:varyColors val="0"/>
        <c:ser>
          <c:idx val="0"/>
          <c:order val="0"/>
          <c:spPr>
            <a:solidFill>
              <a:srgbClr val="015873"/>
            </a:solidFill>
            <a:ln>
              <a:solidFill>
                <a:schemeClr val="tx1"/>
              </a:solidFill>
            </a:ln>
          </c:spPr>
          <c:invertIfNegative val="0"/>
          <c:dPt>
            <c:idx val="0"/>
            <c:invertIfNegative val="0"/>
            <c:bubble3D val="0"/>
            <c:extLst>
              <c:ext xmlns:c16="http://schemas.microsoft.com/office/drawing/2014/chart" uri="{C3380CC4-5D6E-409C-BE32-E72D297353CC}">
                <c16:uniqueId val="{00000000-5280-4F44-84B5-9EA3E6FBF780}"/>
              </c:ext>
            </c:extLst>
          </c:dPt>
          <c:dPt>
            <c:idx val="1"/>
            <c:invertIfNegative val="0"/>
            <c:bubble3D val="0"/>
            <c:extLst>
              <c:ext xmlns:c16="http://schemas.microsoft.com/office/drawing/2014/chart" uri="{C3380CC4-5D6E-409C-BE32-E72D297353CC}">
                <c16:uniqueId val="{00000001-5280-4F44-84B5-9EA3E6FBF780}"/>
              </c:ext>
            </c:extLst>
          </c:dPt>
          <c:dPt>
            <c:idx val="2"/>
            <c:invertIfNegative val="0"/>
            <c:bubble3D val="0"/>
            <c:extLst>
              <c:ext xmlns:c16="http://schemas.microsoft.com/office/drawing/2014/chart" uri="{C3380CC4-5D6E-409C-BE32-E72D297353CC}">
                <c16:uniqueId val="{00000002-5280-4F44-84B5-9EA3E6FBF780}"/>
              </c:ext>
            </c:extLst>
          </c:dPt>
          <c:val>
            <c:numRef>
              <c:f>Sheet1!$B$2:$B$3</c:f>
              <c:numCache>
                <c:formatCode>General</c:formatCode>
                <c:ptCount val="2"/>
                <c:pt idx="0">
                  <c:v>17.600000000000001</c:v>
                </c:pt>
                <c:pt idx="1">
                  <c:v>11.2</c:v>
                </c:pt>
              </c:numCache>
            </c:numRef>
          </c:val>
          <c:extLst>
            <c:ext xmlns:c16="http://schemas.microsoft.com/office/drawing/2014/chart" uri="{C3380CC4-5D6E-409C-BE32-E72D297353CC}">
              <c16:uniqueId val="{00000003-5280-4F44-84B5-9EA3E6FBF780}"/>
            </c:ext>
          </c:extLst>
        </c:ser>
        <c:ser>
          <c:idx val="1"/>
          <c:order val="1"/>
          <c:spPr>
            <a:solidFill>
              <a:srgbClr val="4DA1BB"/>
            </a:solidFill>
            <a:ln>
              <a:solidFill>
                <a:schemeClr val="tx1"/>
              </a:solidFill>
            </a:ln>
          </c:spPr>
          <c:invertIfNegative val="0"/>
          <c:val>
            <c:numRef>
              <c:f>Sheet1!$C$2:$C$3</c:f>
              <c:numCache>
                <c:formatCode>General</c:formatCode>
                <c:ptCount val="2"/>
                <c:pt idx="0">
                  <c:v>23.1</c:v>
                </c:pt>
                <c:pt idx="1">
                  <c:v>11.7</c:v>
                </c:pt>
              </c:numCache>
            </c:numRef>
          </c:val>
          <c:extLst>
            <c:ext xmlns:c16="http://schemas.microsoft.com/office/drawing/2014/chart" uri="{C3380CC4-5D6E-409C-BE32-E72D297353CC}">
              <c16:uniqueId val="{00000004-5280-4F44-84B5-9EA3E6FBF780}"/>
            </c:ext>
          </c:extLst>
        </c:ser>
        <c:ser>
          <c:idx val="2"/>
          <c:order val="2"/>
          <c:spPr>
            <a:solidFill>
              <a:srgbClr val="E1471D"/>
            </a:solidFill>
            <a:ln>
              <a:solidFill>
                <a:schemeClr val="tx1"/>
              </a:solidFill>
            </a:ln>
          </c:spPr>
          <c:invertIfNegative val="0"/>
          <c:val>
            <c:numRef>
              <c:f>Sheet1!$D$2:$D$3</c:f>
              <c:numCache>
                <c:formatCode>General</c:formatCode>
                <c:ptCount val="2"/>
                <c:pt idx="0">
                  <c:v>11.9</c:v>
                </c:pt>
                <c:pt idx="1">
                  <c:v>8</c:v>
                </c:pt>
              </c:numCache>
            </c:numRef>
          </c:val>
          <c:extLst>
            <c:ext xmlns:c16="http://schemas.microsoft.com/office/drawing/2014/chart" uri="{C3380CC4-5D6E-409C-BE32-E72D297353CC}">
              <c16:uniqueId val="{00000005-5280-4F44-84B5-9EA3E6FBF780}"/>
            </c:ext>
          </c:extLst>
        </c:ser>
        <c:dLbls>
          <c:showLegendKey val="0"/>
          <c:showVal val="0"/>
          <c:showCatName val="0"/>
          <c:showSerName val="0"/>
          <c:showPercent val="0"/>
          <c:showBubbleSize val="0"/>
        </c:dLbls>
        <c:gapWidth val="91"/>
        <c:axId val="-2018949488"/>
        <c:axId val="2037901952"/>
      </c:barChart>
      <c:catAx>
        <c:axId val="-2018949488"/>
        <c:scaling>
          <c:orientation val="minMax"/>
        </c:scaling>
        <c:delete val="0"/>
        <c:axPos val="b"/>
        <c:majorTickMark val="none"/>
        <c:minorTickMark val="none"/>
        <c:tickLblPos val="none"/>
        <c:spPr>
          <a:ln w="28575">
            <a:solidFill>
              <a:schemeClr val="tx1"/>
            </a:solidFill>
          </a:ln>
        </c:spPr>
        <c:crossAx val="2037901952"/>
        <c:crosses val="autoZero"/>
        <c:auto val="1"/>
        <c:lblAlgn val="ctr"/>
        <c:lblOffset val="100"/>
        <c:noMultiLvlLbl val="0"/>
      </c:catAx>
      <c:valAx>
        <c:axId val="2037901952"/>
        <c:scaling>
          <c:orientation val="minMax"/>
          <c:max val="30"/>
          <c:min val="0"/>
        </c:scaling>
        <c:delete val="0"/>
        <c:axPos val="l"/>
        <c:numFmt formatCode="General" sourceLinked="1"/>
        <c:majorTickMark val="out"/>
        <c:minorTickMark val="none"/>
        <c:tickLblPos val="nextTo"/>
        <c:spPr>
          <a:ln w="28575" cmpd="sng">
            <a:solidFill>
              <a:schemeClr val="tx1"/>
            </a:solidFill>
          </a:ln>
        </c:spPr>
        <c:txPr>
          <a:bodyPr/>
          <a:lstStyle/>
          <a:p>
            <a:pPr>
              <a:defRPr sz="1800" b="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018949488"/>
        <c:crosses val="autoZero"/>
        <c:crossBetween val="between"/>
        <c:majorUnit val="5"/>
      </c:valAx>
      <c:spPr>
        <a:noFill/>
        <a:ln w="25400">
          <a:noFill/>
        </a:ln>
      </c:spPr>
    </c:plotArea>
    <c:plotVisOnly val="1"/>
    <c:dispBlanksAs val="gap"/>
    <c:showDLblsOverMax val="0"/>
  </c:chart>
  <c:spPr>
    <a:noFill/>
    <a:ln>
      <a:noFill/>
    </a:ln>
  </c:spPr>
  <c:txPr>
    <a:bodyPr/>
    <a:lstStyle/>
    <a:p>
      <a:pPr>
        <a:defRPr sz="1397" b="1">
          <a:solidFill>
            <a:schemeClr val="bg1"/>
          </a:solidFil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71944938967253"/>
          <c:y val="0.15410672499229158"/>
          <c:w val="0.83595246631389286"/>
          <c:h val="0.70187002948318844"/>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20</c:v>
                </c:pt>
              </c:numCache>
            </c:numRef>
          </c:val>
          <c:extLst>
            <c:ext xmlns:c16="http://schemas.microsoft.com/office/drawing/2014/chart" uri="{C3380CC4-5D6E-409C-BE32-E72D297353CC}">
              <c16:uniqueId val="{00000000-9086-400F-BEB3-172A41593EB2}"/>
            </c:ext>
          </c:extLst>
        </c:ser>
        <c:ser>
          <c:idx val="1"/>
          <c:order val="1"/>
          <c:tx>
            <c:strRef>
              <c:f>Sheet1!$C$1</c:f>
              <c:strCache>
                <c:ptCount val="1"/>
                <c:pt idx="0">
                  <c:v>Series 2</c:v>
                </c:pt>
              </c:strCache>
            </c:strRef>
          </c:tx>
          <c:spPr>
            <a:solidFill>
              <a:schemeClr val="accent2"/>
            </a:solidFill>
            <a:ln>
              <a:solidFill>
                <a:schemeClr val="bg1"/>
              </a:solidFill>
            </a:ln>
            <a:effectLst/>
          </c:spPr>
          <c:invertIfNegative val="0"/>
          <c:dLbls>
            <c:dLbl>
              <c:idx val="0"/>
              <c:tx>
                <c:rich>
                  <a:bodyPr/>
                  <a:lstStyle/>
                  <a:p>
                    <a:r>
                      <a:rPr lang="en-US" dirty="0">
                        <a:latin typeface="+mn-lt"/>
                      </a:rPr>
                      <a:t>39%</a:t>
                    </a:r>
                    <a:r>
                      <a:rPr lang="en-US" sz="1800" b="0" i="0" u="none" strike="noStrike" kern="1200" baseline="30000" dirty="0">
                        <a:solidFill>
                          <a:schemeClr val="bg1"/>
                        </a:solidFill>
                        <a:latin typeface="+mn-lt"/>
                      </a:rPr>
                      <a:t>†</a:t>
                    </a:r>
                    <a:endParaRPr lang="en-US" baseline="30000" dirty="0">
                      <a:latin typeface="+mn-lt"/>
                    </a:endParaRPr>
                  </a:p>
                </c:rich>
              </c:tx>
              <c:dLblPos val="outEnd"/>
              <c:showLegendKey val="0"/>
              <c:showVal val="1"/>
              <c:showCatName val="0"/>
              <c:showSerName val="0"/>
              <c:showPercent val="0"/>
              <c:showBubbleSize val="0"/>
              <c:extLst>
                <c:ext xmlns:c15="http://schemas.microsoft.com/office/drawing/2012/chart" uri="{CE6537A1-D6FC-4f65-9D91-7224C49458BB}">
                  <c15:layout>
                    <c:manualLayout>
                      <c:w val="0.10525571744445658"/>
                      <c:h val="7.9129854260542767E-2"/>
                    </c:manualLayout>
                  </c15:layout>
                  <c15:showDataLabelsRange val="0"/>
                </c:ext>
                <c:ext xmlns:c16="http://schemas.microsoft.com/office/drawing/2014/chart" uri="{C3380CC4-5D6E-409C-BE32-E72D297353CC}">
                  <c16:uniqueId val="{00000005-9086-400F-BEB3-172A41593E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39</c:v>
                </c:pt>
              </c:numCache>
            </c:numRef>
          </c:val>
          <c:extLst>
            <c:ext xmlns:c16="http://schemas.microsoft.com/office/drawing/2014/chart" uri="{C3380CC4-5D6E-409C-BE32-E72D297353CC}">
              <c16:uniqueId val="{00000001-9086-400F-BEB3-172A41593EB2}"/>
            </c:ext>
          </c:extLst>
        </c:ser>
        <c:ser>
          <c:idx val="2"/>
          <c:order val="2"/>
          <c:tx>
            <c:strRef>
              <c:f>Sheet1!$D$1</c:f>
              <c:strCache>
                <c:ptCount val="1"/>
                <c:pt idx="0">
                  <c:v>Series 3</c:v>
                </c:pt>
              </c:strCache>
            </c:strRef>
          </c:tx>
          <c:spPr>
            <a:solidFill>
              <a:schemeClr val="accent3"/>
            </a:solidFill>
            <a:ln>
              <a:solidFill>
                <a:schemeClr val="bg1"/>
              </a:solidFill>
            </a:ln>
            <a:effectLst/>
          </c:spPr>
          <c:invertIfNegative val="0"/>
          <c:dLbls>
            <c:dLbl>
              <c:idx val="0"/>
              <c:tx>
                <c:rich>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r>
                      <a:rPr lang="en-US" b="0" dirty="0"/>
                      <a:t>41</a:t>
                    </a:r>
                    <a:r>
                      <a:rPr lang="en-US" sz="1800" b="0" i="0" u="none" strike="noStrike" kern="1200" baseline="0" dirty="0">
                        <a:solidFill>
                          <a:srgbClr val="000000"/>
                        </a:solidFill>
                      </a:rPr>
                      <a:t>%</a:t>
                    </a:r>
                    <a:r>
                      <a:rPr lang="en-US" sz="1800" b="0" i="0" u="none" strike="noStrike" kern="1200" baseline="30000" dirty="0">
                        <a:solidFill>
                          <a:schemeClr val="bg1"/>
                        </a:solidFill>
                      </a:rPr>
                      <a:t>†</a:t>
                    </a:r>
                    <a:endParaRPr lang="en-US" b="0" dirty="0"/>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086-400F-BEB3-172A41593E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41</c:v>
                </c:pt>
              </c:numCache>
            </c:numRef>
          </c:val>
          <c:extLst>
            <c:ext xmlns:c16="http://schemas.microsoft.com/office/drawing/2014/chart" uri="{C3380CC4-5D6E-409C-BE32-E72D297353CC}">
              <c16:uniqueId val="{00000003-9086-400F-BEB3-172A41593EB2}"/>
            </c:ext>
          </c:extLst>
        </c:ser>
        <c:dLbls>
          <c:dLblPos val="outEnd"/>
          <c:showLegendKey val="0"/>
          <c:showVal val="1"/>
          <c:showCatName val="0"/>
          <c:showSerName val="0"/>
          <c:showPercent val="0"/>
          <c:showBubbleSize val="0"/>
        </c:dLbls>
        <c:gapWidth val="51"/>
        <c:overlap val="-40"/>
        <c:axId val="1333054128"/>
        <c:axId val="1333060784"/>
      </c:barChart>
      <c:catAx>
        <c:axId val="1333054128"/>
        <c:scaling>
          <c:orientation val="minMax"/>
        </c:scaling>
        <c:delete val="0"/>
        <c:axPos val="b"/>
        <c:numFmt formatCode="General" sourceLinked="0"/>
        <c:majorTickMark val="none"/>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33060784"/>
        <c:crossesAt val="0"/>
        <c:auto val="1"/>
        <c:lblAlgn val="ctr"/>
        <c:lblOffset val="100"/>
        <c:noMultiLvlLbl val="0"/>
      </c:catAx>
      <c:valAx>
        <c:axId val="1333060784"/>
        <c:scaling>
          <c:orientation val="minMax"/>
          <c:max val="60"/>
        </c:scaling>
        <c:delete val="0"/>
        <c:axPos val="l"/>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333054128"/>
        <c:crosses val="autoZero"/>
        <c:crossBetween val="between"/>
        <c:dispUnits>
          <c:builtInUnit val="hundreds"/>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71944938967253"/>
          <c:y val="0.15410672499229158"/>
          <c:w val="0.83595246631389286"/>
          <c:h val="0.70187002948318844"/>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B2D9-48DE-84B2-9E45E175257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15</c:v>
                </c:pt>
              </c:numCache>
            </c:numRef>
          </c:val>
          <c:extLst>
            <c:ext xmlns:c16="http://schemas.microsoft.com/office/drawing/2014/chart" uri="{C3380CC4-5D6E-409C-BE32-E72D297353CC}">
              <c16:uniqueId val="{00000000-9086-400F-BEB3-172A41593EB2}"/>
            </c:ext>
          </c:extLst>
        </c:ser>
        <c:ser>
          <c:idx val="1"/>
          <c:order val="1"/>
          <c:tx>
            <c:strRef>
              <c:f>Sheet1!$C$1</c:f>
              <c:strCache>
                <c:ptCount val="1"/>
                <c:pt idx="0">
                  <c:v>Series 2</c:v>
                </c:pt>
              </c:strCache>
            </c:strRef>
          </c:tx>
          <c:spPr>
            <a:solidFill>
              <a:schemeClr val="accent2"/>
            </a:solidFill>
            <a:ln>
              <a:solidFill>
                <a:schemeClr val="bg1"/>
              </a:solidFill>
            </a:ln>
            <a:effectLst/>
          </c:spPr>
          <c:invertIfNegative val="0"/>
          <c:dLbls>
            <c:dLbl>
              <c:idx val="0"/>
              <c:tx>
                <c:rich>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r>
                      <a:rPr lang="en-US" b="0" dirty="0"/>
                      <a:t>47%</a:t>
                    </a:r>
                    <a:r>
                      <a:rPr lang="en-US" sz="1800" b="0" i="0" u="none" strike="noStrike" kern="1200" baseline="30000" dirty="0">
                        <a:solidFill>
                          <a:schemeClr val="bg1"/>
                        </a:solidFill>
                      </a:rPr>
                      <a:t>‡</a:t>
                    </a:r>
                    <a:endParaRPr lang="en-US" b="0" baseline="30000" dirty="0"/>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086-400F-BEB3-172A41593E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47</c:v>
                </c:pt>
              </c:numCache>
            </c:numRef>
          </c:val>
          <c:extLst>
            <c:ext xmlns:c16="http://schemas.microsoft.com/office/drawing/2014/chart" uri="{C3380CC4-5D6E-409C-BE32-E72D297353CC}">
              <c16:uniqueId val="{00000001-9086-400F-BEB3-172A41593EB2}"/>
            </c:ext>
          </c:extLst>
        </c:ser>
        <c:ser>
          <c:idx val="2"/>
          <c:order val="2"/>
          <c:tx>
            <c:strRef>
              <c:f>Sheet1!$D$1</c:f>
              <c:strCache>
                <c:ptCount val="1"/>
                <c:pt idx="0">
                  <c:v>Series 3</c:v>
                </c:pt>
              </c:strCache>
            </c:strRef>
          </c:tx>
          <c:spPr>
            <a:solidFill>
              <a:schemeClr val="accent3"/>
            </a:solidFill>
            <a:ln>
              <a:solidFill>
                <a:schemeClr val="bg1"/>
              </a:solidFill>
            </a:ln>
            <a:effectLst/>
          </c:spPr>
          <c:invertIfNegative val="0"/>
          <c:dLbls>
            <c:dLbl>
              <c:idx val="0"/>
              <c:tx>
                <c:rich>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r>
                      <a:rPr lang="en-US" b="0" dirty="0">
                        <a:latin typeface="+mn-lt"/>
                      </a:rPr>
                      <a:t>76%</a:t>
                    </a:r>
                    <a:r>
                      <a:rPr lang="en-US" sz="1800" b="0" i="0" u="none" strike="noStrike" kern="1200" baseline="30000" dirty="0">
                        <a:solidFill>
                          <a:schemeClr val="bg1"/>
                        </a:solidFill>
                        <a:latin typeface="+mn-lt"/>
                        <a:ea typeface="Times" panose="02020603050405020304" pitchFamily="18" charset="0"/>
                        <a:cs typeface="Times New Roman" panose="02020603050405020304" pitchFamily="18" charset="0"/>
                      </a:rPr>
                      <a:t>§</a:t>
                    </a:r>
                    <a:endParaRPr lang="en-US" sz="1800" b="0" i="0" u="none" strike="noStrike" baseline="0" dirty="0">
                      <a:latin typeface="+mn-lt"/>
                    </a:endParaRPr>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086-400F-BEB3-172A41593E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76</c:v>
                </c:pt>
              </c:numCache>
            </c:numRef>
          </c:val>
          <c:extLst>
            <c:ext xmlns:c16="http://schemas.microsoft.com/office/drawing/2014/chart" uri="{C3380CC4-5D6E-409C-BE32-E72D297353CC}">
              <c16:uniqueId val="{00000003-9086-400F-BEB3-172A41593EB2}"/>
            </c:ext>
          </c:extLst>
        </c:ser>
        <c:dLbls>
          <c:dLblPos val="outEnd"/>
          <c:showLegendKey val="0"/>
          <c:showVal val="1"/>
          <c:showCatName val="0"/>
          <c:showSerName val="0"/>
          <c:showPercent val="0"/>
          <c:showBubbleSize val="0"/>
        </c:dLbls>
        <c:gapWidth val="51"/>
        <c:overlap val="-40"/>
        <c:axId val="1333054128"/>
        <c:axId val="1333060784"/>
      </c:barChart>
      <c:catAx>
        <c:axId val="1333054128"/>
        <c:scaling>
          <c:orientation val="minMax"/>
        </c:scaling>
        <c:delete val="0"/>
        <c:axPos val="b"/>
        <c:numFmt formatCode="General" sourceLinked="0"/>
        <c:majorTickMark val="none"/>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33060784"/>
        <c:crossesAt val="0"/>
        <c:auto val="1"/>
        <c:lblAlgn val="ctr"/>
        <c:lblOffset val="100"/>
        <c:noMultiLvlLbl val="0"/>
      </c:catAx>
      <c:valAx>
        <c:axId val="1333060784"/>
        <c:scaling>
          <c:orientation val="minMax"/>
          <c:max val="100"/>
        </c:scaling>
        <c:delete val="0"/>
        <c:axPos val="l"/>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333054128"/>
        <c:crosses val="autoZero"/>
        <c:crossBetween val="between"/>
        <c:majorUnit val="20"/>
        <c:dispUnits>
          <c:builtInUnit val="hundreds"/>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8030808177132824E-2"/>
          <c:y val="2.4305104868648904E-2"/>
          <c:w val="1"/>
          <c:h val="0.90460802142477059"/>
        </c:manualLayout>
      </c:layout>
      <c:barChart>
        <c:barDir val="col"/>
        <c:grouping val="clustered"/>
        <c:varyColors val="0"/>
        <c:ser>
          <c:idx val="0"/>
          <c:order val="0"/>
          <c:tx>
            <c:strRef>
              <c:f>Composite!$B$2</c:f>
              <c:strCache>
                <c:ptCount val="1"/>
                <c:pt idx="0">
                  <c:v>Placebo</c:v>
                </c:pt>
              </c:strCache>
            </c:strRef>
          </c:tx>
          <c:spPr>
            <a:solidFill>
              <a:srgbClr val="E1471D"/>
            </a:solidFill>
            <a:ln>
              <a:solidFill>
                <a:srgbClr val="000000"/>
              </a:solidFill>
            </a:ln>
            <a:effectLst/>
          </c:spPr>
          <c:invertIfNegative val="0"/>
          <c:val>
            <c:numRef>
              <c:f>Composite!$B$3</c:f>
              <c:numCache>
                <c:formatCode>0.0%</c:formatCode>
                <c:ptCount val="1"/>
                <c:pt idx="0">
                  <c:v>4.9000000000000002E-2</c:v>
                </c:pt>
              </c:numCache>
            </c:numRef>
          </c:val>
          <c:extLst xmlns:c15="http://schemas.microsoft.com/office/drawing/2012/chart">
            <c:ext xmlns:c16="http://schemas.microsoft.com/office/drawing/2014/chart" uri="{C3380CC4-5D6E-409C-BE32-E72D297353CC}">
              <c16:uniqueId val="{00000000-B4D0-49D1-9513-10086C37E8E5}"/>
            </c:ext>
          </c:extLst>
        </c:ser>
        <c:ser>
          <c:idx val="4"/>
          <c:order val="1"/>
          <c:tx>
            <c:strRef>
              <c:f>Composite!$C$2</c:f>
              <c:strCache>
                <c:ptCount val="1"/>
                <c:pt idx="0">
                  <c:v>28mg</c:v>
                </c:pt>
              </c:strCache>
            </c:strRef>
          </c:tx>
          <c:spPr>
            <a:solidFill>
              <a:srgbClr val="015873"/>
            </a:solidFill>
            <a:ln>
              <a:solidFill>
                <a:srgbClr val="000000"/>
              </a:solidFill>
            </a:ln>
            <a:effectLst/>
          </c:spPr>
          <c:invertIfNegative val="0"/>
          <c:val>
            <c:numRef>
              <c:f>Composite!$C$3</c:f>
              <c:numCache>
                <c:formatCode>0.0%</c:formatCode>
                <c:ptCount val="1"/>
                <c:pt idx="0">
                  <c:v>0.28899999999999998</c:v>
                </c:pt>
              </c:numCache>
            </c:numRef>
          </c:val>
          <c:extLst xmlns:c15="http://schemas.microsoft.com/office/drawing/2012/chart">
            <c:ext xmlns:c16="http://schemas.microsoft.com/office/drawing/2014/chart" uri="{C3380CC4-5D6E-409C-BE32-E72D297353CC}">
              <c16:uniqueId val="{00000001-B4D0-49D1-9513-10086C37E8E5}"/>
            </c:ext>
          </c:extLst>
        </c:ser>
        <c:ser>
          <c:idx val="1"/>
          <c:order val="2"/>
          <c:tx>
            <c:strRef>
              <c:f>Composite!$D$2</c:f>
              <c:strCache>
                <c:ptCount val="1"/>
                <c:pt idx="0">
                  <c:v>50mg</c:v>
                </c:pt>
              </c:strCache>
            </c:strRef>
          </c:tx>
          <c:spPr>
            <a:solidFill>
              <a:srgbClr val="00823B"/>
            </a:solidFill>
            <a:ln>
              <a:solidFill>
                <a:srgbClr val="000000"/>
              </a:solidFill>
            </a:ln>
            <a:effectLst/>
          </c:spPr>
          <c:invertIfNegative val="0"/>
          <c:val>
            <c:numRef>
              <c:f>Composite!$D$3</c:f>
              <c:numCache>
                <c:formatCode>0.0%</c:formatCode>
                <c:ptCount val="1"/>
                <c:pt idx="0">
                  <c:v>0.41199999999999998</c:v>
                </c:pt>
              </c:numCache>
            </c:numRef>
          </c:val>
          <c:extLst xmlns:c15="http://schemas.microsoft.com/office/drawing/2012/chart">
            <c:ext xmlns:c16="http://schemas.microsoft.com/office/drawing/2014/chart" uri="{C3380CC4-5D6E-409C-BE32-E72D297353CC}">
              <c16:uniqueId val="{00000002-B4D0-49D1-9513-10086C37E8E5}"/>
            </c:ext>
          </c:extLst>
        </c:ser>
        <c:dLbls>
          <c:showLegendKey val="0"/>
          <c:showVal val="0"/>
          <c:showCatName val="0"/>
          <c:showSerName val="0"/>
          <c:showPercent val="0"/>
          <c:showBubbleSize val="0"/>
        </c:dLbls>
        <c:gapWidth val="85"/>
        <c:overlap val="-85"/>
        <c:axId val="143312288"/>
        <c:axId val="1607169424"/>
        <c:extLst/>
      </c:barChart>
      <c:catAx>
        <c:axId val="143312288"/>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1607169424"/>
        <c:crosses val="autoZero"/>
        <c:auto val="1"/>
        <c:lblAlgn val="ctr"/>
        <c:lblOffset val="100"/>
        <c:noMultiLvlLbl val="0"/>
      </c:catAx>
      <c:valAx>
        <c:axId val="1607169424"/>
        <c:scaling>
          <c:orientation val="minMax"/>
          <c:max val="0.60000000000000009"/>
          <c:min val="0"/>
        </c:scaling>
        <c:delete val="0"/>
        <c:axPos val="l"/>
        <c:majorGridlines>
          <c:spPr>
            <a:ln w="9525" cap="flat" cmpd="sng" algn="ctr">
              <a:noFill/>
              <a:round/>
            </a:ln>
            <a:effectLst/>
          </c:spPr>
        </c:majorGridlines>
        <c:numFmt formatCode="0%" sourceLinked="0"/>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3312288"/>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7639982502187224E-2"/>
          <c:y val="0.180111111111111"/>
          <c:w val="0.93236001749781272"/>
          <c:h val="0.69628193032113783"/>
        </c:manualLayout>
      </c:layout>
      <c:barChart>
        <c:barDir val="col"/>
        <c:grouping val="clustered"/>
        <c:varyColors val="0"/>
        <c:ser>
          <c:idx val="0"/>
          <c:order val="0"/>
          <c:tx>
            <c:strRef>
              <c:f>'Liver Stiffness'!$B$2</c:f>
              <c:strCache>
                <c:ptCount val="1"/>
                <c:pt idx="0">
                  <c:v>Placebo</c:v>
                </c:pt>
              </c:strCache>
            </c:strRef>
          </c:tx>
          <c:spPr>
            <a:solidFill>
              <a:srgbClr val="E1471D"/>
            </a:solidFill>
            <a:ln>
              <a:solidFill>
                <a:srgbClr val="000000"/>
              </a:solidFill>
            </a:ln>
          </c:spPr>
          <c:invertIfNegative val="0"/>
          <c:val>
            <c:numRef>
              <c:f>'Liver Stiffness'!$B$3</c:f>
              <c:numCache>
                <c:formatCode>_(* #,##0.0_);_(* \(#,##0.0\);_(* "-"??_);_(@_)</c:formatCode>
                <c:ptCount val="1"/>
                <c:pt idx="0">
                  <c:v>-0.7</c:v>
                </c:pt>
              </c:numCache>
            </c:numRef>
          </c:val>
          <c:extLst xmlns:c15="http://schemas.microsoft.com/office/drawing/2012/chart">
            <c:ext xmlns:c16="http://schemas.microsoft.com/office/drawing/2014/chart" uri="{C3380CC4-5D6E-409C-BE32-E72D297353CC}">
              <c16:uniqueId val="{00000000-6F6D-4EBE-AB9B-6BAAC6BC105B}"/>
            </c:ext>
          </c:extLst>
        </c:ser>
        <c:ser>
          <c:idx val="1"/>
          <c:order val="1"/>
          <c:tx>
            <c:strRef>
              <c:f>'Liver Stiffness'!$C$2</c:f>
              <c:strCache>
                <c:ptCount val="1"/>
                <c:pt idx="0">
                  <c:v>28mg</c:v>
                </c:pt>
              </c:strCache>
            </c:strRef>
          </c:tx>
          <c:spPr>
            <a:solidFill>
              <a:srgbClr val="015873"/>
            </a:solidFill>
            <a:ln>
              <a:solidFill>
                <a:srgbClr val="000000"/>
              </a:solidFill>
            </a:ln>
          </c:spPr>
          <c:invertIfNegative val="0"/>
          <c:val>
            <c:numRef>
              <c:f>'Liver Stiffness'!$C$3</c:f>
              <c:numCache>
                <c:formatCode>_(* #,##0.0_);_(* \(#,##0.0\);_(* "-"??_);_(@_)</c:formatCode>
                <c:ptCount val="1"/>
                <c:pt idx="0">
                  <c:v>-2.6</c:v>
                </c:pt>
              </c:numCache>
            </c:numRef>
          </c:val>
          <c:extLst xmlns:c15="http://schemas.microsoft.com/office/drawing/2012/chart">
            <c:ext xmlns:c16="http://schemas.microsoft.com/office/drawing/2014/chart" uri="{C3380CC4-5D6E-409C-BE32-E72D297353CC}">
              <c16:uniqueId val="{00000001-6F6D-4EBE-AB9B-6BAAC6BC105B}"/>
            </c:ext>
          </c:extLst>
        </c:ser>
        <c:ser>
          <c:idx val="2"/>
          <c:order val="2"/>
          <c:tx>
            <c:strRef>
              <c:f>'Liver Stiffness'!$D$2</c:f>
              <c:strCache>
                <c:ptCount val="1"/>
                <c:pt idx="0">
                  <c:v>50mg</c:v>
                </c:pt>
              </c:strCache>
            </c:strRef>
          </c:tx>
          <c:spPr>
            <a:solidFill>
              <a:srgbClr val="00823B"/>
            </a:solidFill>
            <a:ln>
              <a:solidFill>
                <a:srgbClr val="000000"/>
              </a:solidFill>
            </a:ln>
          </c:spPr>
          <c:invertIfNegative val="0"/>
          <c:val>
            <c:numRef>
              <c:f>'Liver Stiffness'!$D$3</c:f>
              <c:numCache>
                <c:formatCode>_(* #,##0.0_);_(* \(#,##0.0\);_(* "-"??_);_(@_)</c:formatCode>
                <c:ptCount val="1"/>
                <c:pt idx="0">
                  <c:v>-4.3</c:v>
                </c:pt>
              </c:numCache>
            </c:numRef>
          </c:val>
          <c:extLst>
            <c:ext xmlns:c16="http://schemas.microsoft.com/office/drawing/2014/chart" uri="{C3380CC4-5D6E-409C-BE32-E72D297353CC}">
              <c16:uniqueId val="{00000002-6F6D-4EBE-AB9B-6BAAC6BC105B}"/>
            </c:ext>
          </c:extLst>
        </c:ser>
        <c:dLbls>
          <c:showLegendKey val="0"/>
          <c:showVal val="0"/>
          <c:showCatName val="0"/>
          <c:showSerName val="0"/>
          <c:showPercent val="0"/>
          <c:showBubbleSize val="0"/>
        </c:dLbls>
        <c:gapWidth val="90"/>
        <c:overlap val="-25"/>
        <c:axId val="1397171472"/>
        <c:axId val="1397173680"/>
        <c:extLst/>
      </c:barChart>
      <c:catAx>
        <c:axId val="1397171472"/>
        <c:scaling>
          <c:orientation val="minMax"/>
        </c:scaling>
        <c:delete val="0"/>
        <c:axPos val="b"/>
        <c:numFmt formatCode="General" sourceLinked="1"/>
        <c:majorTickMark val="none"/>
        <c:minorTickMark val="none"/>
        <c:tickLblPos val="low"/>
        <c:spPr>
          <a:noFill/>
          <a:ln w="28575" cap="flat" cmpd="sng" algn="ctr">
            <a:solidFill>
              <a:srgbClr val="000000"/>
            </a:solidFill>
            <a:round/>
          </a:ln>
          <a:effectLst/>
        </c:spPr>
        <c:txPr>
          <a:bodyPr rot="-60000000" vert="horz"/>
          <a:lstStyle/>
          <a:p>
            <a:pPr>
              <a:defRPr/>
            </a:pPr>
            <a:endParaRPr lang="en-US"/>
          </a:p>
        </c:txPr>
        <c:crossAx val="1397173680"/>
        <c:crosses val="autoZero"/>
        <c:auto val="1"/>
        <c:lblAlgn val="ctr"/>
        <c:lblOffset val="100"/>
        <c:noMultiLvlLbl val="0"/>
      </c:catAx>
      <c:valAx>
        <c:axId val="1397173680"/>
        <c:scaling>
          <c:orientation val="minMax"/>
          <c:max val="0"/>
          <c:min val="-5"/>
        </c:scaling>
        <c:delete val="0"/>
        <c:axPos val="l"/>
        <c:numFmt formatCode="#,##0" sourceLinked="0"/>
        <c:majorTickMark val="out"/>
        <c:minorTickMark val="none"/>
        <c:tickLblPos val="nextTo"/>
        <c:spPr>
          <a:noFill/>
          <a:ln w="28575">
            <a:solidFill>
              <a:srgbClr val="000000"/>
            </a:solidFill>
          </a:ln>
          <a:effectLst/>
        </c:spPr>
        <c:txPr>
          <a:bodyPr rot="-60000000" vert="horz"/>
          <a:lstStyle/>
          <a:p>
            <a:pPr>
              <a:defRPr/>
            </a:pPr>
            <a:endParaRPr lang="en-US"/>
          </a:p>
        </c:txPr>
        <c:crossAx val="1397171472"/>
        <c:crosses val="autoZero"/>
        <c:crossBetween val="between"/>
        <c:majorUnit val="1"/>
      </c:valAx>
      <c:spPr>
        <a:noFill/>
        <a:ln w="25400">
          <a:noFill/>
        </a:ln>
        <a:effectLst/>
      </c:spPr>
    </c:plotArea>
    <c:plotVisOnly val="1"/>
    <c:dispBlanksAs val="gap"/>
    <c:showDLblsOverMax val="0"/>
  </c:chart>
  <c:spPr>
    <a:noFill/>
    <a:ln w="9525" cap="flat" cmpd="sng" algn="ctr">
      <a:noFill/>
      <a:round/>
    </a:ln>
    <a:effectLst/>
  </c:spPr>
  <c:txPr>
    <a:bodyPr/>
    <a:lstStyle/>
    <a:p>
      <a:pPr>
        <a:defRPr sz="1200">
          <a:solidFill>
            <a:schemeClr val="tx1"/>
          </a:solidFill>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7276828743864637E-2"/>
          <c:y val="0.180111111111111"/>
          <c:w val="0.91272317125613533"/>
          <c:h val="0.69628193032113783"/>
        </c:manualLayout>
      </c:layout>
      <c:barChart>
        <c:barDir val="col"/>
        <c:grouping val="clustered"/>
        <c:varyColors val="0"/>
        <c:ser>
          <c:idx val="0"/>
          <c:order val="0"/>
          <c:tx>
            <c:strRef>
              <c:f>'Pro-C3'!$B$2</c:f>
              <c:strCache>
                <c:ptCount val="1"/>
                <c:pt idx="0">
                  <c:v>Placebo</c:v>
                </c:pt>
              </c:strCache>
            </c:strRef>
          </c:tx>
          <c:spPr>
            <a:solidFill>
              <a:srgbClr val="E1471D"/>
            </a:solidFill>
            <a:ln>
              <a:solidFill>
                <a:srgbClr val="000000"/>
              </a:solidFill>
            </a:ln>
          </c:spPr>
          <c:invertIfNegative val="0"/>
          <c:val>
            <c:numRef>
              <c:f>'Pro-C3'!$B$3</c:f>
              <c:numCache>
                <c:formatCode>_(* #,##0.0_);_(* \(#,##0.0\);_(* "-"??_);_(@_)</c:formatCode>
                <c:ptCount val="1"/>
                <c:pt idx="0">
                  <c:v>0.1</c:v>
                </c:pt>
              </c:numCache>
            </c:numRef>
          </c:val>
          <c:extLst xmlns:c15="http://schemas.microsoft.com/office/drawing/2012/chart">
            <c:ext xmlns:c16="http://schemas.microsoft.com/office/drawing/2014/chart" uri="{C3380CC4-5D6E-409C-BE32-E72D297353CC}">
              <c16:uniqueId val="{00000000-87EE-450C-94C9-C4B9BF517007}"/>
            </c:ext>
          </c:extLst>
        </c:ser>
        <c:ser>
          <c:idx val="1"/>
          <c:order val="1"/>
          <c:tx>
            <c:strRef>
              <c:f>'Pro-C3'!$C$2</c:f>
              <c:strCache>
                <c:ptCount val="1"/>
                <c:pt idx="0">
                  <c:v>28mg</c:v>
                </c:pt>
              </c:strCache>
            </c:strRef>
          </c:tx>
          <c:spPr>
            <a:solidFill>
              <a:srgbClr val="015873"/>
            </a:solidFill>
            <a:ln>
              <a:solidFill>
                <a:srgbClr val="000000"/>
              </a:solidFill>
            </a:ln>
          </c:spPr>
          <c:invertIfNegative val="0"/>
          <c:dPt>
            <c:idx val="0"/>
            <c:invertIfNegative val="0"/>
            <c:bubble3D val="0"/>
            <c:extLst>
              <c:ext xmlns:c16="http://schemas.microsoft.com/office/drawing/2014/chart" uri="{C3380CC4-5D6E-409C-BE32-E72D297353CC}">
                <c16:uniqueId val="{00000001-87EE-450C-94C9-C4B9BF517007}"/>
              </c:ext>
            </c:extLst>
          </c:dPt>
          <c:val>
            <c:numRef>
              <c:f>'Pro-C3'!$C$3</c:f>
              <c:numCache>
                <c:formatCode>_(* #,##0.0_);_(* \(#,##0.0\);_(* "-"??_);_(@_)</c:formatCode>
                <c:ptCount val="1"/>
                <c:pt idx="0">
                  <c:v>-5.0999999999999996</c:v>
                </c:pt>
              </c:numCache>
            </c:numRef>
          </c:val>
          <c:extLst xmlns:c15="http://schemas.microsoft.com/office/drawing/2012/chart">
            <c:ext xmlns:c16="http://schemas.microsoft.com/office/drawing/2014/chart" uri="{C3380CC4-5D6E-409C-BE32-E72D297353CC}">
              <c16:uniqueId val="{00000002-87EE-450C-94C9-C4B9BF517007}"/>
            </c:ext>
          </c:extLst>
        </c:ser>
        <c:ser>
          <c:idx val="2"/>
          <c:order val="2"/>
          <c:tx>
            <c:strRef>
              <c:f>'Pro-C3'!$D$2</c:f>
              <c:strCache>
                <c:ptCount val="1"/>
                <c:pt idx="0">
                  <c:v>50mg</c:v>
                </c:pt>
              </c:strCache>
            </c:strRef>
          </c:tx>
          <c:spPr>
            <a:solidFill>
              <a:srgbClr val="00823B"/>
            </a:solidFill>
            <a:ln>
              <a:solidFill>
                <a:srgbClr val="000000"/>
              </a:solidFill>
            </a:ln>
          </c:spPr>
          <c:invertIfNegative val="0"/>
          <c:val>
            <c:numRef>
              <c:f>'Pro-C3'!$D$3</c:f>
              <c:numCache>
                <c:formatCode>_(* #,##0.0_);_(* \(#,##0.0\);_(* "-"??_);_(@_)</c:formatCode>
                <c:ptCount val="1"/>
                <c:pt idx="0">
                  <c:v>-5.2</c:v>
                </c:pt>
              </c:numCache>
            </c:numRef>
          </c:val>
          <c:extLst>
            <c:ext xmlns:c16="http://schemas.microsoft.com/office/drawing/2014/chart" uri="{C3380CC4-5D6E-409C-BE32-E72D297353CC}">
              <c16:uniqueId val="{00000003-87EE-450C-94C9-C4B9BF517007}"/>
            </c:ext>
          </c:extLst>
        </c:ser>
        <c:dLbls>
          <c:showLegendKey val="0"/>
          <c:showVal val="0"/>
          <c:showCatName val="0"/>
          <c:showSerName val="0"/>
          <c:showPercent val="0"/>
          <c:showBubbleSize val="0"/>
        </c:dLbls>
        <c:gapWidth val="90"/>
        <c:overlap val="-25"/>
        <c:axId val="1397171472"/>
        <c:axId val="1397173680"/>
        <c:extLst/>
      </c:barChart>
      <c:catAx>
        <c:axId val="1397171472"/>
        <c:scaling>
          <c:orientation val="minMax"/>
        </c:scaling>
        <c:delete val="0"/>
        <c:axPos val="b"/>
        <c:numFmt formatCode="General" sourceLinked="1"/>
        <c:majorTickMark val="none"/>
        <c:minorTickMark val="none"/>
        <c:tickLblPos val="low"/>
        <c:spPr>
          <a:noFill/>
          <a:ln w="28575" cap="flat" cmpd="sng" algn="ctr">
            <a:solidFill>
              <a:srgbClr val="000000"/>
            </a:solidFill>
            <a:round/>
          </a:ln>
          <a:effectLst/>
        </c:spPr>
        <c:txPr>
          <a:bodyPr rot="-60000000" vert="horz"/>
          <a:lstStyle/>
          <a:p>
            <a:pPr>
              <a:defRPr>
                <a:noFill/>
              </a:defRPr>
            </a:pPr>
            <a:endParaRPr lang="en-US"/>
          </a:p>
        </c:txPr>
        <c:crossAx val="1397173680"/>
        <c:crosses val="autoZero"/>
        <c:auto val="1"/>
        <c:lblAlgn val="ctr"/>
        <c:lblOffset val="100"/>
        <c:noMultiLvlLbl val="0"/>
      </c:catAx>
      <c:valAx>
        <c:axId val="1397173680"/>
        <c:scaling>
          <c:orientation val="minMax"/>
          <c:max val="1"/>
          <c:min val="-6"/>
        </c:scaling>
        <c:delete val="0"/>
        <c:axPos val="l"/>
        <c:numFmt formatCode="#,##0" sourceLinked="0"/>
        <c:majorTickMark val="out"/>
        <c:minorTickMark val="none"/>
        <c:tickLblPos val="nextTo"/>
        <c:spPr>
          <a:noFill/>
          <a:ln w="28575">
            <a:solidFill>
              <a:srgbClr val="000000"/>
            </a:solidFill>
          </a:ln>
          <a:effectLst/>
        </c:spPr>
        <c:txPr>
          <a:bodyPr rot="-60000000" vert="horz"/>
          <a:lstStyle/>
          <a:p>
            <a:pPr>
              <a:defRPr sz="1400" b="0">
                <a:solidFill>
                  <a:schemeClr val="tx1"/>
                </a:solidFill>
                <a:latin typeface="+mn-lt"/>
              </a:defRPr>
            </a:pPr>
            <a:endParaRPr lang="en-US"/>
          </a:p>
        </c:txPr>
        <c:crossAx val="1397171472"/>
        <c:crosses val="autoZero"/>
        <c:crossBetween val="between"/>
        <c:majorUnit val="1"/>
      </c:valAx>
      <c:spPr>
        <a:noFill/>
        <a:ln>
          <a:noFill/>
        </a:ln>
        <a:effectLst/>
      </c:spPr>
    </c:plotArea>
    <c:plotVisOnly val="1"/>
    <c:dispBlanksAs val="gap"/>
    <c:showDLblsOverMax val="0"/>
  </c:chart>
  <c:spPr>
    <a:noFill/>
    <a:ln w="9525" cap="flat" cmpd="sng" algn="ctr">
      <a:noFill/>
      <a:round/>
    </a:ln>
    <a:effectLst/>
  </c:spPr>
  <c:txPr>
    <a:bodyPr/>
    <a:lstStyle/>
    <a:p>
      <a:pPr>
        <a:defRPr sz="900">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182966642592494"/>
          <c:y val="0.1801110908022899"/>
          <c:w val="0.93236001749781272"/>
          <c:h val="0.69628193032113783"/>
        </c:manualLayout>
      </c:layout>
      <c:barChart>
        <c:barDir val="col"/>
        <c:grouping val="clustered"/>
        <c:varyColors val="0"/>
        <c:ser>
          <c:idx val="0"/>
          <c:order val="0"/>
          <c:tx>
            <c:strRef>
              <c:f>'ELF Score'!$B$2</c:f>
              <c:strCache>
                <c:ptCount val="1"/>
                <c:pt idx="0">
                  <c:v>Placebo</c:v>
                </c:pt>
              </c:strCache>
            </c:strRef>
          </c:tx>
          <c:spPr>
            <a:solidFill>
              <a:srgbClr val="E1471D"/>
            </a:solidFill>
            <a:ln>
              <a:solidFill>
                <a:srgbClr val="000000"/>
              </a:solidFill>
            </a:ln>
          </c:spPr>
          <c:invertIfNegative val="0"/>
          <c:val>
            <c:numRef>
              <c:f>'ELF Score'!$B$3</c:f>
              <c:numCache>
                <c:formatCode>_(* #,##0.0_);_(* \(#,##0.0\);_(* "-"??_);_(@_)</c:formatCode>
                <c:ptCount val="1"/>
                <c:pt idx="0">
                  <c:v>0.1</c:v>
                </c:pt>
              </c:numCache>
            </c:numRef>
          </c:val>
          <c:extLst xmlns:c15="http://schemas.microsoft.com/office/drawing/2012/chart">
            <c:ext xmlns:c16="http://schemas.microsoft.com/office/drawing/2014/chart" uri="{C3380CC4-5D6E-409C-BE32-E72D297353CC}">
              <c16:uniqueId val="{00000000-F85C-4F9B-9A9E-B2435A135AAB}"/>
            </c:ext>
          </c:extLst>
        </c:ser>
        <c:ser>
          <c:idx val="1"/>
          <c:order val="1"/>
          <c:tx>
            <c:strRef>
              <c:f>'ELF Score'!$C$2</c:f>
              <c:strCache>
                <c:ptCount val="1"/>
                <c:pt idx="0">
                  <c:v>28mg</c:v>
                </c:pt>
              </c:strCache>
            </c:strRef>
          </c:tx>
          <c:spPr>
            <a:solidFill>
              <a:srgbClr val="015873"/>
            </a:solidFill>
            <a:ln>
              <a:solidFill>
                <a:srgbClr val="000000"/>
              </a:solidFill>
            </a:ln>
          </c:spPr>
          <c:invertIfNegative val="0"/>
          <c:val>
            <c:numRef>
              <c:f>'ELF Score'!$C$3</c:f>
              <c:numCache>
                <c:formatCode>_(* #,##0.0_);_(* \(#,##0.0\);_(* "-"??_);_(@_)</c:formatCode>
                <c:ptCount val="1"/>
                <c:pt idx="0">
                  <c:v>-0.6</c:v>
                </c:pt>
              </c:numCache>
            </c:numRef>
          </c:val>
          <c:extLst xmlns:c15="http://schemas.microsoft.com/office/drawing/2012/chart">
            <c:ext xmlns:c16="http://schemas.microsoft.com/office/drawing/2014/chart" uri="{C3380CC4-5D6E-409C-BE32-E72D297353CC}">
              <c16:uniqueId val="{00000001-F85C-4F9B-9A9E-B2435A135AAB}"/>
            </c:ext>
          </c:extLst>
        </c:ser>
        <c:ser>
          <c:idx val="2"/>
          <c:order val="2"/>
          <c:tx>
            <c:strRef>
              <c:f>'ELF Score'!$D$2</c:f>
              <c:strCache>
                <c:ptCount val="1"/>
                <c:pt idx="0">
                  <c:v>50mg</c:v>
                </c:pt>
              </c:strCache>
            </c:strRef>
          </c:tx>
          <c:spPr>
            <a:solidFill>
              <a:srgbClr val="00823B"/>
            </a:solidFill>
            <a:ln>
              <a:solidFill>
                <a:srgbClr val="000000"/>
              </a:solidFill>
            </a:ln>
          </c:spPr>
          <c:invertIfNegative val="0"/>
          <c:val>
            <c:numRef>
              <c:f>'ELF Score'!$D$3</c:f>
              <c:numCache>
                <c:formatCode>_(* #,##0.0_);_(* \(#,##0.0\);_(* "-"??_);_(@_)</c:formatCode>
                <c:ptCount val="1"/>
                <c:pt idx="0">
                  <c:v>-0.7</c:v>
                </c:pt>
              </c:numCache>
            </c:numRef>
          </c:val>
          <c:extLst>
            <c:ext xmlns:c16="http://schemas.microsoft.com/office/drawing/2014/chart" uri="{C3380CC4-5D6E-409C-BE32-E72D297353CC}">
              <c16:uniqueId val="{00000002-F85C-4F9B-9A9E-B2435A135AAB}"/>
            </c:ext>
          </c:extLst>
        </c:ser>
        <c:dLbls>
          <c:showLegendKey val="0"/>
          <c:showVal val="0"/>
          <c:showCatName val="0"/>
          <c:showSerName val="0"/>
          <c:showPercent val="0"/>
          <c:showBubbleSize val="0"/>
        </c:dLbls>
        <c:gapWidth val="90"/>
        <c:overlap val="-25"/>
        <c:axId val="1397171472"/>
        <c:axId val="1397173680"/>
        <c:extLst/>
      </c:barChart>
      <c:catAx>
        <c:axId val="1397171472"/>
        <c:scaling>
          <c:orientation val="minMax"/>
        </c:scaling>
        <c:delete val="0"/>
        <c:axPos val="b"/>
        <c:numFmt formatCode="General" sourceLinked="1"/>
        <c:majorTickMark val="none"/>
        <c:minorTickMark val="none"/>
        <c:tickLblPos val="low"/>
        <c:spPr>
          <a:noFill/>
          <a:ln w="28575" cap="flat" cmpd="sng" algn="ctr">
            <a:solidFill>
              <a:srgbClr val="000000"/>
            </a:solidFill>
            <a:round/>
          </a:ln>
          <a:effectLst/>
        </c:spPr>
        <c:txPr>
          <a:bodyPr rot="-60000000" vert="horz"/>
          <a:lstStyle/>
          <a:p>
            <a:pPr>
              <a:defRPr>
                <a:solidFill>
                  <a:schemeClr val="bg1"/>
                </a:solidFill>
              </a:defRPr>
            </a:pPr>
            <a:endParaRPr lang="en-US"/>
          </a:p>
        </c:txPr>
        <c:crossAx val="1397173680"/>
        <c:crosses val="autoZero"/>
        <c:auto val="1"/>
        <c:lblAlgn val="ctr"/>
        <c:lblOffset val="100"/>
        <c:noMultiLvlLbl val="0"/>
      </c:catAx>
      <c:valAx>
        <c:axId val="1397173680"/>
        <c:scaling>
          <c:orientation val="minMax"/>
          <c:max val="0.2"/>
          <c:min val="-0.8"/>
        </c:scaling>
        <c:delete val="0"/>
        <c:axPos val="l"/>
        <c:numFmt formatCode="#,##0.0" sourceLinked="0"/>
        <c:majorTickMark val="out"/>
        <c:minorTickMark val="none"/>
        <c:tickLblPos val="nextTo"/>
        <c:spPr>
          <a:noFill/>
          <a:ln w="28575">
            <a:solidFill>
              <a:srgbClr val="000000"/>
            </a:solidFill>
          </a:ln>
          <a:effectLst/>
        </c:spPr>
        <c:txPr>
          <a:bodyPr rot="-60000000" vert="horz"/>
          <a:lstStyle/>
          <a:p>
            <a:pPr>
              <a:defRPr sz="1400" b="0">
                <a:solidFill>
                  <a:schemeClr val="tx1"/>
                </a:solidFill>
                <a:latin typeface="+mn-lt"/>
              </a:defRPr>
            </a:pPr>
            <a:endParaRPr lang="en-US"/>
          </a:p>
        </c:txPr>
        <c:crossAx val="1397171472"/>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sz="900">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237400158201753"/>
          <c:y val="3.8022787473646041E-2"/>
          <c:w val="0.78592081109172907"/>
          <c:h val="0.80043172927499529"/>
        </c:manualLayout>
      </c:layout>
      <c:lineChart>
        <c:grouping val="standard"/>
        <c:varyColors val="0"/>
        <c:ser>
          <c:idx val="0"/>
          <c:order val="0"/>
          <c:tx>
            <c:strRef>
              <c:f>Sheet1!$B$1</c:f>
              <c:strCache>
                <c:ptCount val="1"/>
                <c:pt idx="0">
                  <c:v>HU6 150 mg (n=20)</c:v>
                </c:pt>
              </c:strCache>
            </c:strRef>
          </c:tx>
          <c:spPr>
            <a:ln w="28575" cap="rnd">
              <a:solidFill>
                <a:srgbClr val="015873"/>
              </a:solidFill>
              <a:round/>
            </a:ln>
            <a:effectLst/>
          </c:spPr>
          <c:marker>
            <c:symbol val="circle"/>
            <c:size val="5"/>
            <c:spPr>
              <a:solidFill>
                <a:srgbClr val="015873"/>
              </a:solidFill>
              <a:ln w="28575">
                <a:solidFill>
                  <a:srgbClr val="015873"/>
                </a:solidFill>
              </a:ln>
              <a:effectLst/>
            </c:spPr>
          </c:marker>
          <c:errBars>
            <c:errDir val="y"/>
            <c:errBarType val="both"/>
            <c:errValType val="percentage"/>
            <c:noEndCap val="0"/>
            <c:val val="52"/>
            <c:spPr>
              <a:noFill/>
              <a:ln w="19050" cap="flat" cmpd="sng" algn="ctr">
                <a:solidFill>
                  <a:srgbClr val="015873"/>
                </a:solidFill>
                <a:round/>
              </a:ln>
              <a:effectLst/>
            </c:spPr>
          </c:errBars>
          <c:cat>
            <c:numRef>
              <c:f>Sheet1!$A$2:$A$63</c:f>
              <c:numCache>
                <c:formatCode>General</c:formatCode>
                <c:ptCount val="62"/>
                <c:pt idx="0">
                  <c:v>0</c:v>
                </c:pt>
                <c:pt idx="2">
                  <c:v>2</c:v>
                </c:pt>
                <c:pt idx="7">
                  <c:v>7</c:v>
                </c:pt>
                <c:pt idx="14">
                  <c:v>14</c:v>
                </c:pt>
                <c:pt idx="28">
                  <c:v>28</c:v>
                </c:pt>
                <c:pt idx="42">
                  <c:v>42</c:v>
                </c:pt>
                <c:pt idx="49">
                  <c:v>49</c:v>
                </c:pt>
                <c:pt idx="61">
                  <c:v>61</c:v>
                </c:pt>
              </c:numCache>
            </c:numRef>
          </c:cat>
          <c:val>
            <c:numRef>
              <c:f>Sheet1!$B$2:$B$63</c:f>
              <c:numCache>
                <c:formatCode>General</c:formatCode>
                <c:ptCount val="62"/>
                <c:pt idx="0">
                  <c:v>0</c:v>
                </c:pt>
                <c:pt idx="2">
                  <c:v>-0.21</c:v>
                </c:pt>
                <c:pt idx="7">
                  <c:v>-0.86</c:v>
                </c:pt>
                <c:pt idx="14">
                  <c:v>-0.67</c:v>
                </c:pt>
                <c:pt idx="28">
                  <c:v>-1.61</c:v>
                </c:pt>
                <c:pt idx="42">
                  <c:v>-1.73</c:v>
                </c:pt>
                <c:pt idx="49">
                  <c:v>-1.43</c:v>
                </c:pt>
                <c:pt idx="61">
                  <c:v>-1.17</c:v>
                </c:pt>
              </c:numCache>
            </c:numRef>
          </c:val>
          <c:smooth val="0"/>
          <c:extLst>
            <c:ext xmlns:c16="http://schemas.microsoft.com/office/drawing/2014/chart" uri="{C3380CC4-5D6E-409C-BE32-E72D297353CC}">
              <c16:uniqueId val="{00000000-3F2F-4430-9E21-92D89CEDD417}"/>
            </c:ext>
          </c:extLst>
        </c:ser>
        <c:ser>
          <c:idx val="1"/>
          <c:order val="1"/>
          <c:tx>
            <c:strRef>
              <c:f>Sheet1!$C$1</c:f>
              <c:strCache>
                <c:ptCount val="1"/>
                <c:pt idx="0">
                  <c:v>HU6 300 mg (n=21)</c:v>
                </c:pt>
              </c:strCache>
            </c:strRef>
          </c:tx>
          <c:spPr>
            <a:ln w="28575" cap="rnd">
              <a:solidFill>
                <a:srgbClr val="00823B"/>
              </a:solidFill>
              <a:round/>
            </a:ln>
            <a:effectLst/>
          </c:spPr>
          <c:marker>
            <c:symbol val="circle"/>
            <c:size val="5"/>
            <c:spPr>
              <a:solidFill>
                <a:srgbClr val="00823B"/>
              </a:solidFill>
              <a:ln w="28575">
                <a:solidFill>
                  <a:srgbClr val="00823B"/>
                </a:solidFill>
              </a:ln>
              <a:effectLst/>
            </c:spPr>
          </c:marker>
          <c:errBars>
            <c:errDir val="y"/>
            <c:errBarType val="both"/>
            <c:errValType val="percentage"/>
            <c:noEndCap val="0"/>
            <c:val val="22"/>
            <c:spPr>
              <a:noFill/>
              <a:ln w="19050" cap="flat" cmpd="sng" algn="ctr">
                <a:solidFill>
                  <a:srgbClr val="00823B"/>
                </a:solidFill>
                <a:round/>
              </a:ln>
              <a:effectLst/>
            </c:spPr>
          </c:errBars>
          <c:cat>
            <c:numRef>
              <c:f>Sheet1!$A$2:$A$63</c:f>
              <c:numCache>
                <c:formatCode>General</c:formatCode>
                <c:ptCount val="62"/>
                <c:pt idx="0">
                  <c:v>0</c:v>
                </c:pt>
                <c:pt idx="2">
                  <c:v>2</c:v>
                </c:pt>
                <c:pt idx="7">
                  <c:v>7</c:v>
                </c:pt>
                <c:pt idx="14">
                  <c:v>14</c:v>
                </c:pt>
                <c:pt idx="28">
                  <c:v>28</c:v>
                </c:pt>
                <c:pt idx="42">
                  <c:v>42</c:v>
                </c:pt>
                <c:pt idx="49">
                  <c:v>49</c:v>
                </c:pt>
                <c:pt idx="61">
                  <c:v>61</c:v>
                </c:pt>
              </c:numCache>
            </c:numRef>
          </c:cat>
          <c:val>
            <c:numRef>
              <c:f>Sheet1!$C$2:$C$63</c:f>
              <c:numCache>
                <c:formatCode>General</c:formatCode>
                <c:ptCount val="62"/>
                <c:pt idx="0">
                  <c:v>0</c:v>
                </c:pt>
                <c:pt idx="2">
                  <c:v>-0.63</c:v>
                </c:pt>
                <c:pt idx="7">
                  <c:v>-1.34</c:v>
                </c:pt>
                <c:pt idx="14">
                  <c:v>-1.73</c:v>
                </c:pt>
                <c:pt idx="28">
                  <c:v>-2.99</c:v>
                </c:pt>
                <c:pt idx="42">
                  <c:v>-3.38</c:v>
                </c:pt>
                <c:pt idx="49">
                  <c:v>-3.63</c:v>
                </c:pt>
                <c:pt idx="61">
                  <c:v>-3.95</c:v>
                </c:pt>
              </c:numCache>
            </c:numRef>
          </c:val>
          <c:smooth val="0"/>
          <c:extLst>
            <c:ext xmlns:c16="http://schemas.microsoft.com/office/drawing/2014/chart" uri="{C3380CC4-5D6E-409C-BE32-E72D297353CC}">
              <c16:uniqueId val="{00000001-3F2F-4430-9E21-92D89CEDD417}"/>
            </c:ext>
          </c:extLst>
        </c:ser>
        <c:ser>
          <c:idx val="2"/>
          <c:order val="2"/>
          <c:tx>
            <c:strRef>
              <c:f>Sheet1!$D$1</c:f>
              <c:strCache>
                <c:ptCount val="1"/>
                <c:pt idx="0">
                  <c:v>HU6 450 mg (n=18)</c:v>
                </c:pt>
              </c:strCache>
            </c:strRef>
          </c:tx>
          <c:spPr>
            <a:ln w="28575" cap="rnd">
              <a:solidFill>
                <a:srgbClr val="682E74"/>
              </a:solidFill>
              <a:round/>
            </a:ln>
            <a:effectLst/>
          </c:spPr>
          <c:marker>
            <c:symbol val="circle"/>
            <c:size val="5"/>
            <c:spPr>
              <a:solidFill>
                <a:srgbClr val="682E74"/>
              </a:solidFill>
              <a:ln w="28575">
                <a:solidFill>
                  <a:srgbClr val="682E74"/>
                </a:solidFill>
              </a:ln>
              <a:effectLst/>
            </c:spPr>
          </c:marker>
          <c:errBars>
            <c:errDir val="y"/>
            <c:errBarType val="both"/>
            <c:errValType val="percentage"/>
            <c:noEndCap val="0"/>
            <c:val val="13"/>
            <c:spPr>
              <a:noFill/>
              <a:ln w="19050" cap="flat" cmpd="sng" algn="ctr">
                <a:solidFill>
                  <a:srgbClr val="682E74"/>
                </a:solidFill>
                <a:round/>
              </a:ln>
              <a:effectLst/>
            </c:spPr>
          </c:errBars>
          <c:cat>
            <c:numRef>
              <c:f>Sheet1!$A$2:$A$63</c:f>
              <c:numCache>
                <c:formatCode>General</c:formatCode>
                <c:ptCount val="62"/>
                <c:pt idx="0">
                  <c:v>0</c:v>
                </c:pt>
                <c:pt idx="2">
                  <c:v>2</c:v>
                </c:pt>
                <c:pt idx="7">
                  <c:v>7</c:v>
                </c:pt>
                <c:pt idx="14">
                  <c:v>14</c:v>
                </c:pt>
                <c:pt idx="28">
                  <c:v>28</c:v>
                </c:pt>
                <c:pt idx="42">
                  <c:v>42</c:v>
                </c:pt>
                <c:pt idx="49">
                  <c:v>49</c:v>
                </c:pt>
                <c:pt idx="61">
                  <c:v>61</c:v>
                </c:pt>
              </c:numCache>
            </c:numRef>
          </c:cat>
          <c:val>
            <c:numRef>
              <c:f>Sheet1!$D$2:$D$63</c:f>
              <c:numCache>
                <c:formatCode>General</c:formatCode>
                <c:ptCount val="62"/>
                <c:pt idx="0">
                  <c:v>0</c:v>
                </c:pt>
                <c:pt idx="2">
                  <c:v>-0.98</c:v>
                </c:pt>
                <c:pt idx="7">
                  <c:v>-1.62</c:v>
                </c:pt>
                <c:pt idx="14">
                  <c:v>-2.99</c:v>
                </c:pt>
                <c:pt idx="28">
                  <c:v>-4.2</c:v>
                </c:pt>
                <c:pt idx="42">
                  <c:v>-5.13</c:v>
                </c:pt>
                <c:pt idx="49">
                  <c:v>-6.06</c:v>
                </c:pt>
                <c:pt idx="61">
                  <c:v>-6.06</c:v>
                </c:pt>
              </c:numCache>
            </c:numRef>
          </c:val>
          <c:smooth val="0"/>
          <c:extLst>
            <c:ext xmlns:c16="http://schemas.microsoft.com/office/drawing/2014/chart" uri="{C3380CC4-5D6E-409C-BE32-E72D297353CC}">
              <c16:uniqueId val="{00000002-3F2F-4430-9E21-92D89CEDD417}"/>
            </c:ext>
          </c:extLst>
        </c:ser>
        <c:ser>
          <c:idx val="3"/>
          <c:order val="3"/>
          <c:tx>
            <c:strRef>
              <c:f>Sheet1!$E$1</c:f>
              <c:strCache>
                <c:ptCount val="1"/>
                <c:pt idx="0">
                  <c:v>Placebo (n=20)</c:v>
                </c:pt>
              </c:strCache>
            </c:strRef>
          </c:tx>
          <c:spPr>
            <a:ln w="28575" cap="rnd">
              <a:solidFill>
                <a:srgbClr val="E1471D"/>
              </a:solidFill>
              <a:round/>
            </a:ln>
            <a:effectLst/>
          </c:spPr>
          <c:marker>
            <c:symbol val="circle"/>
            <c:size val="5"/>
            <c:spPr>
              <a:solidFill>
                <a:srgbClr val="E1471D"/>
              </a:solidFill>
              <a:ln w="28575">
                <a:solidFill>
                  <a:srgbClr val="E1471D"/>
                </a:solidFill>
              </a:ln>
              <a:effectLst/>
            </c:spPr>
          </c:marker>
          <c:errBars>
            <c:errDir val="y"/>
            <c:errBarType val="both"/>
            <c:errValType val="cust"/>
            <c:noEndCap val="0"/>
            <c:plus>
              <c:numLit>
                <c:formatCode>General</c:formatCode>
                <c:ptCount val="1"/>
                <c:pt idx="0">
                  <c:v>1</c:v>
                </c:pt>
              </c:numLit>
            </c:plus>
            <c:minus>
              <c:numLit>
                <c:formatCode>General</c:formatCode>
                <c:ptCount val="1"/>
                <c:pt idx="0">
                  <c:v>1</c:v>
                </c:pt>
              </c:numLit>
            </c:minus>
            <c:spPr>
              <a:noFill/>
              <a:ln w="19050" cap="flat" cmpd="sng" algn="ctr">
                <a:solidFill>
                  <a:srgbClr val="E1471D"/>
                </a:solidFill>
                <a:round/>
              </a:ln>
              <a:effectLst/>
            </c:spPr>
          </c:errBars>
          <c:cat>
            <c:numRef>
              <c:f>Sheet1!$A$2:$A$63</c:f>
              <c:numCache>
                <c:formatCode>General</c:formatCode>
                <c:ptCount val="62"/>
                <c:pt idx="0">
                  <c:v>0</c:v>
                </c:pt>
                <c:pt idx="2">
                  <c:v>2</c:v>
                </c:pt>
                <c:pt idx="7">
                  <c:v>7</c:v>
                </c:pt>
                <c:pt idx="14">
                  <c:v>14</c:v>
                </c:pt>
                <c:pt idx="28">
                  <c:v>28</c:v>
                </c:pt>
                <c:pt idx="42">
                  <c:v>42</c:v>
                </c:pt>
                <c:pt idx="49">
                  <c:v>49</c:v>
                </c:pt>
                <c:pt idx="61">
                  <c:v>61</c:v>
                </c:pt>
              </c:numCache>
            </c:numRef>
          </c:cat>
          <c:val>
            <c:numRef>
              <c:f>Sheet1!$E$2:$E$63</c:f>
              <c:numCache>
                <c:formatCode>General</c:formatCode>
                <c:ptCount val="62"/>
                <c:pt idx="0">
                  <c:v>0</c:v>
                </c:pt>
                <c:pt idx="2">
                  <c:v>-0.06</c:v>
                </c:pt>
                <c:pt idx="7">
                  <c:v>0.33</c:v>
                </c:pt>
                <c:pt idx="14">
                  <c:v>0.36</c:v>
                </c:pt>
                <c:pt idx="28">
                  <c:v>0.67</c:v>
                </c:pt>
                <c:pt idx="42">
                  <c:v>0.61</c:v>
                </c:pt>
                <c:pt idx="49">
                  <c:v>0.57999999999999996</c:v>
                </c:pt>
                <c:pt idx="61">
                  <c:v>-0.04</c:v>
                </c:pt>
              </c:numCache>
            </c:numRef>
          </c:val>
          <c:smooth val="0"/>
          <c:extLst>
            <c:ext xmlns:c16="http://schemas.microsoft.com/office/drawing/2014/chart" uri="{C3380CC4-5D6E-409C-BE32-E72D297353CC}">
              <c16:uniqueId val="{00000003-3F2F-4430-9E21-92D89CEDD417}"/>
            </c:ext>
          </c:extLst>
        </c:ser>
        <c:dLbls>
          <c:showLegendKey val="0"/>
          <c:showVal val="0"/>
          <c:showCatName val="0"/>
          <c:showSerName val="0"/>
          <c:showPercent val="0"/>
          <c:showBubbleSize val="0"/>
        </c:dLbls>
        <c:marker val="1"/>
        <c:smooth val="0"/>
        <c:axId val="634500480"/>
        <c:axId val="626294112"/>
      </c:lineChart>
      <c:catAx>
        <c:axId val="634500480"/>
        <c:scaling>
          <c:orientation val="minMax"/>
        </c:scaling>
        <c:delete val="0"/>
        <c:axPos val="b"/>
        <c:title>
          <c:tx>
            <c:rich>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b="1" dirty="0"/>
                  <a:t>Day</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numFmt formatCode="General" sourceLinked="1"/>
        <c:majorTickMark val="none"/>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626294112"/>
        <c:crossesAt val="-12"/>
        <c:auto val="1"/>
        <c:lblAlgn val="ctr"/>
        <c:lblOffset val="100"/>
        <c:noMultiLvlLbl val="0"/>
      </c:catAx>
      <c:valAx>
        <c:axId val="626294112"/>
        <c:scaling>
          <c:orientation val="minMax"/>
          <c:max val="4"/>
          <c:min val="-12"/>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b="1" dirty="0"/>
                  <a:t>Mean Change From Baseline in </a:t>
                </a:r>
                <a:br>
                  <a:rPr lang="en-US" b="1" dirty="0"/>
                </a:br>
                <a:r>
                  <a:rPr lang="en-US" b="1" dirty="0"/>
                  <a:t>Body Weight (lb)</a:t>
                </a:r>
              </a:p>
            </c:rich>
          </c:tx>
          <c:layout>
            <c:manualLayout>
              <c:xMode val="edge"/>
              <c:yMode val="edge"/>
              <c:x val="2.319513114107078E-3"/>
              <c:y val="6.4707105999547918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634500480"/>
        <c:crosses val="autoZero"/>
        <c:crossBetween val="between"/>
      </c:valAx>
      <c:spPr>
        <a:noFill/>
        <a:ln>
          <a:noFill/>
        </a:ln>
        <a:effectLst/>
      </c:spPr>
    </c:plotArea>
    <c:plotVisOnly val="1"/>
    <c:dispBlanksAs val="span"/>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237400158201753"/>
          <c:y val="3.8022787473646041E-2"/>
          <c:w val="0.78592081109172907"/>
          <c:h val="0.80043172927499529"/>
        </c:manualLayout>
      </c:layout>
      <c:lineChart>
        <c:grouping val="standard"/>
        <c:varyColors val="0"/>
        <c:ser>
          <c:idx val="0"/>
          <c:order val="0"/>
          <c:tx>
            <c:strRef>
              <c:f>Sheet1!$B$1</c:f>
              <c:strCache>
                <c:ptCount val="1"/>
                <c:pt idx="0">
                  <c:v>HU6 150 mg (n=20)</c:v>
                </c:pt>
              </c:strCache>
            </c:strRef>
          </c:tx>
          <c:spPr>
            <a:ln w="28575" cap="rnd">
              <a:solidFill>
                <a:srgbClr val="015873"/>
              </a:solidFill>
              <a:round/>
            </a:ln>
            <a:effectLst/>
          </c:spPr>
          <c:marker>
            <c:symbol val="circle"/>
            <c:size val="5"/>
            <c:spPr>
              <a:solidFill>
                <a:srgbClr val="015873"/>
              </a:solidFill>
              <a:ln w="28575">
                <a:solidFill>
                  <a:srgbClr val="015873"/>
                </a:solidFill>
              </a:ln>
              <a:effectLst/>
            </c:spPr>
          </c:marker>
          <c:errBars>
            <c:errDir val="y"/>
            <c:errBarType val="both"/>
            <c:errValType val="percentage"/>
            <c:noEndCap val="0"/>
            <c:val val="52"/>
            <c:spPr>
              <a:noFill/>
              <a:ln w="19050" cap="flat" cmpd="sng" algn="ctr">
                <a:solidFill>
                  <a:srgbClr val="015873"/>
                </a:solidFill>
                <a:round/>
              </a:ln>
              <a:effectLst/>
            </c:spPr>
          </c:errBars>
          <c:cat>
            <c:numRef>
              <c:f>Sheet1!$A$2:$A$63</c:f>
              <c:numCache>
                <c:formatCode>General</c:formatCode>
                <c:ptCount val="62"/>
                <c:pt idx="0">
                  <c:v>0</c:v>
                </c:pt>
                <c:pt idx="2">
                  <c:v>2</c:v>
                </c:pt>
                <c:pt idx="7">
                  <c:v>7</c:v>
                </c:pt>
                <c:pt idx="14">
                  <c:v>14</c:v>
                </c:pt>
                <c:pt idx="28">
                  <c:v>28</c:v>
                </c:pt>
                <c:pt idx="42">
                  <c:v>42</c:v>
                </c:pt>
                <c:pt idx="49">
                  <c:v>49</c:v>
                </c:pt>
                <c:pt idx="61">
                  <c:v>61</c:v>
                </c:pt>
              </c:numCache>
            </c:numRef>
          </c:cat>
          <c:val>
            <c:numRef>
              <c:f>Sheet1!$B$2:$B$63</c:f>
              <c:numCache>
                <c:formatCode>General</c:formatCode>
                <c:ptCount val="62"/>
                <c:pt idx="0">
                  <c:v>0</c:v>
                </c:pt>
                <c:pt idx="2">
                  <c:v>-1.1299999999999999</c:v>
                </c:pt>
                <c:pt idx="7">
                  <c:v>-0.99</c:v>
                </c:pt>
                <c:pt idx="14">
                  <c:v>-0.52</c:v>
                </c:pt>
                <c:pt idx="28">
                  <c:v>-1.05</c:v>
                </c:pt>
                <c:pt idx="42">
                  <c:v>-2.3199999999999998</c:v>
                </c:pt>
                <c:pt idx="49">
                  <c:v>-1.33</c:v>
                </c:pt>
                <c:pt idx="61">
                  <c:v>-0.87</c:v>
                </c:pt>
              </c:numCache>
            </c:numRef>
          </c:val>
          <c:smooth val="0"/>
          <c:extLst>
            <c:ext xmlns:c16="http://schemas.microsoft.com/office/drawing/2014/chart" uri="{C3380CC4-5D6E-409C-BE32-E72D297353CC}">
              <c16:uniqueId val="{00000000-1400-41B7-AFD5-2FCF81572366}"/>
            </c:ext>
          </c:extLst>
        </c:ser>
        <c:ser>
          <c:idx val="1"/>
          <c:order val="1"/>
          <c:tx>
            <c:strRef>
              <c:f>Sheet1!$C$1</c:f>
              <c:strCache>
                <c:ptCount val="1"/>
                <c:pt idx="0">
                  <c:v>HU6 300 mg (n=21)</c:v>
                </c:pt>
              </c:strCache>
            </c:strRef>
          </c:tx>
          <c:spPr>
            <a:ln w="28575" cap="rnd">
              <a:solidFill>
                <a:srgbClr val="00823B"/>
              </a:solidFill>
              <a:round/>
            </a:ln>
            <a:effectLst/>
          </c:spPr>
          <c:marker>
            <c:symbol val="circle"/>
            <c:size val="5"/>
            <c:spPr>
              <a:solidFill>
                <a:srgbClr val="00823B"/>
              </a:solidFill>
              <a:ln w="28575">
                <a:solidFill>
                  <a:srgbClr val="00823B"/>
                </a:solidFill>
              </a:ln>
              <a:effectLst/>
            </c:spPr>
          </c:marker>
          <c:errBars>
            <c:errDir val="y"/>
            <c:errBarType val="both"/>
            <c:errValType val="percentage"/>
            <c:noEndCap val="0"/>
            <c:val val="22"/>
            <c:spPr>
              <a:noFill/>
              <a:ln w="19050" cap="flat" cmpd="sng" algn="ctr">
                <a:solidFill>
                  <a:srgbClr val="00823B"/>
                </a:solidFill>
                <a:round/>
              </a:ln>
              <a:effectLst/>
            </c:spPr>
          </c:errBars>
          <c:cat>
            <c:numRef>
              <c:f>Sheet1!$A$2:$A$63</c:f>
              <c:numCache>
                <c:formatCode>General</c:formatCode>
                <c:ptCount val="62"/>
                <c:pt idx="0">
                  <c:v>0</c:v>
                </c:pt>
                <c:pt idx="2">
                  <c:v>2</c:v>
                </c:pt>
                <c:pt idx="7">
                  <c:v>7</c:v>
                </c:pt>
                <c:pt idx="14">
                  <c:v>14</c:v>
                </c:pt>
                <c:pt idx="28">
                  <c:v>28</c:v>
                </c:pt>
                <c:pt idx="42">
                  <c:v>42</c:v>
                </c:pt>
                <c:pt idx="49">
                  <c:v>49</c:v>
                </c:pt>
                <c:pt idx="61">
                  <c:v>61</c:v>
                </c:pt>
              </c:numCache>
            </c:numRef>
          </c:cat>
          <c:val>
            <c:numRef>
              <c:f>Sheet1!$C$2:$C$63</c:f>
              <c:numCache>
                <c:formatCode>General</c:formatCode>
                <c:ptCount val="62"/>
                <c:pt idx="0">
                  <c:v>0</c:v>
                </c:pt>
                <c:pt idx="2">
                  <c:v>-1.1299999999999999</c:v>
                </c:pt>
                <c:pt idx="7">
                  <c:v>-1.63</c:v>
                </c:pt>
                <c:pt idx="14">
                  <c:v>-1.79</c:v>
                </c:pt>
                <c:pt idx="28">
                  <c:v>-3</c:v>
                </c:pt>
                <c:pt idx="42">
                  <c:v>-2.5</c:v>
                </c:pt>
                <c:pt idx="49">
                  <c:v>-3.81</c:v>
                </c:pt>
                <c:pt idx="61">
                  <c:v>-3.46</c:v>
                </c:pt>
              </c:numCache>
            </c:numRef>
          </c:val>
          <c:smooth val="0"/>
          <c:extLst>
            <c:ext xmlns:c16="http://schemas.microsoft.com/office/drawing/2014/chart" uri="{C3380CC4-5D6E-409C-BE32-E72D297353CC}">
              <c16:uniqueId val="{00000001-1400-41B7-AFD5-2FCF81572366}"/>
            </c:ext>
          </c:extLst>
        </c:ser>
        <c:ser>
          <c:idx val="2"/>
          <c:order val="2"/>
          <c:tx>
            <c:strRef>
              <c:f>Sheet1!$D$1</c:f>
              <c:strCache>
                <c:ptCount val="1"/>
                <c:pt idx="0">
                  <c:v>HU6 450 mg (n=18)</c:v>
                </c:pt>
              </c:strCache>
            </c:strRef>
          </c:tx>
          <c:spPr>
            <a:ln w="28575" cap="rnd">
              <a:solidFill>
                <a:srgbClr val="682E74"/>
              </a:solidFill>
              <a:round/>
            </a:ln>
            <a:effectLst/>
          </c:spPr>
          <c:marker>
            <c:symbol val="circle"/>
            <c:size val="5"/>
            <c:spPr>
              <a:solidFill>
                <a:srgbClr val="682E74"/>
              </a:solidFill>
              <a:ln w="28575">
                <a:solidFill>
                  <a:srgbClr val="682E74"/>
                </a:solidFill>
              </a:ln>
              <a:effectLst/>
            </c:spPr>
          </c:marker>
          <c:errBars>
            <c:errDir val="y"/>
            <c:errBarType val="both"/>
            <c:errValType val="percentage"/>
            <c:noEndCap val="0"/>
            <c:val val="13"/>
            <c:spPr>
              <a:noFill/>
              <a:ln w="19050" cap="flat" cmpd="sng" algn="ctr">
                <a:solidFill>
                  <a:srgbClr val="682E74"/>
                </a:solidFill>
                <a:round/>
              </a:ln>
              <a:effectLst/>
            </c:spPr>
          </c:errBars>
          <c:cat>
            <c:numRef>
              <c:f>Sheet1!$A$2:$A$63</c:f>
              <c:numCache>
                <c:formatCode>General</c:formatCode>
                <c:ptCount val="62"/>
                <c:pt idx="0">
                  <c:v>0</c:v>
                </c:pt>
                <c:pt idx="2">
                  <c:v>2</c:v>
                </c:pt>
                <c:pt idx="7">
                  <c:v>7</c:v>
                </c:pt>
                <c:pt idx="14">
                  <c:v>14</c:v>
                </c:pt>
                <c:pt idx="28">
                  <c:v>28</c:v>
                </c:pt>
                <c:pt idx="42">
                  <c:v>42</c:v>
                </c:pt>
                <c:pt idx="49">
                  <c:v>49</c:v>
                </c:pt>
                <c:pt idx="61">
                  <c:v>61</c:v>
                </c:pt>
              </c:numCache>
            </c:numRef>
          </c:cat>
          <c:val>
            <c:numRef>
              <c:f>Sheet1!$D$2:$D$63</c:f>
              <c:numCache>
                <c:formatCode>General</c:formatCode>
                <c:ptCount val="62"/>
                <c:pt idx="0">
                  <c:v>0</c:v>
                </c:pt>
                <c:pt idx="2">
                  <c:v>-0.33</c:v>
                </c:pt>
                <c:pt idx="7">
                  <c:v>-1.49</c:v>
                </c:pt>
                <c:pt idx="14">
                  <c:v>-2.73</c:v>
                </c:pt>
                <c:pt idx="28">
                  <c:v>-4.93</c:v>
                </c:pt>
                <c:pt idx="42">
                  <c:v>-6.74</c:v>
                </c:pt>
                <c:pt idx="49">
                  <c:v>-8.0299999999999994</c:v>
                </c:pt>
                <c:pt idx="61">
                  <c:v>-9.2899999999999991</c:v>
                </c:pt>
              </c:numCache>
            </c:numRef>
          </c:val>
          <c:smooth val="0"/>
          <c:extLst>
            <c:ext xmlns:c16="http://schemas.microsoft.com/office/drawing/2014/chart" uri="{C3380CC4-5D6E-409C-BE32-E72D297353CC}">
              <c16:uniqueId val="{00000002-1400-41B7-AFD5-2FCF81572366}"/>
            </c:ext>
          </c:extLst>
        </c:ser>
        <c:ser>
          <c:idx val="3"/>
          <c:order val="3"/>
          <c:tx>
            <c:strRef>
              <c:f>Sheet1!$E$1</c:f>
              <c:strCache>
                <c:ptCount val="1"/>
                <c:pt idx="0">
                  <c:v>Placebo (n=20)</c:v>
                </c:pt>
              </c:strCache>
            </c:strRef>
          </c:tx>
          <c:spPr>
            <a:ln w="28575" cap="rnd">
              <a:solidFill>
                <a:srgbClr val="E1471D"/>
              </a:solidFill>
              <a:round/>
            </a:ln>
            <a:effectLst/>
          </c:spPr>
          <c:marker>
            <c:symbol val="circle"/>
            <c:size val="5"/>
            <c:spPr>
              <a:solidFill>
                <a:srgbClr val="E1471D"/>
              </a:solidFill>
              <a:ln w="28575">
                <a:solidFill>
                  <a:srgbClr val="E1471D"/>
                </a:solidFill>
              </a:ln>
              <a:effectLst/>
            </c:spPr>
          </c:marker>
          <c:errBars>
            <c:errDir val="y"/>
            <c:errBarType val="both"/>
            <c:errValType val="cust"/>
            <c:noEndCap val="0"/>
            <c:plus>
              <c:numLit>
                <c:formatCode>General</c:formatCode>
                <c:ptCount val="1"/>
                <c:pt idx="0">
                  <c:v>1</c:v>
                </c:pt>
              </c:numLit>
            </c:plus>
            <c:minus>
              <c:numLit>
                <c:formatCode>General</c:formatCode>
                <c:ptCount val="1"/>
                <c:pt idx="0">
                  <c:v>1</c:v>
                </c:pt>
              </c:numLit>
            </c:minus>
            <c:spPr>
              <a:noFill/>
              <a:ln w="19050" cap="flat" cmpd="sng" algn="ctr">
                <a:solidFill>
                  <a:srgbClr val="E1471D"/>
                </a:solidFill>
                <a:round/>
              </a:ln>
              <a:effectLst/>
            </c:spPr>
          </c:errBars>
          <c:cat>
            <c:numRef>
              <c:f>Sheet1!$A$2:$A$63</c:f>
              <c:numCache>
                <c:formatCode>General</c:formatCode>
                <c:ptCount val="62"/>
                <c:pt idx="0">
                  <c:v>0</c:v>
                </c:pt>
                <c:pt idx="2">
                  <c:v>2</c:v>
                </c:pt>
                <c:pt idx="7">
                  <c:v>7</c:v>
                </c:pt>
                <c:pt idx="14">
                  <c:v>14</c:v>
                </c:pt>
                <c:pt idx="28">
                  <c:v>28</c:v>
                </c:pt>
                <c:pt idx="42">
                  <c:v>42</c:v>
                </c:pt>
                <c:pt idx="49">
                  <c:v>49</c:v>
                </c:pt>
                <c:pt idx="61">
                  <c:v>61</c:v>
                </c:pt>
              </c:numCache>
            </c:numRef>
          </c:cat>
          <c:val>
            <c:numRef>
              <c:f>Sheet1!$E$2:$E$63</c:f>
              <c:numCache>
                <c:formatCode>General</c:formatCode>
                <c:ptCount val="62"/>
                <c:pt idx="0">
                  <c:v>0</c:v>
                </c:pt>
                <c:pt idx="2">
                  <c:v>0.14000000000000001</c:v>
                </c:pt>
                <c:pt idx="7">
                  <c:v>0.21</c:v>
                </c:pt>
                <c:pt idx="14">
                  <c:v>0.03</c:v>
                </c:pt>
                <c:pt idx="28">
                  <c:v>1.34</c:v>
                </c:pt>
                <c:pt idx="42">
                  <c:v>1.55</c:v>
                </c:pt>
                <c:pt idx="49">
                  <c:v>1.37</c:v>
                </c:pt>
                <c:pt idx="61">
                  <c:v>0.62</c:v>
                </c:pt>
              </c:numCache>
            </c:numRef>
          </c:val>
          <c:smooth val="0"/>
          <c:extLst>
            <c:ext xmlns:c16="http://schemas.microsoft.com/office/drawing/2014/chart" uri="{C3380CC4-5D6E-409C-BE32-E72D297353CC}">
              <c16:uniqueId val="{00000003-1400-41B7-AFD5-2FCF81572366}"/>
            </c:ext>
          </c:extLst>
        </c:ser>
        <c:dLbls>
          <c:showLegendKey val="0"/>
          <c:showVal val="0"/>
          <c:showCatName val="0"/>
          <c:showSerName val="0"/>
          <c:showPercent val="0"/>
          <c:showBubbleSize val="0"/>
        </c:dLbls>
        <c:marker val="1"/>
        <c:smooth val="0"/>
        <c:axId val="634500480"/>
        <c:axId val="626294112"/>
      </c:lineChart>
      <c:catAx>
        <c:axId val="634500480"/>
        <c:scaling>
          <c:orientation val="minMax"/>
        </c:scaling>
        <c:delete val="0"/>
        <c:axPos val="b"/>
        <c:title>
          <c:tx>
            <c:rich>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b="1" dirty="0"/>
                  <a:t>Day</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numFmt formatCode="General" sourceLinked="1"/>
        <c:majorTickMark val="none"/>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626294112"/>
        <c:crossesAt val="-12"/>
        <c:auto val="1"/>
        <c:lblAlgn val="ctr"/>
        <c:lblOffset val="100"/>
        <c:noMultiLvlLbl val="0"/>
      </c:catAx>
      <c:valAx>
        <c:axId val="626294112"/>
        <c:scaling>
          <c:orientation val="minMax"/>
          <c:max val="4"/>
          <c:min val="-12"/>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b="1" dirty="0"/>
                  <a:t>Mean Change From Baseline in </a:t>
                </a:r>
                <a:br>
                  <a:rPr lang="en-US" b="1" dirty="0"/>
                </a:br>
                <a:r>
                  <a:rPr lang="en-US" b="1" dirty="0"/>
                  <a:t>Body Weight (lb)</a:t>
                </a:r>
              </a:p>
            </c:rich>
          </c:tx>
          <c:layout>
            <c:manualLayout>
              <c:xMode val="edge"/>
              <c:yMode val="edge"/>
              <c:x val="4.639026228214156E-3"/>
              <c:y val="7.0894115423288884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634500480"/>
        <c:crosses val="autoZero"/>
        <c:crossBetween val="between"/>
      </c:valAx>
      <c:spPr>
        <a:noFill/>
        <a:ln>
          <a:noFill/>
        </a:ln>
        <a:effectLst/>
      </c:spPr>
    </c:plotArea>
    <c:plotVisOnly val="1"/>
    <c:dispBlanksAs val="span"/>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ata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image" Target="../media/image11.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rawing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image" Target="../media/image11.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E1B921-558C-E843-9BFB-19C5A1555999}"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s-ES"/>
        </a:p>
      </dgm:t>
    </dgm:pt>
    <dgm:pt modelId="{823D7763-0597-FA43-B0E7-62C9079DE04B}">
      <dgm:prSet phldrT="[Texto]"/>
      <dgm:spPr>
        <a:solidFill>
          <a:schemeClr val="accent1"/>
        </a:solidFill>
      </dgm:spPr>
      <dgm:t>
        <a:bodyPr/>
        <a:lstStyle/>
        <a:p>
          <a:r>
            <a:rPr lang="es-ES" b="1" dirty="0"/>
            <a:t>Drugs</a:t>
          </a:r>
        </a:p>
      </dgm:t>
    </dgm:pt>
    <dgm:pt modelId="{0B0146FE-C6FB-BE4F-86B4-6F9CA577D3C7}" type="parTrans" cxnId="{C05AEDA1-1D98-CA40-B046-09B989542172}">
      <dgm:prSet/>
      <dgm:spPr/>
      <dgm:t>
        <a:bodyPr/>
        <a:lstStyle/>
        <a:p>
          <a:endParaRPr lang="es-ES">
            <a:solidFill>
              <a:schemeClr val="bg1"/>
            </a:solidFill>
          </a:endParaRPr>
        </a:p>
      </dgm:t>
    </dgm:pt>
    <dgm:pt modelId="{1172DFBB-20D7-F847-93A4-119F9B97B1CC}" type="sibTrans" cxnId="{C05AEDA1-1D98-CA40-B046-09B989542172}">
      <dgm:prSet/>
      <dgm:spPr>
        <a:solidFill>
          <a:schemeClr val="accent1"/>
        </a:solidFill>
      </dgm:spPr>
      <dgm:t>
        <a:bodyPr/>
        <a:lstStyle/>
        <a:p>
          <a:endParaRPr lang="es-ES" dirty="0">
            <a:solidFill>
              <a:schemeClr val="bg1"/>
            </a:solidFill>
          </a:endParaRPr>
        </a:p>
      </dgm:t>
    </dgm:pt>
    <dgm:pt modelId="{CECA47BE-3115-D44E-AC06-A6708F308A8E}">
      <dgm:prSet phldrT="[Texto]"/>
      <dgm:spPr/>
      <dgm:t>
        <a:bodyPr/>
        <a:lstStyle/>
        <a:p>
          <a:r>
            <a:rPr lang="es-ES" b="1" dirty="0"/>
            <a:t>Endoscopy</a:t>
          </a:r>
        </a:p>
      </dgm:t>
    </dgm:pt>
    <dgm:pt modelId="{D6E5CEEF-BB54-094E-816C-612E871044D9}" type="parTrans" cxnId="{8F7488F2-BEDD-5B4D-88CB-CB5481813A74}">
      <dgm:prSet/>
      <dgm:spPr/>
      <dgm:t>
        <a:bodyPr/>
        <a:lstStyle/>
        <a:p>
          <a:endParaRPr lang="es-ES">
            <a:solidFill>
              <a:schemeClr val="bg1"/>
            </a:solidFill>
          </a:endParaRPr>
        </a:p>
      </dgm:t>
    </dgm:pt>
    <dgm:pt modelId="{32C586C6-F665-F049-928A-6ACED74ADC55}" type="sibTrans" cxnId="{8F7488F2-BEDD-5B4D-88CB-CB5481813A74}">
      <dgm:prSet/>
      <dgm:spPr/>
      <dgm:t>
        <a:bodyPr/>
        <a:lstStyle/>
        <a:p>
          <a:endParaRPr lang="es-ES" dirty="0">
            <a:solidFill>
              <a:schemeClr val="bg1"/>
            </a:solidFill>
          </a:endParaRPr>
        </a:p>
      </dgm:t>
    </dgm:pt>
    <dgm:pt modelId="{7DA96CE0-25F8-4745-8E9D-98B5F551CEC0}">
      <dgm:prSet phldrT="[Texto]"/>
      <dgm:spPr/>
      <dgm:t>
        <a:bodyPr/>
        <a:lstStyle/>
        <a:p>
          <a:r>
            <a:rPr lang="es-ES" b="1" dirty="0"/>
            <a:t>Surgery</a:t>
          </a:r>
        </a:p>
      </dgm:t>
    </dgm:pt>
    <dgm:pt modelId="{21630121-4D76-E242-B5BB-575B9747263D}" type="parTrans" cxnId="{4F6E9347-E75F-D342-817A-86BDF0DEFC97}">
      <dgm:prSet/>
      <dgm:spPr/>
      <dgm:t>
        <a:bodyPr/>
        <a:lstStyle/>
        <a:p>
          <a:endParaRPr lang="es-ES">
            <a:solidFill>
              <a:schemeClr val="bg1"/>
            </a:solidFill>
          </a:endParaRPr>
        </a:p>
      </dgm:t>
    </dgm:pt>
    <dgm:pt modelId="{9CA067B6-5FC3-144E-9CE0-6680CADCFF19}" type="sibTrans" cxnId="{4F6E9347-E75F-D342-817A-86BDF0DEFC97}">
      <dgm:prSet/>
      <dgm:spPr/>
      <dgm:t>
        <a:bodyPr/>
        <a:lstStyle/>
        <a:p>
          <a:endParaRPr lang="es-ES">
            <a:solidFill>
              <a:schemeClr val="bg1"/>
            </a:solidFill>
          </a:endParaRPr>
        </a:p>
      </dgm:t>
    </dgm:pt>
    <dgm:pt modelId="{63A81321-7771-489F-B972-399F4D5D8872}" type="pres">
      <dgm:prSet presAssocID="{5AE1B921-558C-E843-9BFB-19C5A1555999}" presName="Name0" presStyleCnt="0">
        <dgm:presLayoutVars>
          <dgm:dir/>
          <dgm:resizeHandles val="exact"/>
        </dgm:presLayoutVars>
      </dgm:prSet>
      <dgm:spPr/>
    </dgm:pt>
    <dgm:pt modelId="{A7C1A0A3-FA9E-4D32-93A4-3CBD6252E222}" type="pres">
      <dgm:prSet presAssocID="{823D7763-0597-FA43-B0E7-62C9079DE04B}" presName="node" presStyleLbl="node1" presStyleIdx="0" presStyleCnt="3" custLinFactNeighborX="-22004" custLinFactNeighborY="1869">
        <dgm:presLayoutVars>
          <dgm:bulletEnabled val="1"/>
        </dgm:presLayoutVars>
      </dgm:prSet>
      <dgm:spPr/>
    </dgm:pt>
    <dgm:pt modelId="{CEA176A6-291D-406E-9CB3-88B081FD9976}" type="pres">
      <dgm:prSet presAssocID="{1172DFBB-20D7-F847-93A4-119F9B97B1CC}" presName="sibTrans" presStyleLbl="sibTrans2D1" presStyleIdx="0" presStyleCnt="2"/>
      <dgm:spPr/>
    </dgm:pt>
    <dgm:pt modelId="{38E88B7D-4FE6-4DD2-BC1B-5668E65015AA}" type="pres">
      <dgm:prSet presAssocID="{1172DFBB-20D7-F847-93A4-119F9B97B1CC}" presName="connectorText" presStyleLbl="sibTrans2D1" presStyleIdx="0" presStyleCnt="2"/>
      <dgm:spPr/>
    </dgm:pt>
    <dgm:pt modelId="{2F1A4B9E-6444-4C84-994E-C063076D4B1A}" type="pres">
      <dgm:prSet presAssocID="{CECA47BE-3115-D44E-AC06-A6708F308A8E}" presName="node" presStyleLbl="node1" presStyleIdx="1" presStyleCnt="3">
        <dgm:presLayoutVars>
          <dgm:bulletEnabled val="1"/>
        </dgm:presLayoutVars>
      </dgm:prSet>
      <dgm:spPr/>
    </dgm:pt>
    <dgm:pt modelId="{A7BFBE62-D42A-417A-9022-5C447C7BD1C2}" type="pres">
      <dgm:prSet presAssocID="{32C586C6-F665-F049-928A-6ACED74ADC55}" presName="sibTrans" presStyleLbl="sibTrans2D1" presStyleIdx="1" presStyleCnt="2"/>
      <dgm:spPr/>
    </dgm:pt>
    <dgm:pt modelId="{109D4C98-8AF0-449C-AC1F-71A710A44A68}" type="pres">
      <dgm:prSet presAssocID="{32C586C6-F665-F049-928A-6ACED74ADC55}" presName="connectorText" presStyleLbl="sibTrans2D1" presStyleIdx="1" presStyleCnt="2"/>
      <dgm:spPr/>
    </dgm:pt>
    <dgm:pt modelId="{EEA107A3-CD30-48AF-98BA-E21B2F483BFA}" type="pres">
      <dgm:prSet presAssocID="{7DA96CE0-25F8-4745-8E9D-98B5F551CEC0}" presName="node" presStyleLbl="node1" presStyleIdx="2" presStyleCnt="3">
        <dgm:presLayoutVars>
          <dgm:bulletEnabled val="1"/>
        </dgm:presLayoutVars>
      </dgm:prSet>
      <dgm:spPr/>
    </dgm:pt>
  </dgm:ptLst>
  <dgm:cxnLst>
    <dgm:cxn modelId="{AC145302-5BE0-417C-BB2E-82167D7DC171}" type="presOf" srcId="{823D7763-0597-FA43-B0E7-62C9079DE04B}" destId="{A7C1A0A3-FA9E-4D32-93A4-3CBD6252E222}" srcOrd="0" destOrd="0" presId="urn:microsoft.com/office/officeart/2005/8/layout/process1"/>
    <dgm:cxn modelId="{C4581C08-B474-4ADC-9E29-36594B251165}" type="presOf" srcId="{5AE1B921-558C-E843-9BFB-19C5A1555999}" destId="{63A81321-7771-489F-B972-399F4D5D8872}" srcOrd="0" destOrd="0" presId="urn:microsoft.com/office/officeart/2005/8/layout/process1"/>
    <dgm:cxn modelId="{5D3C1312-F750-48C3-A8DD-568A9AE67280}" type="presOf" srcId="{1172DFBB-20D7-F847-93A4-119F9B97B1CC}" destId="{CEA176A6-291D-406E-9CB3-88B081FD9976}" srcOrd="0" destOrd="0" presId="urn:microsoft.com/office/officeart/2005/8/layout/process1"/>
    <dgm:cxn modelId="{4F6E9347-E75F-D342-817A-86BDF0DEFC97}" srcId="{5AE1B921-558C-E843-9BFB-19C5A1555999}" destId="{7DA96CE0-25F8-4745-8E9D-98B5F551CEC0}" srcOrd="2" destOrd="0" parTransId="{21630121-4D76-E242-B5BB-575B9747263D}" sibTransId="{9CA067B6-5FC3-144E-9CE0-6680CADCFF19}"/>
    <dgm:cxn modelId="{74455D55-F220-48B7-8B8D-0136D41BDE62}" type="presOf" srcId="{7DA96CE0-25F8-4745-8E9D-98B5F551CEC0}" destId="{EEA107A3-CD30-48AF-98BA-E21B2F483BFA}" srcOrd="0" destOrd="0" presId="urn:microsoft.com/office/officeart/2005/8/layout/process1"/>
    <dgm:cxn modelId="{064E4687-A7E5-4B3C-94C4-249CF5871EC2}" type="presOf" srcId="{1172DFBB-20D7-F847-93A4-119F9B97B1CC}" destId="{38E88B7D-4FE6-4DD2-BC1B-5668E65015AA}" srcOrd="1" destOrd="0" presId="urn:microsoft.com/office/officeart/2005/8/layout/process1"/>
    <dgm:cxn modelId="{C05AEDA1-1D98-CA40-B046-09B989542172}" srcId="{5AE1B921-558C-E843-9BFB-19C5A1555999}" destId="{823D7763-0597-FA43-B0E7-62C9079DE04B}" srcOrd="0" destOrd="0" parTransId="{0B0146FE-C6FB-BE4F-86B4-6F9CA577D3C7}" sibTransId="{1172DFBB-20D7-F847-93A4-119F9B97B1CC}"/>
    <dgm:cxn modelId="{E365A9DF-FB5B-43C1-AA6E-158DE318792B}" type="presOf" srcId="{CECA47BE-3115-D44E-AC06-A6708F308A8E}" destId="{2F1A4B9E-6444-4C84-994E-C063076D4B1A}" srcOrd="0" destOrd="0" presId="urn:microsoft.com/office/officeart/2005/8/layout/process1"/>
    <dgm:cxn modelId="{8F7488F2-BEDD-5B4D-88CB-CB5481813A74}" srcId="{5AE1B921-558C-E843-9BFB-19C5A1555999}" destId="{CECA47BE-3115-D44E-AC06-A6708F308A8E}" srcOrd="1" destOrd="0" parTransId="{D6E5CEEF-BB54-094E-816C-612E871044D9}" sibTransId="{32C586C6-F665-F049-928A-6ACED74ADC55}"/>
    <dgm:cxn modelId="{5EA4EFF4-CCC9-4D66-A0B4-EA4AEE8F0CE4}" type="presOf" srcId="{32C586C6-F665-F049-928A-6ACED74ADC55}" destId="{A7BFBE62-D42A-417A-9022-5C447C7BD1C2}" srcOrd="0" destOrd="0" presId="urn:microsoft.com/office/officeart/2005/8/layout/process1"/>
    <dgm:cxn modelId="{91A2E3FF-75C7-4527-98FC-A324FB54A2AC}" type="presOf" srcId="{32C586C6-F665-F049-928A-6ACED74ADC55}" destId="{109D4C98-8AF0-449C-AC1F-71A710A44A68}" srcOrd="1" destOrd="0" presId="urn:microsoft.com/office/officeart/2005/8/layout/process1"/>
    <dgm:cxn modelId="{2F6567D1-27CE-43A8-A5DB-A28D7C523248}" type="presParOf" srcId="{63A81321-7771-489F-B972-399F4D5D8872}" destId="{A7C1A0A3-FA9E-4D32-93A4-3CBD6252E222}" srcOrd="0" destOrd="0" presId="urn:microsoft.com/office/officeart/2005/8/layout/process1"/>
    <dgm:cxn modelId="{C6E478BF-E488-42B0-AC5D-4C493A42C1E1}" type="presParOf" srcId="{63A81321-7771-489F-B972-399F4D5D8872}" destId="{CEA176A6-291D-406E-9CB3-88B081FD9976}" srcOrd="1" destOrd="0" presId="urn:microsoft.com/office/officeart/2005/8/layout/process1"/>
    <dgm:cxn modelId="{52FFFCA1-03C7-4F75-89F8-BA66E23E7D76}" type="presParOf" srcId="{CEA176A6-291D-406E-9CB3-88B081FD9976}" destId="{38E88B7D-4FE6-4DD2-BC1B-5668E65015AA}" srcOrd="0" destOrd="0" presId="urn:microsoft.com/office/officeart/2005/8/layout/process1"/>
    <dgm:cxn modelId="{7BDCE1DA-3B2D-4EF6-AAB5-7CF685E7AAC1}" type="presParOf" srcId="{63A81321-7771-489F-B972-399F4D5D8872}" destId="{2F1A4B9E-6444-4C84-994E-C063076D4B1A}" srcOrd="2" destOrd="0" presId="urn:microsoft.com/office/officeart/2005/8/layout/process1"/>
    <dgm:cxn modelId="{E9236FAA-1904-4BC6-929A-D2DBABB157D1}" type="presParOf" srcId="{63A81321-7771-489F-B972-399F4D5D8872}" destId="{A7BFBE62-D42A-417A-9022-5C447C7BD1C2}" srcOrd="3" destOrd="0" presId="urn:microsoft.com/office/officeart/2005/8/layout/process1"/>
    <dgm:cxn modelId="{7BA20751-B327-45A9-92B2-256B8FBF1370}" type="presParOf" srcId="{A7BFBE62-D42A-417A-9022-5C447C7BD1C2}" destId="{109D4C98-8AF0-449C-AC1F-71A710A44A68}" srcOrd="0" destOrd="0" presId="urn:microsoft.com/office/officeart/2005/8/layout/process1"/>
    <dgm:cxn modelId="{E9F8B579-2359-49D7-8DED-F30168DA7E95}" type="presParOf" srcId="{63A81321-7771-489F-B972-399F4D5D8872}" destId="{EEA107A3-CD30-48AF-98BA-E21B2F483BFA}"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420376-5366-A24A-BAAC-1FCB4DE25A61}" type="doc">
      <dgm:prSet loTypeId="urn:diagrams.loki3.com/VaryingWidthList" loCatId="list" qsTypeId="urn:microsoft.com/office/officeart/2005/8/quickstyle/simple3" qsCatId="simple" csTypeId="urn:microsoft.com/office/officeart/2005/8/colors/colorful2" csCatId="colorful" phldr="1"/>
      <dgm:spPr/>
    </dgm:pt>
    <dgm:pt modelId="{4A479057-C489-8743-A7D4-4DA52164F629}">
      <dgm:prSet phldrT="[Texto]" custT="1"/>
      <dgm:spPr>
        <a:solidFill>
          <a:srgbClr val="92D050">
            <a:alpha val="50196"/>
          </a:srgbClr>
        </a:solidFill>
        <a:ln>
          <a:noFill/>
        </a:ln>
        <a:effectLst/>
        <a:scene3d>
          <a:camera prst="orthographicFront"/>
          <a:lightRig rig="flat" dir="t"/>
        </a:scene3d>
        <a:sp3d prstMaterial="dkEdge"/>
      </dgm:spPr>
      <dgm:t>
        <a:bodyPr/>
        <a:lstStyle/>
        <a:p>
          <a:pPr algn="ctr"/>
          <a:r>
            <a:rPr lang="en-US" sz="1600" b="1" noProof="0" dirty="0">
              <a:solidFill>
                <a:schemeClr val="bg1"/>
              </a:solidFill>
              <a:effectLst/>
            </a:rPr>
            <a:t>Naltrexone/bupropion</a:t>
          </a:r>
        </a:p>
      </dgm:t>
    </dgm:pt>
    <dgm:pt modelId="{507F6F65-B0E3-0645-88EA-985F35392539}" type="parTrans" cxnId="{D8EE5BF8-E69D-B549-8F97-92799E08FB99}">
      <dgm:prSet/>
      <dgm:spPr/>
      <dgm:t>
        <a:bodyPr/>
        <a:lstStyle/>
        <a:p>
          <a:pPr algn="ctr"/>
          <a:endParaRPr lang="en-US" sz="1600" b="1" noProof="0">
            <a:solidFill>
              <a:schemeClr val="bg1"/>
            </a:solidFill>
          </a:endParaRPr>
        </a:p>
      </dgm:t>
    </dgm:pt>
    <dgm:pt modelId="{2EB3086B-747B-7B46-A55F-AD75C7C521F5}" type="sibTrans" cxnId="{D8EE5BF8-E69D-B549-8F97-92799E08FB99}">
      <dgm:prSet/>
      <dgm:spPr/>
      <dgm:t>
        <a:bodyPr/>
        <a:lstStyle/>
        <a:p>
          <a:pPr algn="ctr"/>
          <a:endParaRPr lang="en-US" sz="1600" b="1" noProof="0">
            <a:solidFill>
              <a:schemeClr val="bg1"/>
            </a:solidFill>
          </a:endParaRPr>
        </a:p>
      </dgm:t>
    </dgm:pt>
    <dgm:pt modelId="{F755FB4B-4D95-D848-844E-2C77AEB192E4}">
      <dgm:prSet phldrT="[Texto]" custT="1"/>
      <dgm:spPr>
        <a:solidFill>
          <a:schemeClr val="accent5">
            <a:lumMod val="20000"/>
            <a:lumOff val="80000"/>
          </a:schemeClr>
        </a:solidFill>
        <a:ln>
          <a:noFill/>
        </a:ln>
        <a:effectLst/>
        <a:scene3d>
          <a:camera prst="orthographicFront"/>
          <a:lightRig rig="flat" dir="t"/>
        </a:scene3d>
        <a:sp3d prstMaterial="dkEdge"/>
      </dgm:spPr>
      <dgm:t>
        <a:bodyPr/>
        <a:lstStyle/>
        <a:p>
          <a:pPr algn="ctr"/>
          <a:r>
            <a:rPr lang="en-US" sz="1600" b="1" noProof="0" dirty="0">
              <a:solidFill>
                <a:schemeClr val="bg1"/>
              </a:solidFill>
              <a:effectLst/>
            </a:rPr>
            <a:t>Liraglutide</a:t>
          </a:r>
        </a:p>
      </dgm:t>
    </dgm:pt>
    <dgm:pt modelId="{C98F6B11-CC8E-594D-8295-4CBF5CA7736E}" type="parTrans" cxnId="{D2C316B6-B9E0-054B-AC32-BBD0A682ADDE}">
      <dgm:prSet/>
      <dgm:spPr/>
      <dgm:t>
        <a:bodyPr/>
        <a:lstStyle/>
        <a:p>
          <a:pPr algn="ctr"/>
          <a:endParaRPr lang="en-US" sz="1600" b="1" noProof="0">
            <a:solidFill>
              <a:schemeClr val="bg1"/>
            </a:solidFill>
          </a:endParaRPr>
        </a:p>
      </dgm:t>
    </dgm:pt>
    <dgm:pt modelId="{5111567A-CCBD-AF42-B240-B55FABDB2D13}" type="sibTrans" cxnId="{D2C316B6-B9E0-054B-AC32-BBD0A682ADDE}">
      <dgm:prSet/>
      <dgm:spPr/>
      <dgm:t>
        <a:bodyPr/>
        <a:lstStyle/>
        <a:p>
          <a:pPr algn="ctr"/>
          <a:endParaRPr lang="en-US" sz="1600" b="1" noProof="0">
            <a:solidFill>
              <a:schemeClr val="bg1"/>
            </a:solidFill>
          </a:endParaRPr>
        </a:p>
      </dgm:t>
    </dgm:pt>
    <dgm:pt modelId="{C4E35ED7-3C63-C144-8FCC-630A1C2D2C00}">
      <dgm:prSet custT="1"/>
      <dgm:spPr>
        <a:solidFill>
          <a:schemeClr val="accent2">
            <a:lumMod val="60000"/>
            <a:lumOff val="40000"/>
          </a:schemeClr>
        </a:solidFill>
        <a:ln>
          <a:noFill/>
        </a:ln>
        <a:effectLst/>
        <a:scene3d>
          <a:camera prst="orthographicFront"/>
          <a:lightRig rig="flat" dir="t"/>
        </a:scene3d>
        <a:sp3d prstMaterial="dkEdge"/>
      </dgm:spPr>
      <dgm:t>
        <a:bodyPr/>
        <a:lstStyle/>
        <a:p>
          <a:pPr algn="ctr"/>
          <a:r>
            <a:rPr lang="en-US" sz="1600" b="1" noProof="0" dirty="0">
              <a:solidFill>
                <a:schemeClr val="bg1"/>
              </a:solidFill>
              <a:effectLst/>
            </a:rPr>
            <a:t>Phentermine</a:t>
          </a:r>
        </a:p>
      </dgm:t>
    </dgm:pt>
    <dgm:pt modelId="{99A7F502-AF35-DB42-8453-AE20F5D37D5F}" type="parTrans" cxnId="{CBE69C9C-E7D7-2148-9D51-4125E118358B}">
      <dgm:prSet/>
      <dgm:spPr/>
      <dgm:t>
        <a:bodyPr/>
        <a:lstStyle/>
        <a:p>
          <a:pPr algn="ctr"/>
          <a:endParaRPr lang="en-US" sz="1600" b="1" noProof="0">
            <a:solidFill>
              <a:schemeClr val="bg1"/>
            </a:solidFill>
          </a:endParaRPr>
        </a:p>
      </dgm:t>
    </dgm:pt>
    <dgm:pt modelId="{978353FF-D936-4A46-9E36-35FC444D81CF}" type="sibTrans" cxnId="{CBE69C9C-E7D7-2148-9D51-4125E118358B}">
      <dgm:prSet/>
      <dgm:spPr/>
      <dgm:t>
        <a:bodyPr/>
        <a:lstStyle/>
        <a:p>
          <a:pPr algn="ctr"/>
          <a:endParaRPr lang="en-US" sz="1600" b="1" noProof="0">
            <a:solidFill>
              <a:schemeClr val="bg1"/>
            </a:solidFill>
          </a:endParaRPr>
        </a:p>
      </dgm:t>
    </dgm:pt>
    <dgm:pt modelId="{47FF25FE-1471-D54C-B930-36823BEDA94C}">
      <dgm:prSet custT="1"/>
      <dgm:spPr>
        <a:solidFill>
          <a:schemeClr val="accent2"/>
        </a:solidFill>
        <a:ln>
          <a:noFill/>
        </a:ln>
        <a:effectLst/>
        <a:scene3d>
          <a:camera prst="orthographicFront"/>
          <a:lightRig rig="flat" dir="t"/>
        </a:scene3d>
        <a:sp3d prstMaterial="dkEdge"/>
      </dgm:spPr>
      <dgm:t>
        <a:bodyPr/>
        <a:lstStyle/>
        <a:p>
          <a:pPr algn="ctr"/>
          <a:r>
            <a:rPr lang="en-US" sz="1600" b="1" noProof="0" dirty="0">
              <a:solidFill>
                <a:schemeClr val="bg1"/>
              </a:solidFill>
              <a:effectLst/>
            </a:rPr>
            <a:t>Orlistat</a:t>
          </a:r>
        </a:p>
      </dgm:t>
    </dgm:pt>
    <dgm:pt modelId="{0C07C5EF-9A48-014D-8B22-2ABF406C632A}" type="parTrans" cxnId="{2E1335AA-AEF2-144D-AB84-05D574C294DF}">
      <dgm:prSet/>
      <dgm:spPr/>
      <dgm:t>
        <a:bodyPr/>
        <a:lstStyle/>
        <a:p>
          <a:pPr algn="ctr"/>
          <a:endParaRPr lang="en-US" sz="1600" b="1" noProof="0">
            <a:solidFill>
              <a:schemeClr val="bg1"/>
            </a:solidFill>
          </a:endParaRPr>
        </a:p>
      </dgm:t>
    </dgm:pt>
    <dgm:pt modelId="{5451C0CA-021C-8645-BF30-3546182F4BFD}" type="sibTrans" cxnId="{2E1335AA-AEF2-144D-AB84-05D574C294DF}">
      <dgm:prSet/>
      <dgm:spPr/>
      <dgm:t>
        <a:bodyPr/>
        <a:lstStyle/>
        <a:p>
          <a:pPr algn="ctr"/>
          <a:endParaRPr lang="en-US" sz="1600" b="1" noProof="0">
            <a:solidFill>
              <a:schemeClr val="bg1"/>
            </a:solidFill>
          </a:endParaRPr>
        </a:p>
      </dgm:t>
    </dgm:pt>
    <dgm:pt modelId="{86297ED9-9694-C44F-833A-69DA4767D18E}">
      <dgm:prSet phldrT="[Texto]" custT="1"/>
      <dgm:spPr>
        <a:solidFill>
          <a:schemeClr val="accent5">
            <a:lumMod val="60000"/>
            <a:lumOff val="40000"/>
          </a:schemeClr>
        </a:solidFill>
        <a:ln>
          <a:noFill/>
        </a:ln>
        <a:effectLst/>
        <a:scene3d>
          <a:camera prst="orthographicFront"/>
          <a:lightRig rig="flat" dir="t"/>
        </a:scene3d>
        <a:sp3d prstMaterial="dkEdge"/>
      </dgm:spPr>
      <dgm:t>
        <a:bodyPr/>
        <a:lstStyle/>
        <a:p>
          <a:pPr algn="ctr"/>
          <a:r>
            <a:rPr lang="en-US" sz="1600" b="1" noProof="0" dirty="0">
              <a:solidFill>
                <a:schemeClr val="bg1"/>
              </a:solidFill>
              <a:effectLst/>
            </a:rPr>
            <a:t>Semaglutide</a:t>
          </a:r>
        </a:p>
      </dgm:t>
    </dgm:pt>
    <dgm:pt modelId="{1A06054F-7183-1042-9FC7-8FB60CEEDF1E}" type="parTrans" cxnId="{898687B7-DECB-DF4D-9BE6-5F4FC7373A9F}">
      <dgm:prSet/>
      <dgm:spPr/>
      <dgm:t>
        <a:bodyPr/>
        <a:lstStyle/>
        <a:p>
          <a:pPr algn="ctr"/>
          <a:endParaRPr lang="en-US" sz="1600">
            <a:solidFill>
              <a:schemeClr val="bg1"/>
            </a:solidFill>
          </a:endParaRPr>
        </a:p>
      </dgm:t>
    </dgm:pt>
    <dgm:pt modelId="{2EBC627B-1E8B-6A43-8F0F-C9CA58348AAC}" type="sibTrans" cxnId="{898687B7-DECB-DF4D-9BE6-5F4FC7373A9F}">
      <dgm:prSet/>
      <dgm:spPr/>
      <dgm:t>
        <a:bodyPr/>
        <a:lstStyle/>
        <a:p>
          <a:pPr algn="ctr"/>
          <a:endParaRPr lang="en-US" sz="1600">
            <a:solidFill>
              <a:schemeClr val="bg1"/>
            </a:solidFill>
          </a:endParaRPr>
        </a:p>
      </dgm:t>
    </dgm:pt>
    <dgm:pt modelId="{5AA928DE-CD58-444C-AC04-CC12F16FE322}">
      <dgm:prSet phldrT="[Texto]" custT="1"/>
      <dgm:spPr>
        <a:solidFill>
          <a:schemeClr val="accent3">
            <a:lumMod val="40000"/>
            <a:lumOff val="60000"/>
          </a:schemeClr>
        </a:solidFill>
        <a:ln>
          <a:noFill/>
        </a:ln>
        <a:effectLst/>
        <a:scene3d>
          <a:camera prst="orthographicFront"/>
          <a:lightRig rig="flat" dir="t"/>
        </a:scene3d>
        <a:sp3d prstMaterial="dkEdge"/>
      </dgm:spPr>
      <dgm:t>
        <a:bodyPr/>
        <a:lstStyle/>
        <a:p>
          <a:pPr algn="ctr"/>
          <a:r>
            <a:rPr lang="en-US" sz="1600" b="1" noProof="0" dirty="0">
              <a:solidFill>
                <a:schemeClr val="bg1"/>
              </a:solidFill>
              <a:effectLst/>
            </a:rPr>
            <a:t>Tirzepatide</a:t>
          </a:r>
        </a:p>
      </dgm:t>
    </dgm:pt>
    <dgm:pt modelId="{62983FCA-08C1-F44A-9A4A-DF23E30B40D6}" type="parTrans" cxnId="{11152D16-1577-EB4C-913F-3FD361EF60F3}">
      <dgm:prSet/>
      <dgm:spPr/>
      <dgm:t>
        <a:bodyPr/>
        <a:lstStyle/>
        <a:p>
          <a:pPr algn="ctr"/>
          <a:endParaRPr lang="en-US" sz="1600">
            <a:solidFill>
              <a:schemeClr val="bg1"/>
            </a:solidFill>
          </a:endParaRPr>
        </a:p>
      </dgm:t>
    </dgm:pt>
    <dgm:pt modelId="{8A4465D8-0752-844D-B425-265281D9F31D}" type="sibTrans" cxnId="{11152D16-1577-EB4C-913F-3FD361EF60F3}">
      <dgm:prSet/>
      <dgm:spPr/>
      <dgm:t>
        <a:bodyPr/>
        <a:lstStyle/>
        <a:p>
          <a:pPr algn="ctr"/>
          <a:endParaRPr lang="en-US" sz="1600">
            <a:solidFill>
              <a:schemeClr val="bg1"/>
            </a:solidFill>
          </a:endParaRPr>
        </a:p>
      </dgm:t>
    </dgm:pt>
    <dgm:pt modelId="{48E63953-9B6E-40C8-B07B-73F9C8534634}" type="pres">
      <dgm:prSet presAssocID="{97420376-5366-A24A-BAAC-1FCB4DE25A61}" presName="Name0" presStyleCnt="0">
        <dgm:presLayoutVars>
          <dgm:resizeHandles/>
        </dgm:presLayoutVars>
      </dgm:prSet>
      <dgm:spPr/>
    </dgm:pt>
    <dgm:pt modelId="{E4BF3E2D-6309-4336-869B-1C5992285413}" type="pres">
      <dgm:prSet presAssocID="{47FF25FE-1471-D54C-B930-36823BEDA94C}" presName="text" presStyleLbl="node1" presStyleIdx="0" presStyleCnt="6" custScaleX="323911">
        <dgm:presLayoutVars>
          <dgm:bulletEnabled val="1"/>
        </dgm:presLayoutVars>
      </dgm:prSet>
      <dgm:spPr/>
    </dgm:pt>
    <dgm:pt modelId="{848434FF-2288-416A-9F38-0BFA1C8FBF53}" type="pres">
      <dgm:prSet presAssocID="{5451C0CA-021C-8645-BF30-3546182F4BFD}" presName="space" presStyleCnt="0"/>
      <dgm:spPr/>
    </dgm:pt>
    <dgm:pt modelId="{FD7B6656-DE72-4220-8EFE-DBB88070D5A4}" type="pres">
      <dgm:prSet presAssocID="{C4E35ED7-3C63-C144-8FCC-630A1C2D2C00}" presName="text" presStyleLbl="node1" presStyleIdx="1" presStyleCnt="6" custScaleX="195569">
        <dgm:presLayoutVars>
          <dgm:bulletEnabled val="1"/>
        </dgm:presLayoutVars>
      </dgm:prSet>
      <dgm:spPr/>
    </dgm:pt>
    <dgm:pt modelId="{59D0C3F8-7E50-4812-B5B1-CB6E0A31D091}" type="pres">
      <dgm:prSet presAssocID="{978353FF-D936-4A46-9E36-35FC444D81CF}" presName="space" presStyleCnt="0"/>
      <dgm:spPr/>
    </dgm:pt>
    <dgm:pt modelId="{28F17BFE-96AE-4F76-9EB5-2B50CAFC7CE8}" type="pres">
      <dgm:prSet presAssocID="{4A479057-C489-8743-A7D4-4DA52164F629}" presName="text" presStyleLbl="node1" presStyleIdx="2" presStyleCnt="6" custScaleX="114715">
        <dgm:presLayoutVars>
          <dgm:bulletEnabled val="1"/>
        </dgm:presLayoutVars>
      </dgm:prSet>
      <dgm:spPr/>
    </dgm:pt>
    <dgm:pt modelId="{3E48B204-A1BB-45CD-A1E0-FC3134D72927}" type="pres">
      <dgm:prSet presAssocID="{2EB3086B-747B-7B46-A55F-AD75C7C521F5}" presName="space" presStyleCnt="0"/>
      <dgm:spPr/>
    </dgm:pt>
    <dgm:pt modelId="{ED441E37-F76E-41F0-84F5-7C8DC6CD75B1}" type="pres">
      <dgm:prSet presAssocID="{F755FB4B-4D95-D848-844E-2C77AEB192E4}" presName="text" presStyleLbl="node1" presStyleIdx="3" presStyleCnt="6" custScaleX="235572">
        <dgm:presLayoutVars>
          <dgm:bulletEnabled val="1"/>
        </dgm:presLayoutVars>
      </dgm:prSet>
      <dgm:spPr/>
    </dgm:pt>
    <dgm:pt modelId="{9092F8D4-AA23-4372-80E9-2CF7056473E4}" type="pres">
      <dgm:prSet presAssocID="{5111567A-CCBD-AF42-B240-B55FABDB2D13}" presName="space" presStyleCnt="0"/>
      <dgm:spPr/>
    </dgm:pt>
    <dgm:pt modelId="{FAAD07E0-711F-4472-A037-90DBD9C7C22F}" type="pres">
      <dgm:prSet presAssocID="{86297ED9-9694-C44F-833A-69DA4767D18E}" presName="text" presStyleLbl="node1" presStyleIdx="4" presStyleCnt="6" custScaleX="203238">
        <dgm:presLayoutVars>
          <dgm:bulletEnabled val="1"/>
        </dgm:presLayoutVars>
      </dgm:prSet>
      <dgm:spPr/>
    </dgm:pt>
    <dgm:pt modelId="{B33D862B-F2B6-44CB-9ACF-4C2AC7AE718B}" type="pres">
      <dgm:prSet presAssocID="{2EBC627B-1E8B-6A43-8F0F-C9CA58348AAC}" presName="space" presStyleCnt="0"/>
      <dgm:spPr/>
    </dgm:pt>
    <dgm:pt modelId="{2367F801-AE31-4669-A34B-C1441C22DAE7}" type="pres">
      <dgm:prSet presAssocID="{5AA928DE-CD58-444C-AC04-CC12F16FE322}" presName="text" presStyleLbl="node1" presStyleIdx="5" presStyleCnt="6" custScaleX="230337">
        <dgm:presLayoutVars>
          <dgm:bulletEnabled val="1"/>
        </dgm:presLayoutVars>
      </dgm:prSet>
      <dgm:spPr/>
    </dgm:pt>
  </dgm:ptLst>
  <dgm:cxnLst>
    <dgm:cxn modelId="{D7A2D612-572C-4A9A-9C4E-734F3FBDE65F}" type="presOf" srcId="{F755FB4B-4D95-D848-844E-2C77AEB192E4}" destId="{ED441E37-F76E-41F0-84F5-7C8DC6CD75B1}" srcOrd="0" destOrd="0" presId="urn:diagrams.loki3.com/VaryingWidthList"/>
    <dgm:cxn modelId="{11152D16-1577-EB4C-913F-3FD361EF60F3}" srcId="{97420376-5366-A24A-BAAC-1FCB4DE25A61}" destId="{5AA928DE-CD58-444C-AC04-CC12F16FE322}" srcOrd="5" destOrd="0" parTransId="{62983FCA-08C1-F44A-9A4A-DF23E30B40D6}" sibTransId="{8A4465D8-0752-844D-B425-265281D9F31D}"/>
    <dgm:cxn modelId="{6AB6FF37-BBD5-46F5-B587-579FF635C4C2}" type="presOf" srcId="{4A479057-C489-8743-A7D4-4DA52164F629}" destId="{28F17BFE-96AE-4F76-9EB5-2B50CAFC7CE8}" srcOrd="0" destOrd="0" presId="urn:diagrams.loki3.com/VaryingWidthList"/>
    <dgm:cxn modelId="{22D44C3D-D528-4FDC-9ADB-956B8D12CB93}" type="presOf" srcId="{97420376-5366-A24A-BAAC-1FCB4DE25A61}" destId="{48E63953-9B6E-40C8-B07B-73F9C8534634}" srcOrd="0" destOrd="0" presId="urn:diagrams.loki3.com/VaryingWidthList"/>
    <dgm:cxn modelId="{12EBAA87-09E2-4283-B288-EBBFAE748A03}" type="presOf" srcId="{5AA928DE-CD58-444C-AC04-CC12F16FE322}" destId="{2367F801-AE31-4669-A34B-C1441C22DAE7}" srcOrd="0" destOrd="0" presId="urn:diagrams.loki3.com/VaryingWidthList"/>
    <dgm:cxn modelId="{7B70388C-5AFA-4CE3-B67B-FDA7A995CE77}" type="presOf" srcId="{86297ED9-9694-C44F-833A-69DA4767D18E}" destId="{FAAD07E0-711F-4472-A037-90DBD9C7C22F}" srcOrd="0" destOrd="0" presId="urn:diagrams.loki3.com/VaryingWidthList"/>
    <dgm:cxn modelId="{C3E91097-2759-4A97-AC50-2A447D583815}" type="presOf" srcId="{47FF25FE-1471-D54C-B930-36823BEDA94C}" destId="{E4BF3E2D-6309-4336-869B-1C5992285413}" srcOrd="0" destOrd="0" presId="urn:diagrams.loki3.com/VaryingWidthList"/>
    <dgm:cxn modelId="{CBE69C9C-E7D7-2148-9D51-4125E118358B}" srcId="{97420376-5366-A24A-BAAC-1FCB4DE25A61}" destId="{C4E35ED7-3C63-C144-8FCC-630A1C2D2C00}" srcOrd="1" destOrd="0" parTransId="{99A7F502-AF35-DB42-8453-AE20F5D37D5F}" sibTransId="{978353FF-D936-4A46-9E36-35FC444D81CF}"/>
    <dgm:cxn modelId="{2E1335AA-AEF2-144D-AB84-05D574C294DF}" srcId="{97420376-5366-A24A-BAAC-1FCB4DE25A61}" destId="{47FF25FE-1471-D54C-B930-36823BEDA94C}" srcOrd="0" destOrd="0" parTransId="{0C07C5EF-9A48-014D-8B22-2ABF406C632A}" sibTransId="{5451C0CA-021C-8645-BF30-3546182F4BFD}"/>
    <dgm:cxn modelId="{4930BBAB-F473-4C80-93A3-2BD7B46DE52E}" type="presOf" srcId="{C4E35ED7-3C63-C144-8FCC-630A1C2D2C00}" destId="{FD7B6656-DE72-4220-8EFE-DBB88070D5A4}" srcOrd="0" destOrd="0" presId="urn:diagrams.loki3.com/VaryingWidthList"/>
    <dgm:cxn modelId="{D2C316B6-B9E0-054B-AC32-BBD0A682ADDE}" srcId="{97420376-5366-A24A-BAAC-1FCB4DE25A61}" destId="{F755FB4B-4D95-D848-844E-2C77AEB192E4}" srcOrd="3" destOrd="0" parTransId="{C98F6B11-CC8E-594D-8295-4CBF5CA7736E}" sibTransId="{5111567A-CCBD-AF42-B240-B55FABDB2D13}"/>
    <dgm:cxn modelId="{898687B7-DECB-DF4D-9BE6-5F4FC7373A9F}" srcId="{97420376-5366-A24A-BAAC-1FCB4DE25A61}" destId="{86297ED9-9694-C44F-833A-69DA4767D18E}" srcOrd="4" destOrd="0" parTransId="{1A06054F-7183-1042-9FC7-8FB60CEEDF1E}" sibTransId="{2EBC627B-1E8B-6A43-8F0F-C9CA58348AAC}"/>
    <dgm:cxn modelId="{D8EE5BF8-E69D-B549-8F97-92799E08FB99}" srcId="{97420376-5366-A24A-BAAC-1FCB4DE25A61}" destId="{4A479057-C489-8743-A7D4-4DA52164F629}" srcOrd="2" destOrd="0" parTransId="{507F6F65-B0E3-0645-88EA-985F35392539}" sibTransId="{2EB3086B-747B-7B46-A55F-AD75C7C521F5}"/>
    <dgm:cxn modelId="{EDD3C26E-071D-4281-8874-3578EC3274DB}" type="presParOf" srcId="{48E63953-9B6E-40C8-B07B-73F9C8534634}" destId="{E4BF3E2D-6309-4336-869B-1C5992285413}" srcOrd="0" destOrd="0" presId="urn:diagrams.loki3.com/VaryingWidthList"/>
    <dgm:cxn modelId="{4B8AA214-4CB2-4A8E-95EB-D8ECC3A8778A}" type="presParOf" srcId="{48E63953-9B6E-40C8-B07B-73F9C8534634}" destId="{848434FF-2288-416A-9F38-0BFA1C8FBF53}" srcOrd="1" destOrd="0" presId="urn:diagrams.loki3.com/VaryingWidthList"/>
    <dgm:cxn modelId="{335E6453-C9BC-4468-9628-1C2968E11915}" type="presParOf" srcId="{48E63953-9B6E-40C8-B07B-73F9C8534634}" destId="{FD7B6656-DE72-4220-8EFE-DBB88070D5A4}" srcOrd="2" destOrd="0" presId="urn:diagrams.loki3.com/VaryingWidthList"/>
    <dgm:cxn modelId="{A0FA4B27-7816-4D78-B3DB-642D4A888C46}" type="presParOf" srcId="{48E63953-9B6E-40C8-B07B-73F9C8534634}" destId="{59D0C3F8-7E50-4812-B5B1-CB6E0A31D091}" srcOrd="3" destOrd="0" presId="urn:diagrams.loki3.com/VaryingWidthList"/>
    <dgm:cxn modelId="{1911BB4C-2771-41EB-A67D-5494C741AD30}" type="presParOf" srcId="{48E63953-9B6E-40C8-B07B-73F9C8534634}" destId="{28F17BFE-96AE-4F76-9EB5-2B50CAFC7CE8}" srcOrd="4" destOrd="0" presId="urn:diagrams.loki3.com/VaryingWidthList"/>
    <dgm:cxn modelId="{8A844976-1C92-40AE-BFA2-B2B12556C9FF}" type="presParOf" srcId="{48E63953-9B6E-40C8-B07B-73F9C8534634}" destId="{3E48B204-A1BB-45CD-A1E0-FC3134D72927}" srcOrd="5" destOrd="0" presId="urn:diagrams.loki3.com/VaryingWidthList"/>
    <dgm:cxn modelId="{CA2FE865-E78A-485A-922E-F2D8438099C3}" type="presParOf" srcId="{48E63953-9B6E-40C8-B07B-73F9C8534634}" destId="{ED441E37-F76E-41F0-84F5-7C8DC6CD75B1}" srcOrd="6" destOrd="0" presId="urn:diagrams.loki3.com/VaryingWidthList"/>
    <dgm:cxn modelId="{D49C0F17-E68D-4A7E-A6DA-B44FDF65BC43}" type="presParOf" srcId="{48E63953-9B6E-40C8-B07B-73F9C8534634}" destId="{9092F8D4-AA23-4372-80E9-2CF7056473E4}" srcOrd="7" destOrd="0" presId="urn:diagrams.loki3.com/VaryingWidthList"/>
    <dgm:cxn modelId="{52AC3867-F7B6-4A50-91C4-2C2E87D41541}" type="presParOf" srcId="{48E63953-9B6E-40C8-B07B-73F9C8534634}" destId="{FAAD07E0-711F-4472-A037-90DBD9C7C22F}" srcOrd="8" destOrd="0" presId="urn:diagrams.loki3.com/VaryingWidthList"/>
    <dgm:cxn modelId="{BD9065C1-6360-40D1-ACDE-F0375500BB05}" type="presParOf" srcId="{48E63953-9B6E-40C8-B07B-73F9C8534634}" destId="{B33D862B-F2B6-44CB-9ACF-4C2AC7AE718B}" srcOrd="9" destOrd="0" presId="urn:diagrams.loki3.com/VaryingWidthList"/>
    <dgm:cxn modelId="{1307DA1D-F1B4-4305-9DF3-866FC17E6315}" type="presParOf" srcId="{48E63953-9B6E-40C8-B07B-73F9C8534634}" destId="{2367F801-AE31-4669-A34B-C1441C22DAE7}" srcOrd="10" destOrd="0" presId="urn:diagrams.loki3.com/VaryingWidthList"/>
  </dgm:cxnLst>
  <dgm:bg>
    <a:effectLst/>
  </dgm:bg>
  <dgm:whole>
    <a:ln>
      <a:noFill/>
    </a:ln>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420376-5366-A24A-BAAC-1FCB4DE25A61}" type="doc">
      <dgm:prSet loTypeId="urn:microsoft.com/office/officeart/2005/8/layout/vList3" loCatId="" qsTypeId="urn:microsoft.com/office/officeart/2005/8/quickstyle/simple3" qsCatId="simple" csTypeId="urn:microsoft.com/office/officeart/2005/8/colors/colorful4" csCatId="colorful" phldr="1"/>
      <dgm:spPr/>
    </dgm:pt>
    <dgm:pt modelId="{6E3429D6-A4EE-8E46-8787-41AC26D6B6FC}">
      <dgm:prSet phldrT="[Texto]" custT="1"/>
      <dgm:spPr>
        <a:solidFill>
          <a:schemeClr val="accent5">
            <a:lumMod val="60000"/>
            <a:lumOff val="40000"/>
          </a:schemeClr>
        </a:solidFill>
        <a:ln>
          <a:noFill/>
        </a:ln>
        <a:effectLst/>
        <a:scene3d>
          <a:camera prst="orthographicFront"/>
          <a:lightRig rig="flat" dir="t"/>
        </a:scene3d>
        <a:sp3d prstMaterial="dkEdge"/>
      </dgm:spPr>
      <dgm:t>
        <a:bodyPr/>
        <a:lstStyle/>
        <a:p>
          <a:pPr algn="l"/>
          <a:r>
            <a:rPr lang="en-US" sz="1800" b="1" noProof="0" dirty="0">
              <a:solidFill>
                <a:schemeClr val="bg1"/>
              </a:solidFill>
            </a:rPr>
            <a:t>DMR</a:t>
          </a:r>
        </a:p>
      </dgm:t>
    </dgm:pt>
    <dgm:pt modelId="{599DC67F-8266-1C4F-A108-405B4A0B2C5E}" type="parTrans" cxnId="{8B281C55-D3A5-3546-A2C7-D1165BB094DA}">
      <dgm:prSet/>
      <dgm:spPr/>
      <dgm:t>
        <a:bodyPr/>
        <a:lstStyle/>
        <a:p>
          <a:pPr algn="l"/>
          <a:endParaRPr lang="en-US" b="1" noProof="0"/>
        </a:p>
      </dgm:t>
    </dgm:pt>
    <dgm:pt modelId="{0DB85699-3A08-8743-8B6F-E263E091BA07}" type="sibTrans" cxnId="{8B281C55-D3A5-3546-A2C7-D1165BB094DA}">
      <dgm:prSet/>
      <dgm:spPr/>
      <dgm:t>
        <a:bodyPr/>
        <a:lstStyle/>
        <a:p>
          <a:pPr algn="l"/>
          <a:endParaRPr lang="en-US" b="1" noProof="0"/>
        </a:p>
      </dgm:t>
    </dgm:pt>
    <dgm:pt modelId="{16CAE5C1-2127-D542-8474-4FCFCE98588C}">
      <dgm:prSet custT="1"/>
      <dgm:spPr>
        <a:solidFill>
          <a:srgbClr val="92D050">
            <a:alpha val="50196"/>
          </a:srgbClr>
        </a:solidFill>
        <a:ln>
          <a:noFill/>
        </a:ln>
        <a:effectLst/>
        <a:scene3d>
          <a:camera prst="orthographicFront"/>
          <a:lightRig rig="flat" dir="t"/>
        </a:scene3d>
        <a:sp3d prstMaterial="dkEdge"/>
      </dgm:spPr>
      <dgm:t>
        <a:bodyPr/>
        <a:lstStyle/>
        <a:p>
          <a:pPr algn="l"/>
          <a:r>
            <a:rPr lang="en-US" sz="1800" b="1" noProof="0" dirty="0">
              <a:solidFill>
                <a:schemeClr val="bg1"/>
              </a:solidFill>
            </a:rPr>
            <a:t>Sleeve gastroplasty</a:t>
          </a:r>
          <a:r>
            <a:rPr lang="en-US" sz="1800" b="1" noProof="0" dirty="0">
              <a:solidFill>
                <a:schemeClr val="bg1"/>
              </a:solidFill>
              <a:latin typeface="+mn-lt"/>
              <a:cs typeface="Arial" panose="020B0604020202020204" pitchFamily="34" charset="0"/>
            </a:rPr>
            <a:t>—</a:t>
          </a:r>
          <a:r>
            <a:rPr lang="en-US" sz="1800" b="1" i="0" noProof="0" dirty="0">
              <a:solidFill>
                <a:schemeClr val="bg1"/>
              </a:solidFill>
            </a:rPr>
            <a:t>OverStitch</a:t>
          </a:r>
        </a:p>
      </dgm:t>
    </dgm:pt>
    <dgm:pt modelId="{3E687A3D-153F-7F4B-932A-36EDDD04E9DB}" type="parTrans" cxnId="{59ED095C-607A-0A4B-9341-BD0CCDAE7235}">
      <dgm:prSet/>
      <dgm:spPr/>
      <dgm:t>
        <a:bodyPr/>
        <a:lstStyle/>
        <a:p>
          <a:pPr algn="l"/>
          <a:endParaRPr lang="en-US" b="1" noProof="0"/>
        </a:p>
      </dgm:t>
    </dgm:pt>
    <dgm:pt modelId="{920588B3-5644-B647-AA39-06209B6780AF}" type="sibTrans" cxnId="{59ED095C-607A-0A4B-9341-BD0CCDAE7235}">
      <dgm:prSet/>
      <dgm:spPr/>
      <dgm:t>
        <a:bodyPr/>
        <a:lstStyle/>
        <a:p>
          <a:pPr algn="l"/>
          <a:endParaRPr lang="en-US" b="1" noProof="0"/>
        </a:p>
      </dgm:t>
    </dgm:pt>
    <dgm:pt modelId="{C4E35ED7-3C63-C144-8FCC-630A1C2D2C00}">
      <dgm:prSet custT="1"/>
      <dgm:spPr>
        <a:solidFill>
          <a:schemeClr val="accent2">
            <a:lumMod val="40000"/>
            <a:lumOff val="60000"/>
          </a:schemeClr>
        </a:solidFill>
        <a:ln>
          <a:noFill/>
        </a:ln>
        <a:effectLst/>
        <a:scene3d>
          <a:camera prst="orthographicFront"/>
          <a:lightRig rig="flat" dir="t"/>
        </a:scene3d>
        <a:sp3d prstMaterial="dkEdge"/>
      </dgm:spPr>
      <dgm:t>
        <a:bodyPr/>
        <a:lstStyle/>
        <a:p>
          <a:pPr algn="l"/>
          <a:r>
            <a:rPr lang="en-US" sz="1800" b="1" noProof="0" dirty="0">
              <a:solidFill>
                <a:schemeClr val="bg1"/>
              </a:solidFill>
            </a:rPr>
            <a:t>Gastric balloon</a:t>
          </a:r>
        </a:p>
      </dgm:t>
    </dgm:pt>
    <dgm:pt modelId="{99A7F502-AF35-DB42-8453-AE20F5D37D5F}" type="parTrans" cxnId="{CBE69C9C-E7D7-2148-9D51-4125E118358B}">
      <dgm:prSet/>
      <dgm:spPr/>
      <dgm:t>
        <a:bodyPr/>
        <a:lstStyle/>
        <a:p>
          <a:pPr algn="l"/>
          <a:endParaRPr lang="en-US" b="1" noProof="0"/>
        </a:p>
      </dgm:t>
    </dgm:pt>
    <dgm:pt modelId="{978353FF-D936-4A46-9E36-35FC444D81CF}" type="sibTrans" cxnId="{CBE69C9C-E7D7-2148-9D51-4125E118358B}">
      <dgm:prSet/>
      <dgm:spPr/>
      <dgm:t>
        <a:bodyPr/>
        <a:lstStyle/>
        <a:p>
          <a:pPr algn="l"/>
          <a:endParaRPr lang="en-US" b="1" noProof="0"/>
        </a:p>
      </dgm:t>
    </dgm:pt>
    <dgm:pt modelId="{8F0BD184-1D3F-7A47-900D-FA89698E41C3}" type="pres">
      <dgm:prSet presAssocID="{97420376-5366-A24A-BAAC-1FCB4DE25A61}" presName="linearFlow" presStyleCnt="0">
        <dgm:presLayoutVars>
          <dgm:dir/>
          <dgm:resizeHandles val="exact"/>
        </dgm:presLayoutVars>
      </dgm:prSet>
      <dgm:spPr/>
    </dgm:pt>
    <dgm:pt modelId="{2CA9E56E-CBD9-4E40-A8C2-9DE688D06CAD}" type="pres">
      <dgm:prSet presAssocID="{C4E35ED7-3C63-C144-8FCC-630A1C2D2C00}" presName="composite" presStyleCnt="0"/>
      <dgm:spPr/>
    </dgm:pt>
    <dgm:pt modelId="{AD9A6B80-018C-F14D-907E-D114E2CA88FD}" type="pres">
      <dgm:prSet presAssocID="{C4E35ED7-3C63-C144-8FCC-630A1C2D2C00}" presName="imgShp" presStyleLbl="fgImgPlace1" presStyleIdx="0" presStyleCnt="3" custLinFactNeighborX="-24400"/>
      <dgm:spPr>
        <a:blipFill>
          <a:blip xmlns:r="http://schemas.openxmlformats.org/officeDocument/2006/relationships" r:embed="rId1"/>
          <a:srcRect/>
          <a:stretch>
            <a:fillRect t="-6000" b="-6000"/>
          </a:stretch>
        </a:blipFill>
        <a:ln>
          <a:solidFill>
            <a:schemeClr val="bg1"/>
          </a:solidFill>
        </a:ln>
      </dgm:spPr>
    </dgm:pt>
    <dgm:pt modelId="{7476D570-5139-834F-9099-F3FDD663A7A3}" type="pres">
      <dgm:prSet presAssocID="{C4E35ED7-3C63-C144-8FCC-630A1C2D2C00}" presName="txShp" presStyleLbl="node1" presStyleIdx="0" presStyleCnt="3" custScaleX="110813">
        <dgm:presLayoutVars>
          <dgm:bulletEnabled val="1"/>
        </dgm:presLayoutVars>
      </dgm:prSet>
      <dgm:spPr/>
    </dgm:pt>
    <dgm:pt modelId="{5BF60BBC-7124-6946-AA4C-23DA8942C00E}" type="pres">
      <dgm:prSet presAssocID="{978353FF-D936-4A46-9E36-35FC444D81CF}" presName="spacing" presStyleCnt="0"/>
      <dgm:spPr/>
    </dgm:pt>
    <dgm:pt modelId="{2312F1C2-28C6-A740-941C-D79863E579B0}" type="pres">
      <dgm:prSet presAssocID="{16CAE5C1-2127-D542-8474-4FCFCE98588C}" presName="composite" presStyleCnt="0"/>
      <dgm:spPr/>
    </dgm:pt>
    <dgm:pt modelId="{B7F1A029-60A8-0D42-BDD1-EB0B49AFFDBE}" type="pres">
      <dgm:prSet presAssocID="{16CAE5C1-2127-D542-8474-4FCFCE98588C}" presName="imgShp" presStyleLbl="fgImgPlace1" presStyleIdx="1" presStyleCnt="3" custLinFactNeighborX="-24400"/>
      <dgm:spPr>
        <a:blipFill>
          <a:blip xmlns:r="http://schemas.openxmlformats.org/officeDocument/2006/relationships" r:embed="rId2"/>
          <a:srcRect/>
          <a:stretch>
            <a:fillRect t="-2000" b="-2000"/>
          </a:stretch>
        </a:blipFill>
        <a:ln>
          <a:solidFill>
            <a:schemeClr val="bg1"/>
          </a:solidFill>
        </a:ln>
      </dgm:spPr>
    </dgm:pt>
    <dgm:pt modelId="{88C505FC-57CE-2440-A391-A20C66B47EDA}" type="pres">
      <dgm:prSet presAssocID="{16CAE5C1-2127-D542-8474-4FCFCE98588C}" presName="txShp" presStyleLbl="node1" presStyleIdx="1" presStyleCnt="3" custScaleX="110813">
        <dgm:presLayoutVars>
          <dgm:bulletEnabled val="1"/>
        </dgm:presLayoutVars>
      </dgm:prSet>
      <dgm:spPr/>
    </dgm:pt>
    <dgm:pt modelId="{5C446DC5-6129-514E-9FCF-061CD11DB606}" type="pres">
      <dgm:prSet presAssocID="{920588B3-5644-B647-AA39-06209B6780AF}" presName="spacing" presStyleCnt="0"/>
      <dgm:spPr/>
    </dgm:pt>
    <dgm:pt modelId="{2A2CE99F-8245-8647-8012-8ED6B3B5F0A5}" type="pres">
      <dgm:prSet presAssocID="{6E3429D6-A4EE-8E46-8787-41AC26D6B6FC}" presName="composite" presStyleCnt="0"/>
      <dgm:spPr/>
    </dgm:pt>
    <dgm:pt modelId="{C991AC53-3CC5-684A-A54C-D37506440125}" type="pres">
      <dgm:prSet presAssocID="{6E3429D6-A4EE-8E46-8787-41AC26D6B6FC}" presName="imgShp" presStyleLbl="fgImgPlace1" presStyleIdx="2" presStyleCnt="3" custLinFactNeighborX="-24400"/>
      <dgm:spPr>
        <a:blipFill>
          <a:blip xmlns:r="http://schemas.openxmlformats.org/officeDocument/2006/relationships" r:embed="rId3"/>
          <a:srcRect/>
          <a:stretch>
            <a:fillRect t="-3000" b="-3000"/>
          </a:stretch>
        </a:blipFill>
        <a:ln>
          <a:solidFill>
            <a:schemeClr val="bg1"/>
          </a:solidFill>
        </a:ln>
      </dgm:spPr>
    </dgm:pt>
    <dgm:pt modelId="{167DFC27-E4AB-404B-B61B-94292FF3E5A1}" type="pres">
      <dgm:prSet presAssocID="{6E3429D6-A4EE-8E46-8787-41AC26D6B6FC}" presName="txShp" presStyleLbl="node1" presStyleIdx="2" presStyleCnt="3" custScaleX="110813">
        <dgm:presLayoutVars>
          <dgm:bulletEnabled val="1"/>
        </dgm:presLayoutVars>
      </dgm:prSet>
      <dgm:spPr/>
    </dgm:pt>
  </dgm:ptLst>
  <dgm:cxnLst>
    <dgm:cxn modelId="{CE11995B-605B-1B4D-8E72-FA2586B0ADE9}" type="presOf" srcId="{97420376-5366-A24A-BAAC-1FCB4DE25A61}" destId="{8F0BD184-1D3F-7A47-900D-FA89698E41C3}" srcOrd="0" destOrd="0" presId="urn:microsoft.com/office/officeart/2005/8/layout/vList3"/>
    <dgm:cxn modelId="{59ED095C-607A-0A4B-9341-BD0CCDAE7235}" srcId="{97420376-5366-A24A-BAAC-1FCB4DE25A61}" destId="{16CAE5C1-2127-D542-8474-4FCFCE98588C}" srcOrd="1" destOrd="0" parTransId="{3E687A3D-153F-7F4B-932A-36EDDD04E9DB}" sibTransId="{920588B3-5644-B647-AA39-06209B6780AF}"/>
    <dgm:cxn modelId="{7F64A45E-E845-664F-A6BC-B31C01E510AB}" type="presOf" srcId="{C4E35ED7-3C63-C144-8FCC-630A1C2D2C00}" destId="{7476D570-5139-834F-9099-F3FDD663A7A3}" srcOrd="0" destOrd="0" presId="urn:microsoft.com/office/officeart/2005/8/layout/vList3"/>
    <dgm:cxn modelId="{460BC269-48FD-0949-8AFB-9D4E39B7FB96}" type="presOf" srcId="{16CAE5C1-2127-D542-8474-4FCFCE98588C}" destId="{88C505FC-57CE-2440-A391-A20C66B47EDA}" srcOrd="0" destOrd="0" presId="urn:microsoft.com/office/officeart/2005/8/layout/vList3"/>
    <dgm:cxn modelId="{8B281C55-D3A5-3546-A2C7-D1165BB094DA}" srcId="{97420376-5366-A24A-BAAC-1FCB4DE25A61}" destId="{6E3429D6-A4EE-8E46-8787-41AC26D6B6FC}" srcOrd="2" destOrd="0" parTransId="{599DC67F-8266-1C4F-A108-405B4A0B2C5E}" sibTransId="{0DB85699-3A08-8743-8B6F-E263E091BA07}"/>
    <dgm:cxn modelId="{CBE69C9C-E7D7-2148-9D51-4125E118358B}" srcId="{97420376-5366-A24A-BAAC-1FCB4DE25A61}" destId="{C4E35ED7-3C63-C144-8FCC-630A1C2D2C00}" srcOrd="0" destOrd="0" parTransId="{99A7F502-AF35-DB42-8453-AE20F5D37D5F}" sibTransId="{978353FF-D936-4A46-9E36-35FC444D81CF}"/>
    <dgm:cxn modelId="{84267CF6-531A-324C-BF38-B980FB449A2C}" type="presOf" srcId="{6E3429D6-A4EE-8E46-8787-41AC26D6B6FC}" destId="{167DFC27-E4AB-404B-B61B-94292FF3E5A1}" srcOrd="0" destOrd="0" presId="urn:microsoft.com/office/officeart/2005/8/layout/vList3"/>
    <dgm:cxn modelId="{9A7C22A6-7EFD-344A-BCDD-82D44F413A6C}" type="presParOf" srcId="{8F0BD184-1D3F-7A47-900D-FA89698E41C3}" destId="{2CA9E56E-CBD9-4E40-A8C2-9DE688D06CAD}" srcOrd="0" destOrd="0" presId="urn:microsoft.com/office/officeart/2005/8/layout/vList3"/>
    <dgm:cxn modelId="{F407D4E5-D35C-E944-8235-2B26119EE80F}" type="presParOf" srcId="{2CA9E56E-CBD9-4E40-A8C2-9DE688D06CAD}" destId="{AD9A6B80-018C-F14D-907E-D114E2CA88FD}" srcOrd="0" destOrd="0" presId="urn:microsoft.com/office/officeart/2005/8/layout/vList3"/>
    <dgm:cxn modelId="{508F7293-46AA-C64D-814A-E06CA9E3BEBA}" type="presParOf" srcId="{2CA9E56E-CBD9-4E40-A8C2-9DE688D06CAD}" destId="{7476D570-5139-834F-9099-F3FDD663A7A3}" srcOrd="1" destOrd="0" presId="urn:microsoft.com/office/officeart/2005/8/layout/vList3"/>
    <dgm:cxn modelId="{50F3DE44-A7E6-524B-8E59-41541BA833C6}" type="presParOf" srcId="{8F0BD184-1D3F-7A47-900D-FA89698E41C3}" destId="{5BF60BBC-7124-6946-AA4C-23DA8942C00E}" srcOrd="1" destOrd="0" presId="urn:microsoft.com/office/officeart/2005/8/layout/vList3"/>
    <dgm:cxn modelId="{41BB8A13-A7D0-8745-B742-726A7E184E15}" type="presParOf" srcId="{8F0BD184-1D3F-7A47-900D-FA89698E41C3}" destId="{2312F1C2-28C6-A740-941C-D79863E579B0}" srcOrd="2" destOrd="0" presId="urn:microsoft.com/office/officeart/2005/8/layout/vList3"/>
    <dgm:cxn modelId="{38CCFD49-52D3-2A4E-8923-0B1CCC5D882E}" type="presParOf" srcId="{2312F1C2-28C6-A740-941C-D79863E579B0}" destId="{B7F1A029-60A8-0D42-BDD1-EB0B49AFFDBE}" srcOrd="0" destOrd="0" presId="urn:microsoft.com/office/officeart/2005/8/layout/vList3"/>
    <dgm:cxn modelId="{68C03D2F-4104-774A-8CBC-29DABA8A0978}" type="presParOf" srcId="{2312F1C2-28C6-A740-941C-D79863E579B0}" destId="{88C505FC-57CE-2440-A391-A20C66B47EDA}" srcOrd="1" destOrd="0" presId="urn:microsoft.com/office/officeart/2005/8/layout/vList3"/>
    <dgm:cxn modelId="{605D7A43-86ED-8C40-9D13-82CB84D7347A}" type="presParOf" srcId="{8F0BD184-1D3F-7A47-900D-FA89698E41C3}" destId="{5C446DC5-6129-514E-9FCF-061CD11DB606}" srcOrd="3" destOrd="0" presId="urn:microsoft.com/office/officeart/2005/8/layout/vList3"/>
    <dgm:cxn modelId="{200F5DF6-E052-DC41-9172-41E81F44D2B1}" type="presParOf" srcId="{8F0BD184-1D3F-7A47-900D-FA89698E41C3}" destId="{2A2CE99F-8245-8647-8012-8ED6B3B5F0A5}" srcOrd="4" destOrd="0" presId="urn:microsoft.com/office/officeart/2005/8/layout/vList3"/>
    <dgm:cxn modelId="{5808B7D1-DA21-3348-B0BE-36ED8217C0CD}" type="presParOf" srcId="{2A2CE99F-8245-8647-8012-8ED6B3B5F0A5}" destId="{C991AC53-3CC5-684A-A54C-D37506440125}" srcOrd="0" destOrd="0" presId="urn:microsoft.com/office/officeart/2005/8/layout/vList3"/>
    <dgm:cxn modelId="{7DF89C56-4E7A-2342-A022-27807EC95E98}" type="presParOf" srcId="{2A2CE99F-8245-8647-8012-8ED6B3B5F0A5}" destId="{167DFC27-E4AB-404B-B61B-94292FF3E5A1}" srcOrd="1" destOrd="0" presId="urn:microsoft.com/office/officeart/2005/8/layout/vList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420376-5366-A24A-BAAC-1FCB4DE25A61}" type="doc">
      <dgm:prSet loTypeId="urn:microsoft.com/office/officeart/2005/8/layout/vList3" loCatId="" qsTypeId="urn:microsoft.com/office/officeart/2005/8/quickstyle/simple3" qsCatId="simple" csTypeId="urn:microsoft.com/office/officeart/2005/8/colors/colorful4" csCatId="colorful" phldr="1"/>
      <dgm:spPr/>
    </dgm:pt>
    <dgm:pt modelId="{16CAE5C1-2127-D542-8474-4FCFCE98588C}">
      <dgm:prSet custT="1"/>
      <dgm:spPr>
        <a:solidFill>
          <a:schemeClr val="accent5">
            <a:lumMod val="60000"/>
            <a:lumOff val="40000"/>
          </a:schemeClr>
        </a:solidFill>
        <a:effectLst/>
        <a:scene3d>
          <a:camera prst="orthographicFront"/>
          <a:lightRig rig="flat" dir="t"/>
        </a:scene3d>
        <a:sp3d prstMaterial="dkEdge"/>
      </dgm:spPr>
      <dgm:t>
        <a:bodyPr/>
        <a:lstStyle/>
        <a:p>
          <a:pPr algn="l"/>
          <a:r>
            <a:rPr lang="en-US" sz="1800" b="1" noProof="0" dirty="0">
              <a:solidFill>
                <a:schemeClr val="bg1"/>
              </a:solidFill>
            </a:rPr>
            <a:t>Sleeve gastroplasty</a:t>
          </a:r>
        </a:p>
      </dgm:t>
    </dgm:pt>
    <dgm:pt modelId="{3E687A3D-153F-7F4B-932A-36EDDD04E9DB}" type="parTrans" cxnId="{59ED095C-607A-0A4B-9341-BD0CCDAE7235}">
      <dgm:prSet/>
      <dgm:spPr/>
      <dgm:t>
        <a:bodyPr/>
        <a:lstStyle/>
        <a:p>
          <a:pPr algn="l"/>
          <a:endParaRPr lang="en-US" b="1" noProof="0"/>
        </a:p>
      </dgm:t>
    </dgm:pt>
    <dgm:pt modelId="{920588B3-5644-B647-AA39-06209B6780AF}" type="sibTrans" cxnId="{59ED095C-607A-0A4B-9341-BD0CCDAE7235}">
      <dgm:prSet/>
      <dgm:spPr/>
      <dgm:t>
        <a:bodyPr/>
        <a:lstStyle/>
        <a:p>
          <a:pPr algn="l"/>
          <a:endParaRPr lang="en-US" b="1" noProof="0"/>
        </a:p>
      </dgm:t>
    </dgm:pt>
    <dgm:pt modelId="{C4E35ED7-3C63-C144-8FCC-630A1C2D2C00}">
      <dgm:prSet custT="1"/>
      <dgm:spPr>
        <a:solidFill>
          <a:srgbClr val="92D050">
            <a:alpha val="50196"/>
          </a:srgbClr>
        </a:solidFill>
        <a:effectLst/>
        <a:scene3d>
          <a:camera prst="orthographicFront"/>
          <a:lightRig rig="flat" dir="t"/>
        </a:scene3d>
        <a:sp3d prstMaterial="dkEdge"/>
      </dgm:spPr>
      <dgm:t>
        <a:bodyPr/>
        <a:lstStyle/>
        <a:p>
          <a:pPr algn="l"/>
          <a:r>
            <a:rPr lang="en-US" sz="1800" b="1" noProof="0" dirty="0">
              <a:solidFill>
                <a:schemeClr val="bg1"/>
              </a:solidFill>
            </a:rPr>
            <a:t>Gastric bypass</a:t>
          </a:r>
        </a:p>
      </dgm:t>
    </dgm:pt>
    <dgm:pt modelId="{99A7F502-AF35-DB42-8453-AE20F5D37D5F}" type="parTrans" cxnId="{CBE69C9C-E7D7-2148-9D51-4125E118358B}">
      <dgm:prSet/>
      <dgm:spPr/>
      <dgm:t>
        <a:bodyPr/>
        <a:lstStyle/>
        <a:p>
          <a:pPr algn="l"/>
          <a:endParaRPr lang="en-US" b="1" noProof="0"/>
        </a:p>
      </dgm:t>
    </dgm:pt>
    <dgm:pt modelId="{978353FF-D936-4A46-9E36-35FC444D81CF}" type="sibTrans" cxnId="{CBE69C9C-E7D7-2148-9D51-4125E118358B}">
      <dgm:prSet/>
      <dgm:spPr/>
      <dgm:t>
        <a:bodyPr/>
        <a:lstStyle/>
        <a:p>
          <a:pPr algn="l"/>
          <a:endParaRPr lang="en-US" b="1" noProof="0"/>
        </a:p>
      </dgm:t>
    </dgm:pt>
    <dgm:pt modelId="{8F0BD184-1D3F-7A47-900D-FA89698E41C3}" type="pres">
      <dgm:prSet presAssocID="{97420376-5366-A24A-BAAC-1FCB4DE25A61}" presName="linearFlow" presStyleCnt="0">
        <dgm:presLayoutVars>
          <dgm:dir/>
          <dgm:resizeHandles val="exact"/>
        </dgm:presLayoutVars>
      </dgm:prSet>
      <dgm:spPr/>
    </dgm:pt>
    <dgm:pt modelId="{2CA9E56E-CBD9-4E40-A8C2-9DE688D06CAD}" type="pres">
      <dgm:prSet presAssocID="{C4E35ED7-3C63-C144-8FCC-630A1C2D2C00}" presName="composite" presStyleCnt="0"/>
      <dgm:spPr/>
    </dgm:pt>
    <dgm:pt modelId="{AD9A6B80-018C-F14D-907E-D114E2CA88FD}" type="pres">
      <dgm:prSet presAssocID="{C4E35ED7-3C63-C144-8FCC-630A1C2D2C00}" presName="imgShp" presStyleLbl="fgImgPlace1" presStyleIdx="0" presStyleCnt="2"/>
      <dgm:spPr>
        <a:blipFill>
          <a:blip xmlns:r="http://schemas.openxmlformats.org/officeDocument/2006/relationships" r:embed="rId1"/>
          <a:srcRect/>
          <a:stretch>
            <a:fillRect t="-10000" b="-10000"/>
          </a:stretch>
        </a:blipFill>
        <a:ln>
          <a:solidFill>
            <a:schemeClr val="bg1"/>
          </a:solidFill>
        </a:ln>
      </dgm:spPr>
    </dgm:pt>
    <dgm:pt modelId="{7476D570-5139-834F-9099-F3FDD663A7A3}" type="pres">
      <dgm:prSet presAssocID="{C4E35ED7-3C63-C144-8FCC-630A1C2D2C00}" presName="txShp" presStyleLbl="node1" presStyleIdx="0" presStyleCnt="2">
        <dgm:presLayoutVars>
          <dgm:bulletEnabled val="1"/>
        </dgm:presLayoutVars>
      </dgm:prSet>
      <dgm:spPr/>
    </dgm:pt>
    <dgm:pt modelId="{5BF60BBC-7124-6946-AA4C-23DA8942C00E}" type="pres">
      <dgm:prSet presAssocID="{978353FF-D936-4A46-9E36-35FC444D81CF}" presName="spacing" presStyleCnt="0"/>
      <dgm:spPr/>
    </dgm:pt>
    <dgm:pt modelId="{2312F1C2-28C6-A740-941C-D79863E579B0}" type="pres">
      <dgm:prSet presAssocID="{16CAE5C1-2127-D542-8474-4FCFCE98588C}" presName="composite" presStyleCnt="0"/>
      <dgm:spPr/>
    </dgm:pt>
    <dgm:pt modelId="{B7F1A029-60A8-0D42-BDD1-EB0B49AFFDBE}" type="pres">
      <dgm:prSet presAssocID="{16CAE5C1-2127-D542-8474-4FCFCE98588C}" presName="imgShp" presStyleLbl="fgImgPlace1" presStyleIdx="1" presStyleCnt="2"/>
      <dgm:spPr>
        <a:blipFill>
          <a:blip xmlns:r="http://schemas.openxmlformats.org/officeDocument/2006/relationships" r:embed="rId2"/>
          <a:srcRect/>
          <a:stretch>
            <a:fillRect t="-2000" b="-2000"/>
          </a:stretch>
        </a:blipFill>
        <a:ln>
          <a:solidFill>
            <a:schemeClr val="bg1"/>
          </a:solidFill>
        </a:ln>
      </dgm:spPr>
    </dgm:pt>
    <dgm:pt modelId="{88C505FC-57CE-2440-A391-A20C66B47EDA}" type="pres">
      <dgm:prSet presAssocID="{16CAE5C1-2127-D542-8474-4FCFCE98588C}" presName="txShp" presStyleLbl="node1" presStyleIdx="1" presStyleCnt="2">
        <dgm:presLayoutVars>
          <dgm:bulletEnabled val="1"/>
        </dgm:presLayoutVars>
      </dgm:prSet>
      <dgm:spPr/>
    </dgm:pt>
  </dgm:ptLst>
  <dgm:cxnLst>
    <dgm:cxn modelId="{CE11995B-605B-1B4D-8E72-FA2586B0ADE9}" type="presOf" srcId="{97420376-5366-A24A-BAAC-1FCB4DE25A61}" destId="{8F0BD184-1D3F-7A47-900D-FA89698E41C3}" srcOrd="0" destOrd="0" presId="urn:microsoft.com/office/officeart/2005/8/layout/vList3"/>
    <dgm:cxn modelId="{59ED095C-607A-0A4B-9341-BD0CCDAE7235}" srcId="{97420376-5366-A24A-BAAC-1FCB4DE25A61}" destId="{16CAE5C1-2127-D542-8474-4FCFCE98588C}" srcOrd="1" destOrd="0" parTransId="{3E687A3D-153F-7F4B-932A-36EDDD04E9DB}" sibTransId="{920588B3-5644-B647-AA39-06209B6780AF}"/>
    <dgm:cxn modelId="{7F64A45E-E845-664F-A6BC-B31C01E510AB}" type="presOf" srcId="{C4E35ED7-3C63-C144-8FCC-630A1C2D2C00}" destId="{7476D570-5139-834F-9099-F3FDD663A7A3}" srcOrd="0" destOrd="0" presId="urn:microsoft.com/office/officeart/2005/8/layout/vList3"/>
    <dgm:cxn modelId="{460BC269-48FD-0949-8AFB-9D4E39B7FB96}" type="presOf" srcId="{16CAE5C1-2127-D542-8474-4FCFCE98588C}" destId="{88C505FC-57CE-2440-A391-A20C66B47EDA}" srcOrd="0" destOrd="0" presId="urn:microsoft.com/office/officeart/2005/8/layout/vList3"/>
    <dgm:cxn modelId="{CBE69C9C-E7D7-2148-9D51-4125E118358B}" srcId="{97420376-5366-A24A-BAAC-1FCB4DE25A61}" destId="{C4E35ED7-3C63-C144-8FCC-630A1C2D2C00}" srcOrd="0" destOrd="0" parTransId="{99A7F502-AF35-DB42-8453-AE20F5D37D5F}" sibTransId="{978353FF-D936-4A46-9E36-35FC444D81CF}"/>
    <dgm:cxn modelId="{9A7C22A6-7EFD-344A-BCDD-82D44F413A6C}" type="presParOf" srcId="{8F0BD184-1D3F-7A47-900D-FA89698E41C3}" destId="{2CA9E56E-CBD9-4E40-A8C2-9DE688D06CAD}" srcOrd="0" destOrd="0" presId="urn:microsoft.com/office/officeart/2005/8/layout/vList3"/>
    <dgm:cxn modelId="{F407D4E5-D35C-E944-8235-2B26119EE80F}" type="presParOf" srcId="{2CA9E56E-CBD9-4E40-A8C2-9DE688D06CAD}" destId="{AD9A6B80-018C-F14D-907E-D114E2CA88FD}" srcOrd="0" destOrd="0" presId="urn:microsoft.com/office/officeart/2005/8/layout/vList3"/>
    <dgm:cxn modelId="{508F7293-46AA-C64D-814A-E06CA9E3BEBA}" type="presParOf" srcId="{2CA9E56E-CBD9-4E40-A8C2-9DE688D06CAD}" destId="{7476D570-5139-834F-9099-F3FDD663A7A3}" srcOrd="1" destOrd="0" presId="urn:microsoft.com/office/officeart/2005/8/layout/vList3"/>
    <dgm:cxn modelId="{50F3DE44-A7E6-524B-8E59-41541BA833C6}" type="presParOf" srcId="{8F0BD184-1D3F-7A47-900D-FA89698E41C3}" destId="{5BF60BBC-7124-6946-AA4C-23DA8942C00E}" srcOrd="1" destOrd="0" presId="urn:microsoft.com/office/officeart/2005/8/layout/vList3"/>
    <dgm:cxn modelId="{41BB8A13-A7D0-8745-B742-726A7E184E15}" type="presParOf" srcId="{8F0BD184-1D3F-7A47-900D-FA89698E41C3}" destId="{2312F1C2-28C6-A740-941C-D79863E579B0}" srcOrd="2" destOrd="0" presId="urn:microsoft.com/office/officeart/2005/8/layout/vList3"/>
    <dgm:cxn modelId="{38CCFD49-52D3-2A4E-8923-0B1CCC5D882E}" type="presParOf" srcId="{2312F1C2-28C6-A740-941C-D79863E579B0}" destId="{B7F1A029-60A8-0D42-BDD1-EB0B49AFFDBE}" srcOrd="0" destOrd="0" presId="urn:microsoft.com/office/officeart/2005/8/layout/vList3"/>
    <dgm:cxn modelId="{68C03D2F-4104-774A-8CBC-29DABA8A0978}" type="presParOf" srcId="{2312F1C2-28C6-A740-941C-D79863E579B0}" destId="{88C505FC-57CE-2440-A391-A20C66B47EDA}" srcOrd="1" destOrd="0" presId="urn:microsoft.com/office/officeart/2005/8/layout/vList3"/>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470C2DA-49ED-4AD5-AF52-541634D547C1}" type="doc">
      <dgm:prSet loTypeId="urn:microsoft.com/office/officeart/2005/8/layout/pyramid1" loCatId="pyramid" qsTypeId="urn:microsoft.com/office/officeart/2005/8/quickstyle/simple1" qsCatId="simple" csTypeId="urn:microsoft.com/office/officeart/2005/8/colors/colorful1" csCatId="colorful" phldr="1"/>
      <dgm:spPr/>
    </dgm:pt>
    <dgm:pt modelId="{B04A79CF-A934-40E9-88FA-A6446B98475B}">
      <dgm:prSet phldrT="[Text]" custT="1"/>
      <dgm:spPr>
        <a:solidFill>
          <a:schemeClr val="accent1"/>
        </a:solidFill>
      </dgm:spPr>
      <dgm:t>
        <a:bodyPr anchor="b"/>
        <a:lstStyle/>
        <a:p>
          <a:r>
            <a:rPr lang="en-US" sz="1600" dirty="0">
              <a:latin typeface="+mn-lt"/>
              <a:cs typeface="Calibri" panose="020F0502020204030204" pitchFamily="34" charset="0"/>
            </a:rPr>
            <a:t>Glycemic</a:t>
          </a:r>
          <a:br>
            <a:rPr lang="en-US" sz="1600" dirty="0">
              <a:latin typeface="+mn-lt"/>
              <a:cs typeface="Calibri" panose="020F0502020204030204" pitchFamily="34" charset="0"/>
            </a:rPr>
          </a:br>
          <a:r>
            <a:rPr lang="en-US" sz="1600" dirty="0">
              <a:latin typeface="+mn-lt"/>
              <a:cs typeface="Calibri" panose="020F0502020204030204" pitchFamily="34" charset="0"/>
            </a:rPr>
            <a:t>control</a:t>
          </a:r>
        </a:p>
      </dgm:t>
    </dgm:pt>
    <dgm:pt modelId="{B89A254D-4ED9-41DE-80CB-8016AA18D611}" type="parTrans" cxnId="{B14BA687-A344-4CF0-9D69-1193E7F4C835}">
      <dgm:prSet/>
      <dgm:spPr/>
      <dgm:t>
        <a:bodyPr/>
        <a:lstStyle/>
        <a:p>
          <a:endParaRPr lang="en-US" sz="1200">
            <a:solidFill>
              <a:schemeClr val="bg1"/>
            </a:solidFill>
            <a:latin typeface="+mn-lt"/>
          </a:endParaRPr>
        </a:p>
      </dgm:t>
    </dgm:pt>
    <dgm:pt modelId="{7548796F-9716-4445-ADED-F782515A3832}" type="sibTrans" cxnId="{B14BA687-A344-4CF0-9D69-1193E7F4C835}">
      <dgm:prSet/>
      <dgm:spPr/>
      <dgm:t>
        <a:bodyPr/>
        <a:lstStyle/>
        <a:p>
          <a:endParaRPr lang="en-US" sz="1200">
            <a:solidFill>
              <a:schemeClr val="bg1"/>
            </a:solidFill>
            <a:latin typeface="+mn-lt"/>
          </a:endParaRPr>
        </a:p>
      </dgm:t>
    </dgm:pt>
    <dgm:pt modelId="{00FB9F9C-C019-4FC3-9731-810F8A5DC9AC}">
      <dgm:prSet phldrT="[Text]" custT="1"/>
      <dgm:spPr>
        <a:solidFill>
          <a:schemeClr val="accent2">
            <a:lumMod val="20000"/>
            <a:lumOff val="80000"/>
          </a:schemeClr>
        </a:solidFill>
      </dgm:spPr>
      <dgm:t>
        <a:bodyPr/>
        <a:lstStyle/>
        <a:p>
          <a:r>
            <a:rPr lang="en-US" sz="1600" dirty="0">
              <a:solidFill>
                <a:schemeClr val="bg1"/>
              </a:solidFill>
              <a:latin typeface="+mn-lt"/>
              <a:cs typeface="Calibri" panose="020F0502020204030204" pitchFamily="34" charset="0"/>
            </a:rPr>
            <a:t>Fibrosis improvement</a:t>
          </a:r>
        </a:p>
      </dgm:t>
    </dgm:pt>
    <dgm:pt modelId="{36FE1D65-3516-440C-94E1-09B76ABF726B}" type="parTrans" cxnId="{3D28F8E8-0E8A-4F02-BB7A-A4170C3F40C5}">
      <dgm:prSet/>
      <dgm:spPr/>
      <dgm:t>
        <a:bodyPr/>
        <a:lstStyle/>
        <a:p>
          <a:endParaRPr lang="en-US" sz="1200">
            <a:solidFill>
              <a:schemeClr val="bg1"/>
            </a:solidFill>
            <a:latin typeface="+mn-lt"/>
          </a:endParaRPr>
        </a:p>
      </dgm:t>
    </dgm:pt>
    <dgm:pt modelId="{B55073FE-745A-413A-9A1A-E6976B046629}" type="sibTrans" cxnId="{3D28F8E8-0E8A-4F02-BB7A-A4170C3F40C5}">
      <dgm:prSet/>
      <dgm:spPr/>
      <dgm:t>
        <a:bodyPr/>
        <a:lstStyle/>
        <a:p>
          <a:endParaRPr lang="en-US" sz="1200">
            <a:solidFill>
              <a:schemeClr val="bg1"/>
            </a:solidFill>
            <a:latin typeface="+mn-lt"/>
          </a:endParaRPr>
        </a:p>
      </dgm:t>
    </dgm:pt>
    <dgm:pt modelId="{770EBB16-6D1F-45E6-920F-453357B39BDD}">
      <dgm:prSet custT="1"/>
      <dgm:spPr>
        <a:solidFill>
          <a:schemeClr val="accent2">
            <a:lumMod val="75000"/>
          </a:schemeClr>
        </a:solidFill>
      </dgm:spPr>
      <dgm:t>
        <a:bodyPr/>
        <a:lstStyle/>
        <a:p>
          <a:r>
            <a:rPr lang="en-US" sz="1600" dirty="0">
              <a:latin typeface="+mn-lt"/>
              <a:cs typeface="Calibri" panose="020F0502020204030204" pitchFamily="34" charset="0"/>
            </a:rPr>
            <a:t>Atherogenic lipid improvement</a:t>
          </a:r>
        </a:p>
      </dgm:t>
    </dgm:pt>
    <dgm:pt modelId="{A40A71AE-5845-47BF-A4C5-7BBB1122A113}" type="parTrans" cxnId="{B2948F6A-394E-4EE0-9B8F-A54649F6C961}">
      <dgm:prSet/>
      <dgm:spPr/>
      <dgm:t>
        <a:bodyPr/>
        <a:lstStyle/>
        <a:p>
          <a:endParaRPr lang="en-US" sz="1200">
            <a:solidFill>
              <a:schemeClr val="bg1"/>
            </a:solidFill>
            <a:latin typeface="+mn-lt"/>
          </a:endParaRPr>
        </a:p>
      </dgm:t>
    </dgm:pt>
    <dgm:pt modelId="{53EB7DC4-85EB-4315-B797-AFFDC434E328}" type="sibTrans" cxnId="{B2948F6A-394E-4EE0-9B8F-A54649F6C961}">
      <dgm:prSet/>
      <dgm:spPr/>
      <dgm:t>
        <a:bodyPr/>
        <a:lstStyle/>
        <a:p>
          <a:endParaRPr lang="en-US" sz="1200">
            <a:solidFill>
              <a:schemeClr val="bg1"/>
            </a:solidFill>
            <a:latin typeface="+mn-lt"/>
          </a:endParaRPr>
        </a:p>
      </dgm:t>
    </dgm:pt>
    <dgm:pt modelId="{BC53D981-1590-4C2D-ACCE-5CEED74FF91B}">
      <dgm:prSet custT="1"/>
      <dgm:spPr>
        <a:solidFill>
          <a:schemeClr val="accent2"/>
        </a:solidFill>
      </dgm:spPr>
      <dgm:t>
        <a:bodyPr/>
        <a:lstStyle/>
        <a:p>
          <a:r>
            <a:rPr lang="en-US" sz="1600" dirty="0">
              <a:latin typeface="+mn-lt"/>
              <a:cs typeface="Calibri" panose="020F0502020204030204" pitchFamily="34" charset="0"/>
            </a:rPr>
            <a:t>Weight loss</a:t>
          </a:r>
        </a:p>
      </dgm:t>
    </dgm:pt>
    <dgm:pt modelId="{4BF0F9ED-1CBB-47D6-B93C-023D140D9BB0}" type="parTrans" cxnId="{7DF34343-5D3E-4508-9D1F-D77B00DA45E2}">
      <dgm:prSet/>
      <dgm:spPr/>
      <dgm:t>
        <a:bodyPr/>
        <a:lstStyle/>
        <a:p>
          <a:endParaRPr lang="en-US" sz="1200">
            <a:solidFill>
              <a:schemeClr val="bg1"/>
            </a:solidFill>
            <a:latin typeface="+mn-lt"/>
          </a:endParaRPr>
        </a:p>
      </dgm:t>
    </dgm:pt>
    <dgm:pt modelId="{38022779-F20E-4F3E-9DD8-992955E90D8C}" type="sibTrans" cxnId="{7DF34343-5D3E-4508-9D1F-D77B00DA45E2}">
      <dgm:prSet/>
      <dgm:spPr/>
      <dgm:t>
        <a:bodyPr/>
        <a:lstStyle/>
        <a:p>
          <a:endParaRPr lang="en-US" sz="1200">
            <a:solidFill>
              <a:schemeClr val="bg1"/>
            </a:solidFill>
            <a:latin typeface="+mn-lt"/>
          </a:endParaRPr>
        </a:p>
      </dgm:t>
    </dgm:pt>
    <dgm:pt modelId="{798D01E6-3B8A-421D-BC68-8C876EAE2E4A}">
      <dgm:prSet custT="1"/>
      <dgm:spPr>
        <a:solidFill>
          <a:schemeClr val="accent2">
            <a:lumMod val="40000"/>
            <a:lumOff val="60000"/>
          </a:schemeClr>
        </a:solidFill>
      </dgm:spPr>
      <dgm:t>
        <a:bodyPr/>
        <a:lstStyle/>
        <a:p>
          <a:r>
            <a:rPr lang="en-US" sz="1600" dirty="0">
              <a:solidFill>
                <a:schemeClr val="bg1"/>
              </a:solidFill>
              <a:latin typeface="+mn-lt"/>
              <a:cs typeface="Calibri" panose="020F0502020204030204" pitchFamily="34" charset="0"/>
            </a:rPr>
            <a:t>MASH resolution</a:t>
          </a:r>
        </a:p>
      </dgm:t>
    </dgm:pt>
    <dgm:pt modelId="{09DCA5EF-D14D-4E7A-A986-8894455F20E9}" type="parTrans" cxnId="{0BCAB181-2E37-4DE8-8581-802EA317C29A}">
      <dgm:prSet/>
      <dgm:spPr/>
      <dgm:t>
        <a:bodyPr/>
        <a:lstStyle/>
        <a:p>
          <a:endParaRPr lang="en-US" sz="1200">
            <a:solidFill>
              <a:schemeClr val="bg1"/>
            </a:solidFill>
            <a:latin typeface="+mn-lt"/>
          </a:endParaRPr>
        </a:p>
      </dgm:t>
    </dgm:pt>
    <dgm:pt modelId="{BB61EA99-4C52-407F-8921-15E1AE13991A}" type="sibTrans" cxnId="{0BCAB181-2E37-4DE8-8581-802EA317C29A}">
      <dgm:prSet/>
      <dgm:spPr/>
      <dgm:t>
        <a:bodyPr/>
        <a:lstStyle/>
        <a:p>
          <a:endParaRPr lang="en-US" sz="1200">
            <a:solidFill>
              <a:schemeClr val="bg1"/>
            </a:solidFill>
            <a:latin typeface="+mn-lt"/>
          </a:endParaRPr>
        </a:p>
      </dgm:t>
    </dgm:pt>
    <dgm:pt modelId="{013C9C54-FAF9-4098-9869-F817024C28C7}">
      <dgm:prSet custT="1"/>
      <dgm:spPr>
        <a:solidFill>
          <a:schemeClr val="accent2">
            <a:lumMod val="60000"/>
            <a:lumOff val="40000"/>
          </a:schemeClr>
        </a:solidFill>
      </dgm:spPr>
      <dgm:t>
        <a:bodyPr/>
        <a:lstStyle/>
        <a:p>
          <a:r>
            <a:rPr lang="en-US" sz="1600" dirty="0">
              <a:solidFill>
                <a:schemeClr val="bg1"/>
              </a:solidFill>
              <a:latin typeface="+mn-lt"/>
              <a:cs typeface="Calibri" panose="020F0502020204030204" pitchFamily="34" charset="0"/>
            </a:rPr>
            <a:t>Reduction in lipotoxic fat</a:t>
          </a:r>
        </a:p>
      </dgm:t>
    </dgm:pt>
    <dgm:pt modelId="{6A82F666-83BC-4B9E-A151-D3B051C0B8E4}" type="parTrans" cxnId="{6ED48EB8-AF4A-49AA-8A11-E3631A8A89F0}">
      <dgm:prSet/>
      <dgm:spPr/>
      <dgm:t>
        <a:bodyPr/>
        <a:lstStyle/>
        <a:p>
          <a:endParaRPr lang="en-US" sz="1200">
            <a:solidFill>
              <a:schemeClr val="bg1"/>
            </a:solidFill>
            <a:latin typeface="+mn-lt"/>
          </a:endParaRPr>
        </a:p>
      </dgm:t>
    </dgm:pt>
    <dgm:pt modelId="{3002A113-73A0-423A-83FE-8F823C10507E}" type="sibTrans" cxnId="{6ED48EB8-AF4A-49AA-8A11-E3631A8A89F0}">
      <dgm:prSet/>
      <dgm:spPr/>
      <dgm:t>
        <a:bodyPr/>
        <a:lstStyle/>
        <a:p>
          <a:endParaRPr lang="en-US" sz="1200">
            <a:solidFill>
              <a:schemeClr val="bg1"/>
            </a:solidFill>
            <a:latin typeface="+mn-lt"/>
          </a:endParaRPr>
        </a:p>
      </dgm:t>
    </dgm:pt>
    <dgm:pt modelId="{8144A73B-3068-44F3-A875-E207B632C6AE}" type="pres">
      <dgm:prSet presAssocID="{4470C2DA-49ED-4AD5-AF52-541634D547C1}" presName="Name0" presStyleCnt="0">
        <dgm:presLayoutVars>
          <dgm:dir/>
          <dgm:animLvl val="lvl"/>
          <dgm:resizeHandles val="exact"/>
        </dgm:presLayoutVars>
      </dgm:prSet>
      <dgm:spPr/>
    </dgm:pt>
    <dgm:pt modelId="{FE7E2170-B2E4-43AF-A081-CBAFE06640A0}" type="pres">
      <dgm:prSet presAssocID="{B04A79CF-A934-40E9-88FA-A6446B98475B}" presName="Name8" presStyleCnt="0"/>
      <dgm:spPr/>
    </dgm:pt>
    <dgm:pt modelId="{B5C11E2C-39E5-4AA7-A55F-C1600D116139}" type="pres">
      <dgm:prSet presAssocID="{B04A79CF-A934-40E9-88FA-A6446B98475B}" presName="level" presStyleLbl="node1" presStyleIdx="0" presStyleCnt="6">
        <dgm:presLayoutVars>
          <dgm:chMax val="1"/>
          <dgm:bulletEnabled val="1"/>
        </dgm:presLayoutVars>
      </dgm:prSet>
      <dgm:spPr/>
    </dgm:pt>
    <dgm:pt modelId="{2937391C-8493-4606-BD92-B6DBB8E79BE4}" type="pres">
      <dgm:prSet presAssocID="{B04A79CF-A934-40E9-88FA-A6446B98475B}" presName="levelTx" presStyleLbl="revTx" presStyleIdx="0" presStyleCnt="0">
        <dgm:presLayoutVars>
          <dgm:chMax val="1"/>
          <dgm:bulletEnabled val="1"/>
        </dgm:presLayoutVars>
      </dgm:prSet>
      <dgm:spPr/>
    </dgm:pt>
    <dgm:pt modelId="{3739FC7E-B68A-425F-BB7E-3B8EECF7308D}" type="pres">
      <dgm:prSet presAssocID="{770EBB16-6D1F-45E6-920F-453357B39BDD}" presName="Name8" presStyleCnt="0"/>
      <dgm:spPr/>
    </dgm:pt>
    <dgm:pt modelId="{D985509C-C5CB-4C77-AF7F-DD493FA12F16}" type="pres">
      <dgm:prSet presAssocID="{770EBB16-6D1F-45E6-920F-453357B39BDD}" presName="level" presStyleLbl="node1" presStyleIdx="1" presStyleCnt="6">
        <dgm:presLayoutVars>
          <dgm:chMax val="1"/>
          <dgm:bulletEnabled val="1"/>
        </dgm:presLayoutVars>
      </dgm:prSet>
      <dgm:spPr/>
    </dgm:pt>
    <dgm:pt modelId="{6A3193C5-7C49-4621-AD07-9BE2A89DFCC0}" type="pres">
      <dgm:prSet presAssocID="{770EBB16-6D1F-45E6-920F-453357B39BDD}" presName="levelTx" presStyleLbl="revTx" presStyleIdx="0" presStyleCnt="0">
        <dgm:presLayoutVars>
          <dgm:chMax val="1"/>
          <dgm:bulletEnabled val="1"/>
        </dgm:presLayoutVars>
      </dgm:prSet>
      <dgm:spPr/>
    </dgm:pt>
    <dgm:pt modelId="{65609E66-24D8-4A74-9848-C70F630F6E04}" type="pres">
      <dgm:prSet presAssocID="{BC53D981-1590-4C2D-ACCE-5CEED74FF91B}" presName="Name8" presStyleCnt="0"/>
      <dgm:spPr/>
    </dgm:pt>
    <dgm:pt modelId="{93F80375-0FDF-4927-B222-0057F59D01D2}" type="pres">
      <dgm:prSet presAssocID="{BC53D981-1590-4C2D-ACCE-5CEED74FF91B}" presName="level" presStyleLbl="node1" presStyleIdx="2" presStyleCnt="6">
        <dgm:presLayoutVars>
          <dgm:chMax val="1"/>
          <dgm:bulletEnabled val="1"/>
        </dgm:presLayoutVars>
      </dgm:prSet>
      <dgm:spPr/>
    </dgm:pt>
    <dgm:pt modelId="{7124DDE6-A26B-48A5-9659-6B28E81D4351}" type="pres">
      <dgm:prSet presAssocID="{BC53D981-1590-4C2D-ACCE-5CEED74FF91B}" presName="levelTx" presStyleLbl="revTx" presStyleIdx="0" presStyleCnt="0">
        <dgm:presLayoutVars>
          <dgm:chMax val="1"/>
          <dgm:bulletEnabled val="1"/>
        </dgm:presLayoutVars>
      </dgm:prSet>
      <dgm:spPr/>
    </dgm:pt>
    <dgm:pt modelId="{97956711-6F24-4E86-BD71-C9EDBDA21A35}" type="pres">
      <dgm:prSet presAssocID="{013C9C54-FAF9-4098-9869-F817024C28C7}" presName="Name8" presStyleCnt="0"/>
      <dgm:spPr/>
    </dgm:pt>
    <dgm:pt modelId="{2D1911B8-C684-4567-83EA-2F5A6EB7A97E}" type="pres">
      <dgm:prSet presAssocID="{013C9C54-FAF9-4098-9869-F817024C28C7}" presName="level" presStyleLbl="node1" presStyleIdx="3" presStyleCnt="6">
        <dgm:presLayoutVars>
          <dgm:chMax val="1"/>
          <dgm:bulletEnabled val="1"/>
        </dgm:presLayoutVars>
      </dgm:prSet>
      <dgm:spPr/>
    </dgm:pt>
    <dgm:pt modelId="{0E8B6593-C529-4743-A2FA-E01A9EDFC310}" type="pres">
      <dgm:prSet presAssocID="{013C9C54-FAF9-4098-9869-F817024C28C7}" presName="levelTx" presStyleLbl="revTx" presStyleIdx="0" presStyleCnt="0">
        <dgm:presLayoutVars>
          <dgm:chMax val="1"/>
          <dgm:bulletEnabled val="1"/>
        </dgm:presLayoutVars>
      </dgm:prSet>
      <dgm:spPr/>
    </dgm:pt>
    <dgm:pt modelId="{F19620DF-DC81-466D-990C-C8395637CE7A}" type="pres">
      <dgm:prSet presAssocID="{798D01E6-3B8A-421D-BC68-8C876EAE2E4A}" presName="Name8" presStyleCnt="0"/>
      <dgm:spPr/>
    </dgm:pt>
    <dgm:pt modelId="{CEA26C89-D2C9-43DC-A5DB-841E9540A36F}" type="pres">
      <dgm:prSet presAssocID="{798D01E6-3B8A-421D-BC68-8C876EAE2E4A}" presName="level" presStyleLbl="node1" presStyleIdx="4" presStyleCnt="6">
        <dgm:presLayoutVars>
          <dgm:chMax val="1"/>
          <dgm:bulletEnabled val="1"/>
        </dgm:presLayoutVars>
      </dgm:prSet>
      <dgm:spPr/>
    </dgm:pt>
    <dgm:pt modelId="{BF8D0378-4C5D-46C7-9319-37E32455C082}" type="pres">
      <dgm:prSet presAssocID="{798D01E6-3B8A-421D-BC68-8C876EAE2E4A}" presName="levelTx" presStyleLbl="revTx" presStyleIdx="0" presStyleCnt="0">
        <dgm:presLayoutVars>
          <dgm:chMax val="1"/>
          <dgm:bulletEnabled val="1"/>
        </dgm:presLayoutVars>
      </dgm:prSet>
      <dgm:spPr/>
    </dgm:pt>
    <dgm:pt modelId="{D1E6FC80-763C-4567-98BA-356EB53F8CCE}" type="pres">
      <dgm:prSet presAssocID="{00FB9F9C-C019-4FC3-9731-810F8A5DC9AC}" presName="Name8" presStyleCnt="0"/>
      <dgm:spPr/>
    </dgm:pt>
    <dgm:pt modelId="{8AAF9387-4546-4376-BB08-C76A81FF8DC9}" type="pres">
      <dgm:prSet presAssocID="{00FB9F9C-C019-4FC3-9731-810F8A5DC9AC}" presName="level" presStyleLbl="node1" presStyleIdx="5" presStyleCnt="6">
        <dgm:presLayoutVars>
          <dgm:chMax val="1"/>
          <dgm:bulletEnabled val="1"/>
        </dgm:presLayoutVars>
      </dgm:prSet>
      <dgm:spPr/>
    </dgm:pt>
    <dgm:pt modelId="{F161B4AF-D20E-4385-9F1F-8BBF308A3851}" type="pres">
      <dgm:prSet presAssocID="{00FB9F9C-C019-4FC3-9731-810F8A5DC9AC}" presName="levelTx" presStyleLbl="revTx" presStyleIdx="0" presStyleCnt="0">
        <dgm:presLayoutVars>
          <dgm:chMax val="1"/>
          <dgm:bulletEnabled val="1"/>
        </dgm:presLayoutVars>
      </dgm:prSet>
      <dgm:spPr/>
    </dgm:pt>
  </dgm:ptLst>
  <dgm:cxnLst>
    <dgm:cxn modelId="{B69CF603-3312-4FB7-A0D7-33F5A183B37D}" type="presOf" srcId="{798D01E6-3B8A-421D-BC68-8C876EAE2E4A}" destId="{BF8D0378-4C5D-46C7-9319-37E32455C082}" srcOrd="1" destOrd="0" presId="urn:microsoft.com/office/officeart/2005/8/layout/pyramid1"/>
    <dgm:cxn modelId="{2F25C026-0530-4532-9359-BFD74DD8D736}" type="presOf" srcId="{B04A79CF-A934-40E9-88FA-A6446B98475B}" destId="{B5C11E2C-39E5-4AA7-A55F-C1600D116139}" srcOrd="0" destOrd="0" presId="urn:microsoft.com/office/officeart/2005/8/layout/pyramid1"/>
    <dgm:cxn modelId="{656A3C2E-E941-4924-8CEE-556F2B5951BF}" type="presOf" srcId="{00FB9F9C-C019-4FC3-9731-810F8A5DC9AC}" destId="{F161B4AF-D20E-4385-9F1F-8BBF308A3851}" srcOrd="1" destOrd="0" presId="urn:microsoft.com/office/officeart/2005/8/layout/pyramid1"/>
    <dgm:cxn modelId="{7F52602F-1B09-4B64-B744-7FD02C0C03AB}" type="presOf" srcId="{770EBB16-6D1F-45E6-920F-453357B39BDD}" destId="{6A3193C5-7C49-4621-AD07-9BE2A89DFCC0}" srcOrd="1" destOrd="0" presId="urn:microsoft.com/office/officeart/2005/8/layout/pyramid1"/>
    <dgm:cxn modelId="{40A4943F-DE7C-4B69-82BD-B23E79594C6B}" type="presOf" srcId="{BC53D981-1590-4C2D-ACCE-5CEED74FF91B}" destId="{7124DDE6-A26B-48A5-9659-6B28E81D4351}" srcOrd="1" destOrd="0" presId="urn:microsoft.com/office/officeart/2005/8/layout/pyramid1"/>
    <dgm:cxn modelId="{7DF34343-5D3E-4508-9D1F-D77B00DA45E2}" srcId="{4470C2DA-49ED-4AD5-AF52-541634D547C1}" destId="{BC53D981-1590-4C2D-ACCE-5CEED74FF91B}" srcOrd="2" destOrd="0" parTransId="{4BF0F9ED-1CBB-47D6-B93C-023D140D9BB0}" sibTransId="{38022779-F20E-4F3E-9DD8-992955E90D8C}"/>
    <dgm:cxn modelId="{B2948F6A-394E-4EE0-9B8F-A54649F6C961}" srcId="{4470C2DA-49ED-4AD5-AF52-541634D547C1}" destId="{770EBB16-6D1F-45E6-920F-453357B39BDD}" srcOrd="1" destOrd="0" parTransId="{A40A71AE-5845-47BF-A4C5-7BBB1122A113}" sibTransId="{53EB7DC4-85EB-4315-B797-AFFDC434E328}"/>
    <dgm:cxn modelId="{D2D8C172-F2CB-4595-B7BE-BF1750B6F2DE}" type="presOf" srcId="{B04A79CF-A934-40E9-88FA-A6446B98475B}" destId="{2937391C-8493-4606-BD92-B6DBB8E79BE4}" srcOrd="1" destOrd="0" presId="urn:microsoft.com/office/officeart/2005/8/layout/pyramid1"/>
    <dgm:cxn modelId="{0BCAB181-2E37-4DE8-8581-802EA317C29A}" srcId="{4470C2DA-49ED-4AD5-AF52-541634D547C1}" destId="{798D01E6-3B8A-421D-BC68-8C876EAE2E4A}" srcOrd="4" destOrd="0" parTransId="{09DCA5EF-D14D-4E7A-A986-8894455F20E9}" sibTransId="{BB61EA99-4C52-407F-8921-15E1AE13991A}"/>
    <dgm:cxn modelId="{048A8587-74D2-4E80-B96D-3A8E4D038F2D}" type="presOf" srcId="{798D01E6-3B8A-421D-BC68-8C876EAE2E4A}" destId="{CEA26C89-D2C9-43DC-A5DB-841E9540A36F}" srcOrd="0" destOrd="0" presId="urn:microsoft.com/office/officeart/2005/8/layout/pyramid1"/>
    <dgm:cxn modelId="{B14BA687-A344-4CF0-9D69-1193E7F4C835}" srcId="{4470C2DA-49ED-4AD5-AF52-541634D547C1}" destId="{B04A79CF-A934-40E9-88FA-A6446B98475B}" srcOrd="0" destOrd="0" parTransId="{B89A254D-4ED9-41DE-80CB-8016AA18D611}" sibTransId="{7548796F-9716-4445-ADED-F782515A3832}"/>
    <dgm:cxn modelId="{00EF3CA4-E690-47A9-90E8-8CA542E0E71D}" type="presOf" srcId="{4470C2DA-49ED-4AD5-AF52-541634D547C1}" destId="{8144A73B-3068-44F3-A875-E207B632C6AE}" srcOrd="0" destOrd="0" presId="urn:microsoft.com/office/officeart/2005/8/layout/pyramid1"/>
    <dgm:cxn modelId="{6ED48EB8-AF4A-49AA-8A11-E3631A8A89F0}" srcId="{4470C2DA-49ED-4AD5-AF52-541634D547C1}" destId="{013C9C54-FAF9-4098-9869-F817024C28C7}" srcOrd="3" destOrd="0" parTransId="{6A82F666-83BC-4B9E-A151-D3B051C0B8E4}" sibTransId="{3002A113-73A0-423A-83FE-8F823C10507E}"/>
    <dgm:cxn modelId="{7E59F0D2-836C-4164-8C65-86FA2BC05A85}" type="presOf" srcId="{770EBB16-6D1F-45E6-920F-453357B39BDD}" destId="{D985509C-C5CB-4C77-AF7F-DD493FA12F16}" srcOrd="0" destOrd="0" presId="urn:microsoft.com/office/officeart/2005/8/layout/pyramid1"/>
    <dgm:cxn modelId="{9C9528D8-CC94-445B-AC9C-AD8411F132B4}" type="presOf" srcId="{013C9C54-FAF9-4098-9869-F817024C28C7}" destId="{0E8B6593-C529-4743-A2FA-E01A9EDFC310}" srcOrd="1" destOrd="0" presId="urn:microsoft.com/office/officeart/2005/8/layout/pyramid1"/>
    <dgm:cxn modelId="{3D28F8E8-0E8A-4F02-BB7A-A4170C3F40C5}" srcId="{4470C2DA-49ED-4AD5-AF52-541634D547C1}" destId="{00FB9F9C-C019-4FC3-9731-810F8A5DC9AC}" srcOrd="5" destOrd="0" parTransId="{36FE1D65-3516-440C-94E1-09B76ABF726B}" sibTransId="{B55073FE-745A-413A-9A1A-E6976B046629}"/>
    <dgm:cxn modelId="{6460A8ED-4758-4CA3-BA92-2D005A8CD05C}" type="presOf" srcId="{00FB9F9C-C019-4FC3-9731-810F8A5DC9AC}" destId="{8AAF9387-4546-4376-BB08-C76A81FF8DC9}" srcOrd="0" destOrd="0" presId="urn:microsoft.com/office/officeart/2005/8/layout/pyramid1"/>
    <dgm:cxn modelId="{E24E04EF-A52D-4F34-A3DB-EA6879CEE646}" type="presOf" srcId="{BC53D981-1590-4C2D-ACCE-5CEED74FF91B}" destId="{93F80375-0FDF-4927-B222-0057F59D01D2}" srcOrd="0" destOrd="0" presId="urn:microsoft.com/office/officeart/2005/8/layout/pyramid1"/>
    <dgm:cxn modelId="{969060F5-CD3A-4A3F-A6E1-6049E03FA4A6}" type="presOf" srcId="{013C9C54-FAF9-4098-9869-F817024C28C7}" destId="{2D1911B8-C684-4567-83EA-2F5A6EB7A97E}" srcOrd="0" destOrd="0" presId="urn:microsoft.com/office/officeart/2005/8/layout/pyramid1"/>
    <dgm:cxn modelId="{54A2FDDF-DA3D-418A-ACC7-A11AC723DBAC}" type="presParOf" srcId="{8144A73B-3068-44F3-A875-E207B632C6AE}" destId="{FE7E2170-B2E4-43AF-A081-CBAFE06640A0}" srcOrd="0" destOrd="0" presId="urn:microsoft.com/office/officeart/2005/8/layout/pyramid1"/>
    <dgm:cxn modelId="{14910F70-D50B-4719-88D8-C384689F48C0}" type="presParOf" srcId="{FE7E2170-B2E4-43AF-A081-CBAFE06640A0}" destId="{B5C11E2C-39E5-4AA7-A55F-C1600D116139}" srcOrd="0" destOrd="0" presId="urn:microsoft.com/office/officeart/2005/8/layout/pyramid1"/>
    <dgm:cxn modelId="{50F84E26-AF11-4278-9693-603F0F04A975}" type="presParOf" srcId="{FE7E2170-B2E4-43AF-A081-CBAFE06640A0}" destId="{2937391C-8493-4606-BD92-B6DBB8E79BE4}" srcOrd="1" destOrd="0" presId="urn:microsoft.com/office/officeart/2005/8/layout/pyramid1"/>
    <dgm:cxn modelId="{1807FBD1-7DFD-43BF-9699-6225638E430D}" type="presParOf" srcId="{8144A73B-3068-44F3-A875-E207B632C6AE}" destId="{3739FC7E-B68A-425F-BB7E-3B8EECF7308D}" srcOrd="1" destOrd="0" presId="urn:microsoft.com/office/officeart/2005/8/layout/pyramid1"/>
    <dgm:cxn modelId="{8F2C3F96-FA37-46B7-8BF3-38B4A7A8FD47}" type="presParOf" srcId="{3739FC7E-B68A-425F-BB7E-3B8EECF7308D}" destId="{D985509C-C5CB-4C77-AF7F-DD493FA12F16}" srcOrd="0" destOrd="0" presId="urn:microsoft.com/office/officeart/2005/8/layout/pyramid1"/>
    <dgm:cxn modelId="{BCB06E14-BFB3-47DD-8832-1FCBCE349B7E}" type="presParOf" srcId="{3739FC7E-B68A-425F-BB7E-3B8EECF7308D}" destId="{6A3193C5-7C49-4621-AD07-9BE2A89DFCC0}" srcOrd="1" destOrd="0" presId="urn:microsoft.com/office/officeart/2005/8/layout/pyramid1"/>
    <dgm:cxn modelId="{22AD44F5-F73F-4922-9A1F-AF8A26832F6F}" type="presParOf" srcId="{8144A73B-3068-44F3-A875-E207B632C6AE}" destId="{65609E66-24D8-4A74-9848-C70F630F6E04}" srcOrd="2" destOrd="0" presId="urn:microsoft.com/office/officeart/2005/8/layout/pyramid1"/>
    <dgm:cxn modelId="{8C24934F-6D03-4FBC-BC2D-750604EB16ED}" type="presParOf" srcId="{65609E66-24D8-4A74-9848-C70F630F6E04}" destId="{93F80375-0FDF-4927-B222-0057F59D01D2}" srcOrd="0" destOrd="0" presId="urn:microsoft.com/office/officeart/2005/8/layout/pyramid1"/>
    <dgm:cxn modelId="{81A2C146-A24E-47F8-A0FF-BF1B718BDF95}" type="presParOf" srcId="{65609E66-24D8-4A74-9848-C70F630F6E04}" destId="{7124DDE6-A26B-48A5-9659-6B28E81D4351}" srcOrd="1" destOrd="0" presId="urn:microsoft.com/office/officeart/2005/8/layout/pyramid1"/>
    <dgm:cxn modelId="{A8C3372C-B759-4209-BB0B-FA4272E47A3C}" type="presParOf" srcId="{8144A73B-3068-44F3-A875-E207B632C6AE}" destId="{97956711-6F24-4E86-BD71-C9EDBDA21A35}" srcOrd="3" destOrd="0" presId="urn:microsoft.com/office/officeart/2005/8/layout/pyramid1"/>
    <dgm:cxn modelId="{3BB5439E-EAA2-4130-B288-1467A2284B7B}" type="presParOf" srcId="{97956711-6F24-4E86-BD71-C9EDBDA21A35}" destId="{2D1911B8-C684-4567-83EA-2F5A6EB7A97E}" srcOrd="0" destOrd="0" presId="urn:microsoft.com/office/officeart/2005/8/layout/pyramid1"/>
    <dgm:cxn modelId="{89396DE6-4B0D-4737-9484-2630B38DC075}" type="presParOf" srcId="{97956711-6F24-4E86-BD71-C9EDBDA21A35}" destId="{0E8B6593-C529-4743-A2FA-E01A9EDFC310}" srcOrd="1" destOrd="0" presId="urn:microsoft.com/office/officeart/2005/8/layout/pyramid1"/>
    <dgm:cxn modelId="{1CDC443B-0398-49AD-895E-2102E1E67848}" type="presParOf" srcId="{8144A73B-3068-44F3-A875-E207B632C6AE}" destId="{F19620DF-DC81-466D-990C-C8395637CE7A}" srcOrd="4" destOrd="0" presId="urn:microsoft.com/office/officeart/2005/8/layout/pyramid1"/>
    <dgm:cxn modelId="{A10E0858-DAE6-48CF-8E2F-69A9D077B96C}" type="presParOf" srcId="{F19620DF-DC81-466D-990C-C8395637CE7A}" destId="{CEA26C89-D2C9-43DC-A5DB-841E9540A36F}" srcOrd="0" destOrd="0" presId="urn:microsoft.com/office/officeart/2005/8/layout/pyramid1"/>
    <dgm:cxn modelId="{B0339DA6-AB92-4575-9AD8-B9E6FD5B91A8}" type="presParOf" srcId="{F19620DF-DC81-466D-990C-C8395637CE7A}" destId="{BF8D0378-4C5D-46C7-9319-37E32455C082}" srcOrd="1" destOrd="0" presId="urn:microsoft.com/office/officeart/2005/8/layout/pyramid1"/>
    <dgm:cxn modelId="{55F3A259-9BD1-4EF6-BA11-53083DC1A0E7}" type="presParOf" srcId="{8144A73B-3068-44F3-A875-E207B632C6AE}" destId="{D1E6FC80-763C-4567-98BA-356EB53F8CCE}" srcOrd="5" destOrd="0" presId="urn:microsoft.com/office/officeart/2005/8/layout/pyramid1"/>
    <dgm:cxn modelId="{8B0E3B6D-218A-4BC0-82F2-FF998E990927}" type="presParOf" srcId="{D1E6FC80-763C-4567-98BA-356EB53F8CCE}" destId="{8AAF9387-4546-4376-BB08-C76A81FF8DC9}" srcOrd="0" destOrd="0" presId="urn:microsoft.com/office/officeart/2005/8/layout/pyramid1"/>
    <dgm:cxn modelId="{41833EC6-8F79-42FD-88F3-203A90238585}" type="presParOf" srcId="{D1E6FC80-763C-4567-98BA-356EB53F8CCE}" destId="{F161B4AF-D20E-4385-9F1F-8BBF308A3851}"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C1A0A3-FA9E-4D32-93A4-3CBD6252E222}">
      <dsp:nvSpPr>
        <dsp:cNvPr id="0" name=""/>
        <dsp:cNvSpPr/>
      </dsp:nvSpPr>
      <dsp:spPr>
        <a:xfrm>
          <a:off x="0" y="0"/>
          <a:ext cx="2408839" cy="1345932"/>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ES" sz="3600" b="1" kern="1200" dirty="0"/>
            <a:t>Drugs</a:t>
          </a:r>
        </a:p>
      </dsp:txBody>
      <dsp:txXfrm>
        <a:off x="39421" y="39421"/>
        <a:ext cx="2329997" cy="1267090"/>
      </dsp:txXfrm>
    </dsp:sp>
    <dsp:sp modelId="{CEA176A6-291D-406E-9CB3-88B081FD9976}">
      <dsp:nvSpPr>
        <dsp:cNvPr id="0" name=""/>
        <dsp:cNvSpPr/>
      </dsp:nvSpPr>
      <dsp:spPr>
        <a:xfrm>
          <a:off x="2651738" y="374270"/>
          <a:ext cx="514945" cy="597392"/>
        </a:xfrm>
        <a:prstGeom prst="rightArrow">
          <a:avLst>
            <a:gd name="adj1" fmla="val 60000"/>
            <a:gd name="adj2" fmla="val 50000"/>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s-ES" sz="2500" kern="1200" dirty="0">
            <a:solidFill>
              <a:schemeClr val="bg1"/>
            </a:solidFill>
          </a:endParaRPr>
        </a:p>
      </dsp:txBody>
      <dsp:txXfrm>
        <a:off x="2651738" y="493748"/>
        <a:ext cx="360462" cy="358436"/>
      </dsp:txXfrm>
    </dsp:sp>
    <dsp:sp modelId="{2F1A4B9E-6444-4C84-994E-C063076D4B1A}">
      <dsp:nvSpPr>
        <dsp:cNvPr id="0" name=""/>
        <dsp:cNvSpPr/>
      </dsp:nvSpPr>
      <dsp:spPr>
        <a:xfrm>
          <a:off x="3380435" y="0"/>
          <a:ext cx="2408839" cy="134593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ES" sz="3600" b="1" kern="1200" dirty="0"/>
            <a:t>Endoscopy</a:t>
          </a:r>
        </a:p>
      </dsp:txBody>
      <dsp:txXfrm>
        <a:off x="3419856" y="39421"/>
        <a:ext cx="2329997" cy="1267090"/>
      </dsp:txXfrm>
    </dsp:sp>
    <dsp:sp modelId="{A7BFBE62-D42A-417A-9022-5C447C7BD1C2}">
      <dsp:nvSpPr>
        <dsp:cNvPr id="0" name=""/>
        <dsp:cNvSpPr/>
      </dsp:nvSpPr>
      <dsp:spPr>
        <a:xfrm>
          <a:off x="6030158" y="374270"/>
          <a:ext cx="510674" cy="597392"/>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s-ES" sz="2500" kern="1200" dirty="0">
            <a:solidFill>
              <a:schemeClr val="bg1"/>
            </a:solidFill>
          </a:endParaRPr>
        </a:p>
      </dsp:txBody>
      <dsp:txXfrm>
        <a:off x="6030158" y="493748"/>
        <a:ext cx="357472" cy="358436"/>
      </dsp:txXfrm>
    </dsp:sp>
    <dsp:sp modelId="{EEA107A3-CD30-48AF-98BA-E21B2F483BFA}">
      <dsp:nvSpPr>
        <dsp:cNvPr id="0" name=""/>
        <dsp:cNvSpPr/>
      </dsp:nvSpPr>
      <dsp:spPr>
        <a:xfrm>
          <a:off x="6752810" y="0"/>
          <a:ext cx="2408839" cy="134593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ES" sz="3600" b="1" kern="1200" dirty="0"/>
            <a:t>Surgery</a:t>
          </a:r>
        </a:p>
      </dsp:txBody>
      <dsp:txXfrm>
        <a:off x="6792231" y="39421"/>
        <a:ext cx="2329997" cy="12670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F3E2D-6309-4336-869B-1C5992285413}">
      <dsp:nvSpPr>
        <dsp:cNvPr id="0" name=""/>
        <dsp:cNvSpPr/>
      </dsp:nvSpPr>
      <dsp:spPr>
        <a:xfrm>
          <a:off x="648206" y="857"/>
          <a:ext cx="2332159" cy="499033"/>
        </a:xfrm>
        <a:prstGeom prst="rect">
          <a:avLst/>
        </a:prstGeom>
        <a:solidFill>
          <a:schemeClr val="accent2"/>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bg1"/>
              </a:solidFill>
              <a:effectLst/>
            </a:rPr>
            <a:t>Orlistat</a:t>
          </a:r>
        </a:p>
      </dsp:txBody>
      <dsp:txXfrm>
        <a:off x="648206" y="857"/>
        <a:ext cx="2332159" cy="499033"/>
      </dsp:txXfrm>
    </dsp:sp>
    <dsp:sp modelId="{FD7B6656-DE72-4220-8EFE-DBB88070D5A4}">
      <dsp:nvSpPr>
        <dsp:cNvPr id="0" name=""/>
        <dsp:cNvSpPr/>
      </dsp:nvSpPr>
      <dsp:spPr>
        <a:xfrm>
          <a:off x="648206" y="524842"/>
          <a:ext cx="2332160" cy="499033"/>
        </a:xfrm>
        <a:prstGeom prst="rect">
          <a:avLst/>
        </a:prstGeom>
        <a:solidFill>
          <a:schemeClr val="accent2">
            <a:lumMod val="60000"/>
            <a:lumOff val="40000"/>
          </a:scheme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bg1"/>
              </a:solidFill>
              <a:effectLst/>
            </a:rPr>
            <a:t>Phentermine</a:t>
          </a:r>
        </a:p>
      </dsp:txBody>
      <dsp:txXfrm>
        <a:off x="648206" y="524842"/>
        <a:ext cx="2332160" cy="499033"/>
      </dsp:txXfrm>
    </dsp:sp>
    <dsp:sp modelId="{28F17BFE-96AE-4F76-9EB5-2B50CAFC7CE8}">
      <dsp:nvSpPr>
        <dsp:cNvPr id="0" name=""/>
        <dsp:cNvSpPr/>
      </dsp:nvSpPr>
      <dsp:spPr>
        <a:xfrm>
          <a:off x="652797" y="1048827"/>
          <a:ext cx="2322978" cy="499033"/>
        </a:xfrm>
        <a:prstGeom prst="rect">
          <a:avLst/>
        </a:prstGeom>
        <a:solidFill>
          <a:srgbClr val="92D050">
            <a:alpha val="50196"/>
          </a:srgb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bg1"/>
              </a:solidFill>
              <a:effectLst/>
            </a:rPr>
            <a:t>Naltrexone/bupropion</a:t>
          </a:r>
        </a:p>
      </dsp:txBody>
      <dsp:txXfrm>
        <a:off x="652797" y="1048827"/>
        <a:ext cx="2322978" cy="499033"/>
      </dsp:txXfrm>
    </dsp:sp>
    <dsp:sp modelId="{ED441E37-F76E-41F0-84F5-7C8DC6CD75B1}">
      <dsp:nvSpPr>
        <dsp:cNvPr id="0" name=""/>
        <dsp:cNvSpPr/>
      </dsp:nvSpPr>
      <dsp:spPr>
        <a:xfrm>
          <a:off x="648205" y="1572812"/>
          <a:ext cx="2332162" cy="499033"/>
        </a:xfrm>
        <a:prstGeom prst="rect">
          <a:avLst/>
        </a:prstGeom>
        <a:solidFill>
          <a:schemeClr val="accent5">
            <a:lumMod val="20000"/>
            <a:lumOff val="80000"/>
          </a:scheme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bg1"/>
              </a:solidFill>
              <a:effectLst/>
            </a:rPr>
            <a:t>Liraglutide</a:t>
          </a:r>
        </a:p>
      </dsp:txBody>
      <dsp:txXfrm>
        <a:off x="648205" y="1572812"/>
        <a:ext cx="2332162" cy="499033"/>
      </dsp:txXfrm>
    </dsp:sp>
    <dsp:sp modelId="{FAAD07E0-711F-4472-A037-90DBD9C7C22F}">
      <dsp:nvSpPr>
        <dsp:cNvPr id="0" name=""/>
        <dsp:cNvSpPr/>
      </dsp:nvSpPr>
      <dsp:spPr>
        <a:xfrm>
          <a:off x="648208" y="2096797"/>
          <a:ext cx="2332156" cy="499033"/>
        </a:xfrm>
        <a:prstGeom prst="rect">
          <a:avLst/>
        </a:prstGeom>
        <a:solidFill>
          <a:schemeClr val="accent5">
            <a:lumMod val="60000"/>
            <a:lumOff val="40000"/>
          </a:scheme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bg1"/>
              </a:solidFill>
              <a:effectLst/>
            </a:rPr>
            <a:t>Semaglutide</a:t>
          </a:r>
        </a:p>
      </dsp:txBody>
      <dsp:txXfrm>
        <a:off x="648208" y="2096797"/>
        <a:ext cx="2332156" cy="499033"/>
      </dsp:txXfrm>
    </dsp:sp>
    <dsp:sp modelId="{2367F801-AE31-4669-A34B-C1441C22DAE7}">
      <dsp:nvSpPr>
        <dsp:cNvPr id="0" name=""/>
        <dsp:cNvSpPr/>
      </dsp:nvSpPr>
      <dsp:spPr>
        <a:xfrm>
          <a:off x="622292" y="2620782"/>
          <a:ext cx="2383987" cy="499033"/>
        </a:xfrm>
        <a:prstGeom prst="rect">
          <a:avLst/>
        </a:prstGeom>
        <a:solidFill>
          <a:schemeClr val="accent3">
            <a:lumMod val="40000"/>
            <a:lumOff val="60000"/>
          </a:scheme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bg1"/>
              </a:solidFill>
              <a:effectLst/>
            </a:rPr>
            <a:t>Tirzepatide</a:t>
          </a:r>
        </a:p>
      </dsp:txBody>
      <dsp:txXfrm>
        <a:off x="622292" y="2620782"/>
        <a:ext cx="2383987" cy="4990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76D570-5139-834F-9099-F3FDD663A7A3}">
      <dsp:nvSpPr>
        <dsp:cNvPr id="0" name=""/>
        <dsp:cNvSpPr/>
      </dsp:nvSpPr>
      <dsp:spPr>
        <a:xfrm rot="10800000">
          <a:off x="594908" y="41"/>
          <a:ext cx="2673918" cy="731242"/>
        </a:xfrm>
        <a:prstGeom prst="homePlate">
          <a:avLst/>
        </a:prstGeom>
        <a:solidFill>
          <a:schemeClr val="accent2">
            <a:lumMod val="40000"/>
            <a:lumOff val="60000"/>
          </a:scheme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322458"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solidFill>
                <a:schemeClr val="bg1"/>
              </a:solidFill>
            </a:rPr>
            <a:t>Gastric balloon</a:t>
          </a:r>
        </a:p>
      </dsp:txBody>
      <dsp:txXfrm rot="10800000">
        <a:off x="777718" y="41"/>
        <a:ext cx="2491108" cy="731242"/>
      </dsp:txXfrm>
    </dsp:sp>
    <dsp:sp modelId="{AD9A6B80-018C-F14D-907E-D114E2CA88FD}">
      <dsp:nvSpPr>
        <dsp:cNvPr id="0" name=""/>
        <dsp:cNvSpPr/>
      </dsp:nvSpPr>
      <dsp:spPr>
        <a:xfrm>
          <a:off x="181322" y="41"/>
          <a:ext cx="731242" cy="731242"/>
        </a:xfrm>
        <a:prstGeom prst="ellipse">
          <a:avLst/>
        </a:prstGeom>
        <a:blipFill>
          <a:blip xmlns:r="http://schemas.openxmlformats.org/officeDocument/2006/relationships" r:embed="rId1"/>
          <a:srcRect/>
          <a:stretch>
            <a:fillRect t="-6000" b="-6000"/>
          </a:stretch>
        </a:blipFill>
        <a:ln w="9525" cap="flat" cmpd="sng" algn="ctr">
          <a:solidFill>
            <a:schemeClr val="bg1"/>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88C505FC-57CE-2440-A391-A20C66B47EDA}">
      <dsp:nvSpPr>
        <dsp:cNvPr id="0" name=""/>
        <dsp:cNvSpPr/>
      </dsp:nvSpPr>
      <dsp:spPr>
        <a:xfrm rot="10800000">
          <a:off x="594908" y="949565"/>
          <a:ext cx="2673918" cy="731242"/>
        </a:xfrm>
        <a:prstGeom prst="homePlate">
          <a:avLst/>
        </a:prstGeom>
        <a:solidFill>
          <a:srgbClr val="92D050">
            <a:alpha val="50196"/>
          </a:srgb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322458"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solidFill>
                <a:schemeClr val="bg1"/>
              </a:solidFill>
            </a:rPr>
            <a:t>Sleeve gastroplasty</a:t>
          </a:r>
          <a:r>
            <a:rPr lang="en-US" sz="1800" b="1" kern="1200" noProof="0" dirty="0">
              <a:solidFill>
                <a:schemeClr val="bg1"/>
              </a:solidFill>
              <a:latin typeface="+mn-lt"/>
              <a:cs typeface="Arial" panose="020B0604020202020204" pitchFamily="34" charset="0"/>
            </a:rPr>
            <a:t>—</a:t>
          </a:r>
          <a:r>
            <a:rPr lang="en-US" sz="1800" b="1" i="0" kern="1200" noProof="0" dirty="0">
              <a:solidFill>
                <a:schemeClr val="bg1"/>
              </a:solidFill>
            </a:rPr>
            <a:t>OverStitch</a:t>
          </a:r>
        </a:p>
      </dsp:txBody>
      <dsp:txXfrm rot="10800000">
        <a:off x="777718" y="949565"/>
        <a:ext cx="2491108" cy="731242"/>
      </dsp:txXfrm>
    </dsp:sp>
    <dsp:sp modelId="{B7F1A029-60A8-0D42-BDD1-EB0B49AFFDBE}">
      <dsp:nvSpPr>
        <dsp:cNvPr id="0" name=""/>
        <dsp:cNvSpPr/>
      </dsp:nvSpPr>
      <dsp:spPr>
        <a:xfrm>
          <a:off x="181322" y="949565"/>
          <a:ext cx="731242" cy="731242"/>
        </a:xfrm>
        <a:prstGeom prst="ellipse">
          <a:avLst/>
        </a:prstGeom>
        <a:blipFill>
          <a:blip xmlns:r="http://schemas.openxmlformats.org/officeDocument/2006/relationships" r:embed="rId2"/>
          <a:srcRect/>
          <a:stretch>
            <a:fillRect t="-2000" b="-2000"/>
          </a:stretch>
        </a:blipFill>
        <a:ln w="9525" cap="flat" cmpd="sng" algn="ctr">
          <a:solidFill>
            <a:schemeClr val="bg1"/>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167DFC27-E4AB-404B-B61B-94292FF3E5A1}">
      <dsp:nvSpPr>
        <dsp:cNvPr id="0" name=""/>
        <dsp:cNvSpPr/>
      </dsp:nvSpPr>
      <dsp:spPr>
        <a:xfrm rot="10800000">
          <a:off x="594908" y="1899089"/>
          <a:ext cx="2673918" cy="731242"/>
        </a:xfrm>
        <a:prstGeom prst="homePlate">
          <a:avLst/>
        </a:prstGeom>
        <a:solidFill>
          <a:schemeClr val="accent5">
            <a:lumMod val="60000"/>
            <a:lumOff val="40000"/>
          </a:scheme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322458"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solidFill>
                <a:schemeClr val="bg1"/>
              </a:solidFill>
            </a:rPr>
            <a:t>DMR</a:t>
          </a:r>
        </a:p>
      </dsp:txBody>
      <dsp:txXfrm rot="10800000">
        <a:off x="777718" y="1899089"/>
        <a:ext cx="2491108" cy="731242"/>
      </dsp:txXfrm>
    </dsp:sp>
    <dsp:sp modelId="{C991AC53-3CC5-684A-A54C-D37506440125}">
      <dsp:nvSpPr>
        <dsp:cNvPr id="0" name=""/>
        <dsp:cNvSpPr/>
      </dsp:nvSpPr>
      <dsp:spPr>
        <a:xfrm>
          <a:off x="181322" y="1899089"/>
          <a:ext cx="731242" cy="731242"/>
        </a:xfrm>
        <a:prstGeom prst="ellipse">
          <a:avLst/>
        </a:prstGeom>
        <a:blipFill>
          <a:blip xmlns:r="http://schemas.openxmlformats.org/officeDocument/2006/relationships" r:embed="rId3"/>
          <a:srcRect/>
          <a:stretch>
            <a:fillRect t="-3000" b="-3000"/>
          </a:stretch>
        </a:blipFill>
        <a:ln w="9525" cap="flat" cmpd="sng" algn="ctr">
          <a:solidFill>
            <a:schemeClr val="bg1"/>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76D570-5139-834F-9099-F3FDD663A7A3}">
      <dsp:nvSpPr>
        <dsp:cNvPr id="0" name=""/>
        <dsp:cNvSpPr/>
      </dsp:nvSpPr>
      <dsp:spPr>
        <a:xfrm rot="10800000">
          <a:off x="893872" y="41"/>
          <a:ext cx="2413001" cy="1144347"/>
        </a:xfrm>
        <a:prstGeom prst="homePlate">
          <a:avLst/>
        </a:prstGeom>
        <a:solidFill>
          <a:srgbClr val="92D050">
            <a:alpha val="50196"/>
          </a:srgb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504625"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solidFill>
                <a:schemeClr val="bg1"/>
              </a:solidFill>
            </a:rPr>
            <a:t>Gastric bypass</a:t>
          </a:r>
        </a:p>
      </dsp:txBody>
      <dsp:txXfrm rot="10800000">
        <a:off x="1179959" y="41"/>
        <a:ext cx="2126914" cy="1144347"/>
      </dsp:txXfrm>
    </dsp:sp>
    <dsp:sp modelId="{AD9A6B80-018C-F14D-907E-D114E2CA88FD}">
      <dsp:nvSpPr>
        <dsp:cNvPr id="0" name=""/>
        <dsp:cNvSpPr/>
      </dsp:nvSpPr>
      <dsp:spPr>
        <a:xfrm>
          <a:off x="321699" y="41"/>
          <a:ext cx="1144347" cy="1144347"/>
        </a:xfrm>
        <a:prstGeom prst="ellipse">
          <a:avLst/>
        </a:prstGeom>
        <a:blipFill>
          <a:blip xmlns:r="http://schemas.openxmlformats.org/officeDocument/2006/relationships" r:embed="rId1"/>
          <a:srcRect/>
          <a:stretch>
            <a:fillRect t="-10000" b="-10000"/>
          </a:stretch>
        </a:blipFill>
        <a:ln w="9525" cap="flat" cmpd="sng" algn="ctr">
          <a:solidFill>
            <a:schemeClr val="bg1"/>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88C505FC-57CE-2440-A391-A20C66B47EDA}">
      <dsp:nvSpPr>
        <dsp:cNvPr id="0" name=""/>
        <dsp:cNvSpPr/>
      </dsp:nvSpPr>
      <dsp:spPr>
        <a:xfrm rot="10800000">
          <a:off x="893872" y="1485984"/>
          <a:ext cx="2413001" cy="1144347"/>
        </a:xfrm>
        <a:prstGeom prst="homePlate">
          <a:avLst/>
        </a:prstGeom>
        <a:solidFill>
          <a:schemeClr val="accent5">
            <a:lumMod val="60000"/>
            <a:lumOff val="40000"/>
          </a:schemeClr>
        </a:solidFill>
        <a:ln>
          <a:noFill/>
        </a:ln>
        <a:effectLst/>
        <a:scene3d>
          <a:camera prst="orthographicFront"/>
          <a:lightRig rig="flat" dir="t"/>
        </a:scene3d>
        <a:sp3d prstMaterial="dkEdge"/>
      </dsp:spPr>
      <dsp:style>
        <a:lnRef idx="0">
          <a:scrgbClr r="0" g="0" b="0"/>
        </a:lnRef>
        <a:fillRef idx="2">
          <a:scrgbClr r="0" g="0" b="0"/>
        </a:fillRef>
        <a:effectRef idx="1">
          <a:scrgbClr r="0" g="0" b="0"/>
        </a:effectRef>
        <a:fontRef idx="minor">
          <a:schemeClr val="dk1"/>
        </a:fontRef>
      </dsp:style>
      <dsp:txBody>
        <a:bodyPr spcFirstLastPara="0" vert="horz" wrap="square" lIns="504625"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solidFill>
                <a:schemeClr val="bg1"/>
              </a:solidFill>
            </a:rPr>
            <a:t>Sleeve gastroplasty</a:t>
          </a:r>
        </a:p>
      </dsp:txBody>
      <dsp:txXfrm rot="10800000">
        <a:off x="1179959" y="1485984"/>
        <a:ext cx="2126914" cy="1144347"/>
      </dsp:txXfrm>
    </dsp:sp>
    <dsp:sp modelId="{B7F1A029-60A8-0D42-BDD1-EB0B49AFFDBE}">
      <dsp:nvSpPr>
        <dsp:cNvPr id="0" name=""/>
        <dsp:cNvSpPr/>
      </dsp:nvSpPr>
      <dsp:spPr>
        <a:xfrm>
          <a:off x="321699" y="1485984"/>
          <a:ext cx="1144347" cy="1144347"/>
        </a:xfrm>
        <a:prstGeom prst="ellipse">
          <a:avLst/>
        </a:prstGeom>
        <a:blipFill>
          <a:blip xmlns:r="http://schemas.openxmlformats.org/officeDocument/2006/relationships" r:embed="rId2"/>
          <a:srcRect/>
          <a:stretch>
            <a:fillRect t="-2000" b="-2000"/>
          </a:stretch>
        </a:blipFill>
        <a:ln w="9525" cap="flat" cmpd="sng" algn="ctr">
          <a:solidFill>
            <a:schemeClr val="bg1"/>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11E2C-39E5-4AA7-A55F-C1600D116139}">
      <dsp:nvSpPr>
        <dsp:cNvPr id="0" name=""/>
        <dsp:cNvSpPr/>
      </dsp:nvSpPr>
      <dsp:spPr>
        <a:xfrm>
          <a:off x="3796835" y="0"/>
          <a:ext cx="1518734" cy="790267"/>
        </a:xfrm>
        <a:prstGeom prst="trapezoid">
          <a:avLst>
            <a:gd name="adj" fmla="val 9609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marL="0" lvl="0" indent="0" algn="ctr" defTabSz="711200">
            <a:lnSpc>
              <a:spcPct val="90000"/>
            </a:lnSpc>
            <a:spcBef>
              <a:spcPct val="0"/>
            </a:spcBef>
            <a:spcAft>
              <a:spcPct val="35000"/>
            </a:spcAft>
            <a:buNone/>
          </a:pPr>
          <a:r>
            <a:rPr lang="en-US" sz="1600" kern="1200" dirty="0">
              <a:latin typeface="+mn-lt"/>
              <a:cs typeface="Calibri" panose="020F0502020204030204" pitchFamily="34" charset="0"/>
            </a:rPr>
            <a:t>Glycemic</a:t>
          </a:r>
          <a:br>
            <a:rPr lang="en-US" sz="1600" kern="1200" dirty="0">
              <a:latin typeface="+mn-lt"/>
              <a:cs typeface="Calibri" panose="020F0502020204030204" pitchFamily="34" charset="0"/>
            </a:rPr>
          </a:br>
          <a:r>
            <a:rPr lang="en-US" sz="1600" kern="1200" dirty="0">
              <a:latin typeface="+mn-lt"/>
              <a:cs typeface="Calibri" panose="020F0502020204030204" pitchFamily="34" charset="0"/>
            </a:rPr>
            <a:t>control</a:t>
          </a:r>
        </a:p>
      </dsp:txBody>
      <dsp:txXfrm>
        <a:off x="3796835" y="0"/>
        <a:ext cx="1518734" cy="790267"/>
      </dsp:txXfrm>
    </dsp:sp>
    <dsp:sp modelId="{D985509C-C5CB-4C77-AF7F-DD493FA12F16}">
      <dsp:nvSpPr>
        <dsp:cNvPr id="0" name=""/>
        <dsp:cNvSpPr/>
      </dsp:nvSpPr>
      <dsp:spPr>
        <a:xfrm>
          <a:off x="3037467" y="790267"/>
          <a:ext cx="3037468" cy="790267"/>
        </a:xfrm>
        <a:prstGeom prst="trapezoid">
          <a:avLst>
            <a:gd name="adj" fmla="val 9609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n-lt"/>
              <a:cs typeface="Calibri" panose="020F0502020204030204" pitchFamily="34" charset="0"/>
            </a:rPr>
            <a:t>Atherogenic lipid improvement</a:t>
          </a:r>
        </a:p>
      </dsp:txBody>
      <dsp:txXfrm>
        <a:off x="3569024" y="790267"/>
        <a:ext cx="1974354" cy="790267"/>
      </dsp:txXfrm>
    </dsp:sp>
    <dsp:sp modelId="{93F80375-0FDF-4927-B222-0057F59D01D2}">
      <dsp:nvSpPr>
        <dsp:cNvPr id="0" name=""/>
        <dsp:cNvSpPr/>
      </dsp:nvSpPr>
      <dsp:spPr>
        <a:xfrm>
          <a:off x="2278101" y="1580535"/>
          <a:ext cx="4556202" cy="790267"/>
        </a:xfrm>
        <a:prstGeom prst="trapezoid">
          <a:avLst>
            <a:gd name="adj" fmla="val 9609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n-lt"/>
              <a:cs typeface="Calibri" panose="020F0502020204030204" pitchFamily="34" charset="0"/>
            </a:rPr>
            <a:t>Weight loss</a:t>
          </a:r>
        </a:p>
      </dsp:txBody>
      <dsp:txXfrm>
        <a:off x="3075436" y="1580535"/>
        <a:ext cx="2961531" cy="790267"/>
      </dsp:txXfrm>
    </dsp:sp>
    <dsp:sp modelId="{2D1911B8-C684-4567-83EA-2F5A6EB7A97E}">
      <dsp:nvSpPr>
        <dsp:cNvPr id="0" name=""/>
        <dsp:cNvSpPr/>
      </dsp:nvSpPr>
      <dsp:spPr>
        <a:xfrm>
          <a:off x="1518733" y="2370803"/>
          <a:ext cx="6074936" cy="790267"/>
        </a:xfrm>
        <a:prstGeom prst="trapezoid">
          <a:avLst>
            <a:gd name="adj" fmla="val 9609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mn-lt"/>
              <a:cs typeface="Calibri" panose="020F0502020204030204" pitchFamily="34" charset="0"/>
            </a:rPr>
            <a:t>Reduction in lipotoxic fat</a:t>
          </a:r>
        </a:p>
      </dsp:txBody>
      <dsp:txXfrm>
        <a:off x="2581847" y="2370803"/>
        <a:ext cx="3948708" cy="790267"/>
      </dsp:txXfrm>
    </dsp:sp>
    <dsp:sp modelId="{CEA26C89-D2C9-43DC-A5DB-841E9540A36F}">
      <dsp:nvSpPr>
        <dsp:cNvPr id="0" name=""/>
        <dsp:cNvSpPr/>
      </dsp:nvSpPr>
      <dsp:spPr>
        <a:xfrm>
          <a:off x="759366" y="3161070"/>
          <a:ext cx="7593670" cy="790267"/>
        </a:xfrm>
        <a:prstGeom prst="trapezoid">
          <a:avLst>
            <a:gd name="adj" fmla="val 9609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mn-lt"/>
              <a:cs typeface="Calibri" panose="020F0502020204030204" pitchFamily="34" charset="0"/>
            </a:rPr>
            <a:t>MASH resolution</a:t>
          </a:r>
        </a:p>
      </dsp:txBody>
      <dsp:txXfrm>
        <a:off x="2088259" y="3161070"/>
        <a:ext cx="4935885" cy="790267"/>
      </dsp:txXfrm>
    </dsp:sp>
    <dsp:sp modelId="{8AAF9387-4546-4376-BB08-C76A81FF8DC9}">
      <dsp:nvSpPr>
        <dsp:cNvPr id="0" name=""/>
        <dsp:cNvSpPr/>
      </dsp:nvSpPr>
      <dsp:spPr>
        <a:xfrm>
          <a:off x="0" y="3951338"/>
          <a:ext cx="9112404" cy="790267"/>
        </a:xfrm>
        <a:prstGeom prst="trapezoid">
          <a:avLst>
            <a:gd name="adj" fmla="val 96090"/>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mn-lt"/>
              <a:cs typeface="Calibri" panose="020F0502020204030204" pitchFamily="34" charset="0"/>
            </a:rPr>
            <a:t>Fibrosis improvement</a:t>
          </a:r>
        </a:p>
      </dsp:txBody>
      <dsp:txXfrm>
        <a:off x="1594670" y="3951338"/>
        <a:ext cx="5923062" cy="79026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0.50819</cdr:x>
      <cdr:y>0.69857</cdr:y>
    </cdr:from>
    <cdr:to>
      <cdr:x>0.56638</cdr:x>
      <cdr:y>0.78292</cdr:y>
    </cdr:to>
    <cdr:sp macro="" textlink="">
      <cdr:nvSpPr>
        <cdr:cNvPr id="2" name="TextBox 1">
          <a:extLst xmlns:a="http://schemas.openxmlformats.org/drawingml/2006/main">
            <a:ext uri="{FF2B5EF4-FFF2-40B4-BE49-F238E27FC236}">
              <a16:creationId xmlns:a16="http://schemas.microsoft.com/office/drawing/2014/main" id="{A7509A61-155E-3ACE-5626-D85AA04AEA4F}"/>
            </a:ext>
          </a:extLst>
        </cdr:cNvPr>
        <cdr:cNvSpPr txBox="1"/>
      </cdr:nvSpPr>
      <cdr:spPr bwMode="auto">
        <a:xfrm xmlns:a="http://schemas.openxmlformats.org/drawingml/2006/main">
          <a:off x="2250361" y="2166698"/>
          <a:ext cx="257682" cy="26161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cdr:txBody>
    </cdr:sp>
  </cdr:relSizeAnchor>
  <cdr:relSizeAnchor xmlns:cdr="http://schemas.openxmlformats.org/drawingml/2006/chartDrawing">
    <cdr:from>
      <cdr:x>0.66683</cdr:x>
      <cdr:y>0.64265</cdr:y>
    </cdr:from>
    <cdr:to>
      <cdr:x>0.72446</cdr:x>
      <cdr:y>0.727</cdr:y>
    </cdr:to>
    <cdr:sp macro="" textlink="">
      <cdr:nvSpPr>
        <cdr:cNvPr id="3" name="TextBox 1">
          <a:extLst xmlns:a="http://schemas.openxmlformats.org/drawingml/2006/main">
            <a:ext uri="{FF2B5EF4-FFF2-40B4-BE49-F238E27FC236}">
              <a16:creationId xmlns:a16="http://schemas.microsoft.com/office/drawing/2014/main" id="{18AE40A5-E618-4CF8-969D-A708A1FD7415}"/>
            </a:ext>
          </a:extLst>
        </cdr:cNvPr>
        <cdr:cNvSpPr txBox="1"/>
      </cdr:nvSpPr>
      <cdr:spPr bwMode="auto">
        <a:xfrm xmlns:a="http://schemas.openxmlformats.org/drawingml/2006/main">
          <a:off x="2952842" y="1993246"/>
          <a:ext cx="255197" cy="26162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cdr:txBody>
    </cdr:sp>
  </cdr:relSizeAnchor>
  <cdr:relSizeAnchor xmlns:cdr="http://schemas.openxmlformats.org/drawingml/2006/chartDrawing">
    <cdr:from>
      <cdr:x>0.8664</cdr:x>
      <cdr:y>0.02868</cdr:y>
    </cdr:from>
    <cdr:to>
      <cdr:x>0.92403</cdr:x>
      <cdr:y>0.11303</cdr:y>
    </cdr:to>
    <cdr:sp macro="" textlink="">
      <cdr:nvSpPr>
        <cdr:cNvPr id="4" name="TextBox 1">
          <a:extLst xmlns:a="http://schemas.openxmlformats.org/drawingml/2006/main">
            <a:ext uri="{FF2B5EF4-FFF2-40B4-BE49-F238E27FC236}">
              <a16:creationId xmlns:a16="http://schemas.microsoft.com/office/drawing/2014/main" id="{A8321B3C-AE3A-3E0E-9EC8-C1AEE2C7E30A}"/>
            </a:ext>
          </a:extLst>
        </cdr:cNvPr>
        <cdr:cNvSpPr txBox="1"/>
      </cdr:nvSpPr>
      <cdr:spPr bwMode="auto">
        <a:xfrm xmlns:a="http://schemas.openxmlformats.org/drawingml/2006/main">
          <a:off x="3836575" y="88969"/>
          <a:ext cx="255198" cy="26161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0.17816</cdr:x>
      <cdr:y>0.86015</cdr:y>
    </cdr:from>
    <cdr:to>
      <cdr:x>0.37044</cdr:x>
      <cdr:y>0.98627</cdr:y>
    </cdr:to>
    <cdr:sp macro="" textlink="">
      <cdr:nvSpPr>
        <cdr:cNvPr id="2" name="TextBox 1">
          <a:extLst xmlns:a="http://schemas.openxmlformats.org/drawingml/2006/main">
            <a:ext uri="{FF2B5EF4-FFF2-40B4-BE49-F238E27FC236}">
              <a16:creationId xmlns:a16="http://schemas.microsoft.com/office/drawing/2014/main" id="{6C392FD8-9D33-72FB-D83D-9BC8A503F970}"/>
            </a:ext>
          </a:extLst>
        </cdr:cNvPr>
        <cdr:cNvSpPr txBox="1"/>
      </cdr:nvSpPr>
      <cdr:spPr bwMode="auto">
        <a:xfrm xmlns:a="http://schemas.openxmlformats.org/drawingml/2006/main">
          <a:off x="926285" y="3447813"/>
          <a:ext cx="999698"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ts val="1600"/>
            </a:lnSpc>
            <a:spcAft>
              <a:spcPct val="0"/>
            </a:spcAft>
            <a:buClrTx/>
            <a:buFontTx/>
            <a:buNone/>
          </a:pPr>
          <a:r>
            <a:rPr lang="en-US" sz="1600" b="1" dirty="0">
              <a:solidFill>
                <a:schemeClr val="bg1"/>
              </a:solidFill>
              <a:latin typeface="Calibri" panose="020F0502020204030204" pitchFamily="34" charset="0"/>
            </a:rPr>
            <a:t>Placebo</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 = 41)</a:t>
          </a:r>
        </a:p>
      </cdr:txBody>
    </cdr:sp>
  </cdr:relSizeAnchor>
  <cdr:relSizeAnchor xmlns:cdr="http://schemas.openxmlformats.org/drawingml/2006/chartDrawing">
    <cdr:from>
      <cdr:x>0.46082</cdr:x>
      <cdr:y>0.85321</cdr:y>
    </cdr:from>
    <cdr:to>
      <cdr:x>0.69577</cdr:x>
      <cdr:y>0.97933</cdr:y>
    </cdr:to>
    <cdr:sp macro="" textlink="">
      <cdr:nvSpPr>
        <cdr:cNvPr id="3" name="TextBox 2">
          <a:extLst xmlns:a="http://schemas.openxmlformats.org/drawingml/2006/main">
            <a:ext uri="{FF2B5EF4-FFF2-40B4-BE49-F238E27FC236}">
              <a16:creationId xmlns:a16="http://schemas.microsoft.com/office/drawing/2014/main" id="{88C5D592-25C8-5CEA-5419-41797F9CE32D}"/>
            </a:ext>
          </a:extLst>
        </cdr:cNvPr>
        <cdr:cNvSpPr txBox="1"/>
      </cdr:nvSpPr>
      <cdr:spPr bwMode="auto">
        <a:xfrm xmlns:a="http://schemas.openxmlformats.org/drawingml/2006/main">
          <a:off x="2395894" y="3420015"/>
          <a:ext cx="1221553"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ts val="1600"/>
            </a:lnSpc>
            <a:spcBef>
              <a:spcPct val="50000"/>
            </a:spcBef>
            <a:spcAft>
              <a:spcPct val="0"/>
            </a:spcAft>
            <a:buClrTx/>
            <a:buFontTx/>
            <a:buNone/>
          </a:pPr>
          <a:r>
            <a:rPr lang="en-US" sz="1600" b="1" dirty="0">
              <a:solidFill>
                <a:schemeClr val="bg1"/>
              </a:solidFill>
              <a:latin typeface="Calibri" panose="020F0502020204030204" pitchFamily="34" charset="0"/>
            </a:rPr>
            <a:t>EFX 28 mg</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 = 38)</a:t>
          </a:r>
        </a:p>
      </cdr:txBody>
    </cdr:sp>
  </cdr:relSizeAnchor>
  <cdr:relSizeAnchor xmlns:cdr="http://schemas.openxmlformats.org/drawingml/2006/chartDrawing">
    <cdr:from>
      <cdr:x>0.73072</cdr:x>
      <cdr:y>0.85321</cdr:y>
    </cdr:from>
    <cdr:to>
      <cdr:x>0.95974</cdr:x>
      <cdr:y>0.97933</cdr:y>
    </cdr:to>
    <cdr:sp macro="" textlink="">
      <cdr:nvSpPr>
        <cdr:cNvPr id="4" name="TextBox 3">
          <a:extLst xmlns:a="http://schemas.openxmlformats.org/drawingml/2006/main">
            <a:ext uri="{FF2B5EF4-FFF2-40B4-BE49-F238E27FC236}">
              <a16:creationId xmlns:a16="http://schemas.microsoft.com/office/drawing/2014/main" id="{7D704EB6-C2CE-2A84-FEA2-BAB86C227D0D}"/>
            </a:ext>
          </a:extLst>
        </cdr:cNvPr>
        <cdr:cNvSpPr txBox="1"/>
      </cdr:nvSpPr>
      <cdr:spPr bwMode="auto">
        <a:xfrm xmlns:a="http://schemas.openxmlformats.org/drawingml/2006/main">
          <a:off x="3799133" y="3420015"/>
          <a:ext cx="1190727"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ts val="1600"/>
            </a:lnSpc>
            <a:spcBef>
              <a:spcPct val="50000"/>
            </a:spcBef>
            <a:spcAft>
              <a:spcPct val="0"/>
            </a:spcAft>
            <a:buClrTx/>
            <a:buFontTx/>
            <a:buNone/>
          </a:pPr>
          <a:r>
            <a:rPr lang="en-US" sz="1600" b="1" dirty="0">
              <a:solidFill>
                <a:schemeClr val="bg1"/>
              </a:solidFill>
              <a:latin typeface="Calibri" panose="020F0502020204030204" pitchFamily="34" charset="0"/>
            </a:rPr>
            <a:t>EFX 50 mg</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 = 34)</a:t>
          </a:r>
        </a:p>
      </cdr:txBody>
    </cdr:sp>
  </cdr:relSizeAnchor>
</c:userShapes>
</file>

<file path=ppt/drawings/drawing3.xml><?xml version="1.0" encoding="utf-8"?>
<c:userShapes xmlns:c="http://schemas.openxmlformats.org/drawingml/2006/chart">
  <cdr:relSizeAnchor xmlns:cdr="http://schemas.openxmlformats.org/drawingml/2006/chartDrawing">
    <cdr:from>
      <cdr:x>0.20418</cdr:x>
      <cdr:y>0.86015</cdr:y>
    </cdr:from>
    <cdr:to>
      <cdr:x>0.39646</cdr:x>
      <cdr:y>0.98627</cdr:y>
    </cdr:to>
    <cdr:sp macro="" textlink="">
      <cdr:nvSpPr>
        <cdr:cNvPr id="2" name="TextBox 1">
          <a:extLst xmlns:a="http://schemas.openxmlformats.org/drawingml/2006/main">
            <a:ext uri="{FF2B5EF4-FFF2-40B4-BE49-F238E27FC236}">
              <a16:creationId xmlns:a16="http://schemas.microsoft.com/office/drawing/2014/main" id="{6C392FD8-9D33-72FB-D83D-9BC8A503F970}"/>
            </a:ext>
          </a:extLst>
        </cdr:cNvPr>
        <cdr:cNvSpPr txBox="1"/>
      </cdr:nvSpPr>
      <cdr:spPr bwMode="auto">
        <a:xfrm xmlns:a="http://schemas.openxmlformats.org/drawingml/2006/main">
          <a:off x="1061568" y="3447813"/>
          <a:ext cx="999697"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ts val="1600"/>
            </a:lnSpc>
            <a:spcAft>
              <a:spcPct val="0"/>
            </a:spcAft>
            <a:buClrTx/>
            <a:buFontTx/>
            <a:buNone/>
          </a:pPr>
          <a:r>
            <a:rPr lang="en-US" sz="1600" b="1" dirty="0">
              <a:solidFill>
                <a:schemeClr val="bg1"/>
              </a:solidFill>
              <a:latin typeface="Calibri" panose="020F0502020204030204" pitchFamily="34" charset="0"/>
            </a:rPr>
            <a:t>Placebo</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 = 41)</a:t>
          </a:r>
        </a:p>
      </cdr:txBody>
    </cdr:sp>
  </cdr:relSizeAnchor>
  <cdr:relSizeAnchor xmlns:cdr="http://schemas.openxmlformats.org/drawingml/2006/chartDrawing">
    <cdr:from>
      <cdr:x>0.4874</cdr:x>
      <cdr:y>0.86083</cdr:y>
    </cdr:from>
    <cdr:to>
      <cdr:x>0.70388</cdr:x>
      <cdr:y>0.98695</cdr:y>
    </cdr:to>
    <cdr:sp macro="" textlink="">
      <cdr:nvSpPr>
        <cdr:cNvPr id="3" name="TextBox 2">
          <a:extLst xmlns:a="http://schemas.openxmlformats.org/drawingml/2006/main">
            <a:ext uri="{FF2B5EF4-FFF2-40B4-BE49-F238E27FC236}">
              <a16:creationId xmlns:a16="http://schemas.microsoft.com/office/drawing/2014/main" id="{88C5D592-25C8-5CEA-5419-41797F9CE32D}"/>
            </a:ext>
          </a:extLst>
        </cdr:cNvPr>
        <cdr:cNvSpPr txBox="1"/>
      </cdr:nvSpPr>
      <cdr:spPr bwMode="auto">
        <a:xfrm xmlns:a="http://schemas.openxmlformats.org/drawingml/2006/main">
          <a:off x="2534080" y="3450546"/>
          <a:ext cx="1125504"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ts val="1600"/>
            </a:lnSpc>
            <a:spcBef>
              <a:spcPct val="50000"/>
            </a:spcBef>
            <a:spcAft>
              <a:spcPct val="0"/>
            </a:spcAft>
            <a:buClrTx/>
            <a:buFontTx/>
            <a:buNone/>
          </a:pPr>
          <a:r>
            <a:rPr lang="en-US" sz="1600" b="1" dirty="0">
              <a:solidFill>
                <a:schemeClr val="bg1"/>
              </a:solidFill>
              <a:latin typeface="Calibri" panose="020F0502020204030204" pitchFamily="34" charset="0"/>
            </a:rPr>
            <a:t>EFX 28 mg</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 = 38)</a:t>
          </a:r>
        </a:p>
      </cdr:txBody>
    </cdr:sp>
  </cdr:relSizeAnchor>
  <cdr:relSizeAnchor xmlns:cdr="http://schemas.openxmlformats.org/drawingml/2006/chartDrawing">
    <cdr:from>
      <cdr:x>0.74325</cdr:x>
      <cdr:y>0.85768</cdr:y>
    </cdr:from>
    <cdr:to>
      <cdr:x>0.9538</cdr:x>
      <cdr:y>0.98379</cdr:y>
    </cdr:to>
    <cdr:sp macro="" textlink="">
      <cdr:nvSpPr>
        <cdr:cNvPr id="4" name="TextBox 3">
          <a:extLst xmlns:a="http://schemas.openxmlformats.org/drawingml/2006/main">
            <a:ext uri="{FF2B5EF4-FFF2-40B4-BE49-F238E27FC236}">
              <a16:creationId xmlns:a16="http://schemas.microsoft.com/office/drawing/2014/main" id="{7D704EB6-C2CE-2A84-FEA2-BAB86C227D0D}"/>
            </a:ext>
          </a:extLst>
        </cdr:cNvPr>
        <cdr:cNvSpPr txBox="1"/>
      </cdr:nvSpPr>
      <cdr:spPr bwMode="auto">
        <a:xfrm xmlns:a="http://schemas.openxmlformats.org/drawingml/2006/main">
          <a:off x="3864307" y="3437897"/>
          <a:ext cx="1094678" cy="50552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square" rtlCol="0">
          <a:spAutoFit/>
        </a:bodyPr>
        <a:lstStyle xmlns:a="http://schemas.openxmlformats.org/drawingml/2006/main"/>
        <a:p xmlns:a="http://schemas.openxmlformats.org/drawingml/2006/main">
          <a:pPr algn="ctr">
            <a:lnSpc>
              <a:spcPts val="1600"/>
            </a:lnSpc>
            <a:spcBef>
              <a:spcPct val="50000"/>
            </a:spcBef>
            <a:spcAft>
              <a:spcPct val="0"/>
            </a:spcAft>
            <a:buClrTx/>
            <a:buFontTx/>
            <a:buNone/>
          </a:pPr>
          <a:r>
            <a:rPr lang="en-US" sz="1600" b="1" dirty="0">
              <a:solidFill>
                <a:schemeClr val="bg1"/>
              </a:solidFill>
              <a:latin typeface="Calibri" panose="020F0502020204030204" pitchFamily="34" charset="0"/>
            </a:rPr>
            <a:t>EFX 50 mg</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 = 34)</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A9B38-2136-1D4D-BB49-7027DF2E9515}" type="datetimeFigureOut">
              <a:rPr lang="en-US" smtClean="0"/>
              <a:t>3/5/2024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1221FA-0D0D-9848-ABF7-48A31EF10472}" type="slidenum">
              <a:rPr lang="en-US" smtClean="0"/>
              <a:t>‹#›</a:t>
            </a:fld>
            <a:endParaRPr lang="en-US" dirty="0"/>
          </a:p>
        </p:txBody>
      </p:sp>
    </p:spTree>
    <p:extLst>
      <p:ext uri="{BB962C8B-B14F-4D97-AF65-F5344CB8AC3E}">
        <p14:creationId xmlns:p14="http://schemas.microsoft.com/office/powerpoint/2010/main" val="2214833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730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1221FA-0D0D-9848-ABF7-48A31EF10472}" type="slidenum">
              <a:rPr lang="en-US" smtClean="0"/>
              <a:t>4</a:t>
            </a:fld>
            <a:endParaRPr lang="en-US" dirty="0"/>
          </a:p>
        </p:txBody>
      </p:sp>
    </p:spTree>
    <p:extLst>
      <p:ext uri="{BB962C8B-B14F-4D97-AF65-F5344CB8AC3E}">
        <p14:creationId xmlns:p14="http://schemas.microsoft.com/office/powerpoint/2010/main" val="3917545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MASH, metabolic dysfunction–associated steatohepatitis; MASLD, metabolic dysfunction–associated steatotic liver disease.</a:t>
            </a:r>
          </a:p>
          <a:p>
            <a:pPr algn="l"/>
            <a:endParaRPr lang="en-US" b="0" i="0" dirty="0">
              <a:solidFill>
                <a:srgbClr val="181818"/>
              </a:solidFill>
              <a:effectLst/>
              <a:latin typeface="-apple-system"/>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8278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t>MASLD, metabolic dysfunction–associated steatotic liver disease.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9A47B1-93EE-4744-8728-DEF801E4034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5566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DMR, duodenal mucosal resurfacing. </a:t>
            </a:r>
          </a:p>
        </p:txBody>
      </p:sp>
      <p:sp>
        <p:nvSpPr>
          <p:cNvPr id="4" name="Slide Number Placeholder 3"/>
          <p:cNvSpPr>
            <a:spLocks noGrp="1"/>
          </p:cNvSpPr>
          <p:nvPr>
            <p:ph type="sldNum" sz="quarter" idx="5"/>
          </p:nvPr>
        </p:nvSpPr>
        <p:spPr/>
        <p:txBody>
          <a:bodyPr/>
          <a:lstStyle/>
          <a:p>
            <a:fld id="{A71221FA-0D0D-9848-ABF7-48A31EF10472}" type="slidenum">
              <a:rPr lang="en-US" smtClean="0"/>
              <a:t>8</a:t>
            </a:fld>
            <a:endParaRPr lang="en-US" dirty="0"/>
          </a:p>
        </p:txBody>
      </p:sp>
    </p:spTree>
    <p:extLst>
      <p:ext uri="{BB962C8B-B14F-4D97-AF65-F5344CB8AC3E}">
        <p14:creationId xmlns:p14="http://schemas.microsoft.com/office/powerpoint/2010/main" val="2818841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MASH, metabolic dysfunction–associated steatohepatitis.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07846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MASH, metabolic dysfunction–associated steatohepatitis.</a:t>
            </a:r>
          </a:p>
          <a:p>
            <a:endParaRPr lang="en-US" dirty="0"/>
          </a:p>
        </p:txBody>
      </p:sp>
      <p:sp>
        <p:nvSpPr>
          <p:cNvPr id="4" name="Slide Number Placeholder 3"/>
          <p:cNvSpPr>
            <a:spLocks noGrp="1"/>
          </p:cNvSpPr>
          <p:nvPr>
            <p:ph type="sldNum" sz="quarter" idx="5"/>
          </p:nvPr>
        </p:nvSpPr>
        <p:spPr/>
        <p:txBody>
          <a:bodyPr/>
          <a:lstStyle/>
          <a:p>
            <a:fld id="{A71221FA-0D0D-9848-ABF7-48A31EF10472}" type="slidenum">
              <a:rPr lang="en-US" smtClean="0"/>
              <a:t>10</a:t>
            </a:fld>
            <a:endParaRPr lang="en-US" dirty="0"/>
          </a:p>
        </p:txBody>
      </p:sp>
    </p:spTree>
    <p:extLst>
      <p:ext uri="{BB962C8B-B14F-4D97-AF65-F5344CB8AC3E}">
        <p14:creationId xmlns:p14="http://schemas.microsoft.com/office/powerpoint/2010/main" val="1352359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MASH, metabolic dysfunction–associated steatohepatitis.</a:t>
            </a:r>
          </a:p>
          <a:p>
            <a:endParaRPr lang="en-US" dirty="0"/>
          </a:p>
        </p:txBody>
      </p:sp>
      <p:sp>
        <p:nvSpPr>
          <p:cNvPr id="4" name="Slide Number Placeholder 3"/>
          <p:cNvSpPr>
            <a:spLocks noGrp="1"/>
          </p:cNvSpPr>
          <p:nvPr>
            <p:ph type="sldNum" sz="quarter" idx="5"/>
          </p:nvPr>
        </p:nvSpPr>
        <p:spPr/>
        <p:txBody>
          <a:bodyPr/>
          <a:lstStyle/>
          <a:p>
            <a:fld id="{A71221FA-0D0D-9848-ABF7-48A31EF10472}" type="slidenum">
              <a:rPr lang="en-US" smtClean="0"/>
              <a:t>11</a:t>
            </a:fld>
            <a:endParaRPr lang="en-US" dirty="0"/>
          </a:p>
        </p:txBody>
      </p:sp>
    </p:spTree>
    <p:extLst>
      <p:ext uri="{BB962C8B-B14F-4D97-AF65-F5344CB8AC3E}">
        <p14:creationId xmlns:p14="http://schemas.microsoft.com/office/powerpoint/2010/main" val="3734511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MASH, metabolic dysfunction–associated steatohepatitis.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490063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Slide Image Placeholder 1"/>
          <p:cNvSpPr>
            <a:spLocks noGrp="1" noRot="1" noChangeAspect="1"/>
          </p:cNvSpPr>
          <p:nvPr>
            <p:ph type="sldImg"/>
          </p:nvPr>
        </p:nvSpPr>
        <p:spPr>
          <a:xfrm>
            <a:off x="381000" y="685800"/>
            <a:ext cx="6096000" cy="3429000"/>
          </a:xfrm>
          <a:ln/>
        </p:spPr>
      </p:sp>
      <p:sp>
        <p:nvSpPr>
          <p:cNvPr id="585730" name="Notes Placeholder 2"/>
          <p:cNvSpPr>
            <a:spLocks noGrp="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MASH, metabolic dysfunction–associated steatohepatitis.</a:t>
            </a:r>
            <a:endParaRPr lang="en-US" dirty="0">
              <a:latin typeface="Times" charset="0"/>
              <a:ea typeface="Osaka" charset="0"/>
              <a:cs typeface="Osaka" charset="0"/>
            </a:endParaRPr>
          </a:p>
        </p:txBody>
      </p:sp>
      <p:sp>
        <p:nvSpPr>
          <p:cNvPr id="585731"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b="1">
                <a:solidFill>
                  <a:schemeClr val="tx1"/>
                </a:solidFill>
                <a:latin typeface="Symbol" charset="0"/>
                <a:ea typeface="Osaka" charset="0"/>
                <a:cs typeface="Osaka" charset="0"/>
              </a:defRPr>
            </a:lvl1pPr>
            <a:lvl2pPr marL="742950" indent="-285750">
              <a:defRPr sz="2000" b="1">
                <a:solidFill>
                  <a:schemeClr val="tx1"/>
                </a:solidFill>
                <a:latin typeface="Symbol" charset="0"/>
                <a:ea typeface="Osaka" charset="0"/>
                <a:cs typeface="Osaka" charset="0"/>
              </a:defRPr>
            </a:lvl2pPr>
            <a:lvl3pPr marL="1143000" indent="-228600">
              <a:defRPr sz="2000" b="1">
                <a:solidFill>
                  <a:schemeClr val="tx1"/>
                </a:solidFill>
                <a:latin typeface="Symbol" charset="0"/>
                <a:ea typeface="Osaka" charset="0"/>
                <a:cs typeface="Osaka" charset="0"/>
              </a:defRPr>
            </a:lvl3pPr>
            <a:lvl4pPr marL="1600200" indent="-228600">
              <a:defRPr sz="2000" b="1">
                <a:solidFill>
                  <a:schemeClr val="tx1"/>
                </a:solidFill>
                <a:latin typeface="Symbol" charset="0"/>
                <a:ea typeface="Osaka" charset="0"/>
                <a:cs typeface="Osaka" charset="0"/>
              </a:defRPr>
            </a:lvl4pPr>
            <a:lvl5pPr marL="2057400" indent="-228600">
              <a:defRPr sz="2000" b="1">
                <a:solidFill>
                  <a:schemeClr val="tx1"/>
                </a:solidFill>
                <a:latin typeface="Symbol" charset="0"/>
                <a:ea typeface="Osaka" charset="0"/>
                <a:cs typeface="Osaka" charset="0"/>
              </a:defRPr>
            </a:lvl5pPr>
            <a:lvl6pPr marL="2514600" indent="-228600" eaLnBrk="0" fontAlgn="base" hangingPunct="0">
              <a:spcBef>
                <a:spcPct val="0"/>
              </a:spcBef>
              <a:spcAft>
                <a:spcPct val="0"/>
              </a:spcAft>
              <a:defRPr sz="2000" b="1">
                <a:solidFill>
                  <a:schemeClr val="tx1"/>
                </a:solidFill>
                <a:latin typeface="Symbol" charset="0"/>
                <a:ea typeface="Osaka" charset="0"/>
                <a:cs typeface="Osaka" charset="0"/>
              </a:defRPr>
            </a:lvl6pPr>
            <a:lvl7pPr marL="2971800" indent="-228600" eaLnBrk="0" fontAlgn="base" hangingPunct="0">
              <a:spcBef>
                <a:spcPct val="0"/>
              </a:spcBef>
              <a:spcAft>
                <a:spcPct val="0"/>
              </a:spcAft>
              <a:defRPr sz="2000" b="1">
                <a:solidFill>
                  <a:schemeClr val="tx1"/>
                </a:solidFill>
                <a:latin typeface="Symbol" charset="0"/>
                <a:ea typeface="Osaka" charset="0"/>
                <a:cs typeface="Osaka" charset="0"/>
              </a:defRPr>
            </a:lvl7pPr>
            <a:lvl8pPr marL="3429000" indent="-228600" eaLnBrk="0" fontAlgn="base" hangingPunct="0">
              <a:spcBef>
                <a:spcPct val="0"/>
              </a:spcBef>
              <a:spcAft>
                <a:spcPct val="0"/>
              </a:spcAft>
              <a:defRPr sz="2000" b="1">
                <a:solidFill>
                  <a:schemeClr val="tx1"/>
                </a:solidFill>
                <a:latin typeface="Symbol" charset="0"/>
                <a:ea typeface="Osaka" charset="0"/>
                <a:cs typeface="Osaka" charset="0"/>
              </a:defRPr>
            </a:lvl8pPr>
            <a:lvl9pPr marL="3886200" indent="-228600" eaLnBrk="0" fontAlgn="base" hangingPunct="0">
              <a:spcBef>
                <a:spcPct val="0"/>
              </a:spcBef>
              <a:spcAft>
                <a:spcPct val="0"/>
              </a:spcAft>
              <a:defRPr sz="2000" b="1">
                <a:solidFill>
                  <a:schemeClr val="tx1"/>
                </a:solidFill>
                <a:latin typeface="Symbol" charset="0"/>
                <a:ea typeface="Osaka" charset="0"/>
                <a:cs typeface="Osaka" charset="0"/>
              </a:defRPr>
            </a:lvl9pPr>
          </a:lstStyle>
          <a:p>
            <a:fld id="{BC552EA9-FECC-1A4A-943F-7B61F69929EA}" type="slidenum">
              <a:rPr lang="en-GB">
                <a:solidFill>
                  <a:srgbClr val="000000"/>
                </a:solidFill>
                <a:latin typeface="Calibri" charset="0"/>
              </a:rPr>
              <a:pPr/>
              <a:t>13</a:t>
            </a:fld>
            <a:endParaRPr lang="en-GB" dirty="0">
              <a:solidFill>
                <a:srgbClr val="000000"/>
              </a:solidFill>
              <a:latin typeface="Calibri" charset="0"/>
            </a:endParaRPr>
          </a:p>
        </p:txBody>
      </p:sp>
    </p:spTree>
    <p:extLst>
      <p:ext uri="{BB962C8B-B14F-4D97-AF65-F5344CB8AC3E}">
        <p14:creationId xmlns:p14="http://schemas.microsoft.com/office/powerpoint/2010/main" val="3349463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C5F57-1B84-4291-92BC-5F57BD12A23D}" type="slidenum">
              <a:rPr lang="en-US" smtClean="0"/>
              <a:pPr/>
              <a:t>14</a:t>
            </a:fld>
            <a:endParaRPr lang="en-US" dirty="0"/>
          </a:p>
        </p:txBody>
      </p:sp>
    </p:spTree>
    <p:extLst>
      <p:ext uri="{BB962C8B-B14F-4D97-AF65-F5344CB8AC3E}">
        <p14:creationId xmlns:p14="http://schemas.microsoft.com/office/powerpoint/2010/main" val="3348213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 GLP-1 RA</a:t>
            </a:r>
            <a:r>
              <a:rPr lang="en-US" b="0" i="1" dirty="0"/>
              <a:t>, </a:t>
            </a:r>
            <a:r>
              <a:rPr lang="en-US" b="0" i="1" dirty="0">
                <a:solidFill>
                  <a:srgbClr val="5F6368"/>
                </a:solidFill>
                <a:effectLst/>
                <a:latin typeface="Roboto" panose="02000000000000000000" pitchFamily="2" charset="0"/>
              </a:rPr>
              <a:t>glucagon-like peptide 1 receptor agonist;</a:t>
            </a:r>
            <a:r>
              <a:rPr lang="en-US" i="1" dirty="0"/>
              <a:t> MASH, metabolic dysfunction–associated steatohepatitis; MASLD, metabolic dysfunction–associated steatotic liver disease; PCP, primary care provider.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8249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GLP-1 RA</a:t>
            </a:r>
            <a:r>
              <a:rPr lang="en-US" b="0" i="1" dirty="0"/>
              <a:t>, </a:t>
            </a:r>
            <a:r>
              <a:rPr lang="en-US" b="0" i="1" dirty="0">
                <a:solidFill>
                  <a:srgbClr val="5F6368"/>
                </a:solidFill>
                <a:effectLst/>
                <a:latin typeface="Roboto" panose="02000000000000000000" pitchFamily="2" charset="0"/>
              </a:rPr>
              <a:t>glucagon-like peptide 1 receptor agonist;</a:t>
            </a:r>
            <a:r>
              <a:rPr lang="en-US" i="1" dirty="0"/>
              <a:t>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MASH, metabolic dysfunction–associated steatohepatitis; NAFL, nonalcoholic fatty liver; T2D, type 2 diabetes.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5"/>
          </p:nvPr>
        </p:nvSpPr>
        <p:spPr/>
        <p:txBody>
          <a:bodyPr/>
          <a:lstStyle/>
          <a:p>
            <a:fld id="{A71221FA-0D0D-9848-ABF7-48A31EF10472}" type="slidenum">
              <a:rPr lang="en-US" smtClean="0"/>
              <a:t>16</a:t>
            </a:fld>
            <a:endParaRPr lang="en-US" dirty="0"/>
          </a:p>
        </p:txBody>
      </p:sp>
    </p:spTree>
    <p:extLst>
      <p:ext uri="{BB962C8B-B14F-4D97-AF65-F5344CB8AC3E}">
        <p14:creationId xmlns:p14="http://schemas.microsoft.com/office/powerpoint/2010/main" val="2447350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a:t>
            </a:r>
          </a:p>
        </p:txBody>
      </p:sp>
      <p:sp>
        <p:nvSpPr>
          <p:cNvPr id="4" name="Slide Number Placeholder 3"/>
          <p:cNvSpPr>
            <a:spLocks noGrp="1"/>
          </p:cNvSpPr>
          <p:nvPr>
            <p:ph type="sldNum" sz="quarter" idx="5"/>
          </p:nvPr>
        </p:nvSpPr>
        <p:spPr/>
        <p:txBody>
          <a:bodyPr/>
          <a:lstStyle/>
          <a:p>
            <a:fld id="{A71221FA-0D0D-9848-ABF7-48A31EF10472}" type="slidenum">
              <a:rPr lang="en-US" smtClean="0"/>
              <a:t>17</a:t>
            </a:fld>
            <a:endParaRPr lang="en-US" dirty="0"/>
          </a:p>
        </p:txBody>
      </p:sp>
    </p:spTree>
    <p:extLst>
      <p:ext uri="{BB962C8B-B14F-4D97-AF65-F5344CB8AC3E}">
        <p14:creationId xmlns:p14="http://schemas.microsoft.com/office/powerpoint/2010/main" val="2491360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a:t>
            </a:r>
          </a:p>
        </p:txBody>
      </p:sp>
      <p:sp>
        <p:nvSpPr>
          <p:cNvPr id="4" name="Slide Number Placeholder 3"/>
          <p:cNvSpPr>
            <a:spLocks noGrp="1"/>
          </p:cNvSpPr>
          <p:nvPr>
            <p:ph type="sldNum" sz="quarter" idx="5"/>
          </p:nvPr>
        </p:nvSpPr>
        <p:spPr/>
        <p:txBody>
          <a:bodyPr/>
          <a:lstStyle/>
          <a:p>
            <a:fld id="{A71221FA-0D0D-9848-ABF7-48A31EF10472}" type="slidenum">
              <a:rPr lang="en-US" smtClean="0"/>
              <a:t>18</a:t>
            </a:fld>
            <a:endParaRPr lang="en-US" dirty="0"/>
          </a:p>
        </p:txBody>
      </p:sp>
    </p:spTree>
    <p:extLst>
      <p:ext uri="{BB962C8B-B14F-4D97-AF65-F5344CB8AC3E}">
        <p14:creationId xmlns:p14="http://schemas.microsoft.com/office/powerpoint/2010/main" val="3138995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xfrm>
            <a:off x="381000" y="685800"/>
            <a:ext cx="6096000" cy="3429000"/>
          </a:xfrm>
          <a:ln/>
        </p:spPr>
      </p:sp>
      <p:sp>
        <p:nvSpPr>
          <p:cNvPr id="133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i="1" dirty="0">
              <a:latin typeface="Arial" panose="020B0604020202020204" pitchFamily="34" charset="0"/>
            </a:endParaRPr>
          </a:p>
        </p:txBody>
      </p:sp>
      <p:sp>
        <p:nvSpPr>
          <p:cNvPr id="133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31286" indent="-281264">
              <a:defRPr b="1">
                <a:solidFill>
                  <a:schemeClr val="tx1"/>
                </a:solidFill>
                <a:latin typeface="Arial" panose="020B0604020202020204" pitchFamily="34" charset="0"/>
              </a:defRPr>
            </a:lvl2pPr>
            <a:lvl3pPr marL="1125055" indent="-225011">
              <a:defRPr b="1">
                <a:solidFill>
                  <a:schemeClr val="tx1"/>
                </a:solidFill>
                <a:latin typeface="Arial" panose="020B0604020202020204" pitchFamily="34" charset="0"/>
              </a:defRPr>
            </a:lvl3pPr>
            <a:lvl4pPr marL="1575077" indent="-225011">
              <a:defRPr b="1">
                <a:solidFill>
                  <a:schemeClr val="tx1"/>
                </a:solidFill>
                <a:latin typeface="Arial" panose="020B0604020202020204" pitchFamily="34" charset="0"/>
              </a:defRPr>
            </a:lvl4pPr>
            <a:lvl5pPr marL="2025099" indent="-225011">
              <a:defRPr b="1">
                <a:solidFill>
                  <a:schemeClr val="tx1"/>
                </a:solidFill>
                <a:latin typeface="Arial" panose="020B0604020202020204" pitchFamily="34" charset="0"/>
              </a:defRPr>
            </a:lvl5pPr>
            <a:lvl6pPr marL="2475121" indent="-225011" eaLnBrk="0" fontAlgn="base" hangingPunct="0">
              <a:spcBef>
                <a:spcPct val="0"/>
              </a:spcBef>
              <a:spcAft>
                <a:spcPct val="0"/>
              </a:spcAft>
              <a:defRPr b="1">
                <a:solidFill>
                  <a:schemeClr val="tx1"/>
                </a:solidFill>
                <a:latin typeface="Arial" panose="020B0604020202020204" pitchFamily="34" charset="0"/>
              </a:defRPr>
            </a:lvl6pPr>
            <a:lvl7pPr marL="2925143" indent="-225011" eaLnBrk="0" fontAlgn="base" hangingPunct="0">
              <a:spcBef>
                <a:spcPct val="0"/>
              </a:spcBef>
              <a:spcAft>
                <a:spcPct val="0"/>
              </a:spcAft>
              <a:defRPr b="1">
                <a:solidFill>
                  <a:schemeClr val="tx1"/>
                </a:solidFill>
                <a:latin typeface="Arial" panose="020B0604020202020204" pitchFamily="34" charset="0"/>
              </a:defRPr>
            </a:lvl7pPr>
            <a:lvl8pPr marL="3375165" indent="-225011" eaLnBrk="0" fontAlgn="base" hangingPunct="0">
              <a:spcBef>
                <a:spcPct val="0"/>
              </a:spcBef>
              <a:spcAft>
                <a:spcPct val="0"/>
              </a:spcAft>
              <a:defRPr b="1">
                <a:solidFill>
                  <a:schemeClr val="tx1"/>
                </a:solidFill>
                <a:latin typeface="Arial" panose="020B0604020202020204" pitchFamily="34" charset="0"/>
              </a:defRPr>
            </a:lvl8pPr>
            <a:lvl9pPr marL="3825187" indent="-225011" eaLnBrk="0" fontAlgn="base" hangingPunct="0">
              <a:spcBef>
                <a:spcPct val="0"/>
              </a:spcBef>
              <a:spcAft>
                <a:spcPct val="0"/>
              </a:spcAft>
              <a:defRPr b="1">
                <a:solidFill>
                  <a:schemeClr val="tx1"/>
                </a:solidFill>
                <a:latin typeface="Arial" panose="020B0604020202020204" pitchFamily="34" charset="0"/>
              </a:defRPr>
            </a:lvl9pPr>
          </a:lstStyle>
          <a:p>
            <a:fld id="{6162880E-5ECE-450E-9AAA-CE2BF07CB85C}" type="slidenum">
              <a:rPr lang="en-US" altLang="en-US" b="0" smtClean="0">
                <a:solidFill>
                  <a:prstClr val="black"/>
                </a:solidFill>
              </a:rPr>
              <a:pPr/>
              <a:t>19</a:t>
            </a:fld>
            <a:endParaRPr lang="en-US" altLang="en-US" b="0" dirty="0">
              <a:solidFill>
                <a:prstClr val="black"/>
              </a:solidFill>
            </a:endParaRPr>
          </a:p>
        </p:txBody>
      </p:sp>
    </p:spTree>
    <p:extLst>
      <p:ext uri="{BB962C8B-B14F-4D97-AF65-F5344CB8AC3E}">
        <p14:creationId xmlns:p14="http://schemas.microsoft.com/office/powerpoint/2010/main" val="3775045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i="1" dirty="0"/>
              <a:t>MASH, metabolic dysfunction–associated steatohepatitis; MoA, mechanism of action.</a:t>
            </a:r>
            <a:endParaRPr lang="it-IT" i="1" dirty="0"/>
          </a:p>
        </p:txBody>
      </p:sp>
    </p:spTree>
    <p:extLst>
      <p:ext uri="{BB962C8B-B14F-4D97-AF65-F5344CB8AC3E}">
        <p14:creationId xmlns:p14="http://schemas.microsoft.com/office/powerpoint/2010/main" val="813491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800" b="0" i="1" dirty="0">
                <a:solidFill>
                  <a:srgbClr val="212121"/>
                </a:solidFill>
                <a:effectLst/>
                <a:latin typeface="Arial" panose="020B0604020202020204" pitchFamily="34" charset="0"/>
                <a:cs typeface="Arial" panose="020B0604020202020204" pitchFamily="34" charset="0"/>
              </a:rPr>
              <a:t>MASH, metabolic dysfunction–associated steatohepatitis; MASLD, metabolic dysfunction–associated steatotic liver disease; </a:t>
            </a:r>
            <a:r>
              <a:rPr lang="en-US" sz="800" i="1" dirty="0">
                <a:latin typeface="Arial" panose="020B0604020202020204" pitchFamily="34" charset="0"/>
                <a:cs typeface="Arial" panose="020B0604020202020204" pitchFamily="34" charset="0"/>
              </a:rPr>
              <a:t>NAS, NAFLD Activity Score.</a:t>
            </a:r>
            <a:endParaRPr sz="800" i="1" dirty="0">
              <a:latin typeface="Arial" panose="020B0604020202020204" pitchFamily="34" charset="0"/>
              <a:cs typeface="Arial" panose="020B0604020202020204" pitchFamily="34" charset="0"/>
            </a:endParaRPr>
          </a:p>
        </p:txBody>
      </p:sp>
      <p:sp>
        <p:nvSpPr>
          <p:cNvPr id="84" name="Google Shape;8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911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i="1" dirty="0"/>
              <a:t>MASH, metabolic dysfunction–associated steatohepatitis</a:t>
            </a:r>
            <a:r>
              <a:rPr lang="en-US" sz="1200" b="0" i="1" kern="1200" dirty="0">
                <a:solidFill>
                  <a:schemeClr val="tx1"/>
                </a:solidFill>
                <a:effectLst/>
                <a:latin typeface="Arial" charset="0"/>
                <a:ea typeface="+mn-ea"/>
                <a:cs typeface="+mn-cs"/>
              </a:rPr>
              <a:t>.</a:t>
            </a:r>
          </a:p>
          <a:p>
            <a:endParaRPr lang="en-US" sz="1200" b="0" i="1"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fld id="{66A35ED0-9C4B-45BA-86B8-5F99FE7D4D22}" type="slidenum">
              <a:rPr lang="en-US" smtClean="0"/>
              <a:pPr/>
              <a:t>22</a:t>
            </a:fld>
            <a:endParaRPr lang="en-US" dirty="0"/>
          </a:p>
        </p:txBody>
      </p:sp>
    </p:spTree>
    <p:extLst>
      <p:ext uri="{BB962C8B-B14F-4D97-AF65-F5344CB8AC3E}">
        <p14:creationId xmlns:p14="http://schemas.microsoft.com/office/powerpoint/2010/main" val="3725830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GLP-1, glucagon-like peptide 1; MASH, metabolic dysfunction–associated steatohepatitis; T2D, type 2 diabetes.</a:t>
            </a:r>
          </a:p>
        </p:txBody>
      </p:sp>
      <p:sp>
        <p:nvSpPr>
          <p:cNvPr id="4" name="Slide Number Placeholder 3"/>
          <p:cNvSpPr>
            <a:spLocks noGrp="1"/>
          </p:cNvSpPr>
          <p:nvPr>
            <p:ph type="sldNum" sz="quarter" idx="5"/>
          </p:nvPr>
        </p:nvSpPr>
        <p:spPr/>
        <p:txBody>
          <a:bodyPr/>
          <a:lstStyle/>
          <a:p>
            <a:fld id="{A71221FA-0D0D-9848-ABF7-48A31EF10472}" type="slidenum">
              <a:rPr lang="en-US" smtClean="0"/>
              <a:t>23</a:t>
            </a:fld>
            <a:endParaRPr lang="en-US" dirty="0"/>
          </a:p>
        </p:txBody>
      </p:sp>
    </p:spTree>
    <p:extLst>
      <p:ext uri="{BB962C8B-B14F-4D97-AF65-F5344CB8AC3E}">
        <p14:creationId xmlns:p14="http://schemas.microsoft.com/office/powerpoint/2010/main" val="27507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BL, baseline; MASH, metabolic dysfunction–associated steatohepatitis; MRI-PDFF, MRI-derived proton density fat fraction</a:t>
            </a:r>
            <a:r>
              <a:rPr kumimoji="0" lang="en-US" sz="1200" b="0" i="1" u="none" strike="noStrike" kern="1200" cap="none" spc="0" normalizeH="0" baseline="0" noProof="0" dirty="0">
                <a:ln>
                  <a:noFill/>
                </a:ln>
                <a:solidFill>
                  <a:prstClr val="black"/>
                </a:solidFill>
                <a:effectLst/>
                <a:uLnTx/>
                <a:uFillTx/>
                <a:latin typeface="Arial" charset="0"/>
                <a:ea typeface="+mn-ea"/>
                <a:cs typeface="+mn-cs"/>
              </a:rPr>
              <a:t>.</a:t>
            </a:r>
          </a:p>
          <a:p>
            <a:endParaRPr lang="en-US" dirty="0"/>
          </a:p>
        </p:txBody>
      </p:sp>
      <p:sp>
        <p:nvSpPr>
          <p:cNvPr id="4" name="Slide Number Placeholder 3"/>
          <p:cNvSpPr>
            <a:spLocks noGrp="1"/>
          </p:cNvSpPr>
          <p:nvPr>
            <p:ph type="sldNum" sz="quarter" idx="5"/>
          </p:nvPr>
        </p:nvSpPr>
        <p:spPr/>
        <p:txBody>
          <a:bodyPr/>
          <a:lstStyle/>
          <a:p>
            <a:fld id="{A71221FA-0D0D-9848-ABF7-48A31EF10472}" type="slidenum">
              <a:rPr lang="en-US" smtClean="0"/>
              <a:t>24</a:t>
            </a:fld>
            <a:endParaRPr lang="en-US" dirty="0"/>
          </a:p>
        </p:txBody>
      </p:sp>
    </p:spTree>
    <p:extLst>
      <p:ext uri="{BB962C8B-B14F-4D97-AF65-F5344CB8AC3E}">
        <p14:creationId xmlns:p14="http://schemas.microsoft.com/office/powerpoint/2010/main" val="4027270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i="1" dirty="0">
                <a:latin typeface="Arial" panose="020B0604020202020204" pitchFamily="34" charset="0"/>
                <a:cs typeface="Arial" panose="020B0604020202020204" pitchFamily="34" charset="0"/>
              </a:rPr>
              <a:t>MASH, metabolic dysfunction–associated steatohepatitis; </a:t>
            </a:r>
            <a:r>
              <a:rPr kumimoji="0" lang="en-US" sz="800" b="0" i="1" u="none" strike="noStrike" kern="1200" cap="none" spc="0" normalizeH="0" baseline="0" noProof="0" dirty="0">
                <a:ln>
                  <a:noFill/>
                </a:ln>
                <a:solidFill>
                  <a:prstClr val="black"/>
                </a:solidFill>
                <a:effectLst/>
                <a:uLnTx/>
                <a:uFillTx/>
                <a:latin typeface="Calibri" panose="020F0502020204030204"/>
                <a:ea typeface="+mn-ea"/>
                <a:cs typeface="+mn-cs"/>
              </a:rPr>
              <a:t>MRI-PDFF, MRI-derived proton density fat fraction;</a:t>
            </a:r>
            <a:r>
              <a:rPr lang="en-US" sz="800" i="1" kern="1200" dirty="0">
                <a:solidFill>
                  <a:schemeClr val="tx1"/>
                </a:solidFill>
                <a:effectLst/>
                <a:latin typeface="+mn-lt"/>
                <a:ea typeface="+mn-ea"/>
                <a:cs typeface="+mn-cs"/>
              </a:rPr>
              <a:t> </a:t>
            </a:r>
            <a:r>
              <a:rPr lang="en-US" sz="800" i="1" dirty="0">
                <a:latin typeface="Arial" panose="020B0604020202020204" pitchFamily="34" charset="0"/>
                <a:cs typeface="Arial" panose="020B0604020202020204" pitchFamily="34" charset="0"/>
              </a:rPr>
              <a:t>NAS, NAFLD Activity Score; </a:t>
            </a:r>
            <a:r>
              <a:rPr lang="en-US" sz="800" i="1" kern="1200" dirty="0">
                <a:solidFill>
                  <a:schemeClr val="tx1"/>
                </a:solidFill>
                <a:effectLst/>
                <a:latin typeface="+mn-lt"/>
                <a:ea typeface="+mn-ea"/>
                <a:cs typeface="+mn-cs"/>
              </a:rPr>
              <a:t>SHBG, sex hormone binding globulin. </a:t>
            </a:r>
            <a:endParaRPr kumimoji="0" lang="en-US" sz="800" b="0" i="1" u="none" strike="noStrike" kern="1200" cap="none" spc="0" normalizeH="0" baseline="0" noProof="0" dirty="0">
              <a:ln>
                <a:noFill/>
              </a:ln>
              <a:solidFill>
                <a:prstClr val="black"/>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04DF8085-5FC0-B742-A6FF-3E05C3C590A2}" type="slidenum">
              <a:rPr lang="en-US" smtClean="0"/>
              <a:t>25</a:t>
            </a:fld>
            <a:endParaRPr lang="en-US" dirty="0"/>
          </a:p>
        </p:txBody>
      </p:sp>
    </p:spTree>
    <p:extLst>
      <p:ext uri="{BB962C8B-B14F-4D97-AF65-F5344CB8AC3E}">
        <p14:creationId xmlns:p14="http://schemas.microsoft.com/office/powerpoint/2010/main" val="1305290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MASH, metabolic dysfunction–associated steatohepatitis.</a:t>
            </a:r>
          </a:p>
        </p:txBody>
      </p:sp>
      <p:sp>
        <p:nvSpPr>
          <p:cNvPr id="4" name="Slide Number Placeholder 3"/>
          <p:cNvSpPr>
            <a:spLocks noGrp="1"/>
          </p:cNvSpPr>
          <p:nvPr>
            <p:ph type="sldNum" sz="quarter" idx="5"/>
          </p:nvPr>
        </p:nvSpPr>
        <p:spPr/>
        <p:txBody>
          <a:bodyPr/>
          <a:lstStyle/>
          <a:p>
            <a:fld id="{A71221FA-0D0D-9848-ABF7-48A31EF10472}" type="slidenum">
              <a:rPr lang="en-US" smtClean="0"/>
              <a:t>26</a:t>
            </a:fld>
            <a:endParaRPr lang="en-US" dirty="0"/>
          </a:p>
        </p:txBody>
      </p:sp>
    </p:spTree>
    <p:extLst>
      <p:ext uri="{BB962C8B-B14F-4D97-AF65-F5344CB8AC3E}">
        <p14:creationId xmlns:p14="http://schemas.microsoft.com/office/powerpoint/2010/main" val="1819493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FAS, Full Analysis Set; MASH, metabolic dysfunction–associated steatohepatitis; PPAR, peroxisome proliferator– activated receptor.</a:t>
            </a:r>
          </a:p>
        </p:txBody>
      </p:sp>
      <p:sp>
        <p:nvSpPr>
          <p:cNvPr id="4" name="Slide Number Placeholder 3"/>
          <p:cNvSpPr>
            <a:spLocks noGrp="1"/>
          </p:cNvSpPr>
          <p:nvPr>
            <p:ph type="sldNum" sz="quarter" idx="5"/>
          </p:nvPr>
        </p:nvSpPr>
        <p:spPr/>
        <p:txBody>
          <a:bodyPr/>
          <a:lstStyle/>
          <a:p>
            <a:fld id="{A71221FA-0D0D-9848-ABF7-48A31EF10472}" type="slidenum">
              <a:rPr lang="en-US" smtClean="0"/>
              <a:t>27</a:t>
            </a:fld>
            <a:endParaRPr lang="en-US" dirty="0"/>
          </a:p>
        </p:txBody>
      </p:sp>
    </p:spTree>
    <p:extLst>
      <p:ext uri="{BB962C8B-B14F-4D97-AF65-F5344CB8AC3E}">
        <p14:creationId xmlns:p14="http://schemas.microsoft.com/office/powerpoint/2010/main" val="2285071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i="1" noProof="0" dirty="0"/>
              <a:t>AE, adverse event; TEAE, treatment-emergent adverse event.</a:t>
            </a:r>
          </a:p>
        </p:txBody>
      </p:sp>
      <p:sp>
        <p:nvSpPr>
          <p:cNvPr id="4" name="Tijdelijke aanduiding voor dianummer 3"/>
          <p:cNvSpPr>
            <a:spLocks noGrp="1"/>
          </p:cNvSpPr>
          <p:nvPr>
            <p:ph type="sldNum" sz="quarter" idx="10"/>
          </p:nvPr>
        </p:nvSpPr>
        <p:spPr/>
        <p:txBody>
          <a:bodyPr/>
          <a:lstStyle/>
          <a:p>
            <a:fld id="{E2160D16-EF7F-4643-97C8-2FF404503B96}" type="slidenum">
              <a:rPr lang="en-GB" smtClean="0"/>
              <a:pPr/>
              <a:t>28</a:t>
            </a:fld>
            <a:endParaRPr lang="en-GB" dirty="0"/>
          </a:p>
        </p:txBody>
      </p:sp>
    </p:spTree>
    <p:extLst>
      <p:ext uri="{BB962C8B-B14F-4D97-AF65-F5344CB8AC3E}">
        <p14:creationId xmlns:p14="http://schemas.microsoft.com/office/powerpoint/2010/main" val="6662101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i="1" dirty="0">
                <a:latin typeface="Arial" panose="020B0604020202020204" pitchFamily="34" charset="0"/>
                <a:cs typeface="Arial" panose="020B0604020202020204" pitchFamily="34" charset="0"/>
              </a:rPr>
              <a:t>BMI, body mass index; GLP-1 RA, glucagon-like peptide 1 receptor agonist; MASH, metabolic dysfunction–associated steatohepatitis; </a:t>
            </a:r>
            <a:r>
              <a:rPr lang="en-GB" sz="800" i="1" dirty="0">
                <a:latin typeface="Arial" panose="020B0604020202020204" pitchFamily="34" charset="0"/>
                <a:cs typeface="Arial" panose="020B0604020202020204" pitchFamily="34" charset="0"/>
              </a:rPr>
              <a:t>NAS, NAFLD Activity Score.</a:t>
            </a:r>
          </a:p>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76E89B1-B476-4C59-A1AE-E6F2A1941AB8}" type="slidenum">
              <a:rPr kumimoji="0" lang="en-US" sz="1000" b="0" i="0" u="none" strike="noStrike" kern="1200" cap="none" spc="0" normalizeH="0" baseline="0" noProof="0" smtClean="0">
                <a:ln>
                  <a:noFill/>
                </a:ln>
                <a:solidFill>
                  <a:srgbClr val="001965"/>
                </a:solidFill>
                <a:effectLst/>
                <a:uLnTx/>
                <a:uFillTx/>
                <a:latin typeface="Apis For Office"/>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en-US" sz="1000" b="0" i="0" u="none" strike="noStrike" kern="1200" cap="none" spc="0" normalizeH="0" baseline="0" noProof="0" dirty="0">
              <a:ln>
                <a:noFill/>
              </a:ln>
              <a:solidFill>
                <a:srgbClr val="001965"/>
              </a:solidFill>
              <a:effectLst/>
              <a:uLnTx/>
              <a:uFillTx/>
              <a:latin typeface="Apis For Office"/>
              <a:ea typeface="+mn-ea"/>
              <a:cs typeface="+mn-cs"/>
            </a:endParaRPr>
          </a:p>
        </p:txBody>
      </p:sp>
    </p:spTree>
    <p:extLst>
      <p:ext uri="{BB962C8B-B14F-4D97-AF65-F5344CB8AC3E}">
        <p14:creationId xmlns:p14="http://schemas.microsoft.com/office/powerpoint/2010/main" val="12980565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GLP-1 RA, glucagon-like peptide 1 receptor agonist.</a:t>
            </a:r>
          </a:p>
        </p:txBody>
      </p:sp>
      <p:sp>
        <p:nvSpPr>
          <p:cNvPr id="4" name="Slide Number Placeholder 3"/>
          <p:cNvSpPr>
            <a:spLocks noGrp="1"/>
          </p:cNvSpPr>
          <p:nvPr>
            <p:ph type="sldNum" sz="quarter" idx="5"/>
          </p:nvPr>
        </p:nvSpPr>
        <p:spPr/>
        <p:txBody>
          <a:bodyPr/>
          <a:lstStyle/>
          <a:p>
            <a:fld id="{A71221FA-0D0D-9848-ABF7-48A31EF10472}" type="slidenum">
              <a:rPr lang="en-US" smtClean="0"/>
              <a:t>30</a:t>
            </a:fld>
            <a:endParaRPr lang="en-US" dirty="0"/>
          </a:p>
        </p:txBody>
      </p:sp>
    </p:spTree>
    <p:extLst>
      <p:ext uri="{BB962C8B-B14F-4D97-AF65-F5344CB8AC3E}">
        <p14:creationId xmlns:p14="http://schemas.microsoft.com/office/powerpoint/2010/main" val="9607413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GLP-1 RA, glucagon-like peptide 1 receptor agonist.</a:t>
            </a:r>
          </a:p>
        </p:txBody>
      </p:sp>
      <p:sp>
        <p:nvSpPr>
          <p:cNvPr id="4" name="Slide Number Placeholder 3"/>
          <p:cNvSpPr>
            <a:spLocks noGrp="1"/>
          </p:cNvSpPr>
          <p:nvPr>
            <p:ph type="sldNum" sz="quarter" idx="5"/>
          </p:nvPr>
        </p:nvSpPr>
        <p:spPr/>
        <p:txBody>
          <a:bodyPr/>
          <a:lstStyle/>
          <a:p>
            <a:fld id="{A71221FA-0D0D-9848-ABF7-48A31EF10472}" type="slidenum">
              <a:rPr lang="en-US" smtClean="0"/>
              <a:t>31</a:t>
            </a:fld>
            <a:endParaRPr lang="en-US" dirty="0"/>
          </a:p>
        </p:txBody>
      </p:sp>
    </p:spTree>
    <p:extLst>
      <p:ext uri="{BB962C8B-B14F-4D97-AF65-F5344CB8AC3E}">
        <p14:creationId xmlns:p14="http://schemas.microsoft.com/office/powerpoint/2010/main" val="2126029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BL, baseline; GLP-1 RA, glucagon-like peptide 1 receptor agonist.</a:t>
            </a:r>
            <a:endParaRPr lang="en-GB"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16CFAD1-D197-4A88-B173-A6412E995EE5}" type="slidenum">
              <a:rPr lang="en-GB" smtClean="0"/>
              <a:pPr/>
              <a:t>32</a:t>
            </a:fld>
            <a:endParaRPr lang="en-GB" dirty="0"/>
          </a:p>
        </p:txBody>
      </p:sp>
    </p:spTree>
    <p:extLst>
      <p:ext uri="{BB962C8B-B14F-4D97-AF65-F5344CB8AC3E}">
        <p14:creationId xmlns:p14="http://schemas.microsoft.com/office/powerpoint/2010/main" val="6667954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t>HDL, high-density lipoprotein; LDL, low-density lipoprotein; MASH, metabolic dysfunction–associated steatohepatitis; OCA, obeticholic acid.</a:t>
            </a:r>
          </a:p>
        </p:txBody>
      </p:sp>
      <p:sp>
        <p:nvSpPr>
          <p:cNvPr id="4" name="Slide Number Placeholder 3"/>
          <p:cNvSpPr>
            <a:spLocks noGrp="1"/>
          </p:cNvSpPr>
          <p:nvPr>
            <p:ph type="sldNum" sz="quarter" idx="10"/>
          </p:nvPr>
        </p:nvSpPr>
        <p:spPr/>
        <p:txBody>
          <a:bodyPr/>
          <a:lstStyle/>
          <a:p>
            <a:pPr>
              <a:defRPr/>
            </a:pPr>
            <a:fld id="{A126C07F-197D-4C71-9C57-5BCA7895808A}" type="slidenum">
              <a:rPr lang="en-US" smtClean="0"/>
              <a:pPr>
                <a:defRPr/>
              </a:pPr>
              <a:t>33</a:t>
            </a:fld>
            <a:endParaRPr lang="en-US" dirty="0"/>
          </a:p>
        </p:txBody>
      </p:sp>
    </p:spTree>
    <p:extLst>
      <p:ext uri="{BB962C8B-B14F-4D97-AF65-F5344CB8AC3E}">
        <p14:creationId xmlns:p14="http://schemas.microsoft.com/office/powerpoint/2010/main" val="3116587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i="1" dirty="0"/>
              <a:t>HVPG, hepatic venous pressure gradient; MASH, metabolic dysfunction–associated steatohepatitis.</a:t>
            </a:r>
            <a:endParaRPr lang="en-US" sz="1600" b="1" dirty="0"/>
          </a:p>
        </p:txBody>
      </p:sp>
      <p:sp>
        <p:nvSpPr>
          <p:cNvPr id="4" name="Slide Number Placeholder 3"/>
          <p:cNvSpPr>
            <a:spLocks noGrp="1"/>
          </p:cNvSpPr>
          <p:nvPr>
            <p:ph type="sldNum" sz="quarter" idx="5"/>
          </p:nvPr>
        </p:nvSpPr>
        <p:spPr/>
        <p:txBody>
          <a:bodyPr/>
          <a:lstStyle/>
          <a:p>
            <a:fld id="{04DF8085-5FC0-B742-A6FF-3E05C3C590A2}" type="slidenum">
              <a:rPr lang="en-US" smtClean="0"/>
              <a:t>34</a:t>
            </a:fld>
            <a:endParaRPr lang="en-US" dirty="0"/>
          </a:p>
        </p:txBody>
      </p:sp>
    </p:spTree>
    <p:extLst>
      <p:ext uri="{BB962C8B-B14F-4D97-AF65-F5344CB8AC3E}">
        <p14:creationId xmlns:p14="http://schemas.microsoft.com/office/powerpoint/2010/main" val="39146034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EFX, efruxifermin; MASH, metabolic dysfunction–associated steatohepatitis; NAS, NAFLD Activity Score</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0970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EFX, efruxifermin; MASH, metabolic dysfunction–associated steatohepatitis.</a:t>
            </a:r>
          </a:p>
        </p:txBody>
      </p:sp>
      <p:sp>
        <p:nvSpPr>
          <p:cNvPr id="4" name="Slide Number Placeholder 3"/>
          <p:cNvSpPr>
            <a:spLocks noGrp="1"/>
          </p:cNvSpPr>
          <p:nvPr>
            <p:ph type="sldNum" sz="quarter" idx="5"/>
          </p:nvPr>
        </p:nvSpPr>
        <p:spPr/>
        <p:txBody>
          <a:bodyPr/>
          <a:lstStyle/>
          <a:p>
            <a:fld id="{9C84C779-50A3-ED41-867A-59C2586EACEF}" type="slidenum">
              <a:rPr lang="en-US" smtClean="0"/>
              <a:t>36</a:t>
            </a:fld>
            <a:endParaRPr lang="en-US" dirty="0"/>
          </a:p>
        </p:txBody>
      </p:sp>
    </p:spTree>
    <p:extLst>
      <p:ext uri="{BB962C8B-B14F-4D97-AF65-F5344CB8AC3E}">
        <p14:creationId xmlns:p14="http://schemas.microsoft.com/office/powerpoint/2010/main" val="34288575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ANCOVA, analysis of covariance; ELF, Enhanced Liver Fibrosis; EFX, efruxifermin; LSM, least squares mean; MMRM, mixed-model repeated-measures.</a:t>
            </a:r>
          </a:p>
          <a:p>
            <a:endParaRPr lang="en-US" dirty="0"/>
          </a:p>
        </p:txBody>
      </p:sp>
      <p:sp>
        <p:nvSpPr>
          <p:cNvPr id="4" name="Slide Number Placeholder 3"/>
          <p:cNvSpPr>
            <a:spLocks noGrp="1"/>
          </p:cNvSpPr>
          <p:nvPr>
            <p:ph type="sldNum" sz="quarter" idx="5"/>
          </p:nvPr>
        </p:nvSpPr>
        <p:spPr/>
        <p:txBody>
          <a:bodyPr/>
          <a:lstStyle/>
          <a:p>
            <a:fld id="{9C84C779-50A3-ED41-867A-59C2586EACEF}" type="slidenum">
              <a:rPr lang="en-US" smtClean="0"/>
              <a:t>37</a:t>
            </a:fld>
            <a:endParaRPr lang="en-US" dirty="0"/>
          </a:p>
        </p:txBody>
      </p:sp>
    </p:spTree>
    <p:extLst>
      <p:ext uri="{BB962C8B-B14F-4D97-AF65-F5344CB8AC3E}">
        <p14:creationId xmlns:p14="http://schemas.microsoft.com/office/powerpoint/2010/main" val="34521410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MASH, metabolic dysfunction–associated steatohepatitis.</a:t>
            </a:r>
          </a:p>
        </p:txBody>
      </p:sp>
      <p:sp>
        <p:nvSpPr>
          <p:cNvPr id="4" name="Slide Number Placeholder 3"/>
          <p:cNvSpPr>
            <a:spLocks noGrp="1"/>
          </p:cNvSpPr>
          <p:nvPr>
            <p:ph type="sldNum" sz="quarter" idx="5"/>
          </p:nvPr>
        </p:nvSpPr>
        <p:spPr/>
        <p:txBody>
          <a:bodyPr/>
          <a:lstStyle/>
          <a:p>
            <a:fld id="{A71221FA-0D0D-9848-ABF7-48A31EF10472}" type="slidenum">
              <a:rPr lang="en-US" smtClean="0"/>
              <a:t>38</a:t>
            </a:fld>
            <a:endParaRPr lang="en-US" dirty="0"/>
          </a:p>
        </p:txBody>
      </p:sp>
    </p:spTree>
    <p:extLst>
      <p:ext uri="{BB962C8B-B14F-4D97-AF65-F5344CB8AC3E}">
        <p14:creationId xmlns:p14="http://schemas.microsoft.com/office/powerpoint/2010/main" val="16915671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PDFF, proton density fat fraction. </a:t>
            </a:r>
          </a:p>
        </p:txBody>
      </p:sp>
      <p:sp>
        <p:nvSpPr>
          <p:cNvPr id="4" name="Slide Number Placeholder 3"/>
          <p:cNvSpPr>
            <a:spLocks noGrp="1"/>
          </p:cNvSpPr>
          <p:nvPr>
            <p:ph type="sldNum" sz="quarter" idx="5"/>
          </p:nvPr>
        </p:nvSpPr>
        <p:spPr/>
        <p:txBody>
          <a:bodyPr/>
          <a:lstStyle/>
          <a:p>
            <a:fld id="{A71221FA-0D0D-9848-ABF7-48A31EF10472}" type="slidenum">
              <a:rPr lang="en-US" smtClean="0"/>
              <a:t>39</a:t>
            </a:fld>
            <a:endParaRPr lang="en-US" dirty="0"/>
          </a:p>
        </p:txBody>
      </p:sp>
    </p:spTree>
    <p:extLst>
      <p:ext uri="{BB962C8B-B14F-4D97-AF65-F5344CB8AC3E}">
        <p14:creationId xmlns:p14="http://schemas.microsoft.com/office/powerpoint/2010/main" val="2202101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MASH, metabolic dysfunction–associated steatohepatitis. </a:t>
            </a:r>
          </a:p>
        </p:txBody>
      </p:sp>
      <p:sp>
        <p:nvSpPr>
          <p:cNvPr id="4" name="Slide Number Placeholder 3"/>
          <p:cNvSpPr>
            <a:spLocks noGrp="1"/>
          </p:cNvSpPr>
          <p:nvPr>
            <p:ph type="sldNum" sz="quarter" idx="5"/>
          </p:nvPr>
        </p:nvSpPr>
        <p:spPr/>
        <p:txBody>
          <a:bodyPr/>
          <a:lstStyle/>
          <a:p>
            <a:fld id="{A71221FA-0D0D-9848-ABF7-48A31EF10472}" type="slidenum">
              <a:rPr lang="en-US" smtClean="0"/>
              <a:t>40</a:t>
            </a:fld>
            <a:endParaRPr lang="en-US" dirty="0"/>
          </a:p>
        </p:txBody>
      </p:sp>
    </p:spTree>
    <p:extLst>
      <p:ext uri="{BB962C8B-B14F-4D97-AF65-F5344CB8AC3E}">
        <p14:creationId xmlns:p14="http://schemas.microsoft.com/office/powerpoint/2010/main" val="32457681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MASH, metabolic dysfunction–associated steatohepatitis. </a:t>
            </a:r>
          </a:p>
        </p:txBody>
      </p:sp>
      <p:sp>
        <p:nvSpPr>
          <p:cNvPr id="4" name="Slide Number Placeholder 3"/>
          <p:cNvSpPr>
            <a:spLocks noGrp="1"/>
          </p:cNvSpPr>
          <p:nvPr>
            <p:ph type="sldNum" sz="quarter" idx="5"/>
          </p:nvPr>
        </p:nvSpPr>
        <p:spPr/>
        <p:txBody>
          <a:bodyPr/>
          <a:lstStyle/>
          <a:p>
            <a:fld id="{A71221FA-0D0D-9848-ABF7-48A31EF10472}" type="slidenum">
              <a:rPr lang="en-US" smtClean="0"/>
              <a:t>41</a:t>
            </a:fld>
            <a:endParaRPr lang="en-US" dirty="0"/>
          </a:p>
        </p:txBody>
      </p:sp>
    </p:spTree>
    <p:extLst>
      <p:ext uri="{BB962C8B-B14F-4D97-AF65-F5344CB8AC3E}">
        <p14:creationId xmlns:p14="http://schemas.microsoft.com/office/powerpoint/2010/main" val="21612042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800" b="0" i="1" u="none" strike="noStrike" kern="1200" cap="none" spc="0" normalizeH="0" baseline="0" noProof="0" dirty="0">
                <a:ln>
                  <a:noFill/>
                </a:ln>
                <a:solidFill>
                  <a:srgbClr val="000000"/>
                </a:solidFill>
                <a:effectLst/>
                <a:uLnTx/>
                <a:uFillTx/>
                <a:latin typeface="Arial" charset="0"/>
                <a:ea typeface="+mn-ea"/>
                <a:cs typeface="+mn-cs"/>
              </a:rPr>
              <a:t>AE, adverse event; BL, baseline; CAP, controlled attenuation parameter; CILO, cilofexor; CRN, Clinical Research Network; FIR, firsocostat; MASH, metabolic dysfunction–associated steatohepatitis; MASLD, metabolic dysfunction–associated steatotic liver disease; MRE, magnetic resonance elastography; MRI-PDFF, MRI-derived proton density fat fraction; SEMA, semaglutide; VCTE, vibration-controlled transient elastography.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22547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800" b="0" i="1" kern="0" dirty="0">
                <a:solidFill>
                  <a:schemeClr val="bg1"/>
                </a:solidFill>
                <a:latin typeface="Arial" panose="020B0604020202020204" pitchFamily="34" charset="0"/>
                <a:cs typeface="Arial" panose="020B0604020202020204" pitchFamily="34" charset="0"/>
              </a:rPr>
              <a:t>ANCOVA, analysis of covariance; </a:t>
            </a:r>
            <a:r>
              <a:rPr lang="en-US" sz="800" b="0" i="1" dirty="0">
                <a:solidFill>
                  <a:schemeClr val="bg1"/>
                </a:solidFill>
                <a:latin typeface="Arial" panose="020B0604020202020204" pitchFamily="34" charset="0"/>
                <a:cs typeface="Arial" panose="020B0604020202020204" pitchFamily="34" charset="0"/>
              </a:rPr>
              <a:t>BL, baseline; CILO, cilofexor; FIR, firsocostat; IQR, interquartile range; LSM, least squares mean; MRI-PDFF, MRI-derived proton density fat fraction; PDFF, proton density fat fraction; SHBG, sex hormone binding globulin SEMA, semaglutide. </a:t>
            </a:r>
            <a:endParaRPr lang="en-US" sz="800" b="0" i="1" u="none"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4B7DEA4-9B04-4347-A635-B18B73186641}" type="slidenum">
              <a:rPr lang="en-US" smtClean="0"/>
              <a:t>43</a:t>
            </a:fld>
            <a:endParaRPr lang="en-US" dirty="0"/>
          </a:p>
        </p:txBody>
      </p:sp>
    </p:spTree>
    <p:extLst>
      <p:ext uri="{BB962C8B-B14F-4D97-AF65-F5344CB8AC3E}">
        <p14:creationId xmlns:p14="http://schemas.microsoft.com/office/powerpoint/2010/main" val="9870124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latin typeface="Arial" panose="020B0604020202020204" pitchFamily="34" charset="0"/>
                <a:cs typeface="Arial" panose="020B0604020202020204" pitchFamily="34" charset="0"/>
              </a:rPr>
              <a:t>ANCOVA, analysis of covariance; BL, baseline; CILO, cilofexor; FIR, firsocostat; LSM, least squares mean; MRE, magnetic resonance elastography; SEMA, semaglutide; VCTE, vibration-controlled transient elastography.</a:t>
            </a:r>
          </a:p>
          <a:p>
            <a:endParaRPr lang="en-US" dirty="0"/>
          </a:p>
        </p:txBody>
      </p:sp>
      <p:sp>
        <p:nvSpPr>
          <p:cNvPr id="4" name="Slide Number Placeholder 3"/>
          <p:cNvSpPr>
            <a:spLocks noGrp="1"/>
          </p:cNvSpPr>
          <p:nvPr>
            <p:ph type="sldNum" sz="quarter" idx="5"/>
          </p:nvPr>
        </p:nvSpPr>
        <p:spPr/>
        <p:txBody>
          <a:bodyPr/>
          <a:lstStyle/>
          <a:p>
            <a:fld id="{A71221FA-0D0D-9848-ABF7-48A31EF10472}" type="slidenum">
              <a:rPr lang="en-US" smtClean="0"/>
              <a:t>44</a:t>
            </a:fld>
            <a:endParaRPr lang="en-US" dirty="0"/>
          </a:p>
        </p:txBody>
      </p:sp>
    </p:spTree>
    <p:extLst>
      <p:ext uri="{BB962C8B-B14F-4D97-AF65-F5344CB8AC3E}">
        <p14:creationId xmlns:p14="http://schemas.microsoft.com/office/powerpoint/2010/main" val="4105026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0" i="1" kern="0" dirty="0">
                <a:latin typeface="Arial" panose="020B0604020202020204" pitchFamily="34" charset="0"/>
                <a:cs typeface="Arial" panose="020B0604020202020204" pitchFamily="34" charset="0"/>
              </a:rPr>
              <a:t>ANCOVA, analysis of covariance; </a:t>
            </a:r>
            <a:r>
              <a:rPr lang="en-US" sz="800" b="0" i="1" dirty="0">
                <a:latin typeface="Arial" panose="020B0604020202020204" pitchFamily="34" charset="0"/>
                <a:cs typeface="Arial" panose="020B0604020202020204" pitchFamily="34" charset="0"/>
              </a:rPr>
              <a:t>BL, baseline; CILO, cilofexor; FAST, FibroScan</a:t>
            </a:r>
            <a:r>
              <a:rPr lang="en-US" sz="800" b="0" i="1" dirty="0">
                <a:latin typeface="Calibri" panose="020F0502020204030204" pitchFamily="34" charset="0"/>
                <a:cs typeface="Calibri" panose="020F0502020204030204" pitchFamily="34" charset="0"/>
              </a:rPr>
              <a:t>‒</a:t>
            </a:r>
            <a:r>
              <a:rPr lang="en-US" sz="800" b="0" i="1" dirty="0">
                <a:latin typeface="Arial" panose="020B0604020202020204" pitchFamily="34" charset="0"/>
                <a:cs typeface="Arial" panose="020B0604020202020204" pitchFamily="34" charset="0"/>
              </a:rPr>
              <a:t>aspartate aminotransferase; FIR, firsocostat; IQR, interquartile range; LSM, least squares mean; SEMA, semaglutide.</a:t>
            </a:r>
            <a:br>
              <a:rPr lang="en-US" sz="1400" b="1" dirty="0"/>
            </a:br>
            <a:endParaRPr lang="en-US" sz="1400" b="1" dirty="0"/>
          </a:p>
          <a:p>
            <a:pPr marL="181240" indent="-181240">
              <a:buFont typeface="Arial" panose="020B0604020202020204" pitchFamily="34" charset="0"/>
              <a:buChar char="•"/>
            </a:pPr>
            <a:endParaRPr lang="en-GB" sz="1300" dirty="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4B7DEA4-9B04-4347-A635-B18B73186641}" type="slidenum">
              <a:rPr lang="en-US" smtClean="0"/>
              <a:t>45</a:t>
            </a:fld>
            <a:endParaRPr lang="en-US" dirty="0"/>
          </a:p>
        </p:txBody>
      </p:sp>
    </p:spTree>
    <p:extLst>
      <p:ext uri="{BB962C8B-B14F-4D97-AF65-F5344CB8AC3E}">
        <p14:creationId xmlns:p14="http://schemas.microsoft.com/office/powerpoint/2010/main" val="2796604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AE, adverse event; LSM, least squares mean; MoA, mechanism of action; MASH, metabolic dysfunction–associated steatohepatitis; MRI-PDFF, MRI-derived proton density fat fraction.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221FA-0D0D-9848-ABF7-48A31EF104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52876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GLP-1, glucagon-like peptide 1; MASH, metabolic dysfunction–associated steatohepatitis; T2D, type 2 diabetes.</a:t>
            </a:r>
          </a:p>
        </p:txBody>
      </p:sp>
      <p:sp>
        <p:nvSpPr>
          <p:cNvPr id="4" name="Slide Number Placeholder 3"/>
          <p:cNvSpPr>
            <a:spLocks noGrp="1"/>
          </p:cNvSpPr>
          <p:nvPr>
            <p:ph type="sldNum" sz="quarter" idx="5"/>
          </p:nvPr>
        </p:nvSpPr>
        <p:spPr/>
        <p:txBody>
          <a:bodyPr/>
          <a:lstStyle/>
          <a:p>
            <a:fld id="{A71221FA-0D0D-9848-ABF7-48A31EF10472}" type="slidenum">
              <a:rPr lang="en-US" smtClean="0"/>
              <a:t>48</a:t>
            </a:fld>
            <a:endParaRPr lang="en-US" dirty="0"/>
          </a:p>
        </p:txBody>
      </p:sp>
    </p:spTree>
    <p:extLst>
      <p:ext uri="{BB962C8B-B14F-4D97-AF65-F5344CB8AC3E}">
        <p14:creationId xmlns:p14="http://schemas.microsoft.com/office/powerpoint/2010/main" val="20133442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MRI-PDFF, MRI-derived proton density fat fraction; SD, standard deviation.</a:t>
            </a:r>
          </a:p>
        </p:txBody>
      </p:sp>
      <p:sp>
        <p:nvSpPr>
          <p:cNvPr id="4" name="Slide Number Placeholder 3"/>
          <p:cNvSpPr>
            <a:spLocks noGrp="1"/>
          </p:cNvSpPr>
          <p:nvPr>
            <p:ph type="sldNum" sz="quarter" idx="5"/>
          </p:nvPr>
        </p:nvSpPr>
        <p:spPr/>
        <p:txBody>
          <a:bodyPr/>
          <a:lstStyle/>
          <a:p>
            <a:fld id="{A71221FA-0D0D-9848-ABF7-48A31EF10472}" type="slidenum">
              <a:rPr lang="en-US" smtClean="0"/>
              <a:t>49</a:t>
            </a:fld>
            <a:endParaRPr lang="en-US" dirty="0"/>
          </a:p>
        </p:txBody>
      </p:sp>
    </p:spTree>
    <p:extLst>
      <p:ext uri="{BB962C8B-B14F-4D97-AF65-F5344CB8AC3E}">
        <p14:creationId xmlns:p14="http://schemas.microsoft.com/office/powerpoint/2010/main" val="21663312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6E787-78B3-6946-921F-9A1B4BE95A1E}" type="slidenum">
              <a:rPr lang="en-US" smtClean="0"/>
              <a:t>50</a:t>
            </a:fld>
            <a:endParaRPr lang="en-US" dirty="0"/>
          </a:p>
        </p:txBody>
      </p:sp>
    </p:spTree>
    <p:extLst>
      <p:ext uri="{BB962C8B-B14F-4D97-AF65-F5344CB8AC3E}">
        <p14:creationId xmlns:p14="http://schemas.microsoft.com/office/powerpoint/2010/main" val="16976263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6E787-78B3-6946-921F-9A1B4BE95A1E}" type="slidenum">
              <a:rPr lang="en-US" smtClean="0"/>
              <a:t>51</a:t>
            </a:fld>
            <a:endParaRPr lang="en-US" dirty="0"/>
          </a:p>
        </p:txBody>
      </p:sp>
    </p:spTree>
    <p:extLst>
      <p:ext uri="{BB962C8B-B14F-4D97-AF65-F5344CB8AC3E}">
        <p14:creationId xmlns:p14="http://schemas.microsoft.com/office/powerpoint/2010/main" val="3714433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MASH, metabolic dysfunction–associated steatohepatitis.</a:t>
            </a:r>
          </a:p>
        </p:txBody>
      </p:sp>
      <p:sp>
        <p:nvSpPr>
          <p:cNvPr id="4" name="Slide Number Placeholder 3"/>
          <p:cNvSpPr>
            <a:spLocks noGrp="1"/>
          </p:cNvSpPr>
          <p:nvPr>
            <p:ph type="sldNum" sz="quarter" idx="5"/>
          </p:nvPr>
        </p:nvSpPr>
        <p:spPr/>
        <p:txBody>
          <a:bodyPr/>
          <a:lstStyle/>
          <a:p>
            <a:fld id="{A71221FA-0D0D-9848-ABF7-48A31EF10472}" type="slidenum">
              <a:rPr lang="en-US" smtClean="0"/>
              <a:t>52</a:t>
            </a:fld>
            <a:endParaRPr lang="en-US" dirty="0"/>
          </a:p>
        </p:txBody>
      </p:sp>
    </p:spTree>
    <p:extLst>
      <p:ext uri="{BB962C8B-B14F-4D97-AF65-F5344CB8AC3E}">
        <p14:creationId xmlns:p14="http://schemas.microsoft.com/office/powerpoint/2010/main" val="17896940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3" name="Picture 2">
            <a:extLst>
              <a:ext uri="{FF2B5EF4-FFF2-40B4-BE49-F238E27FC236}">
                <a16:creationId xmlns:a16="http://schemas.microsoft.com/office/drawing/2014/main" id="{08A299D5-F2AC-871A-E638-908CE74C5F0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298889" cy="814011"/>
          </a:xfrm>
          <a:prstGeom prst="rect">
            <a:avLst/>
          </a:prstGeom>
        </p:spPr>
      </p:pic>
    </p:spTree>
    <p:extLst>
      <p:ext uri="{BB962C8B-B14F-4D97-AF65-F5344CB8AC3E}">
        <p14:creationId xmlns:p14="http://schemas.microsoft.com/office/powerpoint/2010/main" val="32938999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878362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63EEB6A-6502-BB88-8889-83C479FBA8A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675808" y="5722043"/>
            <a:ext cx="2944728" cy="726620"/>
          </a:xfrm>
          <a:prstGeom prst="rect">
            <a:avLst/>
          </a:prstGeom>
        </p:spPr>
      </p:pic>
      <p:pic>
        <p:nvPicPr>
          <p:cNvPr id="3" name="Picture 2" descr="A blue letter on a black background&#10;&#10;Description automatically generated">
            <a:extLst>
              <a:ext uri="{FF2B5EF4-FFF2-40B4-BE49-F238E27FC236}">
                <a16:creationId xmlns:a16="http://schemas.microsoft.com/office/drawing/2014/main" id="{5E8A4F87-CFE6-9C99-ACF9-AC9FF9489DC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4048" y="5742032"/>
            <a:ext cx="1672864" cy="631270"/>
          </a:xfrm>
          <a:prstGeom prst="rect">
            <a:avLst/>
          </a:prstGeom>
        </p:spPr>
      </p:pic>
    </p:spTree>
    <p:extLst>
      <p:ext uri="{BB962C8B-B14F-4D97-AF65-F5344CB8AC3E}">
        <p14:creationId xmlns:p14="http://schemas.microsoft.com/office/powerpoint/2010/main" val="1321357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7918833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9491133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0190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A435157-9CE0-93A7-E06A-9A9BCA248AC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675808" y="5722043"/>
            <a:ext cx="2944728" cy="726620"/>
          </a:xfrm>
          <a:prstGeom prst="rect">
            <a:avLst/>
          </a:prstGeom>
        </p:spPr>
      </p:pic>
      <p:pic>
        <p:nvPicPr>
          <p:cNvPr id="5" name="Picture 4" descr="A blue letter on a black background&#10;&#10;Description automatically generated">
            <a:extLst>
              <a:ext uri="{FF2B5EF4-FFF2-40B4-BE49-F238E27FC236}">
                <a16:creationId xmlns:a16="http://schemas.microsoft.com/office/drawing/2014/main" id="{862DD639-0F88-8A23-042B-734FB3AF95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4048" y="5742032"/>
            <a:ext cx="1672864" cy="631270"/>
          </a:xfrm>
          <a:prstGeom prst="rect">
            <a:avLst/>
          </a:prstGeom>
        </p:spPr>
      </p:pic>
    </p:spTree>
    <p:extLst>
      <p:ext uri="{BB962C8B-B14F-4D97-AF65-F5344CB8AC3E}">
        <p14:creationId xmlns:p14="http://schemas.microsoft.com/office/powerpoint/2010/main" val="10912463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BBEDE581-9AE1-94F0-5379-0B1E814F64FB}"/>
              </a:ext>
            </a:extLst>
          </p:cNvPr>
          <p:cNvGrpSpPr/>
          <p:nvPr userDrawn="1"/>
        </p:nvGrpSpPr>
        <p:grpSpPr>
          <a:xfrm>
            <a:off x="9809410" y="6154855"/>
            <a:ext cx="1980029" cy="577224"/>
            <a:chOff x="9874835" y="6236872"/>
            <a:chExt cx="1980029" cy="577224"/>
          </a:xfrm>
        </p:grpSpPr>
        <p:pic>
          <p:nvPicPr>
            <p:cNvPr id="12" name="Picture 1">
              <a:extLst>
                <a:ext uri="{FF2B5EF4-FFF2-40B4-BE49-F238E27FC236}">
                  <a16:creationId xmlns:a16="http://schemas.microsoft.com/office/drawing/2014/main" id="{BE5432C6-CA1B-1BBD-25C8-EDDF36CEC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664C8804-CE31-89D8-F4BA-F26BB7A71287}"/>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31299070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099010"/>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328">
          <p15:clr>
            <a:srgbClr val="F26B43"/>
          </p15:clr>
        </p15:guide>
        <p15:guide id="3" pos="452">
          <p15:clr>
            <a:srgbClr val="F26B43"/>
          </p15:clr>
        </p15:guide>
        <p15:guide id="4" pos="7231">
          <p15:clr>
            <a:srgbClr val="F26B43"/>
          </p15:clr>
        </p15:guide>
        <p15:guide id="5" pos="7417">
          <p15:clr>
            <a:srgbClr val="F26B43"/>
          </p15:clr>
        </p15:guide>
        <p15:guide id="6" orient="horz" pos="1008">
          <p15:clr>
            <a:srgbClr val="F26B43"/>
          </p15:clr>
        </p15:guide>
        <p15:guide id="7" orient="horz" pos="4147">
          <p15:clr>
            <a:srgbClr val="F26B43"/>
          </p15:clr>
        </p15:guide>
        <p15:guide id="8" orient="horz" pos="4032">
          <p15:clr>
            <a:srgbClr val="F26B43"/>
          </p15:clr>
        </p15:guide>
        <p15:guide id="9"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7.jpeg"/><Relationship Id="rId18" Type="http://schemas.microsoft.com/office/2007/relationships/diagramDrawing" Target="../diagrams/drawing3.xml"/><Relationship Id="rId3" Type="http://schemas.openxmlformats.org/officeDocument/2006/relationships/diagramData" Target="../diagrams/data1.xml"/><Relationship Id="rId21" Type="http://schemas.openxmlformats.org/officeDocument/2006/relationships/diagramQuickStyle" Target="../diagrams/quickStyle4.xml"/><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diagramColors" Target="../diagrams/colors3.xml"/><Relationship Id="rId2" Type="http://schemas.openxmlformats.org/officeDocument/2006/relationships/notesSlide" Target="../notesSlides/notesSlide7.xml"/><Relationship Id="rId16" Type="http://schemas.openxmlformats.org/officeDocument/2006/relationships/diagramQuickStyle" Target="../diagrams/quickStyle3.xml"/><Relationship Id="rId20" Type="http://schemas.openxmlformats.org/officeDocument/2006/relationships/diagramLayout" Target="../diagrams/layout4.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Layout" Target="../diagrams/layout3.xml"/><Relationship Id="rId23" Type="http://schemas.microsoft.com/office/2007/relationships/diagramDrawing" Target="../diagrams/drawing4.xml"/><Relationship Id="rId10" Type="http://schemas.openxmlformats.org/officeDocument/2006/relationships/diagramQuickStyle" Target="../diagrams/quickStyle2.xml"/><Relationship Id="rId19" Type="http://schemas.openxmlformats.org/officeDocument/2006/relationships/diagramData" Target="../diagrams/data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Data" Target="../diagrams/data3.xml"/><Relationship Id="rId22" Type="http://schemas.openxmlformats.org/officeDocument/2006/relationships/diagramColors" Target="../diagrams/colors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wmf"/><Relationship Id="rId7" Type="http://schemas.openxmlformats.org/officeDocument/2006/relationships/image" Target="../media/image18.emf"/><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8.xml"/><Relationship Id="rId1" Type="http://schemas.openxmlformats.org/officeDocument/2006/relationships/tags" Target="../tags/tag1.xml"/><Relationship Id="rId4" Type="http://schemas.openxmlformats.org/officeDocument/2006/relationships/chart" Target="../charts/char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3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pippintx-my.sharepoint.com/personal/jonathan_akerotx_com/Documents/malta.docx?web=1" TargetMode="External"/></Relationships>
</file>

<file path=ppt/slides/_rels/slide3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chart" Target="../charts/chart8.xml"/><Relationship Id="rId4" Type="http://schemas.openxmlformats.org/officeDocument/2006/relationships/chart" Target="../charts/char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20.wmf"/></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5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hyperlink" Target="https://clinicaloptions.com/CE-CME/gastroenterology"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altLang="en-US" sz="4000" dirty="0"/>
              <a:t>Emerging Therapeutic Approaches for MASLD</a:t>
            </a:r>
            <a:endParaRPr lang="en-US" altLang="en-US" dirty="0">
              <a:solidFill>
                <a:schemeClr val="bg2"/>
              </a:solidFill>
              <a:ea typeface="Calibri" panose="020F0502020204030204" pitchFamily="34" charset="0"/>
              <a:cs typeface="Calibri" panose="020F0502020204030204" pitchFamily="34" charset="0"/>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3912" y="641757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Novo Nordisk. </a:t>
            </a:r>
          </a:p>
        </p:txBody>
      </p:sp>
      <p:sp>
        <p:nvSpPr>
          <p:cNvPr id="2" name="Text Box 19">
            <a:extLst>
              <a:ext uri="{FF2B5EF4-FFF2-40B4-BE49-F238E27FC236}">
                <a16:creationId xmlns:a16="http://schemas.microsoft.com/office/drawing/2014/main" id="{87E28C27-82FF-2E81-672D-71FA9309270E}"/>
              </a:ext>
            </a:extLst>
          </p:cNvPr>
          <p:cNvSpPr txBox="1">
            <a:spLocks noChangeArrowheads="1"/>
          </p:cNvSpPr>
          <p:nvPr/>
        </p:nvSpPr>
        <p:spPr bwMode="auto">
          <a:xfrm>
            <a:off x="6345238" y="1043214"/>
            <a:ext cx="57325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 in partnership with the American Gastroenterological Association (AGA) and Practicing Clinicians Exchange</a:t>
            </a:r>
          </a:p>
        </p:txBody>
      </p:sp>
      <p:pic>
        <p:nvPicPr>
          <p:cNvPr id="3" name="Picture 2" descr="A blue letter on a black background&#10;&#10;Description automatically generated">
            <a:extLst>
              <a:ext uri="{FF2B5EF4-FFF2-40B4-BE49-F238E27FC236}">
                <a16:creationId xmlns:a16="http://schemas.microsoft.com/office/drawing/2014/main" id="{96436971-D709-6A19-8254-BE36E65672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9502" y="228600"/>
            <a:ext cx="1745737" cy="65876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clinicaleducationalliance.com</a:t>
            </a:r>
            <a:endParaRPr kumimoji="0" lang="en-US" altLang="en-US" sz="2000" b="0" i="0" u="sng"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a:xfrm>
            <a:off x="601819" y="1510730"/>
            <a:ext cx="11366063" cy="4678738"/>
          </a:xfrm>
        </p:spPr>
        <p:txBody>
          <a:bodyPr/>
          <a:lstStyle/>
          <a:p>
            <a:pPr marL="0" indent="0" rtl="0">
              <a:spcBef>
                <a:spcPts val="0"/>
              </a:spcBef>
              <a:spcAft>
                <a:spcPts val="0"/>
              </a:spcAft>
              <a:buNone/>
            </a:pPr>
            <a:r>
              <a:rPr lang="en-US" altLang="en-US" b="1" dirty="0">
                <a:solidFill>
                  <a:srgbClr val="E1471D"/>
                </a:solidFill>
              </a:rPr>
              <a:t>Mazen Noureddin, MD, MHSc</a:t>
            </a:r>
          </a:p>
          <a:p>
            <a:pPr marL="0" indent="0" rtl="0">
              <a:spcBef>
                <a:spcPts val="0"/>
              </a:spcBef>
              <a:spcAft>
                <a:spcPts val="0"/>
              </a:spcAft>
              <a:buNone/>
            </a:pPr>
            <a:r>
              <a:rPr lang="en-US" altLang="en-US" sz="2600" dirty="0"/>
              <a:t>Professor of Medicine</a:t>
            </a:r>
          </a:p>
          <a:p>
            <a:pPr marL="0" indent="0" rtl="0">
              <a:spcBef>
                <a:spcPts val="0"/>
              </a:spcBef>
              <a:spcAft>
                <a:spcPts val="0"/>
              </a:spcAft>
              <a:buNone/>
            </a:pPr>
            <a:r>
              <a:rPr lang="en-US" altLang="en-US" sz="2600" dirty="0"/>
              <a:t>Houston Methodist Hospital</a:t>
            </a:r>
          </a:p>
          <a:p>
            <a:pPr marL="0" indent="0" rtl="0">
              <a:spcBef>
                <a:spcPts val="0"/>
              </a:spcBef>
              <a:spcAft>
                <a:spcPts val="0"/>
              </a:spcAft>
              <a:buNone/>
            </a:pPr>
            <a:r>
              <a:rPr lang="en-US" altLang="en-US" sz="2600" dirty="0"/>
              <a:t>Director</a:t>
            </a:r>
          </a:p>
          <a:p>
            <a:pPr marL="0" indent="0" rtl="0">
              <a:spcBef>
                <a:spcPts val="0"/>
              </a:spcBef>
              <a:spcAft>
                <a:spcPts val="0"/>
              </a:spcAft>
              <a:buNone/>
            </a:pPr>
            <a:r>
              <a:rPr lang="en-US" altLang="en-US" sz="2600" dirty="0"/>
              <a:t>Houston Research Institute</a:t>
            </a:r>
          </a:p>
          <a:p>
            <a:pPr marL="0" indent="0" rtl="0">
              <a:spcBef>
                <a:spcPts val="0"/>
              </a:spcBef>
              <a:spcAft>
                <a:spcPts val="0"/>
              </a:spcAft>
              <a:buNone/>
            </a:pPr>
            <a:r>
              <a:rPr lang="en-US" altLang="en-US" sz="2600" dirty="0"/>
              <a:t>Houston Texas</a:t>
            </a:r>
          </a:p>
          <a:p>
            <a:pPr marL="0" indent="0">
              <a:spcBef>
                <a:spcPts val="0"/>
              </a:spcBef>
              <a:spcAft>
                <a:spcPts val="0"/>
              </a:spcAft>
              <a:buNone/>
            </a:pPr>
            <a:endParaRPr lang="en-US" altLang="en-US" sz="2400" dirty="0"/>
          </a:p>
        </p:txBody>
      </p:sp>
      <p:sp>
        <p:nvSpPr>
          <p:cNvPr id="2" name="Content Placeholder 1">
            <a:extLst>
              <a:ext uri="{FF2B5EF4-FFF2-40B4-BE49-F238E27FC236}">
                <a16:creationId xmlns:a16="http://schemas.microsoft.com/office/drawing/2014/main" id="{3BA717DE-C3CC-1E38-B788-253B3E787E77}"/>
              </a:ext>
            </a:extLst>
          </p:cNvPr>
          <p:cNvSpPr>
            <a:spLocks noGrp="1"/>
          </p:cNvSpPr>
          <p:nvPr>
            <p:ph sz="half" idx="2"/>
          </p:nvPr>
        </p:nvSpPr>
        <p:spPr/>
        <p:txBody>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DBB0A-1464-4728-B292-0FAFB7E0BBA4}"/>
              </a:ext>
            </a:extLst>
          </p:cNvPr>
          <p:cNvSpPr>
            <a:spLocks noGrp="1"/>
          </p:cNvSpPr>
          <p:nvPr>
            <p:ph type="title"/>
          </p:nvPr>
        </p:nvSpPr>
        <p:spPr/>
        <p:txBody>
          <a:bodyPr/>
          <a:lstStyle/>
          <a:p>
            <a:r>
              <a:rPr lang="en-US" b="1" dirty="0"/>
              <a:t>Disclosures</a:t>
            </a:r>
          </a:p>
        </p:txBody>
      </p:sp>
      <p:sp>
        <p:nvSpPr>
          <p:cNvPr id="3" name="Content Placeholder 2">
            <a:extLst>
              <a:ext uri="{FF2B5EF4-FFF2-40B4-BE49-F238E27FC236}">
                <a16:creationId xmlns:a16="http://schemas.microsoft.com/office/drawing/2014/main" id="{46721AB4-94F7-4C91-A445-793827390FC0}"/>
              </a:ext>
            </a:extLst>
          </p:cNvPr>
          <p:cNvSpPr>
            <a:spLocks noGrp="1"/>
          </p:cNvSpPr>
          <p:nvPr>
            <p:ph idx="1"/>
          </p:nvPr>
        </p:nvSpPr>
        <p:spPr/>
        <p:txBody>
          <a:bodyPr>
            <a:noAutofit/>
          </a:bodyPr>
          <a:lstStyle/>
          <a:p>
            <a:pPr marL="0" indent="0">
              <a:spcBef>
                <a:spcPts val="1429"/>
              </a:spcBef>
              <a:buNone/>
            </a:pPr>
            <a:r>
              <a:rPr lang="en-US" altLang="en-US" sz="2400" b="1" dirty="0">
                <a:solidFill>
                  <a:schemeClr val="accent3"/>
                </a:solidFill>
              </a:rPr>
              <a:t>Mazen Noureddin, MD, MHSc: </a:t>
            </a:r>
            <a:r>
              <a:rPr lang="en-US" sz="2400" i="1" dirty="0"/>
              <a:t>consultant/advisor/speaker: </a:t>
            </a:r>
            <a:r>
              <a:rPr lang="en-US" sz="2400" dirty="0"/>
              <a:t>89Bio, Altimmune, BI, Corcept, CytoDyn, GlaxoSmithKline, Madrigal, Merck, NorthSea, Novo Nordisk, Takeda, Terns; </a:t>
            </a:r>
            <a:r>
              <a:rPr lang="en-US" sz="2400" i="1" dirty="0"/>
              <a:t>researcher: </a:t>
            </a:r>
            <a:r>
              <a:rPr lang="en-US" sz="2400" dirty="0"/>
              <a:t>Akero, Allergan, BI, Bristol Myers Squibb, Conatus, Corcept, Enanta, Galectin, Genfit, Gilead, GlaxoSmithKline, Madrigal, Novartis, Novo Nordisk,  Shire, Takeda, Terns, Viking, Zydus; </a:t>
            </a:r>
            <a:r>
              <a:rPr lang="en-US" sz="2400" i="1" dirty="0"/>
              <a:t>individual publicly traded stock/stock options: </a:t>
            </a:r>
            <a:r>
              <a:rPr lang="en-US" sz="2400" dirty="0"/>
              <a:t>ChronWell, CIMA, CytoDyn, Rivus Pharma.</a:t>
            </a:r>
          </a:p>
        </p:txBody>
      </p:sp>
    </p:spTree>
    <p:extLst>
      <p:ext uri="{BB962C8B-B14F-4D97-AF65-F5344CB8AC3E}">
        <p14:creationId xmlns:p14="http://schemas.microsoft.com/office/powerpoint/2010/main" val="1910420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BFF9-1A6A-4BD2-86F0-F1E12F43E585}"/>
              </a:ext>
            </a:extLst>
          </p:cNvPr>
          <p:cNvSpPr>
            <a:spLocks noGrp="1"/>
          </p:cNvSpPr>
          <p:nvPr>
            <p:ph type="title"/>
          </p:nvPr>
        </p:nvSpPr>
        <p:spPr/>
        <p:txBody>
          <a:bodyPr/>
          <a:lstStyle/>
          <a:p>
            <a:r>
              <a:rPr lang="en-US" dirty="0"/>
              <a:t>Learning Objective</a:t>
            </a:r>
          </a:p>
        </p:txBody>
      </p:sp>
      <p:sp>
        <p:nvSpPr>
          <p:cNvPr id="5" name="Rectangle 3">
            <a:extLst>
              <a:ext uri="{FF2B5EF4-FFF2-40B4-BE49-F238E27FC236}">
                <a16:creationId xmlns:a16="http://schemas.microsoft.com/office/drawing/2014/main" id="{B6A0E835-E6A6-2836-2FFA-1DA5D336C93B}"/>
              </a:ext>
            </a:extLst>
          </p:cNvPr>
          <p:cNvSpPr txBox="1">
            <a:spLocks noChangeArrowheads="1"/>
          </p:cNvSpPr>
          <p:nvPr/>
        </p:nvSpPr>
        <p:spPr bwMode="auto">
          <a:xfrm>
            <a:off x="604675" y="1513047"/>
            <a:ext cx="10877529" cy="3153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1200" cap="none" spc="0" normalizeH="0" baseline="0" noProof="0" dirty="0">
                <a:ln>
                  <a:noFill/>
                </a:ln>
                <a:solidFill>
                  <a:srgbClr val="181818"/>
                </a:solidFill>
                <a:effectLst/>
                <a:uLnTx/>
                <a:uFillTx/>
                <a:latin typeface="-apple-system"/>
                <a:ea typeface="+mn-ea"/>
                <a:cs typeface="+mn-cs"/>
              </a:rPr>
              <a:t>Analyze current treatment options for patients with MASLD/MASH</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1200" cap="none" spc="0" normalizeH="0" baseline="0" noProof="0" dirty="0">
                <a:ln>
                  <a:noFill/>
                </a:ln>
                <a:solidFill>
                  <a:srgbClr val="181818"/>
                </a:solidFill>
                <a:effectLst/>
                <a:uLnTx/>
                <a:uFillTx/>
                <a:latin typeface="-apple-system"/>
                <a:ea typeface="+mn-ea"/>
                <a:cs typeface="+mn-cs"/>
              </a:rPr>
              <a:t>Summarize the latest efficacy and safety data on emerging treatments for MASLD/MASH</a:t>
            </a:r>
          </a:p>
        </p:txBody>
      </p:sp>
    </p:spTree>
    <p:extLst>
      <p:ext uri="{BB962C8B-B14F-4D97-AF65-F5344CB8AC3E}">
        <p14:creationId xmlns:p14="http://schemas.microsoft.com/office/powerpoint/2010/main" val="2537680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5FC7759-5546-A763-D091-31F0F3757A42}"/>
              </a:ext>
            </a:extLst>
          </p:cNvPr>
          <p:cNvGrpSpPr/>
          <p:nvPr/>
        </p:nvGrpSpPr>
        <p:grpSpPr>
          <a:xfrm>
            <a:off x="1936199" y="1341440"/>
            <a:ext cx="8324850" cy="4858172"/>
            <a:chOff x="2032000" y="719666"/>
            <a:chExt cx="8128000" cy="5418666"/>
          </a:xfrm>
        </p:grpSpPr>
        <p:sp>
          <p:nvSpPr>
            <p:cNvPr id="8" name="Freeform 7">
              <a:extLst>
                <a:ext uri="{FF2B5EF4-FFF2-40B4-BE49-F238E27FC236}">
                  <a16:creationId xmlns:a16="http://schemas.microsoft.com/office/drawing/2014/main" id="{DC6FE6B0-3E5C-A8CD-14FD-A95259F0453F}"/>
                </a:ext>
              </a:extLst>
            </p:cNvPr>
            <p:cNvSpPr/>
            <p:nvPr/>
          </p:nvSpPr>
          <p:spPr>
            <a:xfrm>
              <a:off x="5079999" y="719666"/>
              <a:ext cx="2032000" cy="1354666"/>
            </a:xfrm>
            <a:custGeom>
              <a:avLst/>
              <a:gdLst>
                <a:gd name="connsiteX0" fmla="*/ 0 w 2032000"/>
                <a:gd name="connsiteY0" fmla="*/ 1354666 h 1354666"/>
                <a:gd name="connsiteX1" fmla="*/ 1016000 w 2032000"/>
                <a:gd name="connsiteY1" fmla="*/ 0 h 1354666"/>
                <a:gd name="connsiteX2" fmla="*/ 1016001 w 2032000"/>
                <a:gd name="connsiteY2" fmla="*/ 0 h 1354666"/>
                <a:gd name="connsiteX3" fmla="*/ 2032000 w 2032000"/>
                <a:gd name="connsiteY3" fmla="*/ 1354666 h 1354666"/>
                <a:gd name="connsiteX4" fmla="*/ 0 w 2032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1354666">
                  <a:moveTo>
                    <a:pt x="0" y="1354666"/>
                  </a:moveTo>
                  <a:lnTo>
                    <a:pt x="1016000" y="0"/>
                  </a:lnTo>
                  <a:lnTo>
                    <a:pt x="1016001" y="0"/>
                  </a:lnTo>
                  <a:lnTo>
                    <a:pt x="2032000" y="1354666"/>
                  </a:lnTo>
                  <a:lnTo>
                    <a:pt x="0" y="1354666"/>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280" tIns="81280" rIns="81280" bIns="81280" numCol="1" spcCol="1270" anchor="ctr" anchorCtr="0">
              <a:noAutofit/>
            </a:bodyPr>
            <a:lstStyle/>
            <a:p>
              <a:pPr marL="0" marR="0" lvl="0" indent="0" algn="ctr" defTabSz="2844800" rtl="0" eaLnBrk="0" fontAlgn="base" latinLnBrk="0" hangingPunct="0">
                <a:lnSpc>
                  <a:spcPct val="90000"/>
                </a:lnSpc>
                <a:spcBef>
                  <a:spcPct val="0"/>
                </a:spcBef>
                <a:spcAft>
                  <a:spcPct val="35000"/>
                </a:spcAft>
                <a:buClrTx/>
                <a:buSzTx/>
                <a:buFontTx/>
                <a:buNone/>
                <a:tabLst/>
                <a:defRPr/>
              </a:pPr>
              <a:endParaRPr kumimoji="0" lang="en-US" sz="64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Freeform 8">
              <a:extLst>
                <a:ext uri="{FF2B5EF4-FFF2-40B4-BE49-F238E27FC236}">
                  <a16:creationId xmlns:a16="http://schemas.microsoft.com/office/drawing/2014/main" id="{F765B102-1506-4FE6-2893-B229EBF02251}"/>
                </a:ext>
              </a:extLst>
            </p:cNvPr>
            <p:cNvSpPr/>
            <p:nvPr/>
          </p:nvSpPr>
          <p:spPr>
            <a:xfrm>
              <a:off x="4064000" y="2074332"/>
              <a:ext cx="4064000" cy="1354666"/>
            </a:xfrm>
            <a:custGeom>
              <a:avLst/>
              <a:gdLst>
                <a:gd name="connsiteX0" fmla="*/ 0 w 4064000"/>
                <a:gd name="connsiteY0" fmla="*/ 1354666 h 1354666"/>
                <a:gd name="connsiteX1" fmla="*/ 1016000 w 4064000"/>
                <a:gd name="connsiteY1" fmla="*/ 0 h 1354666"/>
                <a:gd name="connsiteX2" fmla="*/ 3048001 w 4064000"/>
                <a:gd name="connsiteY2" fmla="*/ 0 h 1354666"/>
                <a:gd name="connsiteX3" fmla="*/ 4064000 w 4064000"/>
                <a:gd name="connsiteY3" fmla="*/ 1354666 h 1354666"/>
                <a:gd name="connsiteX4" fmla="*/ 0 w 4064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4000" h="1354666">
                  <a:moveTo>
                    <a:pt x="0" y="1354666"/>
                  </a:moveTo>
                  <a:lnTo>
                    <a:pt x="1016000" y="0"/>
                  </a:lnTo>
                  <a:lnTo>
                    <a:pt x="3048001" y="0"/>
                  </a:lnTo>
                  <a:lnTo>
                    <a:pt x="4064000" y="1354666"/>
                  </a:lnTo>
                  <a:lnTo>
                    <a:pt x="0" y="1354666"/>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93749" tIns="82550" rIns="793751" bIns="82550" numCol="1" spcCol="1270" anchor="ctr" anchorCtr="0">
              <a:noAutofit/>
            </a:bodyPr>
            <a:lstStyle/>
            <a:p>
              <a:pPr marL="0" marR="0" lvl="0" indent="0" algn="ctr" defTabSz="2889250" rtl="0" eaLnBrk="0" fontAlgn="base" latinLnBrk="0" hangingPunct="0">
                <a:lnSpc>
                  <a:spcPct val="90000"/>
                </a:lnSpc>
                <a:spcBef>
                  <a:spcPct val="0"/>
                </a:spcBef>
                <a:spcAft>
                  <a:spcPct val="35000"/>
                </a:spcAft>
                <a:buClrTx/>
                <a:buSzTx/>
                <a:buFontTx/>
                <a:buNone/>
                <a:tabLst/>
                <a:defRPr/>
              </a:pPr>
              <a:endParaRPr kumimoji="0" lang="en-US" sz="65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Freeform 9">
              <a:extLst>
                <a:ext uri="{FF2B5EF4-FFF2-40B4-BE49-F238E27FC236}">
                  <a16:creationId xmlns:a16="http://schemas.microsoft.com/office/drawing/2014/main" id="{90CEA910-6E44-9ECB-049D-0EF1868704DF}"/>
                </a:ext>
              </a:extLst>
            </p:cNvPr>
            <p:cNvSpPr/>
            <p:nvPr/>
          </p:nvSpPr>
          <p:spPr>
            <a:xfrm>
              <a:off x="3047999" y="3428999"/>
              <a:ext cx="6096000" cy="1354666"/>
            </a:xfrm>
            <a:custGeom>
              <a:avLst/>
              <a:gdLst>
                <a:gd name="connsiteX0" fmla="*/ 0 w 6096000"/>
                <a:gd name="connsiteY0" fmla="*/ 1354666 h 1354666"/>
                <a:gd name="connsiteX1" fmla="*/ 1016000 w 6096000"/>
                <a:gd name="connsiteY1" fmla="*/ 0 h 1354666"/>
                <a:gd name="connsiteX2" fmla="*/ 5080001 w 6096000"/>
                <a:gd name="connsiteY2" fmla="*/ 0 h 1354666"/>
                <a:gd name="connsiteX3" fmla="*/ 6096000 w 6096000"/>
                <a:gd name="connsiteY3" fmla="*/ 1354666 h 1354666"/>
                <a:gd name="connsiteX4" fmla="*/ 0 w 6096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1354666">
                  <a:moveTo>
                    <a:pt x="0" y="1354666"/>
                  </a:moveTo>
                  <a:lnTo>
                    <a:pt x="1016000" y="0"/>
                  </a:lnTo>
                  <a:lnTo>
                    <a:pt x="5080001" y="0"/>
                  </a:lnTo>
                  <a:lnTo>
                    <a:pt x="6096000" y="1354666"/>
                  </a:lnTo>
                  <a:lnTo>
                    <a:pt x="0" y="1354666"/>
                  </a:lnTo>
                  <a:close/>
                </a:path>
              </a:pathLst>
            </a:cu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9350" tIns="82550" rIns="1149350" bIns="82550" numCol="1" spcCol="1270" anchor="ctr" anchorCtr="0">
              <a:noAutofit/>
            </a:bodyPr>
            <a:lstStyle/>
            <a:p>
              <a:pPr marL="0" marR="0" lvl="0" indent="0" algn="ctr" defTabSz="2889250" rtl="0" eaLnBrk="0" fontAlgn="base" latinLnBrk="0" hangingPunct="0">
                <a:lnSpc>
                  <a:spcPct val="90000"/>
                </a:lnSpc>
                <a:spcBef>
                  <a:spcPct val="0"/>
                </a:spcBef>
                <a:spcAft>
                  <a:spcPct val="35000"/>
                </a:spcAft>
                <a:buClrTx/>
                <a:buSzTx/>
                <a:buFontTx/>
                <a:buNone/>
                <a:tabLst/>
                <a:defRPr/>
              </a:pPr>
              <a:endParaRPr kumimoji="0" lang="en-US" sz="65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Freeform 10">
              <a:extLst>
                <a:ext uri="{FF2B5EF4-FFF2-40B4-BE49-F238E27FC236}">
                  <a16:creationId xmlns:a16="http://schemas.microsoft.com/office/drawing/2014/main" id="{B22765C3-26C6-0BDE-2A31-0EA4D4C55DD4}"/>
                </a:ext>
              </a:extLst>
            </p:cNvPr>
            <p:cNvSpPr/>
            <p:nvPr/>
          </p:nvSpPr>
          <p:spPr>
            <a:xfrm>
              <a:off x="2032000" y="4783666"/>
              <a:ext cx="8128000" cy="1354666"/>
            </a:xfrm>
            <a:custGeom>
              <a:avLst/>
              <a:gdLst>
                <a:gd name="connsiteX0" fmla="*/ 0 w 8128000"/>
                <a:gd name="connsiteY0" fmla="*/ 1354666 h 1354666"/>
                <a:gd name="connsiteX1" fmla="*/ 1016000 w 8128000"/>
                <a:gd name="connsiteY1" fmla="*/ 0 h 1354666"/>
                <a:gd name="connsiteX2" fmla="*/ 7112001 w 8128000"/>
                <a:gd name="connsiteY2" fmla="*/ 0 h 1354666"/>
                <a:gd name="connsiteX3" fmla="*/ 8128000 w 8128000"/>
                <a:gd name="connsiteY3" fmla="*/ 1354666 h 1354666"/>
                <a:gd name="connsiteX4" fmla="*/ 0 w 8128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354666">
                  <a:moveTo>
                    <a:pt x="0" y="1354666"/>
                  </a:moveTo>
                  <a:lnTo>
                    <a:pt x="1016000" y="0"/>
                  </a:lnTo>
                  <a:lnTo>
                    <a:pt x="7112001" y="0"/>
                  </a:lnTo>
                  <a:lnTo>
                    <a:pt x="8128000" y="1354666"/>
                  </a:lnTo>
                  <a:lnTo>
                    <a:pt x="0" y="135466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04949" tIns="82550" rIns="1504951" bIns="82550" numCol="1" spcCol="1270" anchor="ctr" anchorCtr="0">
              <a:noAutofit/>
            </a:bodyPr>
            <a:lstStyle/>
            <a:p>
              <a:pPr marL="0" marR="0" lvl="0" indent="0" algn="ctr" defTabSz="2889250" rtl="0" eaLnBrk="0" fontAlgn="base" latinLnBrk="0" hangingPunct="0">
                <a:lnSpc>
                  <a:spcPct val="90000"/>
                </a:lnSpc>
                <a:spcBef>
                  <a:spcPct val="0"/>
                </a:spcBef>
                <a:spcAft>
                  <a:spcPct val="35000"/>
                </a:spcAft>
                <a:buClrTx/>
                <a:buSzTx/>
                <a:buFontTx/>
                <a:buNone/>
                <a:tabLst/>
                <a:defRPr/>
              </a:pPr>
              <a:endParaRPr kumimoji="0" lang="en-US" sz="65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 name="Title 1"/>
          <p:cNvSpPr>
            <a:spLocks noGrp="1"/>
          </p:cNvSpPr>
          <p:nvPr>
            <p:ph type="title"/>
          </p:nvPr>
        </p:nvSpPr>
        <p:spPr/>
        <p:txBody>
          <a:bodyPr>
            <a:noAutofit/>
          </a:bodyPr>
          <a:lstStyle/>
          <a:p>
            <a:r>
              <a:rPr lang="en-US" dirty="0"/>
              <a:t>Weight Loss Works</a:t>
            </a:r>
            <a:r>
              <a:rPr lang="en-US" dirty="0">
                <a:latin typeface="+mn-lt"/>
                <a:cs typeface="Arial" panose="020B0604020202020204" pitchFamily="34" charset="0"/>
              </a:rPr>
              <a:t>—</a:t>
            </a:r>
            <a:r>
              <a:rPr lang="en-US" dirty="0"/>
              <a:t>But It Can Be Difficult</a:t>
            </a:r>
          </a:p>
        </p:txBody>
      </p:sp>
      <p:sp>
        <p:nvSpPr>
          <p:cNvPr id="3" name="Text Box 15">
            <a:extLst>
              <a:ext uri="{FF2B5EF4-FFF2-40B4-BE49-F238E27FC236}">
                <a16:creationId xmlns:a16="http://schemas.microsoft.com/office/drawing/2014/main" id="{BCCF0D87-076A-F2C7-6E07-BBC07669F6A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Hannah. Clin Liver Dis. 2016:20;339.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E42AEEA6-606D-1683-433D-DFFEFECE3B84}"/>
              </a:ext>
            </a:extLst>
          </p:cNvPr>
          <p:cNvSpPr txBox="1"/>
          <p:nvPr/>
        </p:nvSpPr>
        <p:spPr bwMode="auto">
          <a:xfrm>
            <a:off x="3431595" y="1758000"/>
            <a:ext cx="1875901" cy="369332"/>
          </a:xfrm>
          <a:prstGeom prst="rect">
            <a:avLst/>
          </a:prstGeom>
          <a:solidFill>
            <a:schemeClr val="accent3">
              <a:lumMod val="40000"/>
              <a:lumOff val="60000"/>
            </a:schemeClr>
          </a:solidFill>
          <a:ln w="19050" algn="ctr">
            <a:no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≥10%</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A4D20F2-9B04-BEDA-A88E-54876B5418F3}"/>
              </a:ext>
            </a:extLst>
          </p:cNvPr>
          <p:cNvSpPr txBox="1"/>
          <p:nvPr/>
        </p:nvSpPr>
        <p:spPr bwMode="auto">
          <a:xfrm>
            <a:off x="2457511" y="2946720"/>
            <a:ext cx="1875901" cy="369332"/>
          </a:xfrm>
          <a:prstGeom prst="rect">
            <a:avLst/>
          </a:prstGeom>
          <a:solidFill>
            <a:schemeClr val="accent4">
              <a:lumMod val="20000"/>
              <a:lumOff val="80000"/>
            </a:schemeClr>
          </a:solidFill>
          <a:ln w="19050" algn="ctr">
            <a:no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≥7%</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377BFB0C-327A-D25A-329B-32A8E668FBA0}"/>
              </a:ext>
            </a:extLst>
          </p:cNvPr>
          <p:cNvSpPr txBox="1"/>
          <p:nvPr/>
        </p:nvSpPr>
        <p:spPr bwMode="auto">
          <a:xfrm>
            <a:off x="1421191" y="4135440"/>
            <a:ext cx="1875901" cy="369332"/>
          </a:xfrm>
          <a:prstGeom prst="rect">
            <a:avLst/>
          </a:prstGeom>
          <a:solidFill>
            <a:schemeClr val="accent6">
              <a:lumMod val="40000"/>
              <a:lumOff val="60000"/>
            </a:schemeClr>
          </a:solidFill>
          <a:ln w="19050" algn="ctr">
            <a:no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≥5%</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5B68C078-A642-5258-8DF1-186949A82B35}"/>
              </a:ext>
            </a:extLst>
          </p:cNvPr>
          <p:cNvSpPr txBox="1"/>
          <p:nvPr/>
        </p:nvSpPr>
        <p:spPr bwMode="auto">
          <a:xfrm>
            <a:off x="520699" y="5242560"/>
            <a:ext cx="1815581" cy="369332"/>
          </a:xfrm>
          <a:prstGeom prst="rect">
            <a:avLst/>
          </a:prstGeom>
          <a:solidFill>
            <a:schemeClr val="accent2">
              <a:lumMod val="40000"/>
              <a:lumOff val="60000"/>
            </a:schemeClr>
          </a:solidFill>
          <a:ln w="19050" algn="ctr">
            <a:no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≥3%</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7EE7D2A9-1862-A677-9DF8-62F36FF5E898}"/>
              </a:ext>
            </a:extLst>
          </p:cNvPr>
          <p:cNvSpPr txBox="1"/>
          <p:nvPr/>
        </p:nvSpPr>
        <p:spPr bwMode="auto">
          <a:xfrm>
            <a:off x="5473784" y="1778320"/>
            <a:ext cx="125984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Fibrosis</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(45%)</a:t>
            </a:r>
            <a:endPar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C8139ECF-7705-6EB1-6A12-E0F46797FD5C}"/>
              </a:ext>
            </a:extLst>
          </p:cNvPr>
          <p:cNvSpPr txBox="1"/>
          <p:nvPr/>
        </p:nvSpPr>
        <p:spPr bwMode="auto">
          <a:xfrm>
            <a:off x="4455879" y="4022509"/>
            <a:ext cx="329565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Ballooning/inflammation</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(41%-100%)</a:t>
            </a:r>
            <a:endPar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6DF1CFEC-F7E7-6D8E-65C3-61617B0F2E7A}"/>
              </a:ext>
            </a:extLst>
          </p:cNvPr>
          <p:cNvSpPr txBox="1"/>
          <p:nvPr/>
        </p:nvSpPr>
        <p:spPr bwMode="auto">
          <a:xfrm>
            <a:off x="4930224" y="2833789"/>
            <a:ext cx="234696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MASH resolution</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(64%-90%)</a:t>
            </a:r>
            <a:endPar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40100D28-E2F7-ADDD-2AAF-F97816DF59B4}"/>
              </a:ext>
            </a:extLst>
          </p:cNvPr>
          <p:cNvSpPr txBox="1"/>
          <p:nvPr/>
        </p:nvSpPr>
        <p:spPr bwMode="auto">
          <a:xfrm>
            <a:off x="4720039" y="5221389"/>
            <a:ext cx="276733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Steatosis</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(35%-100%)</a:t>
            </a:r>
            <a:endPar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0BED6159-9C9E-9CF5-730C-7434F66B77B1}"/>
              </a:ext>
            </a:extLst>
          </p:cNvPr>
          <p:cNvSpPr txBox="1"/>
          <p:nvPr/>
        </p:nvSpPr>
        <p:spPr>
          <a:xfrm>
            <a:off x="779288" y="1755196"/>
            <a:ext cx="1444371" cy="646331"/>
          </a:xfrm>
          <a:prstGeom prst="rect">
            <a:avLst/>
          </a:prstGeom>
          <a:solidFill>
            <a:schemeClr val="accent5">
              <a:lumMod val="60000"/>
              <a:lumOff val="40000"/>
            </a:schemeClr>
          </a:solidFill>
          <a:ln w="12700"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Required Weight </a:t>
            </a:r>
            <a:r>
              <a:rPr lang="en-US" b="1" kern="0" dirty="0">
                <a:solidFill>
                  <a:prstClr val="black"/>
                </a:solidFill>
                <a:latin typeface="Calibri" panose="020F0502020204030204"/>
              </a:rPr>
              <a:t>L</a:t>
            </a: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oss</a:t>
            </a:r>
          </a:p>
        </p:txBody>
      </p:sp>
      <p:sp>
        <p:nvSpPr>
          <p:cNvPr id="5" name="Left Arrow 9">
            <a:extLst>
              <a:ext uri="{FF2B5EF4-FFF2-40B4-BE49-F238E27FC236}">
                <a16:creationId xmlns:a16="http://schemas.microsoft.com/office/drawing/2014/main" id="{9DBE8BBA-F0B4-76D6-7C2D-270A03B40A3B}"/>
              </a:ext>
            </a:extLst>
          </p:cNvPr>
          <p:cNvSpPr/>
          <p:nvPr/>
        </p:nvSpPr>
        <p:spPr>
          <a:xfrm>
            <a:off x="8762355" y="3930464"/>
            <a:ext cx="1509389" cy="759565"/>
          </a:xfrm>
          <a:prstGeom prst="leftArrow">
            <a:avLst/>
          </a:prstGeom>
          <a:solidFill>
            <a:schemeClr val="accent6">
              <a:lumMod val="40000"/>
              <a:lumOff val="60000"/>
            </a:schemeClr>
          </a:soli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a:ea typeface="+mn-ea"/>
                <a:cs typeface="+mn-cs"/>
              </a:rPr>
              <a:t>30% in 1 yr</a:t>
            </a:r>
          </a:p>
        </p:txBody>
      </p:sp>
      <p:sp>
        <p:nvSpPr>
          <p:cNvPr id="6" name="Left Arrow 10">
            <a:extLst>
              <a:ext uri="{FF2B5EF4-FFF2-40B4-BE49-F238E27FC236}">
                <a16:creationId xmlns:a16="http://schemas.microsoft.com/office/drawing/2014/main" id="{0C4E52FE-85F5-13D7-D338-600DA1334D2E}"/>
              </a:ext>
            </a:extLst>
          </p:cNvPr>
          <p:cNvSpPr/>
          <p:nvPr/>
        </p:nvSpPr>
        <p:spPr>
          <a:xfrm>
            <a:off x="7597794" y="2606085"/>
            <a:ext cx="1509389" cy="759565"/>
          </a:xfrm>
          <a:prstGeom prst="leftArrow">
            <a:avLst/>
          </a:prstGeom>
          <a:solidFill>
            <a:schemeClr val="accent4">
              <a:lumMod val="20000"/>
              <a:lumOff val="80000"/>
            </a:schemeClr>
          </a:soli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a:ea typeface="+mn-ea"/>
                <a:cs typeface="+mn-cs"/>
              </a:rPr>
              <a:t>18% in 1 yr</a:t>
            </a:r>
          </a:p>
        </p:txBody>
      </p:sp>
      <p:sp>
        <p:nvSpPr>
          <p:cNvPr id="20" name="Left Arrow 11">
            <a:extLst>
              <a:ext uri="{FF2B5EF4-FFF2-40B4-BE49-F238E27FC236}">
                <a16:creationId xmlns:a16="http://schemas.microsoft.com/office/drawing/2014/main" id="{8C6D3D77-4EDA-0408-BBE3-59E5CB008F5C}"/>
              </a:ext>
            </a:extLst>
          </p:cNvPr>
          <p:cNvSpPr/>
          <p:nvPr/>
        </p:nvSpPr>
        <p:spPr>
          <a:xfrm>
            <a:off x="6821570" y="1600801"/>
            <a:ext cx="1726528" cy="759565"/>
          </a:xfrm>
          <a:prstGeom prst="leftArrow">
            <a:avLst/>
          </a:prstGeom>
          <a:solidFill>
            <a:schemeClr val="accent3">
              <a:lumMod val="40000"/>
              <a:lumOff val="60000"/>
            </a:schemeClr>
          </a:soli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a:ea typeface="+mn-ea"/>
                <a:cs typeface="+mn-cs"/>
              </a:rPr>
              <a:t>&lt;10% in 1 yr</a:t>
            </a:r>
          </a:p>
        </p:txBody>
      </p:sp>
      <p:sp>
        <p:nvSpPr>
          <p:cNvPr id="21" name="TextBox 20">
            <a:extLst>
              <a:ext uri="{FF2B5EF4-FFF2-40B4-BE49-F238E27FC236}">
                <a16:creationId xmlns:a16="http://schemas.microsoft.com/office/drawing/2014/main" id="{FBC524FC-F425-FFF2-61C2-F1E500822A62}"/>
              </a:ext>
            </a:extLst>
          </p:cNvPr>
          <p:cNvSpPr txBox="1"/>
          <p:nvPr/>
        </p:nvSpPr>
        <p:spPr>
          <a:xfrm>
            <a:off x="9877930" y="1778320"/>
            <a:ext cx="1180436" cy="646331"/>
          </a:xfrm>
          <a:prstGeom prst="rect">
            <a:avLst/>
          </a:prstGeom>
          <a:solidFill>
            <a:schemeClr val="accent2">
              <a:lumMod val="60000"/>
              <a:lumOff val="40000"/>
            </a:schemeClr>
          </a:solidFill>
          <a:ln w="15875" cap="flat" cmpd="sng" algn="ctr">
            <a:no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Patients Achieving</a:t>
            </a:r>
          </a:p>
        </p:txBody>
      </p:sp>
    </p:spTree>
    <p:extLst>
      <p:ext uri="{BB962C8B-B14F-4D97-AF65-F5344CB8AC3E}">
        <p14:creationId xmlns:p14="http://schemas.microsoft.com/office/powerpoint/2010/main" val="1734327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mn-lt"/>
              </a:rPr>
              <a:t>Diet: To Do</a:t>
            </a:r>
          </a:p>
        </p:txBody>
      </p:sp>
      <p:sp>
        <p:nvSpPr>
          <p:cNvPr id="6" name="AutoShape 2" descr="rl.jpg"/>
          <p:cNvSpPr>
            <a:spLocks noChangeAspect="1" noChangeArrowheads="1"/>
          </p:cNvSpPr>
          <p:nvPr/>
        </p:nvSpPr>
        <p:spPr bwMode="auto">
          <a:xfrm>
            <a:off x="1524000" y="857251"/>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1" rIns="68580" bIns="34291" numCol="1" anchor="t" anchorCtr="0" compatLnSpc="1">
            <a:prstTxWarp prst="textNoShape">
              <a:avLst/>
            </a:prstTxWarp>
          </a:bodyPr>
          <a:lstStyle/>
          <a:p>
            <a:pPr defTabSz="609585" fontAlgn="base">
              <a:spcBef>
                <a:spcPct val="0"/>
              </a:spcBef>
              <a:spcAft>
                <a:spcPct val="0"/>
              </a:spcAft>
            </a:pPr>
            <a:endParaRPr lang="en-US" sz="2400" dirty="0">
              <a:solidFill>
                <a:prstClr val="black"/>
              </a:solidFill>
              <a:ea typeface="ＭＳ Ｐゴシック" charset="0"/>
            </a:endParaRPr>
          </a:p>
        </p:txBody>
      </p:sp>
      <p:sp>
        <p:nvSpPr>
          <p:cNvPr id="8" name="AutoShape 4" descr="rl.jpg"/>
          <p:cNvSpPr>
            <a:spLocks noChangeAspect="1" noChangeArrowheads="1"/>
          </p:cNvSpPr>
          <p:nvPr/>
        </p:nvSpPr>
        <p:spPr bwMode="auto">
          <a:xfrm>
            <a:off x="1638300" y="971551"/>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1" rIns="68580" bIns="34291" numCol="1" anchor="t" anchorCtr="0" compatLnSpc="1">
            <a:prstTxWarp prst="textNoShape">
              <a:avLst/>
            </a:prstTxWarp>
          </a:bodyPr>
          <a:lstStyle/>
          <a:p>
            <a:pPr defTabSz="609585" fontAlgn="base">
              <a:spcBef>
                <a:spcPct val="0"/>
              </a:spcBef>
              <a:spcAft>
                <a:spcPct val="0"/>
              </a:spcAft>
            </a:pPr>
            <a:endParaRPr lang="en-US" sz="2400" dirty="0">
              <a:solidFill>
                <a:prstClr val="black"/>
              </a:solidFill>
              <a:ea typeface="ＭＳ Ｐゴシック" charset="0"/>
            </a:endParaRPr>
          </a:p>
        </p:txBody>
      </p:sp>
      <p:pic>
        <p:nvPicPr>
          <p:cNvPr id="9" name="Picture 8" descr="A low carb diet written in different foods&#10;&#10;Description automatically generated">
            <a:extLst>
              <a:ext uri="{FF2B5EF4-FFF2-40B4-BE49-F238E27FC236}">
                <a16:creationId xmlns:a16="http://schemas.microsoft.com/office/drawing/2014/main" id="{9542B9EE-7B4A-2C2A-379D-117F3F5E61D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05150" y="1596737"/>
            <a:ext cx="5185855" cy="3514209"/>
          </a:xfrm>
          <a:prstGeom prst="rect">
            <a:avLst/>
          </a:prstGeom>
        </p:spPr>
      </p:pic>
      <p:pic>
        <p:nvPicPr>
          <p:cNvPr id="13" name="Picture 12" descr="A red cup of coffee with a scoop and beans&#10;&#10;Description automatically generated">
            <a:extLst>
              <a:ext uri="{FF2B5EF4-FFF2-40B4-BE49-F238E27FC236}">
                <a16:creationId xmlns:a16="http://schemas.microsoft.com/office/drawing/2014/main" id="{6E42BBDA-AF96-096A-C0E6-2F0D85C0EA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347"/>
          <a:stretch/>
        </p:blipFill>
        <p:spPr>
          <a:xfrm>
            <a:off x="8385387" y="1600201"/>
            <a:ext cx="3096816" cy="3347629"/>
          </a:xfrm>
          <a:prstGeom prst="rect">
            <a:avLst/>
          </a:prstGeom>
        </p:spPr>
      </p:pic>
      <p:pic>
        <p:nvPicPr>
          <p:cNvPr id="4" name="Picture 3" descr="A plate of food on a table&#10;&#10;Description automatically generated">
            <a:extLst>
              <a:ext uri="{FF2B5EF4-FFF2-40B4-BE49-F238E27FC236}">
                <a16:creationId xmlns:a16="http://schemas.microsoft.com/office/drawing/2014/main" id="{371A4A52-E942-3893-78BA-4420EA40AC7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56" t="10393" r="356" b="2634"/>
          <a:stretch/>
        </p:blipFill>
        <p:spPr>
          <a:xfrm>
            <a:off x="717550" y="1600200"/>
            <a:ext cx="3021330" cy="3347630"/>
          </a:xfrm>
          <a:prstGeom prst="rect">
            <a:avLst/>
          </a:prstGeom>
        </p:spPr>
      </p:pic>
    </p:spTree>
    <p:extLst>
      <p:ext uri="{BB962C8B-B14F-4D97-AF65-F5344CB8AC3E}">
        <p14:creationId xmlns:p14="http://schemas.microsoft.com/office/powerpoint/2010/main" val="1571331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a 7">
            <a:extLst>
              <a:ext uri="{FF2B5EF4-FFF2-40B4-BE49-F238E27FC236}">
                <a16:creationId xmlns:a16="http://schemas.microsoft.com/office/drawing/2014/main" id="{304499E3-4DC3-7A4A-A551-AE328EA256E1}"/>
              </a:ext>
            </a:extLst>
          </p:cNvPr>
          <p:cNvGraphicFramePr/>
          <p:nvPr>
            <p:extLst>
              <p:ext uri="{D42A27DB-BD31-4B8C-83A1-F6EECF244321}">
                <p14:modId xmlns:p14="http://schemas.microsoft.com/office/powerpoint/2010/main" val="3121351038"/>
              </p:ext>
            </p:extLst>
          </p:nvPr>
        </p:nvGraphicFramePr>
        <p:xfrm>
          <a:off x="520701" y="4801111"/>
          <a:ext cx="9169710" cy="1345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a 4">
            <a:extLst>
              <a:ext uri="{FF2B5EF4-FFF2-40B4-BE49-F238E27FC236}">
                <a16:creationId xmlns:a16="http://schemas.microsoft.com/office/drawing/2014/main" id="{F433AEC2-9B0B-CD4C-A539-F5DB0D7B63E2}"/>
              </a:ext>
            </a:extLst>
          </p:cNvPr>
          <p:cNvGraphicFramePr/>
          <p:nvPr>
            <p:extLst>
              <p:ext uri="{D42A27DB-BD31-4B8C-83A1-F6EECF244321}">
                <p14:modId xmlns:p14="http://schemas.microsoft.com/office/powerpoint/2010/main" val="3007213670"/>
              </p:ext>
            </p:extLst>
          </p:nvPr>
        </p:nvGraphicFramePr>
        <p:xfrm>
          <a:off x="-127507" y="1600200"/>
          <a:ext cx="3628573" cy="312067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6" name="Imagen 5">
            <a:extLst>
              <a:ext uri="{FF2B5EF4-FFF2-40B4-BE49-F238E27FC236}">
                <a16:creationId xmlns:a16="http://schemas.microsoft.com/office/drawing/2014/main" id="{78202B43-2A0C-1942-BC1C-326F887A0CC8}"/>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rot="5400000">
            <a:off x="9459191" y="1930957"/>
            <a:ext cx="2646053" cy="1984540"/>
          </a:xfrm>
          <a:prstGeom prst="rect">
            <a:avLst/>
          </a:prstGeom>
        </p:spPr>
      </p:pic>
      <p:graphicFrame>
        <p:nvGraphicFramePr>
          <p:cNvPr id="9" name="Diagrama 8">
            <a:extLst>
              <a:ext uri="{FF2B5EF4-FFF2-40B4-BE49-F238E27FC236}">
                <a16:creationId xmlns:a16="http://schemas.microsoft.com/office/drawing/2014/main" id="{14529692-174D-EC46-BD24-78E029AFEAE2}"/>
              </a:ext>
            </a:extLst>
          </p:cNvPr>
          <p:cNvGraphicFramePr/>
          <p:nvPr>
            <p:extLst>
              <p:ext uri="{D42A27DB-BD31-4B8C-83A1-F6EECF244321}">
                <p14:modId xmlns:p14="http://schemas.microsoft.com/office/powerpoint/2010/main" val="355123311"/>
              </p:ext>
            </p:extLst>
          </p:nvPr>
        </p:nvGraphicFramePr>
        <p:xfrm>
          <a:off x="3135044" y="1628674"/>
          <a:ext cx="3628573" cy="2630373"/>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0" name="Diagrama 9">
            <a:extLst>
              <a:ext uri="{FF2B5EF4-FFF2-40B4-BE49-F238E27FC236}">
                <a16:creationId xmlns:a16="http://schemas.microsoft.com/office/drawing/2014/main" id="{A2BD4802-E438-8348-B952-4B9DB40B633A}"/>
              </a:ext>
            </a:extLst>
          </p:cNvPr>
          <p:cNvGraphicFramePr/>
          <p:nvPr>
            <p:extLst>
              <p:ext uri="{D42A27DB-BD31-4B8C-83A1-F6EECF244321}">
                <p14:modId xmlns:p14="http://schemas.microsoft.com/office/powerpoint/2010/main" val="948911437"/>
              </p:ext>
            </p:extLst>
          </p:nvPr>
        </p:nvGraphicFramePr>
        <p:xfrm>
          <a:off x="6365736" y="1600200"/>
          <a:ext cx="3628573" cy="2630373"/>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4" name="Text Box 11">
            <a:extLst>
              <a:ext uri="{FF2B5EF4-FFF2-40B4-BE49-F238E27FC236}">
                <a16:creationId xmlns:a16="http://schemas.microsoft.com/office/drawing/2014/main" id="{473261DD-76CF-5305-8A49-60285746C66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Rinella. Hepatology. 2023;77:1797. Wungjiranirun</a:t>
            </a:r>
            <a:r>
              <a:rPr lang="en-US" altLang="en-US" sz="1200" dirty="0">
                <a:solidFill>
                  <a:schemeClr val="bg2"/>
                </a:solidFill>
                <a:latin typeface="Calibri" panose="020F0502020204030204" pitchFamily="34" charset="0"/>
              </a:rPr>
              <a:t>. </a:t>
            </a:r>
            <a:r>
              <a:rPr lang="en-US" altLang="en-US" sz="1200" b="0" dirty="0">
                <a:solidFill>
                  <a:schemeClr val="bg2"/>
                </a:solidFill>
                <a:latin typeface="Calibri" panose="020F0502020204030204" pitchFamily="34" charset="0"/>
              </a:rPr>
              <a:t>Clin Liver Dis (Hoboken). 2023;22:157. </a:t>
            </a:r>
          </a:p>
        </p:txBody>
      </p:sp>
      <p:sp>
        <p:nvSpPr>
          <p:cNvPr id="16" name="Title 15">
            <a:extLst>
              <a:ext uri="{FF2B5EF4-FFF2-40B4-BE49-F238E27FC236}">
                <a16:creationId xmlns:a16="http://schemas.microsoft.com/office/drawing/2014/main" id="{B4CFB942-2943-4A7E-4006-50F00C9D134D}"/>
              </a:ext>
            </a:extLst>
          </p:cNvPr>
          <p:cNvSpPr>
            <a:spLocks noGrp="1"/>
          </p:cNvSpPr>
          <p:nvPr>
            <p:ph type="title"/>
          </p:nvPr>
        </p:nvSpPr>
        <p:spPr/>
        <p:txBody>
          <a:bodyPr/>
          <a:lstStyle/>
          <a:p>
            <a:r>
              <a:rPr lang="en-US" dirty="0"/>
              <a:t>FDA-Approved Drugs, Endoscopic and Surgical</a:t>
            </a:r>
            <a:br>
              <a:rPr lang="en-US" dirty="0"/>
            </a:br>
            <a:r>
              <a:rPr lang="en-US" dirty="0"/>
              <a:t>Bariatric Procedures</a:t>
            </a:r>
          </a:p>
        </p:txBody>
      </p:sp>
      <p:grpSp>
        <p:nvGrpSpPr>
          <p:cNvPr id="28" name="Group 27">
            <a:extLst>
              <a:ext uri="{FF2B5EF4-FFF2-40B4-BE49-F238E27FC236}">
                <a16:creationId xmlns:a16="http://schemas.microsoft.com/office/drawing/2014/main" id="{CB366E5C-7631-E363-B8F2-C164FEB68454}"/>
              </a:ext>
            </a:extLst>
          </p:cNvPr>
          <p:cNvGrpSpPr/>
          <p:nvPr/>
        </p:nvGrpSpPr>
        <p:grpSpPr>
          <a:xfrm>
            <a:off x="3423426" y="3902927"/>
            <a:ext cx="245326" cy="245326"/>
            <a:chOff x="8943279" y="-423748"/>
            <a:chExt cx="1103972" cy="1103972"/>
          </a:xfrm>
        </p:grpSpPr>
        <p:grpSp>
          <p:nvGrpSpPr>
            <p:cNvPr id="27" name="Group 26">
              <a:extLst>
                <a:ext uri="{FF2B5EF4-FFF2-40B4-BE49-F238E27FC236}">
                  <a16:creationId xmlns:a16="http://schemas.microsoft.com/office/drawing/2014/main" id="{7248FE59-F7EF-A72A-1470-83414D4F1B83}"/>
                </a:ext>
              </a:extLst>
            </p:cNvPr>
            <p:cNvGrpSpPr/>
            <p:nvPr/>
          </p:nvGrpSpPr>
          <p:grpSpPr>
            <a:xfrm>
              <a:off x="8943279" y="-423748"/>
              <a:ext cx="1103972" cy="1103972"/>
              <a:chOff x="8943279" y="-423748"/>
              <a:chExt cx="1103972" cy="1103972"/>
            </a:xfrm>
          </p:grpSpPr>
          <p:sp>
            <p:nvSpPr>
              <p:cNvPr id="22" name="Donut 21">
                <a:extLst>
                  <a:ext uri="{FF2B5EF4-FFF2-40B4-BE49-F238E27FC236}">
                    <a16:creationId xmlns:a16="http://schemas.microsoft.com/office/drawing/2014/main" id="{33E05E49-D119-4DF8-46D2-B31A3225EEA6}"/>
                  </a:ext>
                </a:extLst>
              </p:cNvPr>
              <p:cNvSpPr/>
              <p:nvPr/>
            </p:nvSpPr>
            <p:spPr bwMode="auto">
              <a:xfrm>
                <a:off x="8943279" y="-423748"/>
                <a:ext cx="1103972" cy="1103972"/>
              </a:xfrm>
              <a:prstGeom prst="donut">
                <a:avLst>
                  <a:gd name="adj" fmla="val 6182"/>
                </a:avLst>
              </a:prstGeom>
              <a:solidFill>
                <a:srgbClr val="FF0000"/>
              </a:solidFill>
              <a:ln w="127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Oval 22">
                <a:extLst>
                  <a:ext uri="{FF2B5EF4-FFF2-40B4-BE49-F238E27FC236}">
                    <a16:creationId xmlns:a16="http://schemas.microsoft.com/office/drawing/2014/main" id="{F06CFE8B-60CA-8039-D451-44D820E05875}"/>
                  </a:ext>
                </a:extLst>
              </p:cNvPr>
              <p:cNvSpPr/>
              <p:nvPr/>
            </p:nvSpPr>
            <p:spPr bwMode="auto">
              <a:xfrm>
                <a:off x="9187282" y="-179745"/>
                <a:ext cx="615967" cy="615967"/>
              </a:xfrm>
              <a:prstGeom prst="ellipse">
                <a:avLst/>
              </a:prstGeom>
              <a:solidFill>
                <a:srgbClr val="FF0000"/>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6" name="Oval 25">
              <a:extLst>
                <a:ext uri="{FF2B5EF4-FFF2-40B4-BE49-F238E27FC236}">
                  <a16:creationId xmlns:a16="http://schemas.microsoft.com/office/drawing/2014/main" id="{AB3194DB-49B3-84C6-CC1B-24834EA5D337}"/>
                </a:ext>
              </a:extLst>
            </p:cNvPr>
            <p:cNvSpPr/>
            <p:nvPr/>
          </p:nvSpPr>
          <p:spPr bwMode="auto">
            <a:xfrm>
              <a:off x="9099931" y="-267096"/>
              <a:ext cx="790669" cy="790669"/>
            </a:xfrm>
            <a:prstGeom prst="ellipse">
              <a:avLst/>
            </a:prstGeom>
            <a:noFill/>
            <a:ln w="127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43763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F4F3338C-4423-4117-91BA-4C370DBA0BF5}"/>
              </a:ext>
            </a:extLst>
          </p:cNvPr>
          <p:cNvSpPr>
            <a:spLocks noGrp="1"/>
          </p:cNvSpPr>
          <p:nvPr>
            <p:ph type="title"/>
          </p:nvPr>
        </p:nvSpPr>
        <p:spPr>
          <a:noFill/>
        </p:spPr>
        <p:txBody>
          <a:bodyPr/>
          <a:lstStyle/>
          <a:p>
            <a:r>
              <a:rPr lang="en-US" altLang="en-US" b="1" dirty="0">
                <a:latin typeface="+mn-lt"/>
              </a:rPr>
              <a:t>Is MASH Reversible With Bariatric Surgery?</a:t>
            </a:r>
          </a:p>
        </p:txBody>
      </p:sp>
      <p:sp>
        <p:nvSpPr>
          <p:cNvPr id="9" name="Content Placeholder 8">
            <a:extLst>
              <a:ext uri="{FF2B5EF4-FFF2-40B4-BE49-F238E27FC236}">
                <a16:creationId xmlns:a16="http://schemas.microsoft.com/office/drawing/2014/main" id="{3BE5C70B-46EB-0DCD-79C6-BF9656EA9D1F}"/>
              </a:ext>
            </a:extLst>
          </p:cNvPr>
          <p:cNvSpPr>
            <a:spLocks noGrp="1"/>
          </p:cNvSpPr>
          <p:nvPr>
            <p:ph idx="1"/>
          </p:nvPr>
        </p:nvSpPr>
        <p:spPr>
          <a:xfrm>
            <a:off x="359258" y="1513047"/>
            <a:ext cx="3241334" cy="4650686"/>
          </a:xfrm>
        </p:spPr>
        <p:txBody>
          <a:bodyPr>
            <a:noAutofit/>
          </a:bodyPr>
          <a:lstStyle/>
          <a:p>
            <a:r>
              <a:rPr lang="en-US" sz="2200" dirty="0"/>
              <a:t>French single-center study of bariatric surgery in patients with severe obesity with biopsy-confirmed MASH (N = 180)</a:t>
            </a:r>
          </a:p>
          <a:p>
            <a:r>
              <a:rPr lang="en-US" sz="2200" dirty="0"/>
              <a:t>At 5 yr post surgery, 64/94 patients (84%) had MASH resolution with no worsening of fibrosis</a:t>
            </a:r>
          </a:p>
          <a:p>
            <a:r>
              <a:rPr lang="en-US" sz="2200" dirty="0"/>
              <a:t>MASH improvement correlated with weight loss</a:t>
            </a:r>
          </a:p>
        </p:txBody>
      </p:sp>
      <p:sp>
        <p:nvSpPr>
          <p:cNvPr id="34" name="Rectangle 33">
            <a:extLst>
              <a:ext uri="{FF2B5EF4-FFF2-40B4-BE49-F238E27FC236}">
                <a16:creationId xmlns:a16="http://schemas.microsoft.com/office/drawing/2014/main" id="{AB7FC4AC-BEC6-4CD3-972B-31FCA619C5D2}"/>
              </a:ext>
            </a:extLst>
          </p:cNvPr>
          <p:cNvSpPr/>
          <p:nvPr/>
        </p:nvSpPr>
        <p:spPr bwMode="auto">
          <a:xfrm>
            <a:off x="8709426" y="5211770"/>
            <a:ext cx="134458" cy="134458"/>
          </a:xfrm>
          <a:prstGeom prst="rect">
            <a:avLst/>
          </a:prstGeom>
          <a:solidFill>
            <a:schemeClr val="accent1"/>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67" dirty="0">
              <a:solidFill>
                <a:srgbClr val="FFFFFF"/>
              </a:solidFill>
              <a:latin typeface="Arial"/>
              <a:cs typeface="Arial" panose="020B0604020202020204" pitchFamily="34" charset="0"/>
            </a:endParaRPr>
          </a:p>
        </p:txBody>
      </p:sp>
      <p:sp>
        <p:nvSpPr>
          <p:cNvPr id="36" name="Rectangle 35">
            <a:extLst>
              <a:ext uri="{FF2B5EF4-FFF2-40B4-BE49-F238E27FC236}">
                <a16:creationId xmlns:a16="http://schemas.microsoft.com/office/drawing/2014/main" id="{B73C2D93-0B04-4BFB-A911-3F6D5C4A351F}"/>
              </a:ext>
            </a:extLst>
          </p:cNvPr>
          <p:cNvSpPr/>
          <p:nvPr/>
        </p:nvSpPr>
        <p:spPr bwMode="auto">
          <a:xfrm>
            <a:off x="8709425" y="5778439"/>
            <a:ext cx="134458" cy="134458"/>
          </a:xfrm>
          <a:prstGeom prst="rect">
            <a:avLst/>
          </a:prstGeom>
          <a:solidFill>
            <a:schemeClr val="accent3"/>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67" dirty="0">
              <a:solidFill>
                <a:srgbClr val="FFFFFF"/>
              </a:solidFill>
              <a:latin typeface="Arial"/>
              <a:cs typeface="Arial" panose="020B0604020202020204" pitchFamily="34" charset="0"/>
            </a:endParaRPr>
          </a:p>
        </p:txBody>
      </p:sp>
      <p:sp>
        <p:nvSpPr>
          <p:cNvPr id="37" name="TextBox 36">
            <a:extLst>
              <a:ext uri="{FF2B5EF4-FFF2-40B4-BE49-F238E27FC236}">
                <a16:creationId xmlns:a16="http://schemas.microsoft.com/office/drawing/2014/main" id="{8DAADBFB-CDCB-430C-8BD7-65C509D3233F}"/>
              </a:ext>
            </a:extLst>
          </p:cNvPr>
          <p:cNvSpPr txBox="1"/>
          <p:nvPr/>
        </p:nvSpPr>
        <p:spPr bwMode="auto">
          <a:xfrm>
            <a:off x="8847879" y="5116621"/>
            <a:ext cx="2448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914377" eaLnBrk="0" fontAlgn="base" hangingPunct="0">
              <a:spcBef>
                <a:spcPct val="50000"/>
              </a:spcBef>
              <a:spcAft>
                <a:spcPct val="0"/>
              </a:spcAf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Resolution of MASH without fibrosis worsening</a:t>
            </a:r>
            <a:endParaRPr lang="en-US" sz="1400" baseline="30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1D8F7F69-72FA-43B6-970D-1D58D7F4ACE3}"/>
              </a:ext>
            </a:extLst>
          </p:cNvPr>
          <p:cNvSpPr txBox="1"/>
          <p:nvPr/>
        </p:nvSpPr>
        <p:spPr bwMode="auto">
          <a:xfrm>
            <a:off x="8826861" y="5691824"/>
            <a:ext cx="25173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914377" eaLnBrk="0" fontAlgn="base" hangingPunct="0">
              <a:spcBef>
                <a:spcPct val="50000"/>
              </a:spcBef>
              <a:spcAft>
                <a:spcPct val="0"/>
              </a:spcAf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MASH and/or fibrosis worsening</a:t>
            </a:r>
            <a:endParaRPr lang="en-US" sz="1400" baseline="30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0251EDA4-E0AC-439F-8E81-7E514FFF2E8F}"/>
              </a:ext>
            </a:extLst>
          </p:cNvPr>
          <p:cNvSpPr txBox="1"/>
          <p:nvPr/>
        </p:nvSpPr>
        <p:spPr bwMode="auto">
          <a:xfrm>
            <a:off x="8527728" y="1493156"/>
            <a:ext cx="2998143" cy="54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Resolution of MASH According to Weight Loss</a:t>
            </a:r>
          </a:p>
        </p:txBody>
      </p:sp>
      <p:grpSp>
        <p:nvGrpSpPr>
          <p:cNvPr id="15" name="Group 14">
            <a:extLst>
              <a:ext uri="{FF2B5EF4-FFF2-40B4-BE49-F238E27FC236}">
                <a16:creationId xmlns:a16="http://schemas.microsoft.com/office/drawing/2014/main" id="{4BD76C9E-2711-C23C-0D86-E7E571DBA38E}"/>
              </a:ext>
            </a:extLst>
          </p:cNvPr>
          <p:cNvGrpSpPr/>
          <p:nvPr/>
        </p:nvGrpSpPr>
        <p:grpSpPr>
          <a:xfrm>
            <a:off x="7513596" y="2063544"/>
            <a:ext cx="4238845" cy="3018982"/>
            <a:chOff x="8771361" y="2392039"/>
            <a:chExt cx="3276567" cy="2333630"/>
          </a:xfrm>
        </p:grpSpPr>
        <p:sp>
          <p:nvSpPr>
            <p:cNvPr id="5" name="Rectangle 4">
              <a:extLst>
                <a:ext uri="{FF2B5EF4-FFF2-40B4-BE49-F238E27FC236}">
                  <a16:creationId xmlns:a16="http://schemas.microsoft.com/office/drawing/2014/main" id="{7EEB92FA-C4D9-4793-A2FE-29379B6C0E50}"/>
                </a:ext>
              </a:extLst>
            </p:cNvPr>
            <p:cNvSpPr/>
            <p:nvPr/>
          </p:nvSpPr>
          <p:spPr bwMode="auto">
            <a:xfrm>
              <a:off x="9517708" y="3505801"/>
              <a:ext cx="649411" cy="670857"/>
            </a:xfrm>
            <a:prstGeom prst="rect">
              <a:avLst/>
            </a:prstGeom>
            <a:solidFill>
              <a:schemeClr val="accent3"/>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00" dirty="0">
                <a:solidFill>
                  <a:srgbClr val="FFFFFF"/>
                </a:solidFill>
                <a:latin typeface="Arial"/>
                <a:cs typeface="Arial" panose="020B0604020202020204" pitchFamily="34" charset="0"/>
              </a:endParaRPr>
            </a:p>
          </p:txBody>
        </p:sp>
        <p:sp>
          <p:nvSpPr>
            <p:cNvPr id="17" name="Rectangle 16">
              <a:extLst>
                <a:ext uri="{FF2B5EF4-FFF2-40B4-BE49-F238E27FC236}">
                  <a16:creationId xmlns:a16="http://schemas.microsoft.com/office/drawing/2014/main" id="{2000EBF2-3AC1-4632-908F-85B9762EEFF5}"/>
                </a:ext>
              </a:extLst>
            </p:cNvPr>
            <p:cNvSpPr/>
            <p:nvPr/>
          </p:nvSpPr>
          <p:spPr bwMode="auto">
            <a:xfrm>
              <a:off x="10356842" y="3860364"/>
              <a:ext cx="649411" cy="321238"/>
            </a:xfrm>
            <a:prstGeom prst="rect">
              <a:avLst/>
            </a:prstGeom>
            <a:solidFill>
              <a:schemeClr val="accent3"/>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00" dirty="0">
                <a:solidFill>
                  <a:srgbClr val="FFFFFF"/>
                </a:solidFill>
                <a:latin typeface="Arial"/>
                <a:cs typeface="Arial" panose="020B0604020202020204" pitchFamily="34" charset="0"/>
              </a:endParaRPr>
            </a:p>
          </p:txBody>
        </p:sp>
        <p:sp>
          <p:nvSpPr>
            <p:cNvPr id="19" name="Rectangle 18">
              <a:extLst>
                <a:ext uri="{FF2B5EF4-FFF2-40B4-BE49-F238E27FC236}">
                  <a16:creationId xmlns:a16="http://schemas.microsoft.com/office/drawing/2014/main" id="{C4E2614E-B60F-4046-B5FD-7E5E7691121B}"/>
                </a:ext>
              </a:extLst>
            </p:cNvPr>
            <p:cNvSpPr/>
            <p:nvPr/>
          </p:nvSpPr>
          <p:spPr bwMode="auto">
            <a:xfrm>
              <a:off x="11195975" y="4043243"/>
              <a:ext cx="649411" cy="137686"/>
            </a:xfrm>
            <a:prstGeom prst="rect">
              <a:avLst/>
            </a:prstGeom>
            <a:solidFill>
              <a:schemeClr val="accent3"/>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00" dirty="0">
                <a:solidFill>
                  <a:srgbClr val="FFFFFF"/>
                </a:solidFill>
                <a:latin typeface="Arial"/>
                <a:cs typeface="Arial" panose="020B0604020202020204" pitchFamily="34" charset="0"/>
              </a:endParaRPr>
            </a:p>
          </p:txBody>
        </p:sp>
        <p:sp>
          <p:nvSpPr>
            <p:cNvPr id="16" name="Rectangle 15">
              <a:extLst>
                <a:ext uri="{FF2B5EF4-FFF2-40B4-BE49-F238E27FC236}">
                  <a16:creationId xmlns:a16="http://schemas.microsoft.com/office/drawing/2014/main" id="{BC025CE3-33F9-44A6-BF76-F50FD232BC52}"/>
                </a:ext>
              </a:extLst>
            </p:cNvPr>
            <p:cNvSpPr/>
            <p:nvPr/>
          </p:nvSpPr>
          <p:spPr bwMode="auto">
            <a:xfrm>
              <a:off x="9517708" y="2498093"/>
              <a:ext cx="649411" cy="1008115"/>
            </a:xfrm>
            <a:prstGeom prst="rect">
              <a:avLst/>
            </a:prstGeom>
            <a:solidFill>
              <a:schemeClr val="accent1"/>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00" dirty="0">
                <a:solidFill>
                  <a:srgbClr val="FFFFFF"/>
                </a:solidFill>
                <a:latin typeface="Arial"/>
                <a:cs typeface="Arial" panose="020B0604020202020204" pitchFamily="34" charset="0"/>
              </a:endParaRPr>
            </a:p>
          </p:txBody>
        </p:sp>
        <p:sp>
          <p:nvSpPr>
            <p:cNvPr id="3" name="Freeform: Shape 2">
              <a:extLst>
                <a:ext uri="{FF2B5EF4-FFF2-40B4-BE49-F238E27FC236}">
                  <a16:creationId xmlns:a16="http://schemas.microsoft.com/office/drawing/2014/main" id="{51A82255-2299-4871-9E06-4B064FD3631B}"/>
                </a:ext>
              </a:extLst>
            </p:cNvPr>
            <p:cNvSpPr/>
            <p:nvPr/>
          </p:nvSpPr>
          <p:spPr bwMode="auto">
            <a:xfrm>
              <a:off x="9416940" y="2498094"/>
              <a:ext cx="2538548" cy="1686975"/>
            </a:xfrm>
            <a:custGeom>
              <a:avLst/>
              <a:gdLst>
                <a:gd name="connsiteX0" fmla="*/ 0 w 2504337"/>
                <a:gd name="connsiteY0" fmla="*/ 0 h 1686975"/>
                <a:gd name="connsiteX1" fmla="*/ 0 w 2504337"/>
                <a:gd name="connsiteY1" fmla="*/ 1686975 h 1686975"/>
                <a:gd name="connsiteX2" fmla="*/ 2504337 w 2504337"/>
                <a:gd name="connsiteY2" fmla="*/ 1686975 h 1686975"/>
              </a:gdLst>
              <a:ahLst/>
              <a:cxnLst>
                <a:cxn ang="0">
                  <a:pos x="connsiteX0" y="connsiteY0"/>
                </a:cxn>
                <a:cxn ang="0">
                  <a:pos x="connsiteX1" y="connsiteY1"/>
                </a:cxn>
                <a:cxn ang="0">
                  <a:pos x="connsiteX2" y="connsiteY2"/>
                </a:cxn>
              </a:cxnLst>
              <a:rect l="l" t="t" r="r" b="b"/>
              <a:pathLst>
                <a:path w="2504337" h="1686975">
                  <a:moveTo>
                    <a:pt x="0" y="0"/>
                  </a:moveTo>
                  <a:lnTo>
                    <a:pt x="0" y="1686975"/>
                  </a:lnTo>
                  <a:lnTo>
                    <a:pt x="2504337" y="1686975"/>
                  </a:lnTo>
                </a:path>
              </a:pathLst>
            </a:custGeom>
            <a:ln w="19050">
              <a:solidFill>
                <a:schemeClr val="bg1"/>
              </a:solidFill>
              <a:headEnd/>
              <a:tailEnd/>
            </a:ln>
          </p:spPr>
          <p:style>
            <a:lnRef idx="1">
              <a:schemeClr val="dk1"/>
            </a:lnRef>
            <a:fillRef idx="0">
              <a:schemeClr val="dk1"/>
            </a:fillRef>
            <a:effectRef idx="0">
              <a:schemeClr val="dk1"/>
            </a:effectRef>
            <a:fontRef idx="minor">
              <a:schemeClr val="tx1"/>
            </a:fontRef>
          </p:style>
          <p:txBody>
            <a:bodyPr rtlCol="0" anchor="ctr"/>
            <a:lstStyle/>
            <a:p>
              <a:pPr algn="ctr" defTabSz="914377" eaLnBrk="0" fontAlgn="base" hangingPunct="0">
                <a:spcBef>
                  <a:spcPct val="0"/>
                </a:spcBef>
                <a:spcAft>
                  <a:spcPct val="0"/>
                </a:spcAft>
                <a:defRPr/>
              </a:pPr>
              <a:endParaRPr lang="en-US" sz="1400" b="1" dirty="0">
                <a:solidFill>
                  <a:srgbClr val="FFFFFF"/>
                </a:solidFill>
                <a:latin typeface="Arial"/>
                <a:cs typeface="Arial" panose="020B0604020202020204" pitchFamily="34" charset="0"/>
              </a:endParaRPr>
            </a:p>
          </p:txBody>
        </p:sp>
        <p:sp>
          <p:nvSpPr>
            <p:cNvPr id="18" name="Rectangle 17">
              <a:extLst>
                <a:ext uri="{FF2B5EF4-FFF2-40B4-BE49-F238E27FC236}">
                  <a16:creationId xmlns:a16="http://schemas.microsoft.com/office/drawing/2014/main" id="{E40BAA3D-4FDA-4A27-B8DB-B31B47A37081}"/>
                </a:ext>
              </a:extLst>
            </p:cNvPr>
            <p:cNvSpPr/>
            <p:nvPr/>
          </p:nvSpPr>
          <p:spPr bwMode="auto">
            <a:xfrm>
              <a:off x="10356842" y="2498092"/>
              <a:ext cx="649411" cy="1362269"/>
            </a:xfrm>
            <a:prstGeom prst="rect">
              <a:avLst/>
            </a:prstGeom>
            <a:solidFill>
              <a:schemeClr val="accent1"/>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00" dirty="0">
                <a:solidFill>
                  <a:srgbClr val="FFFFFF"/>
                </a:solidFill>
                <a:latin typeface="Arial"/>
                <a:cs typeface="Arial" panose="020B0604020202020204" pitchFamily="34" charset="0"/>
              </a:endParaRPr>
            </a:p>
          </p:txBody>
        </p:sp>
        <p:sp>
          <p:nvSpPr>
            <p:cNvPr id="20" name="Rectangle 19">
              <a:extLst>
                <a:ext uri="{FF2B5EF4-FFF2-40B4-BE49-F238E27FC236}">
                  <a16:creationId xmlns:a16="http://schemas.microsoft.com/office/drawing/2014/main" id="{2DD2F743-E836-4A07-AC42-16AA5C38D422}"/>
                </a:ext>
              </a:extLst>
            </p:cNvPr>
            <p:cNvSpPr/>
            <p:nvPr/>
          </p:nvSpPr>
          <p:spPr bwMode="auto">
            <a:xfrm>
              <a:off x="11195975" y="2494743"/>
              <a:ext cx="649411" cy="1548500"/>
            </a:xfrm>
            <a:prstGeom prst="rect">
              <a:avLst/>
            </a:prstGeom>
            <a:solidFill>
              <a:schemeClr val="accent1"/>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00" dirty="0">
                <a:solidFill>
                  <a:srgbClr val="FFFFFF"/>
                </a:solidFill>
                <a:latin typeface="Arial"/>
                <a:cs typeface="Arial" panose="020B0604020202020204" pitchFamily="34" charset="0"/>
              </a:endParaRPr>
            </a:p>
          </p:txBody>
        </p:sp>
        <p:grpSp>
          <p:nvGrpSpPr>
            <p:cNvPr id="7" name="Group 6">
              <a:extLst>
                <a:ext uri="{FF2B5EF4-FFF2-40B4-BE49-F238E27FC236}">
                  <a16:creationId xmlns:a16="http://schemas.microsoft.com/office/drawing/2014/main" id="{0C8C5990-F895-1F24-7488-18C569749282}"/>
                </a:ext>
              </a:extLst>
            </p:cNvPr>
            <p:cNvGrpSpPr/>
            <p:nvPr/>
          </p:nvGrpSpPr>
          <p:grpSpPr>
            <a:xfrm>
              <a:off x="9415694" y="4185067"/>
              <a:ext cx="2529627" cy="68427"/>
              <a:chOff x="9415694" y="4185067"/>
              <a:chExt cx="2529627" cy="68427"/>
            </a:xfrm>
          </p:grpSpPr>
          <p:cxnSp>
            <p:nvCxnSpPr>
              <p:cNvPr id="24" name="Straight Connector 23">
                <a:extLst>
                  <a:ext uri="{FF2B5EF4-FFF2-40B4-BE49-F238E27FC236}">
                    <a16:creationId xmlns:a16="http://schemas.microsoft.com/office/drawing/2014/main" id="{27B759AC-C57C-4CAB-A17C-CA168C9D77A1}"/>
                  </a:ext>
                </a:extLst>
              </p:cNvPr>
              <p:cNvCxnSpPr>
                <a:cxnSpLocks/>
              </p:cNvCxnSpPr>
              <p:nvPr/>
            </p:nvCxnSpPr>
            <p:spPr bwMode="auto">
              <a:xfrm rot="5400000" flipH="1">
                <a:off x="9381480" y="4219281"/>
                <a:ext cx="68427" cy="0"/>
              </a:xfrm>
              <a:prstGeom prst="line">
                <a:avLst/>
              </a:prstGeom>
              <a:noFill/>
              <a:ln w="19050"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EBFF10A-D874-491D-A336-6F1DB16EA9AE}"/>
                  </a:ext>
                </a:extLst>
              </p:cNvPr>
              <p:cNvCxnSpPr>
                <a:cxnSpLocks/>
              </p:cNvCxnSpPr>
              <p:nvPr/>
            </p:nvCxnSpPr>
            <p:spPr bwMode="auto">
              <a:xfrm rot="5400000" flipH="1">
                <a:off x="10223316" y="4219281"/>
                <a:ext cx="68427" cy="0"/>
              </a:xfrm>
              <a:prstGeom prst="line">
                <a:avLst/>
              </a:prstGeom>
              <a:noFill/>
              <a:ln w="19050"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921530C-3023-4B28-AFFA-33B26D7CAFEF}"/>
                  </a:ext>
                </a:extLst>
              </p:cNvPr>
              <p:cNvCxnSpPr>
                <a:cxnSpLocks/>
              </p:cNvCxnSpPr>
              <p:nvPr/>
            </p:nvCxnSpPr>
            <p:spPr bwMode="auto">
              <a:xfrm rot="5400000" flipH="1">
                <a:off x="11065152" y="4219281"/>
                <a:ext cx="68427" cy="0"/>
              </a:xfrm>
              <a:prstGeom prst="line">
                <a:avLst/>
              </a:prstGeom>
              <a:noFill/>
              <a:ln w="19050"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CB3FF3B-EB75-46FF-9E73-03A92686C1A9}"/>
                  </a:ext>
                </a:extLst>
              </p:cNvPr>
              <p:cNvCxnSpPr>
                <a:cxnSpLocks/>
              </p:cNvCxnSpPr>
              <p:nvPr/>
            </p:nvCxnSpPr>
            <p:spPr bwMode="auto">
              <a:xfrm rot="5400000" flipH="1">
                <a:off x="11911107" y="4219281"/>
                <a:ext cx="68427" cy="0"/>
              </a:xfrm>
              <a:prstGeom prst="line">
                <a:avLst/>
              </a:prstGeom>
              <a:noFill/>
              <a:ln w="19050"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4C4E9725-9CA4-4830-AB20-AB3DD4B8A044}"/>
                </a:ext>
              </a:extLst>
            </p:cNvPr>
            <p:cNvSpPr txBox="1"/>
            <p:nvPr/>
          </p:nvSpPr>
          <p:spPr bwMode="auto">
            <a:xfrm>
              <a:off x="8900214" y="4063943"/>
              <a:ext cx="483639" cy="2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914377" eaLnBrk="0" fontAlgn="base" hangingPunct="0">
                <a:spcBef>
                  <a:spcPct val="50000"/>
                </a:spcBef>
                <a:spcAft>
                  <a:spcPct val="0"/>
                </a:spcAf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0</a:t>
              </a:r>
            </a:p>
          </p:txBody>
        </p:sp>
        <p:sp>
          <p:nvSpPr>
            <p:cNvPr id="31" name="TextBox 30">
              <a:extLst>
                <a:ext uri="{FF2B5EF4-FFF2-40B4-BE49-F238E27FC236}">
                  <a16:creationId xmlns:a16="http://schemas.microsoft.com/office/drawing/2014/main" id="{EA1AB0FE-4317-41A4-AE9B-7C6DC66686DA}"/>
                </a:ext>
              </a:extLst>
            </p:cNvPr>
            <p:cNvSpPr txBox="1"/>
            <p:nvPr/>
          </p:nvSpPr>
          <p:spPr bwMode="auto">
            <a:xfrm>
              <a:off x="9318642" y="4180680"/>
              <a:ext cx="1044703" cy="23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0-5 </a:t>
              </a:r>
              <a:endParaRPr lang="en-US" sz="1400" b="1" baseline="30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BF6A8479-C3E7-4FBB-94B0-807E7FEC7311}"/>
                </a:ext>
              </a:extLst>
            </p:cNvPr>
            <p:cNvSpPr txBox="1"/>
            <p:nvPr/>
          </p:nvSpPr>
          <p:spPr bwMode="auto">
            <a:xfrm>
              <a:off x="10081792" y="4191069"/>
              <a:ext cx="1188940" cy="34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5-10</a:t>
              </a:r>
              <a:br>
                <a:rPr lang="en-US" sz="1400" b="1"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en-US" sz="1400" b="1" baseline="30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21631780-55A3-4021-AEDF-B157B8BCB4BE}"/>
                </a:ext>
              </a:extLst>
            </p:cNvPr>
            <p:cNvSpPr txBox="1"/>
            <p:nvPr/>
          </p:nvSpPr>
          <p:spPr bwMode="auto">
            <a:xfrm>
              <a:off x="11003225" y="4180680"/>
              <a:ext cx="1044703" cy="23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&gt;10 </a:t>
              </a:r>
              <a:endParaRPr lang="en-US" sz="1400" b="1" baseline="30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91" name="TextBox 90">
              <a:extLst>
                <a:ext uri="{FF2B5EF4-FFF2-40B4-BE49-F238E27FC236}">
                  <a16:creationId xmlns:a16="http://schemas.microsoft.com/office/drawing/2014/main" id="{A47D6B34-947F-4FCF-8D43-FCB5B8144B75}"/>
                </a:ext>
              </a:extLst>
            </p:cNvPr>
            <p:cNvSpPr txBox="1"/>
            <p:nvPr/>
          </p:nvSpPr>
          <p:spPr bwMode="auto">
            <a:xfrm>
              <a:off x="9493706" y="2868767"/>
              <a:ext cx="694575" cy="23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dirty="0">
                  <a:solidFill>
                    <a:srgbClr val="FFFFFF"/>
                  </a:solidFill>
                  <a:latin typeface="Calibri" panose="020F0502020204030204" pitchFamily="34" charset="0"/>
                  <a:ea typeface="Calibri" panose="020F0502020204030204" pitchFamily="34" charset="0"/>
                  <a:cs typeface="Calibri" panose="020F0502020204030204" pitchFamily="34" charset="0"/>
                </a:rPr>
                <a:t>60</a:t>
              </a:r>
            </a:p>
          </p:txBody>
        </p:sp>
        <p:sp>
          <p:nvSpPr>
            <p:cNvPr id="93" name="TextBox 92">
              <a:extLst>
                <a:ext uri="{FF2B5EF4-FFF2-40B4-BE49-F238E27FC236}">
                  <a16:creationId xmlns:a16="http://schemas.microsoft.com/office/drawing/2014/main" id="{0E10B144-1402-44F7-9F7F-DB413DFC4D92}"/>
                </a:ext>
              </a:extLst>
            </p:cNvPr>
            <p:cNvSpPr txBox="1"/>
            <p:nvPr/>
          </p:nvSpPr>
          <p:spPr bwMode="auto">
            <a:xfrm>
              <a:off x="10333638" y="3069720"/>
              <a:ext cx="694575" cy="23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dirty="0">
                  <a:solidFill>
                    <a:srgbClr val="FFFFFF"/>
                  </a:solidFill>
                  <a:latin typeface="Calibri" panose="020F0502020204030204" pitchFamily="34" charset="0"/>
                  <a:ea typeface="Calibri" panose="020F0502020204030204" pitchFamily="34" charset="0"/>
                  <a:cs typeface="Calibri" panose="020F0502020204030204" pitchFamily="34" charset="0"/>
                </a:rPr>
                <a:t>80</a:t>
              </a:r>
            </a:p>
          </p:txBody>
        </p:sp>
        <p:sp>
          <p:nvSpPr>
            <p:cNvPr id="103" name="TextBox 102">
              <a:extLst>
                <a:ext uri="{FF2B5EF4-FFF2-40B4-BE49-F238E27FC236}">
                  <a16:creationId xmlns:a16="http://schemas.microsoft.com/office/drawing/2014/main" id="{AAEFDA93-20A9-4E60-A6E4-7DA0D6B02248}"/>
                </a:ext>
              </a:extLst>
            </p:cNvPr>
            <p:cNvSpPr txBox="1"/>
            <p:nvPr/>
          </p:nvSpPr>
          <p:spPr bwMode="auto">
            <a:xfrm>
              <a:off x="11126988" y="3184700"/>
              <a:ext cx="790155" cy="23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dirty="0">
                  <a:solidFill>
                    <a:srgbClr val="FFFFFF"/>
                  </a:solidFill>
                  <a:latin typeface="Calibri" panose="020F0502020204030204" pitchFamily="34" charset="0"/>
                  <a:ea typeface="Calibri" panose="020F0502020204030204" pitchFamily="34" charset="0"/>
                  <a:cs typeface="Calibri" panose="020F0502020204030204" pitchFamily="34" charset="0"/>
                </a:rPr>
                <a:t>90.5</a:t>
              </a:r>
            </a:p>
          </p:txBody>
        </p:sp>
        <p:sp>
          <p:nvSpPr>
            <p:cNvPr id="106" name="TextBox 105">
              <a:extLst>
                <a:ext uri="{FF2B5EF4-FFF2-40B4-BE49-F238E27FC236}">
                  <a16:creationId xmlns:a16="http://schemas.microsoft.com/office/drawing/2014/main" id="{4ADCF376-D917-4089-A253-C91983C5E396}"/>
                </a:ext>
              </a:extLst>
            </p:cNvPr>
            <p:cNvSpPr txBox="1"/>
            <p:nvPr/>
          </p:nvSpPr>
          <p:spPr bwMode="auto">
            <a:xfrm>
              <a:off x="9853206" y="4417892"/>
              <a:ext cx="1724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BMI Loss, kg/m</a:t>
              </a:r>
              <a:r>
                <a:rPr lang="en-US" sz="1400" b="1"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t>2</a:t>
              </a: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1400" b="1" baseline="30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D8D09153-3C85-BFE8-EDC0-F0EFE7E8FF69}"/>
                </a:ext>
              </a:extLst>
            </p:cNvPr>
            <p:cNvGrpSpPr/>
            <p:nvPr/>
          </p:nvGrpSpPr>
          <p:grpSpPr>
            <a:xfrm>
              <a:off x="9348512" y="2514349"/>
              <a:ext cx="76694" cy="1670802"/>
              <a:chOff x="9348512" y="2514349"/>
              <a:chExt cx="76694" cy="1670802"/>
            </a:xfrm>
          </p:grpSpPr>
          <p:cxnSp>
            <p:nvCxnSpPr>
              <p:cNvPr id="21" name="Straight Connector 20">
                <a:extLst>
                  <a:ext uri="{FF2B5EF4-FFF2-40B4-BE49-F238E27FC236}">
                    <a16:creationId xmlns:a16="http://schemas.microsoft.com/office/drawing/2014/main" id="{B3BFE054-1066-48FA-875E-5B781B634B29}"/>
                  </a:ext>
                </a:extLst>
              </p:cNvPr>
              <p:cNvCxnSpPr/>
              <p:nvPr/>
            </p:nvCxnSpPr>
            <p:spPr bwMode="auto">
              <a:xfrm flipH="1">
                <a:off x="9348512" y="2514349"/>
                <a:ext cx="68427" cy="0"/>
              </a:xfrm>
              <a:prstGeom prst="line">
                <a:avLst/>
              </a:prstGeom>
              <a:noFill/>
              <a:ln w="19050"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5AAC7E6-B8BB-4900-B285-A1AD20660462}"/>
                  </a:ext>
                </a:extLst>
              </p:cNvPr>
              <p:cNvCxnSpPr/>
              <p:nvPr/>
            </p:nvCxnSpPr>
            <p:spPr bwMode="auto">
              <a:xfrm flipH="1">
                <a:off x="9348512" y="4185151"/>
                <a:ext cx="68427" cy="0"/>
              </a:xfrm>
              <a:prstGeom prst="line">
                <a:avLst/>
              </a:prstGeom>
              <a:noFill/>
              <a:ln w="19050"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0938E96-184C-4025-83DD-7A3C5EF0521B}"/>
                  </a:ext>
                </a:extLst>
              </p:cNvPr>
              <p:cNvCxnSpPr>
                <a:cxnSpLocks/>
              </p:cNvCxnSpPr>
              <p:nvPr/>
            </p:nvCxnSpPr>
            <p:spPr bwMode="auto">
              <a:xfrm rot="10800000" flipH="1">
                <a:off x="9356779" y="3847383"/>
                <a:ext cx="68427" cy="0"/>
              </a:xfrm>
              <a:prstGeom prst="line">
                <a:avLst/>
              </a:prstGeom>
              <a:noFill/>
              <a:ln w="19050"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B1A31EFC-32E1-4977-A468-7A6D93C00760}"/>
                  </a:ext>
                </a:extLst>
              </p:cNvPr>
              <p:cNvCxnSpPr>
                <a:cxnSpLocks/>
              </p:cNvCxnSpPr>
              <p:nvPr/>
            </p:nvCxnSpPr>
            <p:spPr bwMode="auto">
              <a:xfrm rot="10800000" flipH="1">
                <a:off x="9356779" y="3513160"/>
                <a:ext cx="68427" cy="0"/>
              </a:xfrm>
              <a:prstGeom prst="line">
                <a:avLst/>
              </a:prstGeom>
              <a:noFill/>
              <a:ln w="19050"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914366D-6DB1-420B-8831-13417F7EE4B2}"/>
                  </a:ext>
                </a:extLst>
              </p:cNvPr>
              <p:cNvCxnSpPr>
                <a:cxnSpLocks/>
              </p:cNvCxnSpPr>
              <p:nvPr/>
            </p:nvCxnSpPr>
            <p:spPr bwMode="auto">
              <a:xfrm rot="10800000" flipH="1">
                <a:off x="9356779" y="3178939"/>
                <a:ext cx="68427" cy="0"/>
              </a:xfrm>
              <a:prstGeom prst="line">
                <a:avLst/>
              </a:prstGeom>
              <a:noFill/>
              <a:ln w="19050"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7552AFC7-8E86-42D7-9CB8-76DCB4AC1381}"/>
                  </a:ext>
                </a:extLst>
              </p:cNvPr>
              <p:cNvCxnSpPr>
                <a:cxnSpLocks/>
              </p:cNvCxnSpPr>
              <p:nvPr/>
            </p:nvCxnSpPr>
            <p:spPr bwMode="auto">
              <a:xfrm rot="10800000" flipH="1">
                <a:off x="9356779" y="2844716"/>
                <a:ext cx="68427" cy="0"/>
              </a:xfrm>
              <a:prstGeom prst="line">
                <a:avLst/>
              </a:prstGeom>
              <a:noFill/>
              <a:ln w="19050" cap="flat" cmpd="sng" algn="ctr">
                <a:solidFill>
                  <a:schemeClr val="bg1"/>
                </a:solidFill>
                <a:prstDash val="solid"/>
                <a:round/>
                <a:headEnd type="none" w="med" len="med"/>
                <a:tailEnd type="none" w="med" len="med"/>
              </a:ln>
              <a:effectLst/>
            </p:spPr>
          </p:cxnSp>
        </p:grpSp>
        <p:sp>
          <p:nvSpPr>
            <p:cNvPr id="114" name="TextBox 113">
              <a:extLst>
                <a:ext uri="{FF2B5EF4-FFF2-40B4-BE49-F238E27FC236}">
                  <a16:creationId xmlns:a16="http://schemas.microsoft.com/office/drawing/2014/main" id="{8B92EA2D-2273-4E5C-8D7A-762B85415808}"/>
                </a:ext>
              </a:extLst>
            </p:cNvPr>
            <p:cNvSpPr txBox="1"/>
            <p:nvPr/>
          </p:nvSpPr>
          <p:spPr bwMode="auto">
            <a:xfrm>
              <a:off x="8844245" y="3720194"/>
              <a:ext cx="546854" cy="2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914377" eaLnBrk="0" fontAlgn="base" hangingPunct="0">
                <a:spcBef>
                  <a:spcPct val="50000"/>
                </a:spcBef>
                <a:spcAft>
                  <a:spcPct val="0"/>
                </a:spcAf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20</a:t>
              </a:r>
            </a:p>
          </p:txBody>
        </p:sp>
        <p:sp>
          <p:nvSpPr>
            <p:cNvPr id="115" name="TextBox 114">
              <a:extLst>
                <a:ext uri="{FF2B5EF4-FFF2-40B4-BE49-F238E27FC236}">
                  <a16:creationId xmlns:a16="http://schemas.microsoft.com/office/drawing/2014/main" id="{5801A681-F3A6-4F74-8808-7CD4105E49F8}"/>
                </a:ext>
              </a:extLst>
            </p:cNvPr>
            <p:cNvSpPr txBox="1"/>
            <p:nvPr/>
          </p:nvSpPr>
          <p:spPr bwMode="auto">
            <a:xfrm>
              <a:off x="8844245" y="3390091"/>
              <a:ext cx="546854" cy="2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914377" eaLnBrk="0" fontAlgn="base" hangingPunct="0">
                <a:spcBef>
                  <a:spcPct val="50000"/>
                </a:spcBef>
                <a:spcAft>
                  <a:spcPct val="0"/>
                </a:spcAf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40</a:t>
              </a:r>
            </a:p>
          </p:txBody>
        </p:sp>
        <p:sp>
          <p:nvSpPr>
            <p:cNvPr id="116" name="TextBox 115">
              <a:extLst>
                <a:ext uri="{FF2B5EF4-FFF2-40B4-BE49-F238E27FC236}">
                  <a16:creationId xmlns:a16="http://schemas.microsoft.com/office/drawing/2014/main" id="{3058631D-E2F3-4C2C-AEDC-2A8057323D04}"/>
                </a:ext>
              </a:extLst>
            </p:cNvPr>
            <p:cNvSpPr txBox="1"/>
            <p:nvPr/>
          </p:nvSpPr>
          <p:spPr bwMode="auto">
            <a:xfrm>
              <a:off x="8844245" y="3059988"/>
              <a:ext cx="546854" cy="2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914377" eaLnBrk="0" fontAlgn="base" hangingPunct="0">
                <a:spcBef>
                  <a:spcPct val="50000"/>
                </a:spcBef>
                <a:spcAft>
                  <a:spcPct val="0"/>
                </a:spcAf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60</a:t>
              </a:r>
            </a:p>
          </p:txBody>
        </p:sp>
        <p:sp>
          <p:nvSpPr>
            <p:cNvPr id="117" name="TextBox 116">
              <a:extLst>
                <a:ext uri="{FF2B5EF4-FFF2-40B4-BE49-F238E27FC236}">
                  <a16:creationId xmlns:a16="http://schemas.microsoft.com/office/drawing/2014/main" id="{52E3B924-C941-4ED6-8409-BBB604AFC81F}"/>
                </a:ext>
              </a:extLst>
            </p:cNvPr>
            <p:cNvSpPr txBox="1"/>
            <p:nvPr/>
          </p:nvSpPr>
          <p:spPr bwMode="auto">
            <a:xfrm>
              <a:off x="8803599" y="2729886"/>
              <a:ext cx="586121" cy="2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914377" eaLnBrk="0" fontAlgn="base" hangingPunct="0">
                <a:spcBef>
                  <a:spcPct val="50000"/>
                </a:spcBef>
                <a:spcAft>
                  <a:spcPct val="0"/>
                </a:spcAf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80</a:t>
              </a:r>
            </a:p>
          </p:txBody>
        </p:sp>
        <p:sp>
          <p:nvSpPr>
            <p:cNvPr id="119" name="TextBox 118">
              <a:extLst>
                <a:ext uri="{FF2B5EF4-FFF2-40B4-BE49-F238E27FC236}">
                  <a16:creationId xmlns:a16="http://schemas.microsoft.com/office/drawing/2014/main" id="{5E14A4A3-A4F2-437C-818D-AEF3F7530809}"/>
                </a:ext>
              </a:extLst>
            </p:cNvPr>
            <p:cNvSpPr txBox="1"/>
            <p:nvPr/>
          </p:nvSpPr>
          <p:spPr bwMode="auto">
            <a:xfrm>
              <a:off x="8771361" y="2392039"/>
              <a:ext cx="617263" cy="2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914377" eaLnBrk="0" fontAlgn="base" hangingPunct="0">
                <a:spcBef>
                  <a:spcPct val="50000"/>
                </a:spcBef>
                <a:spcAft>
                  <a:spcPct val="0"/>
                </a:spcAft>
                <a:defRPr/>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100</a:t>
              </a:r>
            </a:p>
          </p:txBody>
        </p:sp>
        <p:sp>
          <p:nvSpPr>
            <p:cNvPr id="120" name="TextBox 119">
              <a:extLst>
                <a:ext uri="{FF2B5EF4-FFF2-40B4-BE49-F238E27FC236}">
                  <a16:creationId xmlns:a16="http://schemas.microsoft.com/office/drawing/2014/main" id="{0AD7001D-33AD-4C45-8DD6-2ED1216F5939}"/>
                </a:ext>
              </a:extLst>
            </p:cNvPr>
            <p:cNvSpPr txBox="1"/>
            <p:nvPr/>
          </p:nvSpPr>
          <p:spPr bwMode="auto">
            <a:xfrm rot="16200000">
              <a:off x="8120809" y="3235566"/>
              <a:ext cx="1797949" cy="23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a:t>
              </a:r>
            </a:p>
          </p:txBody>
        </p:sp>
      </p:grpSp>
      <p:sp>
        <p:nvSpPr>
          <p:cNvPr id="94" name="TextBox 93">
            <a:extLst>
              <a:ext uri="{FF2B5EF4-FFF2-40B4-BE49-F238E27FC236}">
                <a16:creationId xmlns:a16="http://schemas.microsoft.com/office/drawing/2014/main" id="{BB1B80A9-3AC8-4FD2-9DC5-ADB98C134CE6}"/>
              </a:ext>
            </a:extLst>
          </p:cNvPr>
          <p:cNvSpPr txBox="1"/>
          <p:nvPr/>
        </p:nvSpPr>
        <p:spPr>
          <a:xfrm>
            <a:off x="416088" y="6395091"/>
            <a:ext cx="2899576" cy="276999"/>
          </a:xfrm>
          <a:prstGeom prst="rect">
            <a:avLst/>
          </a:prstGeom>
          <a:noFill/>
        </p:spPr>
        <p:txBody>
          <a:bodyPr wrap="none" rtlCol="0" anchor="b">
            <a:spAutoFit/>
          </a:bodyPr>
          <a:lstStyle/>
          <a:p>
            <a:pPr defTabSz="609570">
              <a:defRPr/>
            </a:pPr>
            <a:r>
              <a:rPr lang="en-US" sz="1200" dirty="0">
                <a:solidFill>
                  <a:schemeClr val="bg2"/>
                </a:solidFill>
                <a:cs typeface="Arial" panose="020B0604020202020204" pitchFamily="34" charset="0"/>
              </a:rPr>
              <a:t>Lassailly. Gastroenterology. 2020;159:1290.</a:t>
            </a:r>
          </a:p>
        </p:txBody>
      </p:sp>
      <p:sp>
        <p:nvSpPr>
          <p:cNvPr id="43" name="TextBox 42">
            <a:extLst>
              <a:ext uri="{FF2B5EF4-FFF2-40B4-BE49-F238E27FC236}">
                <a16:creationId xmlns:a16="http://schemas.microsoft.com/office/drawing/2014/main" id="{58648029-16E4-7B48-8009-1EBC82078C6B}"/>
              </a:ext>
            </a:extLst>
          </p:cNvPr>
          <p:cNvSpPr txBox="1"/>
          <p:nvPr/>
        </p:nvSpPr>
        <p:spPr>
          <a:xfrm>
            <a:off x="4886269" y="1532542"/>
            <a:ext cx="2104722"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black"/>
                </a:solidFill>
                <a:effectLst/>
                <a:uLnTx/>
                <a:uFillTx/>
                <a:latin typeface="Calibri" panose="020F0502020204030204"/>
                <a:ea typeface="+mn-ea"/>
                <a:cs typeface="+mn-cs"/>
              </a:rPr>
              <a:t>Primary Outcome</a:t>
            </a:r>
          </a:p>
        </p:txBody>
      </p:sp>
      <p:grpSp>
        <p:nvGrpSpPr>
          <p:cNvPr id="14" name="Group 13">
            <a:extLst>
              <a:ext uri="{FF2B5EF4-FFF2-40B4-BE49-F238E27FC236}">
                <a16:creationId xmlns:a16="http://schemas.microsoft.com/office/drawing/2014/main" id="{8BAC09E4-962C-3358-BB5B-CC3CE6CF49E5}"/>
              </a:ext>
            </a:extLst>
          </p:cNvPr>
          <p:cNvGrpSpPr/>
          <p:nvPr/>
        </p:nvGrpSpPr>
        <p:grpSpPr>
          <a:xfrm>
            <a:off x="3723390" y="1780558"/>
            <a:ext cx="3906923" cy="2924376"/>
            <a:chOff x="4250050" y="1780558"/>
            <a:chExt cx="4598768" cy="3442229"/>
          </a:xfrm>
        </p:grpSpPr>
        <p:sp>
          <p:nvSpPr>
            <p:cNvPr id="44" name="TextBox 43">
              <a:extLst>
                <a:ext uri="{FF2B5EF4-FFF2-40B4-BE49-F238E27FC236}">
                  <a16:creationId xmlns:a16="http://schemas.microsoft.com/office/drawing/2014/main" id="{117C80E3-5863-F748-882A-82CE5EF094AD}"/>
                </a:ext>
              </a:extLst>
            </p:cNvPr>
            <p:cNvSpPr txBox="1"/>
            <p:nvPr/>
          </p:nvSpPr>
          <p:spPr>
            <a:xfrm>
              <a:off x="6616805" y="1780558"/>
              <a:ext cx="637761" cy="25359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0" cap="none" spc="0" normalizeH="0" baseline="0" noProof="0" dirty="0">
                  <a:ln>
                    <a:noFill/>
                  </a:ln>
                  <a:solidFill>
                    <a:prstClr val="black"/>
                  </a:solidFill>
                  <a:effectLst/>
                  <a:uLnTx/>
                  <a:uFillTx/>
                  <a:latin typeface="Calibri" panose="020F0502020204030204"/>
                  <a:ea typeface="+mn-ea"/>
                  <a:cs typeface="+mn-cs"/>
                </a:rPr>
                <a:t>P </a:t>
              </a: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&lt;.001</a:t>
              </a:r>
            </a:p>
          </p:txBody>
        </p:sp>
        <p:cxnSp>
          <p:nvCxnSpPr>
            <p:cNvPr id="45" name="Straight Connector 44">
              <a:extLst>
                <a:ext uri="{FF2B5EF4-FFF2-40B4-BE49-F238E27FC236}">
                  <a16:creationId xmlns:a16="http://schemas.microsoft.com/office/drawing/2014/main" id="{3FF77E09-6EC4-614B-8341-62860F386A8D}"/>
                </a:ext>
              </a:extLst>
            </p:cNvPr>
            <p:cNvCxnSpPr/>
            <p:nvPr/>
          </p:nvCxnSpPr>
          <p:spPr>
            <a:xfrm>
              <a:off x="4812976" y="2210361"/>
              <a:ext cx="0" cy="2668326"/>
            </a:xfrm>
            <a:prstGeom prst="line">
              <a:avLst/>
            </a:prstGeom>
            <a:noFill/>
            <a:ln w="19050" cap="flat" cmpd="sng" algn="ctr">
              <a:solidFill>
                <a:sysClr val="windowText" lastClr="000000"/>
              </a:solidFill>
              <a:prstDash val="solid"/>
              <a:miter lim="800000"/>
            </a:ln>
            <a:effectLst/>
          </p:spPr>
        </p:cxnSp>
        <p:cxnSp>
          <p:nvCxnSpPr>
            <p:cNvPr id="46" name="Straight Connector 45">
              <a:extLst>
                <a:ext uri="{FF2B5EF4-FFF2-40B4-BE49-F238E27FC236}">
                  <a16:creationId xmlns:a16="http://schemas.microsoft.com/office/drawing/2014/main" id="{3019FFF5-567E-BA45-9D4F-16C3000B9262}"/>
                </a:ext>
              </a:extLst>
            </p:cNvPr>
            <p:cNvCxnSpPr>
              <a:cxnSpLocks/>
            </p:cNvCxnSpPr>
            <p:nvPr/>
          </p:nvCxnSpPr>
          <p:spPr>
            <a:xfrm>
              <a:off x="5846952" y="2056093"/>
              <a:ext cx="2026261" cy="0"/>
            </a:xfrm>
            <a:prstGeom prst="line">
              <a:avLst/>
            </a:prstGeom>
            <a:noFill/>
            <a:ln w="19050" cap="flat" cmpd="sng" algn="ctr">
              <a:solidFill>
                <a:sysClr val="windowText" lastClr="000000"/>
              </a:solidFill>
              <a:prstDash val="solid"/>
              <a:miter lim="800000"/>
            </a:ln>
            <a:effectLst/>
          </p:spPr>
        </p:cxnSp>
        <p:cxnSp>
          <p:nvCxnSpPr>
            <p:cNvPr id="47" name="Straight Connector 46">
              <a:extLst>
                <a:ext uri="{FF2B5EF4-FFF2-40B4-BE49-F238E27FC236}">
                  <a16:creationId xmlns:a16="http://schemas.microsoft.com/office/drawing/2014/main" id="{8204EB19-75B1-D546-A59F-5BD11AB9D2B6}"/>
                </a:ext>
              </a:extLst>
            </p:cNvPr>
            <p:cNvCxnSpPr>
              <a:cxnSpLocks/>
            </p:cNvCxnSpPr>
            <p:nvPr/>
          </p:nvCxnSpPr>
          <p:spPr>
            <a:xfrm rot="16200000">
              <a:off x="5769821" y="2056095"/>
              <a:ext cx="154263" cy="0"/>
            </a:xfrm>
            <a:prstGeom prst="line">
              <a:avLst/>
            </a:prstGeom>
            <a:noFill/>
            <a:ln w="19050" cap="flat" cmpd="sng" algn="ctr">
              <a:solidFill>
                <a:sysClr val="windowText" lastClr="000000"/>
              </a:solidFill>
              <a:prstDash val="solid"/>
              <a:miter lim="800000"/>
            </a:ln>
            <a:effectLst/>
          </p:spPr>
        </p:cxnSp>
        <p:cxnSp>
          <p:nvCxnSpPr>
            <p:cNvPr id="48" name="Straight Connector 47">
              <a:extLst>
                <a:ext uri="{FF2B5EF4-FFF2-40B4-BE49-F238E27FC236}">
                  <a16:creationId xmlns:a16="http://schemas.microsoft.com/office/drawing/2014/main" id="{6CFEBFC4-2548-B747-A49C-D15976FE9A88}"/>
                </a:ext>
              </a:extLst>
            </p:cNvPr>
            <p:cNvCxnSpPr>
              <a:cxnSpLocks/>
            </p:cNvCxnSpPr>
            <p:nvPr/>
          </p:nvCxnSpPr>
          <p:spPr>
            <a:xfrm rot="16200000">
              <a:off x="7796080" y="2056095"/>
              <a:ext cx="154263" cy="0"/>
            </a:xfrm>
            <a:prstGeom prst="line">
              <a:avLst/>
            </a:prstGeom>
            <a:noFill/>
            <a:ln w="19050" cap="flat" cmpd="sng" algn="ctr">
              <a:solidFill>
                <a:sysClr val="windowText" lastClr="000000"/>
              </a:solidFill>
              <a:prstDash val="solid"/>
              <a:miter lim="800000"/>
            </a:ln>
            <a:effectLst/>
          </p:spPr>
        </p:cxnSp>
        <p:grpSp>
          <p:nvGrpSpPr>
            <p:cNvPr id="49" name="Group 48">
              <a:extLst>
                <a:ext uri="{FF2B5EF4-FFF2-40B4-BE49-F238E27FC236}">
                  <a16:creationId xmlns:a16="http://schemas.microsoft.com/office/drawing/2014/main" id="{B2AD329F-D089-E745-B45D-F81A8A9DA97D}"/>
                </a:ext>
              </a:extLst>
            </p:cNvPr>
            <p:cNvGrpSpPr/>
            <p:nvPr/>
          </p:nvGrpSpPr>
          <p:grpSpPr>
            <a:xfrm>
              <a:off x="4250050" y="2057882"/>
              <a:ext cx="562943" cy="329037"/>
              <a:chOff x="1426318" y="2982335"/>
              <a:chExt cx="321520" cy="187927"/>
            </a:xfrm>
          </p:grpSpPr>
          <p:cxnSp>
            <p:nvCxnSpPr>
              <p:cNvPr id="50" name="Straight Connector 49">
                <a:extLst>
                  <a:ext uri="{FF2B5EF4-FFF2-40B4-BE49-F238E27FC236}">
                    <a16:creationId xmlns:a16="http://schemas.microsoft.com/office/drawing/2014/main" id="{5DE49100-331E-FA41-A6A9-5551A136508B}"/>
                  </a:ext>
                </a:extLst>
              </p:cNvPr>
              <p:cNvCxnSpPr>
                <a:cxnSpLocks/>
              </p:cNvCxnSpPr>
              <p:nvPr/>
            </p:nvCxnSpPr>
            <p:spPr>
              <a:xfrm flipH="1">
                <a:off x="1694259" y="3079413"/>
                <a:ext cx="53579" cy="0"/>
              </a:xfrm>
              <a:prstGeom prst="line">
                <a:avLst/>
              </a:prstGeom>
              <a:noFill/>
              <a:ln w="19050" cap="flat" cmpd="sng" algn="ctr">
                <a:solidFill>
                  <a:sysClr val="windowText" lastClr="000000"/>
                </a:solidFill>
                <a:prstDash val="solid"/>
                <a:miter lim="800000"/>
              </a:ln>
              <a:effectLst/>
            </p:spPr>
          </p:cxnSp>
          <p:sp>
            <p:nvSpPr>
              <p:cNvPr id="51" name="TextBox 50">
                <a:extLst>
                  <a:ext uri="{FF2B5EF4-FFF2-40B4-BE49-F238E27FC236}">
                    <a16:creationId xmlns:a16="http://schemas.microsoft.com/office/drawing/2014/main" id="{8A38DF47-1116-D748-9A20-04BBB6C71634}"/>
                  </a:ext>
                </a:extLst>
              </p:cNvPr>
              <p:cNvSpPr txBox="1"/>
              <p:nvPr/>
            </p:nvSpPr>
            <p:spPr>
              <a:xfrm>
                <a:off x="1426318" y="2982335"/>
                <a:ext cx="239103" cy="187927"/>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100</a:t>
                </a:r>
              </a:p>
            </p:txBody>
          </p:sp>
        </p:grpSp>
        <p:grpSp>
          <p:nvGrpSpPr>
            <p:cNvPr id="52" name="Group 51">
              <a:extLst>
                <a:ext uri="{FF2B5EF4-FFF2-40B4-BE49-F238E27FC236}">
                  <a16:creationId xmlns:a16="http://schemas.microsoft.com/office/drawing/2014/main" id="{494580C8-CC3A-DC47-BCDE-977FC3711E71}"/>
                </a:ext>
              </a:extLst>
            </p:cNvPr>
            <p:cNvGrpSpPr/>
            <p:nvPr/>
          </p:nvGrpSpPr>
          <p:grpSpPr>
            <a:xfrm>
              <a:off x="4389599" y="2579041"/>
              <a:ext cx="423395" cy="329037"/>
              <a:chOff x="1506020" y="2982335"/>
              <a:chExt cx="241818" cy="187927"/>
            </a:xfrm>
          </p:grpSpPr>
          <p:cxnSp>
            <p:nvCxnSpPr>
              <p:cNvPr id="53" name="Straight Connector 52">
                <a:extLst>
                  <a:ext uri="{FF2B5EF4-FFF2-40B4-BE49-F238E27FC236}">
                    <a16:creationId xmlns:a16="http://schemas.microsoft.com/office/drawing/2014/main" id="{7131ED46-99C8-C74E-BAA3-F9FC2328D742}"/>
                  </a:ext>
                </a:extLst>
              </p:cNvPr>
              <p:cNvCxnSpPr>
                <a:cxnSpLocks/>
              </p:cNvCxnSpPr>
              <p:nvPr/>
            </p:nvCxnSpPr>
            <p:spPr>
              <a:xfrm flipH="1">
                <a:off x="1694259" y="3079413"/>
                <a:ext cx="53579" cy="0"/>
              </a:xfrm>
              <a:prstGeom prst="line">
                <a:avLst/>
              </a:prstGeom>
              <a:noFill/>
              <a:ln w="19050" cap="flat" cmpd="sng" algn="ctr">
                <a:solidFill>
                  <a:sysClr val="windowText" lastClr="000000"/>
                </a:solidFill>
                <a:prstDash val="solid"/>
                <a:miter lim="800000"/>
              </a:ln>
              <a:effectLst/>
            </p:spPr>
          </p:cxnSp>
          <p:sp>
            <p:nvSpPr>
              <p:cNvPr id="54" name="TextBox 53">
                <a:extLst>
                  <a:ext uri="{FF2B5EF4-FFF2-40B4-BE49-F238E27FC236}">
                    <a16:creationId xmlns:a16="http://schemas.microsoft.com/office/drawing/2014/main" id="{E4D12E1B-BED8-5141-92AD-81507DD31030}"/>
                  </a:ext>
                </a:extLst>
              </p:cNvPr>
              <p:cNvSpPr txBox="1"/>
              <p:nvPr/>
            </p:nvSpPr>
            <p:spPr>
              <a:xfrm>
                <a:off x="1506020" y="2982335"/>
                <a:ext cx="159401" cy="187927"/>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80</a:t>
                </a:r>
              </a:p>
            </p:txBody>
          </p:sp>
        </p:grpSp>
        <p:grpSp>
          <p:nvGrpSpPr>
            <p:cNvPr id="55" name="Group 54">
              <a:extLst>
                <a:ext uri="{FF2B5EF4-FFF2-40B4-BE49-F238E27FC236}">
                  <a16:creationId xmlns:a16="http://schemas.microsoft.com/office/drawing/2014/main" id="{54BED75A-3C49-664D-97A6-58B8AEB258E9}"/>
                </a:ext>
              </a:extLst>
            </p:cNvPr>
            <p:cNvGrpSpPr/>
            <p:nvPr/>
          </p:nvGrpSpPr>
          <p:grpSpPr>
            <a:xfrm>
              <a:off x="4389599" y="3112706"/>
              <a:ext cx="423395" cy="329037"/>
              <a:chOff x="1506020" y="2982335"/>
              <a:chExt cx="241818" cy="187927"/>
            </a:xfrm>
          </p:grpSpPr>
          <p:cxnSp>
            <p:nvCxnSpPr>
              <p:cNvPr id="56" name="Straight Connector 55">
                <a:extLst>
                  <a:ext uri="{FF2B5EF4-FFF2-40B4-BE49-F238E27FC236}">
                    <a16:creationId xmlns:a16="http://schemas.microsoft.com/office/drawing/2014/main" id="{F61C9602-6DF0-424B-A31D-DB77958A9EB9}"/>
                  </a:ext>
                </a:extLst>
              </p:cNvPr>
              <p:cNvCxnSpPr>
                <a:cxnSpLocks/>
              </p:cNvCxnSpPr>
              <p:nvPr/>
            </p:nvCxnSpPr>
            <p:spPr>
              <a:xfrm flipH="1">
                <a:off x="1694259" y="3079413"/>
                <a:ext cx="53579" cy="0"/>
              </a:xfrm>
              <a:prstGeom prst="line">
                <a:avLst/>
              </a:prstGeom>
              <a:noFill/>
              <a:ln w="19050" cap="flat" cmpd="sng" algn="ctr">
                <a:solidFill>
                  <a:sysClr val="windowText" lastClr="000000"/>
                </a:solidFill>
                <a:prstDash val="solid"/>
                <a:miter lim="800000"/>
              </a:ln>
              <a:effectLst/>
            </p:spPr>
          </p:cxnSp>
          <p:sp>
            <p:nvSpPr>
              <p:cNvPr id="57" name="TextBox 56">
                <a:extLst>
                  <a:ext uri="{FF2B5EF4-FFF2-40B4-BE49-F238E27FC236}">
                    <a16:creationId xmlns:a16="http://schemas.microsoft.com/office/drawing/2014/main" id="{97A7A23C-B658-F042-BDB4-46A0047C7D08}"/>
                  </a:ext>
                </a:extLst>
              </p:cNvPr>
              <p:cNvSpPr txBox="1"/>
              <p:nvPr/>
            </p:nvSpPr>
            <p:spPr>
              <a:xfrm>
                <a:off x="1506020" y="2982335"/>
                <a:ext cx="159401" cy="187927"/>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60</a:t>
                </a:r>
              </a:p>
            </p:txBody>
          </p:sp>
        </p:grpSp>
        <p:grpSp>
          <p:nvGrpSpPr>
            <p:cNvPr id="58" name="Group 57">
              <a:extLst>
                <a:ext uri="{FF2B5EF4-FFF2-40B4-BE49-F238E27FC236}">
                  <a16:creationId xmlns:a16="http://schemas.microsoft.com/office/drawing/2014/main" id="{53304E20-2607-BF45-874E-7D2159466C9A}"/>
                </a:ext>
              </a:extLst>
            </p:cNvPr>
            <p:cNvGrpSpPr/>
            <p:nvPr/>
          </p:nvGrpSpPr>
          <p:grpSpPr>
            <a:xfrm>
              <a:off x="4389599" y="3658880"/>
              <a:ext cx="423395" cy="329037"/>
              <a:chOff x="1506020" y="2982335"/>
              <a:chExt cx="241818" cy="187927"/>
            </a:xfrm>
          </p:grpSpPr>
          <p:cxnSp>
            <p:nvCxnSpPr>
              <p:cNvPr id="59" name="Straight Connector 58">
                <a:extLst>
                  <a:ext uri="{FF2B5EF4-FFF2-40B4-BE49-F238E27FC236}">
                    <a16:creationId xmlns:a16="http://schemas.microsoft.com/office/drawing/2014/main" id="{2EE8A37D-917E-7449-BB13-6C4C452E0A45}"/>
                  </a:ext>
                </a:extLst>
              </p:cNvPr>
              <p:cNvCxnSpPr>
                <a:cxnSpLocks/>
              </p:cNvCxnSpPr>
              <p:nvPr/>
            </p:nvCxnSpPr>
            <p:spPr>
              <a:xfrm flipH="1">
                <a:off x="1694259" y="3079413"/>
                <a:ext cx="53579" cy="0"/>
              </a:xfrm>
              <a:prstGeom prst="line">
                <a:avLst/>
              </a:prstGeom>
              <a:noFill/>
              <a:ln w="19050" cap="flat" cmpd="sng" algn="ctr">
                <a:solidFill>
                  <a:sysClr val="windowText" lastClr="000000"/>
                </a:solidFill>
                <a:prstDash val="solid"/>
                <a:miter lim="800000"/>
              </a:ln>
              <a:effectLst/>
            </p:spPr>
          </p:cxnSp>
          <p:sp>
            <p:nvSpPr>
              <p:cNvPr id="60" name="TextBox 59">
                <a:extLst>
                  <a:ext uri="{FF2B5EF4-FFF2-40B4-BE49-F238E27FC236}">
                    <a16:creationId xmlns:a16="http://schemas.microsoft.com/office/drawing/2014/main" id="{342BE26A-DC53-224E-B82E-7942F98C4B9E}"/>
                  </a:ext>
                </a:extLst>
              </p:cNvPr>
              <p:cNvSpPr txBox="1"/>
              <p:nvPr/>
            </p:nvSpPr>
            <p:spPr>
              <a:xfrm>
                <a:off x="1506020" y="2982335"/>
                <a:ext cx="159401" cy="187927"/>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40</a:t>
                </a:r>
              </a:p>
            </p:txBody>
          </p:sp>
        </p:grpSp>
        <p:grpSp>
          <p:nvGrpSpPr>
            <p:cNvPr id="61" name="Group 60">
              <a:extLst>
                <a:ext uri="{FF2B5EF4-FFF2-40B4-BE49-F238E27FC236}">
                  <a16:creationId xmlns:a16="http://schemas.microsoft.com/office/drawing/2014/main" id="{5BF7E971-3E31-C043-AC93-25906846C904}"/>
                </a:ext>
              </a:extLst>
            </p:cNvPr>
            <p:cNvGrpSpPr/>
            <p:nvPr/>
          </p:nvGrpSpPr>
          <p:grpSpPr>
            <a:xfrm>
              <a:off x="4389599" y="4175868"/>
              <a:ext cx="423395" cy="329037"/>
              <a:chOff x="1506020" y="2982335"/>
              <a:chExt cx="241818" cy="187927"/>
            </a:xfrm>
          </p:grpSpPr>
          <p:cxnSp>
            <p:nvCxnSpPr>
              <p:cNvPr id="62" name="Straight Connector 61">
                <a:extLst>
                  <a:ext uri="{FF2B5EF4-FFF2-40B4-BE49-F238E27FC236}">
                    <a16:creationId xmlns:a16="http://schemas.microsoft.com/office/drawing/2014/main" id="{52CE87E7-5CFD-2747-A93D-C7670CA7E1A6}"/>
                  </a:ext>
                </a:extLst>
              </p:cNvPr>
              <p:cNvCxnSpPr>
                <a:cxnSpLocks/>
              </p:cNvCxnSpPr>
              <p:nvPr/>
            </p:nvCxnSpPr>
            <p:spPr>
              <a:xfrm flipH="1">
                <a:off x="1694259" y="3079413"/>
                <a:ext cx="53579" cy="0"/>
              </a:xfrm>
              <a:prstGeom prst="line">
                <a:avLst/>
              </a:prstGeom>
              <a:noFill/>
              <a:ln w="19050" cap="flat" cmpd="sng" algn="ctr">
                <a:solidFill>
                  <a:sysClr val="windowText" lastClr="000000"/>
                </a:solidFill>
                <a:prstDash val="solid"/>
                <a:miter lim="800000"/>
              </a:ln>
              <a:effectLst/>
            </p:spPr>
          </p:cxnSp>
          <p:sp>
            <p:nvSpPr>
              <p:cNvPr id="63" name="TextBox 62">
                <a:extLst>
                  <a:ext uri="{FF2B5EF4-FFF2-40B4-BE49-F238E27FC236}">
                    <a16:creationId xmlns:a16="http://schemas.microsoft.com/office/drawing/2014/main" id="{9AA89989-3667-B24A-B7ED-E1D6EDCE62C5}"/>
                  </a:ext>
                </a:extLst>
              </p:cNvPr>
              <p:cNvSpPr txBox="1"/>
              <p:nvPr/>
            </p:nvSpPr>
            <p:spPr>
              <a:xfrm>
                <a:off x="1506020" y="2982335"/>
                <a:ext cx="159401" cy="187927"/>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20</a:t>
                </a:r>
              </a:p>
            </p:txBody>
          </p:sp>
        </p:grpSp>
        <p:grpSp>
          <p:nvGrpSpPr>
            <p:cNvPr id="64" name="Group 63">
              <a:extLst>
                <a:ext uri="{FF2B5EF4-FFF2-40B4-BE49-F238E27FC236}">
                  <a16:creationId xmlns:a16="http://schemas.microsoft.com/office/drawing/2014/main" id="{93FC99C7-5111-F945-9F9B-7E8DF7AC9612}"/>
                </a:ext>
              </a:extLst>
            </p:cNvPr>
            <p:cNvGrpSpPr/>
            <p:nvPr/>
          </p:nvGrpSpPr>
          <p:grpSpPr>
            <a:xfrm>
              <a:off x="4529144" y="4701194"/>
              <a:ext cx="283838" cy="329037"/>
              <a:chOff x="1585726" y="2982335"/>
              <a:chExt cx="162112" cy="187927"/>
            </a:xfrm>
          </p:grpSpPr>
          <p:cxnSp>
            <p:nvCxnSpPr>
              <p:cNvPr id="65" name="Straight Connector 64">
                <a:extLst>
                  <a:ext uri="{FF2B5EF4-FFF2-40B4-BE49-F238E27FC236}">
                    <a16:creationId xmlns:a16="http://schemas.microsoft.com/office/drawing/2014/main" id="{B935BDC7-4764-EC48-B102-CEA6BABD9893}"/>
                  </a:ext>
                </a:extLst>
              </p:cNvPr>
              <p:cNvCxnSpPr>
                <a:cxnSpLocks/>
              </p:cNvCxnSpPr>
              <p:nvPr/>
            </p:nvCxnSpPr>
            <p:spPr>
              <a:xfrm flipH="1">
                <a:off x="1694259" y="3079413"/>
                <a:ext cx="53579" cy="0"/>
              </a:xfrm>
              <a:prstGeom prst="line">
                <a:avLst/>
              </a:prstGeom>
              <a:noFill/>
              <a:ln w="19050" cap="flat" cmpd="sng" algn="ctr">
                <a:solidFill>
                  <a:sysClr val="windowText" lastClr="000000"/>
                </a:solidFill>
                <a:prstDash val="solid"/>
                <a:miter lim="800000"/>
              </a:ln>
              <a:effectLst/>
            </p:spPr>
          </p:cxnSp>
          <p:sp>
            <p:nvSpPr>
              <p:cNvPr id="66" name="TextBox 65">
                <a:extLst>
                  <a:ext uri="{FF2B5EF4-FFF2-40B4-BE49-F238E27FC236}">
                    <a16:creationId xmlns:a16="http://schemas.microsoft.com/office/drawing/2014/main" id="{37E7D06C-EDC8-854B-93FE-D8C663EB398F}"/>
                  </a:ext>
                </a:extLst>
              </p:cNvPr>
              <p:cNvSpPr txBox="1"/>
              <p:nvPr/>
            </p:nvSpPr>
            <p:spPr>
              <a:xfrm>
                <a:off x="1585726" y="2982335"/>
                <a:ext cx="79702" cy="187927"/>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0</a:t>
                </a:r>
              </a:p>
            </p:txBody>
          </p:sp>
        </p:grpSp>
        <p:grpSp>
          <p:nvGrpSpPr>
            <p:cNvPr id="68" name="Group 67">
              <a:extLst>
                <a:ext uri="{FF2B5EF4-FFF2-40B4-BE49-F238E27FC236}">
                  <a16:creationId xmlns:a16="http://schemas.microsoft.com/office/drawing/2014/main" id="{93248129-7D67-C242-A2F6-4B5A36020CD4}"/>
                </a:ext>
              </a:extLst>
            </p:cNvPr>
            <p:cNvGrpSpPr/>
            <p:nvPr/>
          </p:nvGrpSpPr>
          <p:grpSpPr>
            <a:xfrm>
              <a:off x="5508917" y="4871149"/>
              <a:ext cx="626774" cy="313481"/>
              <a:chOff x="1804803" y="5090975"/>
              <a:chExt cx="357979" cy="179043"/>
            </a:xfrm>
          </p:grpSpPr>
          <p:sp>
            <p:nvSpPr>
              <p:cNvPr id="69" name="TextBox 68">
                <a:extLst>
                  <a:ext uri="{FF2B5EF4-FFF2-40B4-BE49-F238E27FC236}">
                    <a16:creationId xmlns:a16="http://schemas.microsoft.com/office/drawing/2014/main" id="{DE28B86B-2EF3-094D-9908-C2E639430BF8}"/>
                  </a:ext>
                </a:extLst>
              </p:cNvPr>
              <p:cNvSpPr txBox="1"/>
              <p:nvPr/>
            </p:nvSpPr>
            <p:spPr>
              <a:xfrm>
                <a:off x="1804803" y="5146968"/>
                <a:ext cx="357979" cy="12305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panose="020F0502020204030204"/>
                    <a:ea typeface="+mn-ea"/>
                    <a:cs typeface="+mn-cs"/>
                  </a:rPr>
                  <a:t>Baseline</a:t>
                </a:r>
              </a:p>
            </p:txBody>
          </p:sp>
          <p:cxnSp>
            <p:nvCxnSpPr>
              <p:cNvPr id="70" name="Straight Connector 69">
                <a:extLst>
                  <a:ext uri="{FF2B5EF4-FFF2-40B4-BE49-F238E27FC236}">
                    <a16:creationId xmlns:a16="http://schemas.microsoft.com/office/drawing/2014/main" id="{7C7971A4-9616-1E48-8432-4A4ACA6B23DB}"/>
                  </a:ext>
                </a:extLst>
              </p:cNvPr>
              <p:cNvCxnSpPr>
                <a:cxnSpLocks/>
              </p:cNvCxnSpPr>
              <p:nvPr/>
            </p:nvCxnSpPr>
            <p:spPr>
              <a:xfrm rot="16200000" flipH="1">
                <a:off x="1957002" y="5117765"/>
                <a:ext cx="53579" cy="0"/>
              </a:xfrm>
              <a:prstGeom prst="line">
                <a:avLst/>
              </a:prstGeom>
              <a:noFill/>
              <a:ln w="19050" cap="flat" cmpd="sng" algn="ctr">
                <a:solidFill>
                  <a:sysClr val="windowText" lastClr="000000"/>
                </a:solidFill>
                <a:prstDash val="solid"/>
                <a:miter lim="800000"/>
              </a:ln>
              <a:effectLst/>
            </p:spPr>
          </p:cxnSp>
        </p:grpSp>
        <p:grpSp>
          <p:nvGrpSpPr>
            <p:cNvPr id="71" name="Group 70">
              <a:extLst>
                <a:ext uri="{FF2B5EF4-FFF2-40B4-BE49-F238E27FC236}">
                  <a16:creationId xmlns:a16="http://schemas.microsoft.com/office/drawing/2014/main" id="{B6BB3032-86DA-6440-9437-D03D97A73122}"/>
                </a:ext>
              </a:extLst>
            </p:cNvPr>
            <p:cNvGrpSpPr/>
            <p:nvPr/>
          </p:nvGrpSpPr>
          <p:grpSpPr>
            <a:xfrm>
              <a:off x="7067952" y="4871156"/>
              <a:ext cx="1552891" cy="351631"/>
              <a:chOff x="1540331" y="5090975"/>
              <a:chExt cx="886926" cy="200832"/>
            </a:xfrm>
          </p:grpSpPr>
          <p:sp>
            <p:nvSpPr>
              <p:cNvPr id="72" name="TextBox 71">
                <a:extLst>
                  <a:ext uri="{FF2B5EF4-FFF2-40B4-BE49-F238E27FC236}">
                    <a16:creationId xmlns:a16="http://schemas.microsoft.com/office/drawing/2014/main" id="{E9FBB7AD-FF3E-F04F-8DD5-F7B69303BFA3}"/>
                  </a:ext>
                </a:extLst>
              </p:cNvPr>
              <p:cNvSpPr txBox="1"/>
              <p:nvPr/>
            </p:nvSpPr>
            <p:spPr>
              <a:xfrm>
                <a:off x="1540331" y="5146968"/>
                <a:ext cx="886926" cy="144839"/>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panose="020F0502020204030204"/>
                    <a:ea typeface="+mn-ea"/>
                    <a:cs typeface="+mn-cs"/>
                  </a:rPr>
                  <a:t>5 </a:t>
                </a:r>
                <a:r>
                  <a:rPr lang="en-GB" sz="1400" b="1" kern="0" dirty="0">
                    <a:solidFill>
                      <a:prstClr val="black"/>
                    </a:solidFill>
                    <a:latin typeface="Calibri" panose="020F0502020204030204"/>
                  </a:rPr>
                  <a:t>Yr</a:t>
                </a:r>
                <a:r>
                  <a:rPr kumimoji="0" lang="en-GB" sz="1400" b="1" i="0" u="none" strike="noStrike" kern="0" cap="none" spc="0" normalizeH="0" baseline="0" noProof="0" dirty="0">
                    <a:ln>
                      <a:noFill/>
                    </a:ln>
                    <a:solidFill>
                      <a:prstClr val="black"/>
                    </a:solidFill>
                    <a:effectLst/>
                    <a:uLnTx/>
                    <a:uFillTx/>
                    <a:latin typeface="Calibri" panose="020F0502020204030204"/>
                    <a:ea typeface="+mn-ea"/>
                    <a:cs typeface="+mn-cs"/>
                  </a:rPr>
                  <a:t> </a:t>
                </a:r>
                <a:r>
                  <a:rPr lang="en-GB" sz="1400" b="1" kern="0" dirty="0">
                    <a:solidFill>
                      <a:prstClr val="black"/>
                    </a:solidFill>
                    <a:latin typeface="Calibri" panose="020F0502020204030204"/>
                  </a:rPr>
                  <a:t>A</a:t>
                </a:r>
                <a:r>
                  <a:rPr kumimoji="0" lang="en-GB" sz="1400" b="1" i="0" u="none" strike="noStrike" kern="0" cap="none" spc="0" normalizeH="0" baseline="0" noProof="0" dirty="0">
                    <a:ln>
                      <a:noFill/>
                    </a:ln>
                    <a:solidFill>
                      <a:prstClr val="black"/>
                    </a:solidFill>
                    <a:effectLst/>
                    <a:uLnTx/>
                    <a:uFillTx/>
                    <a:latin typeface="Calibri" panose="020F0502020204030204"/>
                    <a:ea typeface="+mn-ea"/>
                    <a:cs typeface="+mn-cs"/>
                  </a:rPr>
                  <a:t>fter Surgery</a:t>
                </a:r>
              </a:p>
            </p:txBody>
          </p:sp>
          <p:cxnSp>
            <p:nvCxnSpPr>
              <p:cNvPr id="73" name="Straight Connector 72">
                <a:extLst>
                  <a:ext uri="{FF2B5EF4-FFF2-40B4-BE49-F238E27FC236}">
                    <a16:creationId xmlns:a16="http://schemas.microsoft.com/office/drawing/2014/main" id="{A23EF1F8-6E96-9147-B78A-C1981D49AB48}"/>
                  </a:ext>
                </a:extLst>
              </p:cNvPr>
              <p:cNvCxnSpPr>
                <a:cxnSpLocks/>
              </p:cNvCxnSpPr>
              <p:nvPr/>
            </p:nvCxnSpPr>
            <p:spPr>
              <a:xfrm rot="16200000" flipH="1">
                <a:off x="1957002" y="5117765"/>
                <a:ext cx="53579" cy="0"/>
              </a:xfrm>
              <a:prstGeom prst="line">
                <a:avLst/>
              </a:prstGeom>
              <a:noFill/>
              <a:ln w="19050" cap="flat" cmpd="sng" algn="ctr">
                <a:solidFill>
                  <a:sysClr val="windowText" lastClr="000000"/>
                </a:solidFill>
                <a:prstDash val="solid"/>
                <a:miter lim="800000"/>
              </a:ln>
              <a:effectLst/>
            </p:spPr>
          </p:cxnSp>
        </p:grpSp>
        <p:grpSp>
          <p:nvGrpSpPr>
            <p:cNvPr id="74" name="Group 73">
              <a:extLst>
                <a:ext uri="{FF2B5EF4-FFF2-40B4-BE49-F238E27FC236}">
                  <a16:creationId xmlns:a16="http://schemas.microsoft.com/office/drawing/2014/main" id="{D03DBAB1-4382-9444-8A58-BC3156A01F15}"/>
                </a:ext>
              </a:extLst>
            </p:cNvPr>
            <p:cNvGrpSpPr/>
            <p:nvPr/>
          </p:nvGrpSpPr>
          <p:grpSpPr>
            <a:xfrm>
              <a:off x="7181116" y="2222868"/>
              <a:ext cx="1317485" cy="2223016"/>
              <a:chOff x="3979897" y="3452740"/>
              <a:chExt cx="1317485" cy="2223016"/>
            </a:xfrm>
          </p:grpSpPr>
          <p:sp>
            <p:nvSpPr>
              <p:cNvPr id="75" name="Rectangle 74">
                <a:extLst>
                  <a:ext uri="{FF2B5EF4-FFF2-40B4-BE49-F238E27FC236}">
                    <a16:creationId xmlns:a16="http://schemas.microsoft.com/office/drawing/2014/main" id="{3414284A-75E9-AD4F-8A55-DBAFA66EC591}"/>
                  </a:ext>
                </a:extLst>
              </p:cNvPr>
              <p:cNvSpPr/>
              <p:nvPr/>
            </p:nvSpPr>
            <p:spPr>
              <a:xfrm>
                <a:off x="3979897" y="3452740"/>
                <a:ext cx="1317485" cy="2223016"/>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253329FE-D246-4847-8284-18D5A5D4FB81}"/>
                  </a:ext>
                </a:extLst>
              </p:cNvPr>
              <p:cNvSpPr txBox="1"/>
              <p:nvPr/>
            </p:nvSpPr>
            <p:spPr>
              <a:xfrm>
                <a:off x="4445215" y="4272860"/>
                <a:ext cx="379260" cy="25359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effectLst/>
                    <a:uLnTx/>
                    <a:uFillTx/>
                    <a:latin typeface="Calibri" panose="020F0502020204030204"/>
                    <a:ea typeface="+mn-ea"/>
                    <a:cs typeface="+mn-cs"/>
                  </a:rPr>
                  <a:t>84.4</a:t>
                </a:r>
              </a:p>
            </p:txBody>
          </p:sp>
        </p:grpSp>
        <p:grpSp>
          <p:nvGrpSpPr>
            <p:cNvPr id="77" name="Group 76">
              <a:extLst>
                <a:ext uri="{FF2B5EF4-FFF2-40B4-BE49-F238E27FC236}">
                  <a16:creationId xmlns:a16="http://schemas.microsoft.com/office/drawing/2014/main" id="{3B42D342-630E-374C-9E1F-4578F7C604F8}"/>
                </a:ext>
              </a:extLst>
            </p:cNvPr>
            <p:cNvGrpSpPr/>
            <p:nvPr/>
          </p:nvGrpSpPr>
          <p:grpSpPr>
            <a:xfrm>
              <a:off x="7181116" y="4445886"/>
              <a:ext cx="1317485" cy="425264"/>
              <a:chOff x="3979897" y="3027475"/>
              <a:chExt cx="1317485" cy="425264"/>
            </a:xfrm>
          </p:grpSpPr>
          <p:sp>
            <p:nvSpPr>
              <p:cNvPr id="78" name="Rectangle 77">
                <a:extLst>
                  <a:ext uri="{FF2B5EF4-FFF2-40B4-BE49-F238E27FC236}">
                    <a16:creationId xmlns:a16="http://schemas.microsoft.com/office/drawing/2014/main" id="{1FE5B9B0-E655-064A-8B79-AE9F3878EC20}"/>
                  </a:ext>
                </a:extLst>
              </p:cNvPr>
              <p:cNvSpPr/>
              <p:nvPr/>
            </p:nvSpPr>
            <p:spPr>
              <a:xfrm>
                <a:off x="3979897" y="3027475"/>
                <a:ext cx="1317485" cy="425264"/>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effectLst/>
                  <a:uLnTx/>
                  <a:uFillTx/>
                  <a:latin typeface="Calibri" panose="020F0502020204030204"/>
                  <a:ea typeface="+mn-ea"/>
                  <a:cs typeface="+mn-cs"/>
                </a:endParaRPr>
              </a:p>
            </p:txBody>
          </p:sp>
          <p:sp>
            <p:nvSpPr>
              <p:cNvPr id="79" name="TextBox 78">
                <a:extLst>
                  <a:ext uri="{FF2B5EF4-FFF2-40B4-BE49-F238E27FC236}">
                    <a16:creationId xmlns:a16="http://schemas.microsoft.com/office/drawing/2014/main" id="{54539CD0-0397-EB4E-B8F3-7F11FB820BF4}"/>
                  </a:ext>
                </a:extLst>
              </p:cNvPr>
              <p:cNvSpPr txBox="1"/>
              <p:nvPr/>
            </p:nvSpPr>
            <p:spPr>
              <a:xfrm>
                <a:off x="4445217" y="3077431"/>
                <a:ext cx="379260" cy="253595"/>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effectLst/>
                    <a:uLnTx/>
                    <a:uFillTx/>
                    <a:latin typeface="Calibri" panose="020F0502020204030204"/>
                    <a:ea typeface="+mn-ea"/>
                    <a:cs typeface="+mn-cs"/>
                  </a:rPr>
                  <a:t>15.6</a:t>
                </a:r>
              </a:p>
            </p:txBody>
          </p:sp>
        </p:grpSp>
        <p:sp>
          <p:nvSpPr>
            <p:cNvPr id="80" name="Rectangle 79">
              <a:extLst>
                <a:ext uri="{FF2B5EF4-FFF2-40B4-BE49-F238E27FC236}">
                  <a16:creationId xmlns:a16="http://schemas.microsoft.com/office/drawing/2014/main" id="{5CA17E8B-8B50-964B-8FD4-37830B0DB2BF}"/>
                </a:ext>
              </a:extLst>
            </p:cNvPr>
            <p:cNvSpPr/>
            <p:nvPr/>
          </p:nvSpPr>
          <p:spPr>
            <a:xfrm>
              <a:off x="5171533" y="2222869"/>
              <a:ext cx="1317485" cy="2648281"/>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81" name="Straight Connector 80">
              <a:extLst>
                <a:ext uri="{FF2B5EF4-FFF2-40B4-BE49-F238E27FC236}">
                  <a16:creationId xmlns:a16="http://schemas.microsoft.com/office/drawing/2014/main" id="{BFC80981-FB18-FF40-B09B-3DA7ED668AD6}"/>
                </a:ext>
              </a:extLst>
            </p:cNvPr>
            <p:cNvCxnSpPr>
              <a:cxnSpLocks/>
            </p:cNvCxnSpPr>
            <p:nvPr/>
          </p:nvCxnSpPr>
          <p:spPr>
            <a:xfrm>
              <a:off x="4812976" y="4871150"/>
              <a:ext cx="4035842" cy="0"/>
            </a:xfrm>
            <a:prstGeom prst="line">
              <a:avLst/>
            </a:prstGeom>
            <a:noFill/>
            <a:ln w="19050" cap="flat" cmpd="sng" algn="ctr">
              <a:solidFill>
                <a:sysClr val="windowText" lastClr="000000"/>
              </a:solidFill>
              <a:prstDash val="solid"/>
              <a:miter lim="800000"/>
            </a:ln>
            <a:effectLst/>
          </p:spPr>
        </p:cxnSp>
      </p:grpSp>
      <p:grpSp>
        <p:nvGrpSpPr>
          <p:cNvPr id="139" name="Group 138">
            <a:extLst>
              <a:ext uri="{FF2B5EF4-FFF2-40B4-BE49-F238E27FC236}">
                <a16:creationId xmlns:a16="http://schemas.microsoft.com/office/drawing/2014/main" id="{D6D07E21-8DE9-184C-9014-E6587CC22D9A}"/>
              </a:ext>
            </a:extLst>
          </p:cNvPr>
          <p:cNvGrpSpPr/>
          <p:nvPr/>
        </p:nvGrpSpPr>
        <p:grpSpPr>
          <a:xfrm>
            <a:off x="5330311" y="5116620"/>
            <a:ext cx="1483572" cy="1020670"/>
            <a:chOff x="4437975" y="2654423"/>
            <a:chExt cx="1645325" cy="774128"/>
          </a:xfrm>
        </p:grpSpPr>
        <p:sp>
          <p:nvSpPr>
            <p:cNvPr id="140" name="TextBox 139">
              <a:extLst>
                <a:ext uri="{FF2B5EF4-FFF2-40B4-BE49-F238E27FC236}">
                  <a16:creationId xmlns:a16="http://schemas.microsoft.com/office/drawing/2014/main" id="{43FB33F2-201C-B944-9793-F7864A531B41}"/>
                </a:ext>
              </a:extLst>
            </p:cNvPr>
            <p:cNvSpPr txBox="1"/>
            <p:nvPr/>
          </p:nvSpPr>
          <p:spPr>
            <a:xfrm>
              <a:off x="4464859" y="2654423"/>
              <a:ext cx="1618441" cy="3268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No MASH and/or fibrosis worsening</a:t>
              </a:r>
            </a:p>
          </p:txBody>
        </p:sp>
        <p:sp>
          <p:nvSpPr>
            <p:cNvPr id="141" name="TextBox 140">
              <a:extLst>
                <a:ext uri="{FF2B5EF4-FFF2-40B4-BE49-F238E27FC236}">
                  <a16:creationId xmlns:a16="http://schemas.microsoft.com/office/drawing/2014/main" id="{A37C0BC2-6498-1B4A-98B2-C5B952226F56}"/>
                </a:ext>
              </a:extLst>
            </p:cNvPr>
            <p:cNvSpPr txBox="1"/>
            <p:nvPr/>
          </p:nvSpPr>
          <p:spPr>
            <a:xfrm>
              <a:off x="4437975" y="3101744"/>
              <a:ext cx="1618441" cy="3268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Calibri" panose="020F0502020204030204"/>
                  <a:ea typeface="+mn-ea"/>
                  <a:cs typeface="+mn-cs"/>
                </a:rPr>
                <a:t>MASH and/or fibrosis worsening</a:t>
              </a:r>
            </a:p>
          </p:txBody>
        </p:sp>
      </p:grpSp>
      <p:sp>
        <p:nvSpPr>
          <p:cNvPr id="11" name="Rectangle 10">
            <a:extLst>
              <a:ext uri="{FF2B5EF4-FFF2-40B4-BE49-F238E27FC236}">
                <a16:creationId xmlns:a16="http://schemas.microsoft.com/office/drawing/2014/main" id="{83B42E4B-CB10-61B1-BD5B-425DBAD2B826}"/>
              </a:ext>
            </a:extLst>
          </p:cNvPr>
          <p:cNvSpPr/>
          <p:nvPr/>
        </p:nvSpPr>
        <p:spPr bwMode="auto">
          <a:xfrm>
            <a:off x="5140243" y="5152838"/>
            <a:ext cx="134458" cy="134458"/>
          </a:xfrm>
          <a:prstGeom prst="rect">
            <a:avLst/>
          </a:prstGeom>
          <a:solidFill>
            <a:schemeClr val="accent1"/>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67" dirty="0">
              <a:solidFill>
                <a:srgbClr val="FFFFFF"/>
              </a:solidFill>
              <a:latin typeface="Arial"/>
              <a:cs typeface="Arial" panose="020B0604020202020204" pitchFamily="34" charset="0"/>
            </a:endParaRPr>
          </a:p>
        </p:txBody>
      </p:sp>
      <p:sp>
        <p:nvSpPr>
          <p:cNvPr id="12" name="Rectangle 11">
            <a:extLst>
              <a:ext uri="{FF2B5EF4-FFF2-40B4-BE49-F238E27FC236}">
                <a16:creationId xmlns:a16="http://schemas.microsoft.com/office/drawing/2014/main" id="{5D4DF129-BA28-F4EA-0823-11A057F5B1FE}"/>
              </a:ext>
            </a:extLst>
          </p:cNvPr>
          <p:cNvSpPr/>
          <p:nvPr/>
        </p:nvSpPr>
        <p:spPr bwMode="auto">
          <a:xfrm>
            <a:off x="5132985" y="5748535"/>
            <a:ext cx="134458" cy="134458"/>
          </a:xfrm>
          <a:prstGeom prst="rect">
            <a:avLst/>
          </a:prstGeom>
          <a:solidFill>
            <a:schemeClr val="accent3"/>
          </a:solidFill>
          <a:ln w="0">
            <a:solidFill>
              <a:schemeClr val="bg1"/>
            </a:solidFill>
            <a:miter lim="800000"/>
            <a:headEnd/>
            <a:tailEnd/>
          </a:ln>
        </p:spPr>
        <p:txBody>
          <a:bodyPr rtlCol="0" anchor="b"/>
          <a:lstStyle/>
          <a:p>
            <a:pPr algn="ctr" defTabSz="914377" fontAlgn="base">
              <a:spcBef>
                <a:spcPct val="35000"/>
              </a:spcBef>
              <a:spcAft>
                <a:spcPct val="25000"/>
              </a:spcAft>
              <a:buClr>
                <a:srgbClr val="015873"/>
              </a:buClr>
              <a:defRPr/>
            </a:pPr>
            <a:endParaRPr lang="en-US" sz="1467" dirty="0">
              <a:solidFill>
                <a:srgbClr val="FFFFFF"/>
              </a:solidFill>
              <a:latin typeface="Arial"/>
              <a:cs typeface="Arial" panose="020B0604020202020204" pitchFamily="34" charset="0"/>
            </a:endParaRPr>
          </a:p>
        </p:txBody>
      </p:sp>
      <p:sp>
        <p:nvSpPr>
          <p:cNvPr id="2" name="TextBox 1">
            <a:extLst>
              <a:ext uri="{FF2B5EF4-FFF2-40B4-BE49-F238E27FC236}">
                <a16:creationId xmlns:a16="http://schemas.microsoft.com/office/drawing/2014/main" id="{DDE4D138-F76A-982E-71B6-066A34151F68}"/>
              </a:ext>
            </a:extLst>
          </p:cNvPr>
          <p:cNvSpPr txBox="1"/>
          <p:nvPr/>
        </p:nvSpPr>
        <p:spPr bwMode="auto">
          <a:xfrm rot="16200000">
            <a:off x="2568552" y="3073345"/>
            <a:ext cx="2327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914377" eaLnBrk="0" fontAlgn="base" hangingPunct="0">
              <a:spcBef>
                <a:spcPct val="50000"/>
              </a:spcBef>
              <a:spcAft>
                <a:spcPct val="0"/>
              </a:spcAft>
              <a:defRPr/>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44B1D0AD-7E0E-36A9-6E29-F89E7C2EBBFA}"/>
              </a:ext>
            </a:extLst>
          </p:cNvPr>
          <p:cNvSpPr txBox="1"/>
          <p:nvPr/>
        </p:nvSpPr>
        <p:spPr>
          <a:xfrm>
            <a:off x="4925690" y="2868833"/>
            <a:ext cx="27411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0" cap="none" spc="0" normalizeH="0" baseline="0" noProof="0" dirty="0">
                <a:ln>
                  <a:noFill/>
                </a:ln>
                <a:effectLst/>
                <a:uLnTx/>
                <a:uFillTx/>
                <a:latin typeface="Calibri" panose="020F0502020204030204"/>
                <a:ea typeface="+mn-ea"/>
                <a:cs typeface="+mn-cs"/>
              </a:rPr>
              <a:t>100</a:t>
            </a:r>
          </a:p>
        </p:txBody>
      </p:sp>
    </p:spTree>
    <p:extLst>
      <p:ext uri="{BB962C8B-B14F-4D97-AF65-F5344CB8AC3E}">
        <p14:creationId xmlns:p14="http://schemas.microsoft.com/office/powerpoint/2010/main" val="4004960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7C6B5-EA1B-4241-A60E-4FC270F31902}"/>
              </a:ext>
            </a:extLst>
          </p:cNvPr>
          <p:cNvSpPr>
            <a:spLocks noGrp="1"/>
          </p:cNvSpPr>
          <p:nvPr>
            <p:ph type="title"/>
          </p:nvPr>
        </p:nvSpPr>
        <p:spPr>
          <a:xfrm>
            <a:off x="609600" y="215640"/>
            <a:ext cx="11141075" cy="1445709"/>
          </a:xfrm>
        </p:spPr>
        <p:txBody>
          <a:bodyPr>
            <a:noAutofit/>
          </a:bodyPr>
          <a:lstStyle/>
          <a:p>
            <a:r>
              <a:rPr lang="en-US" sz="3200" dirty="0"/>
              <a:t>Surgical Procedures and Long-term Effectiveness in </a:t>
            </a:r>
            <a:br>
              <a:rPr lang="en-US" sz="3200" dirty="0"/>
            </a:br>
            <a:r>
              <a:rPr lang="en-US" sz="3200" dirty="0"/>
              <a:t>MASH Disease and Obesity Risk (SPLENDOR): </a:t>
            </a:r>
            <a:br>
              <a:rPr lang="en-US" sz="3200" dirty="0"/>
            </a:br>
            <a:r>
              <a:rPr lang="en-US" sz="3200" dirty="0"/>
              <a:t>Cumulative Incidence Estimates for MALO and MACE</a:t>
            </a:r>
          </a:p>
        </p:txBody>
      </p:sp>
      <p:pic>
        <p:nvPicPr>
          <p:cNvPr id="4" name="Content Placeholder 4">
            <a:extLst>
              <a:ext uri="{FF2B5EF4-FFF2-40B4-BE49-F238E27FC236}">
                <a16:creationId xmlns:a16="http://schemas.microsoft.com/office/drawing/2014/main" id="{B5434A4D-2868-ED49-9FAB-831008E7244A}"/>
              </a:ext>
            </a:extLst>
          </p:cNvPr>
          <p:cNvPicPr>
            <a:picLocks noChangeAspect="1"/>
          </p:cNvPicPr>
          <p:nvPr/>
        </p:nvPicPr>
        <p:blipFill>
          <a:blip r:embed="rId3"/>
          <a:stretch>
            <a:fillRect/>
          </a:stretch>
        </p:blipFill>
        <p:spPr>
          <a:xfrm>
            <a:off x="225975" y="1541636"/>
            <a:ext cx="12055582" cy="5103639"/>
          </a:xfrm>
        </p:spPr>
      </p:pic>
      <p:sp>
        <p:nvSpPr>
          <p:cNvPr id="7" name="TextBox 6">
            <a:extLst>
              <a:ext uri="{FF2B5EF4-FFF2-40B4-BE49-F238E27FC236}">
                <a16:creationId xmlns:a16="http://schemas.microsoft.com/office/drawing/2014/main" id="{A3A0ED6A-4F6F-7E4B-AB15-68D73326B87C}"/>
              </a:ext>
            </a:extLst>
          </p:cNvPr>
          <p:cNvSpPr txBox="1"/>
          <p:nvPr/>
        </p:nvSpPr>
        <p:spPr>
          <a:xfrm>
            <a:off x="447551" y="6386909"/>
            <a:ext cx="4004441" cy="276999"/>
          </a:xfrm>
          <a:prstGeom prst="rect">
            <a:avLst/>
          </a:prstGeom>
          <a:noFill/>
        </p:spPr>
        <p:txBody>
          <a:bodyPr wrap="square" rtlCol="0">
            <a:spAutoFit/>
          </a:bodyPr>
          <a:lstStyle/>
          <a:p>
            <a:r>
              <a:rPr lang="en-US" sz="1200" dirty="0">
                <a:solidFill>
                  <a:schemeClr val="bg2"/>
                </a:solidFill>
              </a:rPr>
              <a:t>Aminian. JAMA. 2021;3262031.   </a:t>
            </a:r>
          </a:p>
        </p:txBody>
      </p:sp>
      <p:sp>
        <p:nvSpPr>
          <p:cNvPr id="10" name="TextBox 9">
            <a:extLst>
              <a:ext uri="{FF2B5EF4-FFF2-40B4-BE49-F238E27FC236}">
                <a16:creationId xmlns:a16="http://schemas.microsoft.com/office/drawing/2014/main" id="{71388B32-D51D-E747-18D3-FF2B58318766}"/>
              </a:ext>
            </a:extLst>
          </p:cNvPr>
          <p:cNvSpPr txBox="1"/>
          <p:nvPr/>
        </p:nvSpPr>
        <p:spPr bwMode="auto">
          <a:xfrm>
            <a:off x="7236823" y="1957039"/>
            <a:ext cx="42423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Major Adverse Cardiovascular Events</a:t>
            </a:r>
          </a:p>
        </p:txBody>
      </p:sp>
      <p:sp>
        <p:nvSpPr>
          <p:cNvPr id="11" name="TextBox 10">
            <a:extLst>
              <a:ext uri="{FF2B5EF4-FFF2-40B4-BE49-F238E27FC236}">
                <a16:creationId xmlns:a16="http://schemas.microsoft.com/office/drawing/2014/main" id="{8244A946-4472-FBEF-CD51-CC35332E4608}"/>
              </a:ext>
            </a:extLst>
          </p:cNvPr>
          <p:cNvSpPr txBox="1"/>
          <p:nvPr/>
        </p:nvSpPr>
        <p:spPr bwMode="auto">
          <a:xfrm>
            <a:off x="1561171" y="1957039"/>
            <a:ext cx="42263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Major Adverse Liver Outcomes</a:t>
            </a:r>
          </a:p>
        </p:txBody>
      </p:sp>
      <p:sp>
        <p:nvSpPr>
          <p:cNvPr id="12" name="TextBox 11">
            <a:extLst>
              <a:ext uri="{FF2B5EF4-FFF2-40B4-BE49-F238E27FC236}">
                <a16:creationId xmlns:a16="http://schemas.microsoft.com/office/drawing/2014/main" id="{1E7C1CA4-95EA-AA70-CF4F-CF8FED89D6FB}"/>
              </a:ext>
            </a:extLst>
          </p:cNvPr>
          <p:cNvSpPr txBox="1"/>
          <p:nvPr/>
        </p:nvSpPr>
        <p:spPr bwMode="auto">
          <a:xfrm>
            <a:off x="634114" y="2158279"/>
            <a:ext cx="461665" cy="348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Cumulative Incidence of Events (%)</a:t>
            </a:r>
          </a:p>
        </p:txBody>
      </p:sp>
      <p:sp>
        <p:nvSpPr>
          <p:cNvPr id="14" name="TextBox 13">
            <a:extLst>
              <a:ext uri="{FF2B5EF4-FFF2-40B4-BE49-F238E27FC236}">
                <a16:creationId xmlns:a16="http://schemas.microsoft.com/office/drawing/2014/main" id="{3EB21DDE-315F-990A-4A2F-57F8567DE67B}"/>
              </a:ext>
            </a:extLst>
          </p:cNvPr>
          <p:cNvSpPr txBox="1"/>
          <p:nvPr/>
        </p:nvSpPr>
        <p:spPr bwMode="auto">
          <a:xfrm>
            <a:off x="1464356" y="5682366"/>
            <a:ext cx="43008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Since Index Date (Yr)</a:t>
            </a:r>
          </a:p>
        </p:txBody>
      </p:sp>
      <p:cxnSp>
        <p:nvCxnSpPr>
          <p:cNvPr id="9" name="Straight Connector 8">
            <a:extLst>
              <a:ext uri="{FF2B5EF4-FFF2-40B4-BE49-F238E27FC236}">
                <a16:creationId xmlns:a16="http://schemas.microsoft.com/office/drawing/2014/main" id="{A7240827-F972-A678-2414-16F6A29F2ED1}"/>
              </a:ext>
            </a:extLst>
          </p:cNvPr>
          <p:cNvCxnSpPr>
            <a:cxnSpLocks/>
          </p:cNvCxnSpPr>
          <p:nvPr/>
        </p:nvCxnSpPr>
        <p:spPr bwMode="auto">
          <a:xfrm>
            <a:off x="1502735" y="5323367"/>
            <a:ext cx="424593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9D11E29-661A-BD96-96F3-2C6ECAEDAFAD}"/>
              </a:ext>
            </a:extLst>
          </p:cNvPr>
          <p:cNvCxnSpPr/>
          <p:nvPr/>
        </p:nvCxnSpPr>
        <p:spPr bwMode="auto">
          <a:xfrm flipV="1">
            <a:off x="1509823" y="2480930"/>
            <a:ext cx="0" cy="2856614"/>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B2386D4-3458-37B5-F86F-65E6B0CB7B90}"/>
              </a:ext>
            </a:extLst>
          </p:cNvPr>
          <p:cNvCxnSpPr>
            <a:cxnSpLocks/>
          </p:cNvCxnSpPr>
          <p:nvPr/>
        </p:nvCxnSpPr>
        <p:spPr bwMode="auto">
          <a:xfrm flipH="1">
            <a:off x="1446028" y="24951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8D72DDC-BDFD-7E45-9700-83DF0A777A5D}"/>
              </a:ext>
            </a:extLst>
          </p:cNvPr>
          <p:cNvCxnSpPr>
            <a:cxnSpLocks/>
          </p:cNvCxnSpPr>
          <p:nvPr/>
        </p:nvCxnSpPr>
        <p:spPr bwMode="auto">
          <a:xfrm flipH="1">
            <a:off x="1446028" y="31968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D14FF05-000B-68C6-2940-3B5909756D2C}"/>
              </a:ext>
            </a:extLst>
          </p:cNvPr>
          <p:cNvCxnSpPr>
            <a:cxnSpLocks/>
          </p:cNvCxnSpPr>
          <p:nvPr/>
        </p:nvCxnSpPr>
        <p:spPr bwMode="auto">
          <a:xfrm flipH="1">
            <a:off x="1446028" y="39056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874DFD3-3FB5-CB10-B6F4-756F30D57EBD}"/>
              </a:ext>
            </a:extLst>
          </p:cNvPr>
          <p:cNvCxnSpPr>
            <a:cxnSpLocks/>
          </p:cNvCxnSpPr>
          <p:nvPr/>
        </p:nvCxnSpPr>
        <p:spPr bwMode="auto">
          <a:xfrm flipH="1">
            <a:off x="1446028" y="46145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97483FC-D601-2999-BB59-B94CF2FD4695}"/>
              </a:ext>
            </a:extLst>
          </p:cNvPr>
          <p:cNvCxnSpPr>
            <a:cxnSpLocks/>
          </p:cNvCxnSpPr>
          <p:nvPr/>
        </p:nvCxnSpPr>
        <p:spPr bwMode="auto">
          <a:xfrm flipH="1">
            <a:off x="1446028" y="53233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A8453A5-B485-F31E-B5FB-46C9B0212F24}"/>
              </a:ext>
            </a:extLst>
          </p:cNvPr>
          <p:cNvCxnSpPr>
            <a:cxnSpLocks/>
          </p:cNvCxnSpPr>
          <p:nvPr/>
        </p:nvCxnSpPr>
        <p:spPr bwMode="auto">
          <a:xfrm>
            <a:off x="1509823" y="53233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5F55621-30A1-1A3C-2F1F-F2AE024B4229}"/>
              </a:ext>
            </a:extLst>
          </p:cNvPr>
          <p:cNvCxnSpPr>
            <a:cxnSpLocks/>
          </p:cNvCxnSpPr>
          <p:nvPr/>
        </p:nvCxnSpPr>
        <p:spPr bwMode="auto">
          <a:xfrm>
            <a:off x="2355466" y="53233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23E7DF2-1471-767A-1030-00B1A873728F}"/>
              </a:ext>
            </a:extLst>
          </p:cNvPr>
          <p:cNvCxnSpPr>
            <a:cxnSpLocks/>
          </p:cNvCxnSpPr>
          <p:nvPr/>
        </p:nvCxnSpPr>
        <p:spPr bwMode="auto">
          <a:xfrm>
            <a:off x="3201109" y="53233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964CC93-0CC7-1C29-229F-414FBC26344B}"/>
              </a:ext>
            </a:extLst>
          </p:cNvPr>
          <p:cNvCxnSpPr>
            <a:cxnSpLocks/>
          </p:cNvCxnSpPr>
          <p:nvPr/>
        </p:nvCxnSpPr>
        <p:spPr bwMode="auto">
          <a:xfrm>
            <a:off x="4046752" y="53233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4B8BEE9-4B1C-B822-E289-DAFB65468948}"/>
              </a:ext>
            </a:extLst>
          </p:cNvPr>
          <p:cNvCxnSpPr>
            <a:cxnSpLocks/>
          </p:cNvCxnSpPr>
          <p:nvPr/>
        </p:nvCxnSpPr>
        <p:spPr bwMode="auto">
          <a:xfrm>
            <a:off x="4892395" y="53233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2F4711C-80A5-49C6-6C9F-CE13602F7EDC}"/>
              </a:ext>
            </a:extLst>
          </p:cNvPr>
          <p:cNvCxnSpPr>
            <a:cxnSpLocks/>
          </p:cNvCxnSpPr>
          <p:nvPr/>
        </p:nvCxnSpPr>
        <p:spPr bwMode="auto">
          <a:xfrm>
            <a:off x="5738037" y="5323367"/>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EC26FAE7-8D1A-B167-7630-350C38156E70}"/>
              </a:ext>
            </a:extLst>
          </p:cNvPr>
          <p:cNvSpPr txBox="1"/>
          <p:nvPr/>
        </p:nvSpPr>
        <p:spPr bwMode="auto">
          <a:xfrm>
            <a:off x="1041991" y="2303721"/>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FF77A3E3-EC0E-D97A-1468-202F6683DE91}"/>
              </a:ext>
            </a:extLst>
          </p:cNvPr>
          <p:cNvSpPr txBox="1"/>
          <p:nvPr/>
        </p:nvSpPr>
        <p:spPr bwMode="auto">
          <a:xfrm>
            <a:off x="1041991" y="3014330"/>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3" name="TextBox 32">
            <a:extLst>
              <a:ext uri="{FF2B5EF4-FFF2-40B4-BE49-F238E27FC236}">
                <a16:creationId xmlns:a16="http://schemas.microsoft.com/office/drawing/2014/main" id="{055C4980-5798-D381-5BE7-8846597E1FAD}"/>
              </a:ext>
            </a:extLst>
          </p:cNvPr>
          <p:cNvSpPr txBox="1"/>
          <p:nvPr/>
        </p:nvSpPr>
        <p:spPr bwMode="auto">
          <a:xfrm>
            <a:off x="1041991" y="3724939"/>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19E30900-D4D2-3F3D-69A2-D5E5195D8525}"/>
              </a:ext>
            </a:extLst>
          </p:cNvPr>
          <p:cNvSpPr txBox="1"/>
          <p:nvPr/>
        </p:nvSpPr>
        <p:spPr bwMode="auto">
          <a:xfrm>
            <a:off x="1041991" y="4435548"/>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5" name="TextBox 34">
            <a:extLst>
              <a:ext uri="{FF2B5EF4-FFF2-40B4-BE49-F238E27FC236}">
                <a16:creationId xmlns:a16="http://schemas.microsoft.com/office/drawing/2014/main" id="{96BBA70E-2E6C-5A45-9B7D-EC1A2A18F523}"/>
              </a:ext>
            </a:extLst>
          </p:cNvPr>
          <p:cNvSpPr txBox="1"/>
          <p:nvPr/>
        </p:nvSpPr>
        <p:spPr bwMode="auto">
          <a:xfrm>
            <a:off x="1041991" y="5146158"/>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A82BA548-5BB9-1757-FE59-FA3749D8E3B8}"/>
              </a:ext>
            </a:extLst>
          </p:cNvPr>
          <p:cNvSpPr txBox="1"/>
          <p:nvPr/>
        </p:nvSpPr>
        <p:spPr bwMode="auto">
          <a:xfrm>
            <a:off x="5504121" y="5332228"/>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8" name="TextBox 37">
            <a:extLst>
              <a:ext uri="{FF2B5EF4-FFF2-40B4-BE49-F238E27FC236}">
                <a16:creationId xmlns:a16="http://schemas.microsoft.com/office/drawing/2014/main" id="{41C4B64A-F6FD-80DE-8F4C-5B833DE07122}"/>
              </a:ext>
            </a:extLst>
          </p:cNvPr>
          <p:cNvSpPr txBox="1"/>
          <p:nvPr/>
        </p:nvSpPr>
        <p:spPr bwMode="auto">
          <a:xfrm>
            <a:off x="1275907" y="5332228"/>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04BABAF7-D795-5CCE-E62B-57FB4E357AF1}"/>
              </a:ext>
            </a:extLst>
          </p:cNvPr>
          <p:cNvSpPr txBox="1"/>
          <p:nvPr/>
        </p:nvSpPr>
        <p:spPr bwMode="auto">
          <a:xfrm>
            <a:off x="2121550" y="5332228"/>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0" name="TextBox 39">
            <a:extLst>
              <a:ext uri="{FF2B5EF4-FFF2-40B4-BE49-F238E27FC236}">
                <a16:creationId xmlns:a16="http://schemas.microsoft.com/office/drawing/2014/main" id="{68ED08BF-9F3F-ACB2-BA83-ED190EF19283}"/>
              </a:ext>
            </a:extLst>
          </p:cNvPr>
          <p:cNvSpPr txBox="1"/>
          <p:nvPr/>
        </p:nvSpPr>
        <p:spPr bwMode="auto">
          <a:xfrm>
            <a:off x="2967193" y="5332228"/>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1" name="TextBox 40">
            <a:extLst>
              <a:ext uri="{FF2B5EF4-FFF2-40B4-BE49-F238E27FC236}">
                <a16:creationId xmlns:a16="http://schemas.microsoft.com/office/drawing/2014/main" id="{95273FC0-B9A2-1DC7-2BA7-F81EDA0E4659}"/>
              </a:ext>
            </a:extLst>
          </p:cNvPr>
          <p:cNvSpPr txBox="1"/>
          <p:nvPr/>
        </p:nvSpPr>
        <p:spPr bwMode="auto">
          <a:xfrm>
            <a:off x="3812836" y="5332228"/>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2" name="TextBox 41">
            <a:extLst>
              <a:ext uri="{FF2B5EF4-FFF2-40B4-BE49-F238E27FC236}">
                <a16:creationId xmlns:a16="http://schemas.microsoft.com/office/drawing/2014/main" id="{153BE8C5-AD8A-2F74-3E38-DDEDCD74FF7B}"/>
              </a:ext>
            </a:extLst>
          </p:cNvPr>
          <p:cNvSpPr txBox="1"/>
          <p:nvPr/>
        </p:nvSpPr>
        <p:spPr bwMode="auto">
          <a:xfrm>
            <a:off x="4658479" y="5332228"/>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43" name="TextBox 42">
            <a:extLst>
              <a:ext uri="{FF2B5EF4-FFF2-40B4-BE49-F238E27FC236}">
                <a16:creationId xmlns:a16="http://schemas.microsoft.com/office/drawing/2014/main" id="{1B3CB650-9D53-AC58-C3D1-619702017D66}"/>
              </a:ext>
            </a:extLst>
          </p:cNvPr>
          <p:cNvSpPr txBox="1"/>
          <p:nvPr/>
        </p:nvSpPr>
        <p:spPr bwMode="auto">
          <a:xfrm>
            <a:off x="1625364" y="2436627"/>
            <a:ext cx="29834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HR: 0.12 (95% CI: 0.02-0.63)</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.01</a:t>
            </a:r>
          </a:p>
        </p:txBody>
      </p:sp>
      <p:sp>
        <p:nvSpPr>
          <p:cNvPr id="44" name="TextBox 43">
            <a:extLst>
              <a:ext uri="{FF2B5EF4-FFF2-40B4-BE49-F238E27FC236}">
                <a16:creationId xmlns:a16="http://schemas.microsoft.com/office/drawing/2014/main" id="{11DFFA1E-8344-8FA4-8FB2-626287703BCB}"/>
              </a:ext>
            </a:extLst>
          </p:cNvPr>
          <p:cNvSpPr txBox="1"/>
          <p:nvPr/>
        </p:nvSpPr>
        <p:spPr bwMode="auto">
          <a:xfrm>
            <a:off x="1973808" y="3034951"/>
            <a:ext cx="20939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Nonsurgical control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Bariatric surgery</a:t>
            </a:r>
          </a:p>
        </p:txBody>
      </p:sp>
      <p:cxnSp>
        <p:nvCxnSpPr>
          <p:cNvPr id="46" name="Straight Connector 45">
            <a:extLst>
              <a:ext uri="{FF2B5EF4-FFF2-40B4-BE49-F238E27FC236}">
                <a16:creationId xmlns:a16="http://schemas.microsoft.com/office/drawing/2014/main" id="{4BE2DE64-1E1F-95E6-ACB6-117A05319EF0}"/>
              </a:ext>
            </a:extLst>
          </p:cNvPr>
          <p:cNvCxnSpPr>
            <a:cxnSpLocks/>
          </p:cNvCxnSpPr>
          <p:nvPr/>
        </p:nvCxnSpPr>
        <p:spPr bwMode="auto">
          <a:xfrm flipH="1">
            <a:off x="1749815" y="3218121"/>
            <a:ext cx="269358" cy="0"/>
          </a:xfrm>
          <a:prstGeom prst="line">
            <a:avLst/>
          </a:prstGeom>
          <a:noFill/>
          <a:ln w="28575"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2AC5E64-E931-A7D7-D9F1-DD30424FA1B7}"/>
              </a:ext>
            </a:extLst>
          </p:cNvPr>
          <p:cNvCxnSpPr>
            <a:cxnSpLocks/>
          </p:cNvCxnSpPr>
          <p:nvPr/>
        </p:nvCxnSpPr>
        <p:spPr bwMode="auto">
          <a:xfrm flipH="1">
            <a:off x="1749815" y="3505200"/>
            <a:ext cx="269358" cy="0"/>
          </a:xfrm>
          <a:prstGeom prst="line">
            <a:avLst/>
          </a:prstGeom>
          <a:noFill/>
          <a:ln w="28575" cap="flat" cmpd="sng" algn="ctr">
            <a:solidFill>
              <a:schemeClr val="accent1"/>
            </a:solidFill>
            <a:prstDash val="solid"/>
            <a:round/>
            <a:headEnd type="none" w="med" len="med"/>
            <a:tailEnd type="none" w="med" len="med"/>
          </a:ln>
          <a:effectLst/>
        </p:spPr>
      </p:cxnSp>
      <p:sp>
        <p:nvSpPr>
          <p:cNvPr id="49" name="Freeform 48">
            <a:extLst>
              <a:ext uri="{FF2B5EF4-FFF2-40B4-BE49-F238E27FC236}">
                <a16:creationId xmlns:a16="http://schemas.microsoft.com/office/drawing/2014/main" id="{5757480B-9461-71E4-5352-0BEB1A55D178}"/>
              </a:ext>
            </a:extLst>
          </p:cNvPr>
          <p:cNvSpPr/>
          <p:nvPr/>
        </p:nvSpPr>
        <p:spPr bwMode="auto">
          <a:xfrm>
            <a:off x="1529542" y="4991793"/>
            <a:ext cx="4218709" cy="328352"/>
          </a:xfrm>
          <a:custGeom>
            <a:avLst/>
            <a:gdLst>
              <a:gd name="connsiteX0" fmla="*/ 0 w 4218709"/>
              <a:gd name="connsiteY0" fmla="*/ 328352 h 328352"/>
              <a:gd name="connsiteX1" fmla="*/ 1874520 w 4218709"/>
              <a:gd name="connsiteY1" fmla="*/ 328352 h 328352"/>
              <a:gd name="connsiteX2" fmla="*/ 1874520 w 4218709"/>
              <a:gd name="connsiteY2" fmla="*/ 286789 h 328352"/>
              <a:gd name="connsiteX3" fmla="*/ 2917767 w 4218709"/>
              <a:gd name="connsiteY3" fmla="*/ 286789 h 328352"/>
              <a:gd name="connsiteX4" fmla="*/ 2917767 w 4218709"/>
              <a:gd name="connsiteY4" fmla="*/ 286789 h 328352"/>
              <a:gd name="connsiteX5" fmla="*/ 2917767 w 4218709"/>
              <a:gd name="connsiteY5" fmla="*/ 286789 h 328352"/>
              <a:gd name="connsiteX6" fmla="*/ 2917767 w 4218709"/>
              <a:gd name="connsiteY6" fmla="*/ 253538 h 328352"/>
              <a:gd name="connsiteX7" fmla="*/ 3695007 w 4218709"/>
              <a:gd name="connsiteY7" fmla="*/ 253538 h 328352"/>
              <a:gd name="connsiteX8" fmla="*/ 3695007 w 4218709"/>
              <a:gd name="connsiteY8" fmla="*/ 195349 h 328352"/>
              <a:gd name="connsiteX9" fmla="*/ 4143894 w 4218709"/>
              <a:gd name="connsiteY9" fmla="*/ 195349 h 328352"/>
              <a:gd name="connsiteX10" fmla="*/ 4143894 w 4218709"/>
              <a:gd name="connsiteY10" fmla="*/ 133003 h 328352"/>
              <a:gd name="connsiteX11" fmla="*/ 4143894 w 4218709"/>
              <a:gd name="connsiteY11" fmla="*/ 133003 h 328352"/>
              <a:gd name="connsiteX12" fmla="*/ 4177145 w 4218709"/>
              <a:gd name="connsiteY12" fmla="*/ 133003 h 328352"/>
              <a:gd name="connsiteX13" fmla="*/ 4177145 w 4218709"/>
              <a:gd name="connsiteY13" fmla="*/ 0 h 328352"/>
              <a:gd name="connsiteX14" fmla="*/ 4218709 w 4218709"/>
              <a:gd name="connsiteY14" fmla="*/ 0 h 328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18709" h="328352">
                <a:moveTo>
                  <a:pt x="0" y="328352"/>
                </a:moveTo>
                <a:lnTo>
                  <a:pt x="1874520" y="328352"/>
                </a:lnTo>
                <a:lnTo>
                  <a:pt x="1874520" y="286789"/>
                </a:lnTo>
                <a:lnTo>
                  <a:pt x="2917767" y="286789"/>
                </a:lnTo>
                <a:lnTo>
                  <a:pt x="2917767" y="286789"/>
                </a:lnTo>
                <a:lnTo>
                  <a:pt x="2917767" y="286789"/>
                </a:lnTo>
                <a:lnTo>
                  <a:pt x="2917767" y="253538"/>
                </a:lnTo>
                <a:lnTo>
                  <a:pt x="3695007" y="253538"/>
                </a:lnTo>
                <a:lnTo>
                  <a:pt x="3695007" y="195349"/>
                </a:lnTo>
                <a:lnTo>
                  <a:pt x="4143894" y="195349"/>
                </a:lnTo>
                <a:lnTo>
                  <a:pt x="4143894" y="133003"/>
                </a:lnTo>
                <a:lnTo>
                  <a:pt x="4143894" y="133003"/>
                </a:lnTo>
                <a:lnTo>
                  <a:pt x="4177145" y="133003"/>
                </a:lnTo>
                <a:lnTo>
                  <a:pt x="4177145" y="0"/>
                </a:lnTo>
                <a:lnTo>
                  <a:pt x="4218709" y="0"/>
                </a:lnTo>
              </a:path>
            </a:pathLst>
          </a:custGeom>
          <a:noFill/>
          <a:ln w="28575">
            <a:solidFill>
              <a:schemeClr val="accent1"/>
            </a:solidFill>
            <a:miter lim="800000"/>
            <a:headEnd/>
            <a:tailEnd/>
          </a:ln>
        </p:spPr>
        <p:txBody>
          <a:bodyPr rtlCol="0" anchor="ctr"/>
          <a:lstStyle/>
          <a:p>
            <a:pPr algn="ctr"/>
            <a:endParaRPr lang="en-US" dirty="0"/>
          </a:p>
        </p:txBody>
      </p:sp>
      <p:sp>
        <p:nvSpPr>
          <p:cNvPr id="50" name="Freeform 49">
            <a:extLst>
              <a:ext uri="{FF2B5EF4-FFF2-40B4-BE49-F238E27FC236}">
                <a16:creationId xmlns:a16="http://schemas.microsoft.com/office/drawing/2014/main" id="{43D55EA1-C654-87C0-817D-EF8159FB440D}"/>
              </a:ext>
            </a:extLst>
          </p:cNvPr>
          <p:cNvSpPr/>
          <p:nvPr/>
        </p:nvSpPr>
        <p:spPr bwMode="auto">
          <a:xfrm>
            <a:off x="2024149" y="3952702"/>
            <a:ext cx="3711633" cy="1338349"/>
          </a:xfrm>
          <a:custGeom>
            <a:avLst/>
            <a:gdLst>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878676 w 3711633"/>
              <a:gd name="connsiteY28" fmla="*/ 586047 h 1338349"/>
              <a:gd name="connsiteX29" fmla="*/ 1878676 w 3711633"/>
              <a:gd name="connsiteY29" fmla="*/ 652549 h 1338349"/>
              <a:gd name="connsiteX30" fmla="*/ 1837113 w 3711633"/>
              <a:gd name="connsiteY30" fmla="*/ 652549 h 1338349"/>
              <a:gd name="connsiteX31" fmla="*/ 1837113 w 3711633"/>
              <a:gd name="connsiteY31" fmla="*/ 760614 h 1338349"/>
              <a:gd name="connsiteX32" fmla="*/ 1716578 w 3711633"/>
              <a:gd name="connsiteY32" fmla="*/ 760614 h 1338349"/>
              <a:gd name="connsiteX33" fmla="*/ 1716578 w 3711633"/>
              <a:gd name="connsiteY33" fmla="*/ 802178 h 1338349"/>
              <a:gd name="connsiteX34" fmla="*/ 1616826 w 3711633"/>
              <a:gd name="connsiteY34" fmla="*/ 802178 h 1338349"/>
              <a:gd name="connsiteX35" fmla="*/ 1616826 w 3711633"/>
              <a:gd name="connsiteY35" fmla="*/ 802178 h 1338349"/>
              <a:gd name="connsiteX36" fmla="*/ 1616826 w 3711633"/>
              <a:gd name="connsiteY36" fmla="*/ 831273 h 1338349"/>
              <a:gd name="connsiteX37" fmla="*/ 1400695 w 3711633"/>
              <a:gd name="connsiteY37" fmla="*/ 831273 h 1338349"/>
              <a:gd name="connsiteX38" fmla="*/ 1400695 w 3711633"/>
              <a:gd name="connsiteY38" fmla="*/ 847898 h 1338349"/>
              <a:gd name="connsiteX39" fmla="*/ 1321724 w 3711633"/>
              <a:gd name="connsiteY39" fmla="*/ 847898 h 1338349"/>
              <a:gd name="connsiteX40" fmla="*/ 1321724 w 3711633"/>
              <a:gd name="connsiteY40" fmla="*/ 881149 h 1338349"/>
              <a:gd name="connsiteX41" fmla="*/ 1122218 w 3711633"/>
              <a:gd name="connsiteY41" fmla="*/ 881149 h 1338349"/>
              <a:gd name="connsiteX42" fmla="*/ 1122218 w 3711633"/>
              <a:gd name="connsiteY42" fmla="*/ 947651 h 1338349"/>
              <a:gd name="connsiteX43" fmla="*/ 989215 w 3711633"/>
              <a:gd name="connsiteY43" fmla="*/ 947651 h 1338349"/>
              <a:gd name="connsiteX44" fmla="*/ 989215 w 3711633"/>
              <a:gd name="connsiteY44" fmla="*/ 1005840 h 1338349"/>
              <a:gd name="connsiteX45" fmla="*/ 922713 w 3711633"/>
              <a:gd name="connsiteY45" fmla="*/ 1005840 h 1338349"/>
              <a:gd name="connsiteX46" fmla="*/ 922713 w 3711633"/>
              <a:gd name="connsiteY46" fmla="*/ 1043247 h 1338349"/>
              <a:gd name="connsiteX47" fmla="*/ 835429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76498 h 1338349"/>
              <a:gd name="connsiteX51" fmla="*/ 760615 w 3711633"/>
              <a:gd name="connsiteY51" fmla="*/ 1076498 h 1338349"/>
              <a:gd name="connsiteX52" fmla="*/ 760615 w 3711633"/>
              <a:gd name="connsiteY52" fmla="*/ 1134687 h 1338349"/>
              <a:gd name="connsiteX53" fmla="*/ 619298 w 3711633"/>
              <a:gd name="connsiteY53" fmla="*/ 1134687 h 1338349"/>
              <a:gd name="connsiteX54" fmla="*/ 619298 w 3711633"/>
              <a:gd name="connsiteY54" fmla="*/ 1184563 h 1338349"/>
              <a:gd name="connsiteX55" fmla="*/ 573578 w 3711633"/>
              <a:gd name="connsiteY55" fmla="*/ 1184563 h 1338349"/>
              <a:gd name="connsiteX56" fmla="*/ 573578 w 3711633"/>
              <a:gd name="connsiteY56" fmla="*/ 1201189 h 1338349"/>
              <a:gd name="connsiteX57" fmla="*/ 448887 w 3711633"/>
              <a:gd name="connsiteY57" fmla="*/ 1201189 h 1338349"/>
              <a:gd name="connsiteX58" fmla="*/ 448887 w 3711633"/>
              <a:gd name="connsiteY58" fmla="*/ 1238596 h 1338349"/>
              <a:gd name="connsiteX59" fmla="*/ 315884 w 3711633"/>
              <a:gd name="connsiteY59" fmla="*/ 1238596 h 1338349"/>
              <a:gd name="connsiteX60" fmla="*/ 315884 w 3711633"/>
              <a:gd name="connsiteY60" fmla="*/ 1255222 h 1338349"/>
              <a:gd name="connsiteX61" fmla="*/ 199506 w 3711633"/>
              <a:gd name="connsiteY61" fmla="*/ 1255222 h 1338349"/>
              <a:gd name="connsiteX62" fmla="*/ 199506 w 3711633"/>
              <a:gd name="connsiteY62" fmla="*/ 1284316 h 1338349"/>
              <a:gd name="connsiteX63" fmla="*/ 149629 w 3711633"/>
              <a:gd name="connsiteY63" fmla="*/ 1284316 h 1338349"/>
              <a:gd name="connsiteX64" fmla="*/ 149629 w 3711633"/>
              <a:gd name="connsiteY64" fmla="*/ 1338349 h 1338349"/>
              <a:gd name="connsiteX65" fmla="*/ 0 w 3711633"/>
              <a:gd name="connsiteY65" fmla="*/ 1338349 h 1338349"/>
              <a:gd name="connsiteX66" fmla="*/ 0 w 3711633"/>
              <a:gd name="connsiteY66"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913601 w 3711633"/>
              <a:gd name="connsiteY28" fmla="*/ 611447 h 1338349"/>
              <a:gd name="connsiteX29" fmla="*/ 1878676 w 3711633"/>
              <a:gd name="connsiteY29" fmla="*/ 652549 h 1338349"/>
              <a:gd name="connsiteX30" fmla="*/ 1837113 w 3711633"/>
              <a:gd name="connsiteY30" fmla="*/ 652549 h 1338349"/>
              <a:gd name="connsiteX31" fmla="*/ 1837113 w 3711633"/>
              <a:gd name="connsiteY31" fmla="*/ 760614 h 1338349"/>
              <a:gd name="connsiteX32" fmla="*/ 1716578 w 3711633"/>
              <a:gd name="connsiteY32" fmla="*/ 760614 h 1338349"/>
              <a:gd name="connsiteX33" fmla="*/ 1716578 w 3711633"/>
              <a:gd name="connsiteY33" fmla="*/ 802178 h 1338349"/>
              <a:gd name="connsiteX34" fmla="*/ 1616826 w 3711633"/>
              <a:gd name="connsiteY34" fmla="*/ 802178 h 1338349"/>
              <a:gd name="connsiteX35" fmla="*/ 1616826 w 3711633"/>
              <a:gd name="connsiteY35" fmla="*/ 802178 h 1338349"/>
              <a:gd name="connsiteX36" fmla="*/ 1616826 w 3711633"/>
              <a:gd name="connsiteY36" fmla="*/ 831273 h 1338349"/>
              <a:gd name="connsiteX37" fmla="*/ 1400695 w 3711633"/>
              <a:gd name="connsiteY37" fmla="*/ 831273 h 1338349"/>
              <a:gd name="connsiteX38" fmla="*/ 1400695 w 3711633"/>
              <a:gd name="connsiteY38" fmla="*/ 847898 h 1338349"/>
              <a:gd name="connsiteX39" fmla="*/ 1321724 w 3711633"/>
              <a:gd name="connsiteY39" fmla="*/ 847898 h 1338349"/>
              <a:gd name="connsiteX40" fmla="*/ 1321724 w 3711633"/>
              <a:gd name="connsiteY40" fmla="*/ 881149 h 1338349"/>
              <a:gd name="connsiteX41" fmla="*/ 1122218 w 3711633"/>
              <a:gd name="connsiteY41" fmla="*/ 881149 h 1338349"/>
              <a:gd name="connsiteX42" fmla="*/ 1122218 w 3711633"/>
              <a:gd name="connsiteY42" fmla="*/ 947651 h 1338349"/>
              <a:gd name="connsiteX43" fmla="*/ 989215 w 3711633"/>
              <a:gd name="connsiteY43" fmla="*/ 947651 h 1338349"/>
              <a:gd name="connsiteX44" fmla="*/ 989215 w 3711633"/>
              <a:gd name="connsiteY44" fmla="*/ 1005840 h 1338349"/>
              <a:gd name="connsiteX45" fmla="*/ 922713 w 3711633"/>
              <a:gd name="connsiteY45" fmla="*/ 1005840 h 1338349"/>
              <a:gd name="connsiteX46" fmla="*/ 922713 w 3711633"/>
              <a:gd name="connsiteY46" fmla="*/ 1043247 h 1338349"/>
              <a:gd name="connsiteX47" fmla="*/ 835429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76498 h 1338349"/>
              <a:gd name="connsiteX51" fmla="*/ 760615 w 3711633"/>
              <a:gd name="connsiteY51" fmla="*/ 1076498 h 1338349"/>
              <a:gd name="connsiteX52" fmla="*/ 760615 w 3711633"/>
              <a:gd name="connsiteY52" fmla="*/ 1134687 h 1338349"/>
              <a:gd name="connsiteX53" fmla="*/ 619298 w 3711633"/>
              <a:gd name="connsiteY53" fmla="*/ 1134687 h 1338349"/>
              <a:gd name="connsiteX54" fmla="*/ 619298 w 3711633"/>
              <a:gd name="connsiteY54" fmla="*/ 1184563 h 1338349"/>
              <a:gd name="connsiteX55" fmla="*/ 573578 w 3711633"/>
              <a:gd name="connsiteY55" fmla="*/ 1184563 h 1338349"/>
              <a:gd name="connsiteX56" fmla="*/ 573578 w 3711633"/>
              <a:gd name="connsiteY56" fmla="*/ 1201189 h 1338349"/>
              <a:gd name="connsiteX57" fmla="*/ 448887 w 3711633"/>
              <a:gd name="connsiteY57" fmla="*/ 1201189 h 1338349"/>
              <a:gd name="connsiteX58" fmla="*/ 448887 w 3711633"/>
              <a:gd name="connsiteY58" fmla="*/ 1238596 h 1338349"/>
              <a:gd name="connsiteX59" fmla="*/ 315884 w 3711633"/>
              <a:gd name="connsiteY59" fmla="*/ 1238596 h 1338349"/>
              <a:gd name="connsiteX60" fmla="*/ 315884 w 3711633"/>
              <a:gd name="connsiteY60" fmla="*/ 1255222 h 1338349"/>
              <a:gd name="connsiteX61" fmla="*/ 199506 w 3711633"/>
              <a:gd name="connsiteY61" fmla="*/ 1255222 h 1338349"/>
              <a:gd name="connsiteX62" fmla="*/ 199506 w 3711633"/>
              <a:gd name="connsiteY62" fmla="*/ 1284316 h 1338349"/>
              <a:gd name="connsiteX63" fmla="*/ 149629 w 3711633"/>
              <a:gd name="connsiteY63" fmla="*/ 1284316 h 1338349"/>
              <a:gd name="connsiteX64" fmla="*/ 149629 w 3711633"/>
              <a:gd name="connsiteY64" fmla="*/ 1338349 h 1338349"/>
              <a:gd name="connsiteX65" fmla="*/ 0 w 3711633"/>
              <a:gd name="connsiteY65" fmla="*/ 1338349 h 1338349"/>
              <a:gd name="connsiteX66" fmla="*/ 0 w 3711633"/>
              <a:gd name="connsiteY66"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913601 w 3711633"/>
              <a:gd name="connsiteY28" fmla="*/ 611447 h 1338349"/>
              <a:gd name="connsiteX29" fmla="*/ 1888201 w 3711633"/>
              <a:gd name="connsiteY29" fmla="*/ 652549 h 1338349"/>
              <a:gd name="connsiteX30" fmla="*/ 1837113 w 3711633"/>
              <a:gd name="connsiteY30" fmla="*/ 652549 h 1338349"/>
              <a:gd name="connsiteX31" fmla="*/ 1837113 w 3711633"/>
              <a:gd name="connsiteY31" fmla="*/ 760614 h 1338349"/>
              <a:gd name="connsiteX32" fmla="*/ 1716578 w 3711633"/>
              <a:gd name="connsiteY32" fmla="*/ 760614 h 1338349"/>
              <a:gd name="connsiteX33" fmla="*/ 1716578 w 3711633"/>
              <a:gd name="connsiteY33" fmla="*/ 802178 h 1338349"/>
              <a:gd name="connsiteX34" fmla="*/ 1616826 w 3711633"/>
              <a:gd name="connsiteY34" fmla="*/ 802178 h 1338349"/>
              <a:gd name="connsiteX35" fmla="*/ 1616826 w 3711633"/>
              <a:gd name="connsiteY35" fmla="*/ 802178 h 1338349"/>
              <a:gd name="connsiteX36" fmla="*/ 1616826 w 3711633"/>
              <a:gd name="connsiteY36" fmla="*/ 831273 h 1338349"/>
              <a:gd name="connsiteX37" fmla="*/ 1400695 w 3711633"/>
              <a:gd name="connsiteY37" fmla="*/ 831273 h 1338349"/>
              <a:gd name="connsiteX38" fmla="*/ 1400695 w 3711633"/>
              <a:gd name="connsiteY38" fmla="*/ 847898 h 1338349"/>
              <a:gd name="connsiteX39" fmla="*/ 1321724 w 3711633"/>
              <a:gd name="connsiteY39" fmla="*/ 847898 h 1338349"/>
              <a:gd name="connsiteX40" fmla="*/ 1321724 w 3711633"/>
              <a:gd name="connsiteY40" fmla="*/ 881149 h 1338349"/>
              <a:gd name="connsiteX41" fmla="*/ 1122218 w 3711633"/>
              <a:gd name="connsiteY41" fmla="*/ 881149 h 1338349"/>
              <a:gd name="connsiteX42" fmla="*/ 1122218 w 3711633"/>
              <a:gd name="connsiteY42" fmla="*/ 947651 h 1338349"/>
              <a:gd name="connsiteX43" fmla="*/ 989215 w 3711633"/>
              <a:gd name="connsiteY43" fmla="*/ 947651 h 1338349"/>
              <a:gd name="connsiteX44" fmla="*/ 989215 w 3711633"/>
              <a:gd name="connsiteY44" fmla="*/ 1005840 h 1338349"/>
              <a:gd name="connsiteX45" fmla="*/ 922713 w 3711633"/>
              <a:gd name="connsiteY45" fmla="*/ 1005840 h 1338349"/>
              <a:gd name="connsiteX46" fmla="*/ 922713 w 3711633"/>
              <a:gd name="connsiteY46" fmla="*/ 1043247 h 1338349"/>
              <a:gd name="connsiteX47" fmla="*/ 835429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76498 h 1338349"/>
              <a:gd name="connsiteX51" fmla="*/ 760615 w 3711633"/>
              <a:gd name="connsiteY51" fmla="*/ 1076498 h 1338349"/>
              <a:gd name="connsiteX52" fmla="*/ 760615 w 3711633"/>
              <a:gd name="connsiteY52" fmla="*/ 1134687 h 1338349"/>
              <a:gd name="connsiteX53" fmla="*/ 619298 w 3711633"/>
              <a:gd name="connsiteY53" fmla="*/ 1134687 h 1338349"/>
              <a:gd name="connsiteX54" fmla="*/ 619298 w 3711633"/>
              <a:gd name="connsiteY54" fmla="*/ 1184563 h 1338349"/>
              <a:gd name="connsiteX55" fmla="*/ 573578 w 3711633"/>
              <a:gd name="connsiteY55" fmla="*/ 1184563 h 1338349"/>
              <a:gd name="connsiteX56" fmla="*/ 573578 w 3711633"/>
              <a:gd name="connsiteY56" fmla="*/ 1201189 h 1338349"/>
              <a:gd name="connsiteX57" fmla="*/ 448887 w 3711633"/>
              <a:gd name="connsiteY57" fmla="*/ 1201189 h 1338349"/>
              <a:gd name="connsiteX58" fmla="*/ 448887 w 3711633"/>
              <a:gd name="connsiteY58" fmla="*/ 1238596 h 1338349"/>
              <a:gd name="connsiteX59" fmla="*/ 315884 w 3711633"/>
              <a:gd name="connsiteY59" fmla="*/ 1238596 h 1338349"/>
              <a:gd name="connsiteX60" fmla="*/ 315884 w 3711633"/>
              <a:gd name="connsiteY60" fmla="*/ 1255222 h 1338349"/>
              <a:gd name="connsiteX61" fmla="*/ 199506 w 3711633"/>
              <a:gd name="connsiteY61" fmla="*/ 1255222 h 1338349"/>
              <a:gd name="connsiteX62" fmla="*/ 199506 w 3711633"/>
              <a:gd name="connsiteY62" fmla="*/ 1284316 h 1338349"/>
              <a:gd name="connsiteX63" fmla="*/ 149629 w 3711633"/>
              <a:gd name="connsiteY63" fmla="*/ 1284316 h 1338349"/>
              <a:gd name="connsiteX64" fmla="*/ 149629 w 3711633"/>
              <a:gd name="connsiteY64" fmla="*/ 1338349 h 1338349"/>
              <a:gd name="connsiteX65" fmla="*/ 0 w 3711633"/>
              <a:gd name="connsiteY65" fmla="*/ 1338349 h 1338349"/>
              <a:gd name="connsiteX66" fmla="*/ 0 w 3711633"/>
              <a:gd name="connsiteY66"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885026 w 3711633"/>
              <a:gd name="connsiteY28" fmla="*/ 608272 h 1338349"/>
              <a:gd name="connsiteX29" fmla="*/ 1888201 w 3711633"/>
              <a:gd name="connsiteY29" fmla="*/ 652549 h 1338349"/>
              <a:gd name="connsiteX30" fmla="*/ 1837113 w 3711633"/>
              <a:gd name="connsiteY30" fmla="*/ 652549 h 1338349"/>
              <a:gd name="connsiteX31" fmla="*/ 1837113 w 3711633"/>
              <a:gd name="connsiteY31" fmla="*/ 760614 h 1338349"/>
              <a:gd name="connsiteX32" fmla="*/ 1716578 w 3711633"/>
              <a:gd name="connsiteY32" fmla="*/ 760614 h 1338349"/>
              <a:gd name="connsiteX33" fmla="*/ 1716578 w 3711633"/>
              <a:gd name="connsiteY33" fmla="*/ 802178 h 1338349"/>
              <a:gd name="connsiteX34" fmla="*/ 1616826 w 3711633"/>
              <a:gd name="connsiteY34" fmla="*/ 802178 h 1338349"/>
              <a:gd name="connsiteX35" fmla="*/ 1616826 w 3711633"/>
              <a:gd name="connsiteY35" fmla="*/ 802178 h 1338349"/>
              <a:gd name="connsiteX36" fmla="*/ 1616826 w 3711633"/>
              <a:gd name="connsiteY36" fmla="*/ 831273 h 1338349"/>
              <a:gd name="connsiteX37" fmla="*/ 1400695 w 3711633"/>
              <a:gd name="connsiteY37" fmla="*/ 831273 h 1338349"/>
              <a:gd name="connsiteX38" fmla="*/ 1400695 w 3711633"/>
              <a:gd name="connsiteY38" fmla="*/ 847898 h 1338349"/>
              <a:gd name="connsiteX39" fmla="*/ 1321724 w 3711633"/>
              <a:gd name="connsiteY39" fmla="*/ 847898 h 1338349"/>
              <a:gd name="connsiteX40" fmla="*/ 1321724 w 3711633"/>
              <a:gd name="connsiteY40" fmla="*/ 881149 h 1338349"/>
              <a:gd name="connsiteX41" fmla="*/ 1122218 w 3711633"/>
              <a:gd name="connsiteY41" fmla="*/ 881149 h 1338349"/>
              <a:gd name="connsiteX42" fmla="*/ 1122218 w 3711633"/>
              <a:gd name="connsiteY42" fmla="*/ 947651 h 1338349"/>
              <a:gd name="connsiteX43" fmla="*/ 989215 w 3711633"/>
              <a:gd name="connsiteY43" fmla="*/ 947651 h 1338349"/>
              <a:gd name="connsiteX44" fmla="*/ 989215 w 3711633"/>
              <a:gd name="connsiteY44" fmla="*/ 1005840 h 1338349"/>
              <a:gd name="connsiteX45" fmla="*/ 922713 w 3711633"/>
              <a:gd name="connsiteY45" fmla="*/ 1005840 h 1338349"/>
              <a:gd name="connsiteX46" fmla="*/ 922713 w 3711633"/>
              <a:gd name="connsiteY46" fmla="*/ 1043247 h 1338349"/>
              <a:gd name="connsiteX47" fmla="*/ 835429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76498 h 1338349"/>
              <a:gd name="connsiteX51" fmla="*/ 760615 w 3711633"/>
              <a:gd name="connsiteY51" fmla="*/ 1076498 h 1338349"/>
              <a:gd name="connsiteX52" fmla="*/ 760615 w 3711633"/>
              <a:gd name="connsiteY52" fmla="*/ 1134687 h 1338349"/>
              <a:gd name="connsiteX53" fmla="*/ 619298 w 3711633"/>
              <a:gd name="connsiteY53" fmla="*/ 1134687 h 1338349"/>
              <a:gd name="connsiteX54" fmla="*/ 619298 w 3711633"/>
              <a:gd name="connsiteY54" fmla="*/ 1184563 h 1338349"/>
              <a:gd name="connsiteX55" fmla="*/ 573578 w 3711633"/>
              <a:gd name="connsiteY55" fmla="*/ 1184563 h 1338349"/>
              <a:gd name="connsiteX56" fmla="*/ 573578 w 3711633"/>
              <a:gd name="connsiteY56" fmla="*/ 1201189 h 1338349"/>
              <a:gd name="connsiteX57" fmla="*/ 448887 w 3711633"/>
              <a:gd name="connsiteY57" fmla="*/ 1201189 h 1338349"/>
              <a:gd name="connsiteX58" fmla="*/ 448887 w 3711633"/>
              <a:gd name="connsiteY58" fmla="*/ 1238596 h 1338349"/>
              <a:gd name="connsiteX59" fmla="*/ 315884 w 3711633"/>
              <a:gd name="connsiteY59" fmla="*/ 1238596 h 1338349"/>
              <a:gd name="connsiteX60" fmla="*/ 315884 w 3711633"/>
              <a:gd name="connsiteY60" fmla="*/ 1255222 h 1338349"/>
              <a:gd name="connsiteX61" fmla="*/ 199506 w 3711633"/>
              <a:gd name="connsiteY61" fmla="*/ 1255222 h 1338349"/>
              <a:gd name="connsiteX62" fmla="*/ 199506 w 3711633"/>
              <a:gd name="connsiteY62" fmla="*/ 1284316 h 1338349"/>
              <a:gd name="connsiteX63" fmla="*/ 149629 w 3711633"/>
              <a:gd name="connsiteY63" fmla="*/ 1284316 h 1338349"/>
              <a:gd name="connsiteX64" fmla="*/ 149629 w 3711633"/>
              <a:gd name="connsiteY64" fmla="*/ 1338349 h 1338349"/>
              <a:gd name="connsiteX65" fmla="*/ 0 w 3711633"/>
              <a:gd name="connsiteY65" fmla="*/ 1338349 h 1338349"/>
              <a:gd name="connsiteX66" fmla="*/ 0 w 3711633"/>
              <a:gd name="connsiteY66"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913601 w 3711633"/>
              <a:gd name="connsiteY28" fmla="*/ 617797 h 1338349"/>
              <a:gd name="connsiteX29" fmla="*/ 1888201 w 3711633"/>
              <a:gd name="connsiteY29" fmla="*/ 652549 h 1338349"/>
              <a:gd name="connsiteX30" fmla="*/ 1837113 w 3711633"/>
              <a:gd name="connsiteY30" fmla="*/ 652549 h 1338349"/>
              <a:gd name="connsiteX31" fmla="*/ 1837113 w 3711633"/>
              <a:gd name="connsiteY31" fmla="*/ 760614 h 1338349"/>
              <a:gd name="connsiteX32" fmla="*/ 1716578 w 3711633"/>
              <a:gd name="connsiteY32" fmla="*/ 760614 h 1338349"/>
              <a:gd name="connsiteX33" fmla="*/ 1716578 w 3711633"/>
              <a:gd name="connsiteY33" fmla="*/ 802178 h 1338349"/>
              <a:gd name="connsiteX34" fmla="*/ 1616826 w 3711633"/>
              <a:gd name="connsiteY34" fmla="*/ 802178 h 1338349"/>
              <a:gd name="connsiteX35" fmla="*/ 1616826 w 3711633"/>
              <a:gd name="connsiteY35" fmla="*/ 802178 h 1338349"/>
              <a:gd name="connsiteX36" fmla="*/ 1616826 w 3711633"/>
              <a:gd name="connsiteY36" fmla="*/ 831273 h 1338349"/>
              <a:gd name="connsiteX37" fmla="*/ 1400695 w 3711633"/>
              <a:gd name="connsiteY37" fmla="*/ 831273 h 1338349"/>
              <a:gd name="connsiteX38" fmla="*/ 1400695 w 3711633"/>
              <a:gd name="connsiteY38" fmla="*/ 847898 h 1338349"/>
              <a:gd name="connsiteX39" fmla="*/ 1321724 w 3711633"/>
              <a:gd name="connsiteY39" fmla="*/ 847898 h 1338349"/>
              <a:gd name="connsiteX40" fmla="*/ 1321724 w 3711633"/>
              <a:gd name="connsiteY40" fmla="*/ 881149 h 1338349"/>
              <a:gd name="connsiteX41" fmla="*/ 1122218 w 3711633"/>
              <a:gd name="connsiteY41" fmla="*/ 881149 h 1338349"/>
              <a:gd name="connsiteX42" fmla="*/ 1122218 w 3711633"/>
              <a:gd name="connsiteY42" fmla="*/ 947651 h 1338349"/>
              <a:gd name="connsiteX43" fmla="*/ 989215 w 3711633"/>
              <a:gd name="connsiteY43" fmla="*/ 947651 h 1338349"/>
              <a:gd name="connsiteX44" fmla="*/ 989215 w 3711633"/>
              <a:gd name="connsiteY44" fmla="*/ 1005840 h 1338349"/>
              <a:gd name="connsiteX45" fmla="*/ 922713 w 3711633"/>
              <a:gd name="connsiteY45" fmla="*/ 1005840 h 1338349"/>
              <a:gd name="connsiteX46" fmla="*/ 922713 w 3711633"/>
              <a:gd name="connsiteY46" fmla="*/ 1043247 h 1338349"/>
              <a:gd name="connsiteX47" fmla="*/ 835429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76498 h 1338349"/>
              <a:gd name="connsiteX51" fmla="*/ 760615 w 3711633"/>
              <a:gd name="connsiteY51" fmla="*/ 1076498 h 1338349"/>
              <a:gd name="connsiteX52" fmla="*/ 760615 w 3711633"/>
              <a:gd name="connsiteY52" fmla="*/ 1134687 h 1338349"/>
              <a:gd name="connsiteX53" fmla="*/ 619298 w 3711633"/>
              <a:gd name="connsiteY53" fmla="*/ 1134687 h 1338349"/>
              <a:gd name="connsiteX54" fmla="*/ 619298 w 3711633"/>
              <a:gd name="connsiteY54" fmla="*/ 1184563 h 1338349"/>
              <a:gd name="connsiteX55" fmla="*/ 573578 w 3711633"/>
              <a:gd name="connsiteY55" fmla="*/ 1184563 h 1338349"/>
              <a:gd name="connsiteX56" fmla="*/ 573578 w 3711633"/>
              <a:gd name="connsiteY56" fmla="*/ 1201189 h 1338349"/>
              <a:gd name="connsiteX57" fmla="*/ 448887 w 3711633"/>
              <a:gd name="connsiteY57" fmla="*/ 1201189 h 1338349"/>
              <a:gd name="connsiteX58" fmla="*/ 448887 w 3711633"/>
              <a:gd name="connsiteY58" fmla="*/ 1238596 h 1338349"/>
              <a:gd name="connsiteX59" fmla="*/ 315884 w 3711633"/>
              <a:gd name="connsiteY59" fmla="*/ 1238596 h 1338349"/>
              <a:gd name="connsiteX60" fmla="*/ 315884 w 3711633"/>
              <a:gd name="connsiteY60" fmla="*/ 1255222 h 1338349"/>
              <a:gd name="connsiteX61" fmla="*/ 199506 w 3711633"/>
              <a:gd name="connsiteY61" fmla="*/ 1255222 h 1338349"/>
              <a:gd name="connsiteX62" fmla="*/ 199506 w 3711633"/>
              <a:gd name="connsiteY62" fmla="*/ 1284316 h 1338349"/>
              <a:gd name="connsiteX63" fmla="*/ 149629 w 3711633"/>
              <a:gd name="connsiteY63" fmla="*/ 1284316 h 1338349"/>
              <a:gd name="connsiteX64" fmla="*/ 149629 w 3711633"/>
              <a:gd name="connsiteY64" fmla="*/ 1338349 h 1338349"/>
              <a:gd name="connsiteX65" fmla="*/ 0 w 3711633"/>
              <a:gd name="connsiteY65" fmla="*/ 1338349 h 1338349"/>
              <a:gd name="connsiteX66" fmla="*/ 0 w 3711633"/>
              <a:gd name="connsiteY66"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913601 w 3711633"/>
              <a:gd name="connsiteY28" fmla="*/ 617797 h 1338349"/>
              <a:gd name="connsiteX29" fmla="*/ 1896976 w 3711633"/>
              <a:gd name="connsiteY29" fmla="*/ 628823 h 1338349"/>
              <a:gd name="connsiteX30" fmla="*/ 1888201 w 3711633"/>
              <a:gd name="connsiteY30" fmla="*/ 652549 h 1338349"/>
              <a:gd name="connsiteX31" fmla="*/ 1837113 w 3711633"/>
              <a:gd name="connsiteY31" fmla="*/ 652549 h 1338349"/>
              <a:gd name="connsiteX32" fmla="*/ 1837113 w 3711633"/>
              <a:gd name="connsiteY32" fmla="*/ 760614 h 1338349"/>
              <a:gd name="connsiteX33" fmla="*/ 1716578 w 3711633"/>
              <a:gd name="connsiteY33" fmla="*/ 760614 h 1338349"/>
              <a:gd name="connsiteX34" fmla="*/ 1716578 w 3711633"/>
              <a:gd name="connsiteY34" fmla="*/ 802178 h 1338349"/>
              <a:gd name="connsiteX35" fmla="*/ 1616826 w 3711633"/>
              <a:gd name="connsiteY35" fmla="*/ 802178 h 1338349"/>
              <a:gd name="connsiteX36" fmla="*/ 1616826 w 3711633"/>
              <a:gd name="connsiteY36" fmla="*/ 802178 h 1338349"/>
              <a:gd name="connsiteX37" fmla="*/ 1616826 w 3711633"/>
              <a:gd name="connsiteY37" fmla="*/ 831273 h 1338349"/>
              <a:gd name="connsiteX38" fmla="*/ 1400695 w 3711633"/>
              <a:gd name="connsiteY38" fmla="*/ 831273 h 1338349"/>
              <a:gd name="connsiteX39" fmla="*/ 1400695 w 3711633"/>
              <a:gd name="connsiteY39" fmla="*/ 847898 h 1338349"/>
              <a:gd name="connsiteX40" fmla="*/ 1321724 w 3711633"/>
              <a:gd name="connsiteY40" fmla="*/ 847898 h 1338349"/>
              <a:gd name="connsiteX41" fmla="*/ 1321724 w 3711633"/>
              <a:gd name="connsiteY41" fmla="*/ 881149 h 1338349"/>
              <a:gd name="connsiteX42" fmla="*/ 1122218 w 3711633"/>
              <a:gd name="connsiteY42" fmla="*/ 881149 h 1338349"/>
              <a:gd name="connsiteX43" fmla="*/ 1122218 w 3711633"/>
              <a:gd name="connsiteY43" fmla="*/ 947651 h 1338349"/>
              <a:gd name="connsiteX44" fmla="*/ 989215 w 3711633"/>
              <a:gd name="connsiteY44" fmla="*/ 947651 h 1338349"/>
              <a:gd name="connsiteX45" fmla="*/ 989215 w 3711633"/>
              <a:gd name="connsiteY45" fmla="*/ 1005840 h 1338349"/>
              <a:gd name="connsiteX46" fmla="*/ 922713 w 3711633"/>
              <a:gd name="connsiteY46" fmla="*/ 1005840 h 1338349"/>
              <a:gd name="connsiteX47" fmla="*/ 922713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43247 h 1338349"/>
              <a:gd name="connsiteX51" fmla="*/ 835429 w 3711633"/>
              <a:gd name="connsiteY51" fmla="*/ 1076498 h 1338349"/>
              <a:gd name="connsiteX52" fmla="*/ 760615 w 3711633"/>
              <a:gd name="connsiteY52" fmla="*/ 1076498 h 1338349"/>
              <a:gd name="connsiteX53" fmla="*/ 760615 w 3711633"/>
              <a:gd name="connsiteY53" fmla="*/ 1134687 h 1338349"/>
              <a:gd name="connsiteX54" fmla="*/ 619298 w 3711633"/>
              <a:gd name="connsiteY54" fmla="*/ 1134687 h 1338349"/>
              <a:gd name="connsiteX55" fmla="*/ 619298 w 3711633"/>
              <a:gd name="connsiteY55" fmla="*/ 1184563 h 1338349"/>
              <a:gd name="connsiteX56" fmla="*/ 573578 w 3711633"/>
              <a:gd name="connsiteY56" fmla="*/ 1184563 h 1338349"/>
              <a:gd name="connsiteX57" fmla="*/ 573578 w 3711633"/>
              <a:gd name="connsiteY57" fmla="*/ 1201189 h 1338349"/>
              <a:gd name="connsiteX58" fmla="*/ 448887 w 3711633"/>
              <a:gd name="connsiteY58" fmla="*/ 1201189 h 1338349"/>
              <a:gd name="connsiteX59" fmla="*/ 448887 w 3711633"/>
              <a:gd name="connsiteY59" fmla="*/ 1238596 h 1338349"/>
              <a:gd name="connsiteX60" fmla="*/ 315884 w 3711633"/>
              <a:gd name="connsiteY60" fmla="*/ 1238596 h 1338349"/>
              <a:gd name="connsiteX61" fmla="*/ 315884 w 3711633"/>
              <a:gd name="connsiteY61" fmla="*/ 1255222 h 1338349"/>
              <a:gd name="connsiteX62" fmla="*/ 199506 w 3711633"/>
              <a:gd name="connsiteY62" fmla="*/ 1255222 h 1338349"/>
              <a:gd name="connsiteX63" fmla="*/ 199506 w 3711633"/>
              <a:gd name="connsiteY63" fmla="*/ 1284316 h 1338349"/>
              <a:gd name="connsiteX64" fmla="*/ 149629 w 3711633"/>
              <a:gd name="connsiteY64" fmla="*/ 1284316 h 1338349"/>
              <a:gd name="connsiteX65" fmla="*/ 149629 w 3711633"/>
              <a:gd name="connsiteY65" fmla="*/ 1338349 h 1338349"/>
              <a:gd name="connsiteX66" fmla="*/ 0 w 3711633"/>
              <a:gd name="connsiteY66" fmla="*/ 1338349 h 1338349"/>
              <a:gd name="connsiteX67" fmla="*/ 0 w 3711633"/>
              <a:gd name="connsiteY67"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913601 w 3711633"/>
              <a:gd name="connsiteY28" fmla="*/ 617797 h 1338349"/>
              <a:gd name="connsiteX29" fmla="*/ 1881101 w 3711633"/>
              <a:gd name="connsiteY29" fmla="*/ 609773 h 1338349"/>
              <a:gd name="connsiteX30" fmla="*/ 1888201 w 3711633"/>
              <a:gd name="connsiteY30" fmla="*/ 652549 h 1338349"/>
              <a:gd name="connsiteX31" fmla="*/ 1837113 w 3711633"/>
              <a:gd name="connsiteY31" fmla="*/ 652549 h 1338349"/>
              <a:gd name="connsiteX32" fmla="*/ 1837113 w 3711633"/>
              <a:gd name="connsiteY32" fmla="*/ 760614 h 1338349"/>
              <a:gd name="connsiteX33" fmla="*/ 1716578 w 3711633"/>
              <a:gd name="connsiteY33" fmla="*/ 760614 h 1338349"/>
              <a:gd name="connsiteX34" fmla="*/ 1716578 w 3711633"/>
              <a:gd name="connsiteY34" fmla="*/ 802178 h 1338349"/>
              <a:gd name="connsiteX35" fmla="*/ 1616826 w 3711633"/>
              <a:gd name="connsiteY35" fmla="*/ 802178 h 1338349"/>
              <a:gd name="connsiteX36" fmla="*/ 1616826 w 3711633"/>
              <a:gd name="connsiteY36" fmla="*/ 802178 h 1338349"/>
              <a:gd name="connsiteX37" fmla="*/ 1616826 w 3711633"/>
              <a:gd name="connsiteY37" fmla="*/ 831273 h 1338349"/>
              <a:gd name="connsiteX38" fmla="*/ 1400695 w 3711633"/>
              <a:gd name="connsiteY38" fmla="*/ 831273 h 1338349"/>
              <a:gd name="connsiteX39" fmla="*/ 1400695 w 3711633"/>
              <a:gd name="connsiteY39" fmla="*/ 847898 h 1338349"/>
              <a:gd name="connsiteX40" fmla="*/ 1321724 w 3711633"/>
              <a:gd name="connsiteY40" fmla="*/ 847898 h 1338349"/>
              <a:gd name="connsiteX41" fmla="*/ 1321724 w 3711633"/>
              <a:gd name="connsiteY41" fmla="*/ 881149 h 1338349"/>
              <a:gd name="connsiteX42" fmla="*/ 1122218 w 3711633"/>
              <a:gd name="connsiteY42" fmla="*/ 881149 h 1338349"/>
              <a:gd name="connsiteX43" fmla="*/ 1122218 w 3711633"/>
              <a:gd name="connsiteY43" fmla="*/ 947651 h 1338349"/>
              <a:gd name="connsiteX44" fmla="*/ 989215 w 3711633"/>
              <a:gd name="connsiteY44" fmla="*/ 947651 h 1338349"/>
              <a:gd name="connsiteX45" fmla="*/ 989215 w 3711633"/>
              <a:gd name="connsiteY45" fmla="*/ 1005840 h 1338349"/>
              <a:gd name="connsiteX46" fmla="*/ 922713 w 3711633"/>
              <a:gd name="connsiteY46" fmla="*/ 1005840 h 1338349"/>
              <a:gd name="connsiteX47" fmla="*/ 922713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43247 h 1338349"/>
              <a:gd name="connsiteX51" fmla="*/ 835429 w 3711633"/>
              <a:gd name="connsiteY51" fmla="*/ 1076498 h 1338349"/>
              <a:gd name="connsiteX52" fmla="*/ 760615 w 3711633"/>
              <a:gd name="connsiteY52" fmla="*/ 1076498 h 1338349"/>
              <a:gd name="connsiteX53" fmla="*/ 760615 w 3711633"/>
              <a:gd name="connsiteY53" fmla="*/ 1134687 h 1338349"/>
              <a:gd name="connsiteX54" fmla="*/ 619298 w 3711633"/>
              <a:gd name="connsiteY54" fmla="*/ 1134687 h 1338349"/>
              <a:gd name="connsiteX55" fmla="*/ 619298 w 3711633"/>
              <a:gd name="connsiteY55" fmla="*/ 1184563 h 1338349"/>
              <a:gd name="connsiteX56" fmla="*/ 573578 w 3711633"/>
              <a:gd name="connsiteY56" fmla="*/ 1184563 h 1338349"/>
              <a:gd name="connsiteX57" fmla="*/ 573578 w 3711633"/>
              <a:gd name="connsiteY57" fmla="*/ 1201189 h 1338349"/>
              <a:gd name="connsiteX58" fmla="*/ 448887 w 3711633"/>
              <a:gd name="connsiteY58" fmla="*/ 1201189 h 1338349"/>
              <a:gd name="connsiteX59" fmla="*/ 448887 w 3711633"/>
              <a:gd name="connsiteY59" fmla="*/ 1238596 h 1338349"/>
              <a:gd name="connsiteX60" fmla="*/ 315884 w 3711633"/>
              <a:gd name="connsiteY60" fmla="*/ 1238596 h 1338349"/>
              <a:gd name="connsiteX61" fmla="*/ 315884 w 3711633"/>
              <a:gd name="connsiteY61" fmla="*/ 1255222 h 1338349"/>
              <a:gd name="connsiteX62" fmla="*/ 199506 w 3711633"/>
              <a:gd name="connsiteY62" fmla="*/ 1255222 h 1338349"/>
              <a:gd name="connsiteX63" fmla="*/ 199506 w 3711633"/>
              <a:gd name="connsiteY63" fmla="*/ 1284316 h 1338349"/>
              <a:gd name="connsiteX64" fmla="*/ 149629 w 3711633"/>
              <a:gd name="connsiteY64" fmla="*/ 1284316 h 1338349"/>
              <a:gd name="connsiteX65" fmla="*/ 149629 w 3711633"/>
              <a:gd name="connsiteY65" fmla="*/ 1338349 h 1338349"/>
              <a:gd name="connsiteX66" fmla="*/ 0 w 3711633"/>
              <a:gd name="connsiteY66" fmla="*/ 1338349 h 1338349"/>
              <a:gd name="connsiteX67" fmla="*/ 0 w 3711633"/>
              <a:gd name="connsiteY67"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913601 w 3711633"/>
              <a:gd name="connsiteY28" fmla="*/ 617797 h 1338349"/>
              <a:gd name="connsiteX29" fmla="*/ 1884276 w 3711633"/>
              <a:gd name="connsiteY29" fmla="*/ 616123 h 1338349"/>
              <a:gd name="connsiteX30" fmla="*/ 1888201 w 3711633"/>
              <a:gd name="connsiteY30" fmla="*/ 652549 h 1338349"/>
              <a:gd name="connsiteX31" fmla="*/ 1837113 w 3711633"/>
              <a:gd name="connsiteY31" fmla="*/ 652549 h 1338349"/>
              <a:gd name="connsiteX32" fmla="*/ 1837113 w 3711633"/>
              <a:gd name="connsiteY32" fmla="*/ 760614 h 1338349"/>
              <a:gd name="connsiteX33" fmla="*/ 1716578 w 3711633"/>
              <a:gd name="connsiteY33" fmla="*/ 760614 h 1338349"/>
              <a:gd name="connsiteX34" fmla="*/ 1716578 w 3711633"/>
              <a:gd name="connsiteY34" fmla="*/ 802178 h 1338349"/>
              <a:gd name="connsiteX35" fmla="*/ 1616826 w 3711633"/>
              <a:gd name="connsiteY35" fmla="*/ 802178 h 1338349"/>
              <a:gd name="connsiteX36" fmla="*/ 1616826 w 3711633"/>
              <a:gd name="connsiteY36" fmla="*/ 802178 h 1338349"/>
              <a:gd name="connsiteX37" fmla="*/ 1616826 w 3711633"/>
              <a:gd name="connsiteY37" fmla="*/ 831273 h 1338349"/>
              <a:gd name="connsiteX38" fmla="*/ 1400695 w 3711633"/>
              <a:gd name="connsiteY38" fmla="*/ 831273 h 1338349"/>
              <a:gd name="connsiteX39" fmla="*/ 1400695 w 3711633"/>
              <a:gd name="connsiteY39" fmla="*/ 847898 h 1338349"/>
              <a:gd name="connsiteX40" fmla="*/ 1321724 w 3711633"/>
              <a:gd name="connsiteY40" fmla="*/ 847898 h 1338349"/>
              <a:gd name="connsiteX41" fmla="*/ 1321724 w 3711633"/>
              <a:gd name="connsiteY41" fmla="*/ 881149 h 1338349"/>
              <a:gd name="connsiteX42" fmla="*/ 1122218 w 3711633"/>
              <a:gd name="connsiteY42" fmla="*/ 881149 h 1338349"/>
              <a:gd name="connsiteX43" fmla="*/ 1122218 w 3711633"/>
              <a:gd name="connsiteY43" fmla="*/ 947651 h 1338349"/>
              <a:gd name="connsiteX44" fmla="*/ 989215 w 3711633"/>
              <a:gd name="connsiteY44" fmla="*/ 947651 h 1338349"/>
              <a:gd name="connsiteX45" fmla="*/ 989215 w 3711633"/>
              <a:gd name="connsiteY45" fmla="*/ 1005840 h 1338349"/>
              <a:gd name="connsiteX46" fmla="*/ 922713 w 3711633"/>
              <a:gd name="connsiteY46" fmla="*/ 1005840 h 1338349"/>
              <a:gd name="connsiteX47" fmla="*/ 922713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43247 h 1338349"/>
              <a:gd name="connsiteX51" fmla="*/ 835429 w 3711633"/>
              <a:gd name="connsiteY51" fmla="*/ 1076498 h 1338349"/>
              <a:gd name="connsiteX52" fmla="*/ 760615 w 3711633"/>
              <a:gd name="connsiteY52" fmla="*/ 1076498 h 1338349"/>
              <a:gd name="connsiteX53" fmla="*/ 760615 w 3711633"/>
              <a:gd name="connsiteY53" fmla="*/ 1134687 h 1338349"/>
              <a:gd name="connsiteX54" fmla="*/ 619298 w 3711633"/>
              <a:gd name="connsiteY54" fmla="*/ 1134687 h 1338349"/>
              <a:gd name="connsiteX55" fmla="*/ 619298 w 3711633"/>
              <a:gd name="connsiteY55" fmla="*/ 1184563 h 1338349"/>
              <a:gd name="connsiteX56" fmla="*/ 573578 w 3711633"/>
              <a:gd name="connsiteY56" fmla="*/ 1184563 h 1338349"/>
              <a:gd name="connsiteX57" fmla="*/ 573578 w 3711633"/>
              <a:gd name="connsiteY57" fmla="*/ 1201189 h 1338349"/>
              <a:gd name="connsiteX58" fmla="*/ 448887 w 3711633"/>
              <a:gd name="connsiteY58" fmla="*/ 1201189 h 1338349"/>
              <a:gd name="connsiteX59" fmla="*/ 448887 w 3711633"/>
              <a:gd name="connsiteY59" fmla="*/ 1238596 h 1338349"/>
              <a:gd name="connsiteX60" fmla="*/ 315884 w 3711633"/>
              <a:gd name="connsiteY60" fmla="*/ 1238596 h 1338349"/>
              <a:gd name="connsiteX61" fmla="*/ 315884 w 3711633"/>
              <a:gd name="connsiteY61" fmla="*/ 1255222 h 1338349"/>
              <a:gd name="connsiteX62" fmla="*/ 199506 w 3711633"/>
              <a:gd name="connsiteY62" fmla="*/ 1255222 h 1338349"/>
              <a:gd name="connsiteX63" fmla="*/ 199506 w 3711633"/>
              <a:gd name="connsiteY63" fmla="*/ 1284316 h 1338349"/>
              <a:gd name="connsiteX64" fmla="*/ 149629 w 3711633"/>
              <a:gd name="connsiteY64" fmla="*/ 1284316 h 1338349"/>
              <a:gd name="connsiteX65" fmla="*/ 149629 w 3711633"/>
              <a:gd name="connsiteY65" fmla="*/ 1338349 h 1338349"/>
              <a:gd name="connsiteX66" fmla="*/ 0 w 3711633"/>
              <a:gd name="connsiteY66" fmla="*/ 1338349 h 1338349"/>
              <a:gd name="connsiteX67" fmla="*/ 0 w 3711633"/>
              <a:gd name="connsiteY67"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923126 w 3711633"/>
              <a:gd name="connsiteY28" fmla="*/ 614622 h 1338349"/>
              <a:gd name="connsiteX29" fmla="*/ 1884276 w 3711633"/>
              <a:gd name="connsiteY29" fmla="*/ 616123 h 1338349"/>
              <a:gd name="connsiteX30" fmla="*/ 1888201 w 3711633"/>
              <a:gd name="connsiteY30" fmla="*/ 652549 h 1338349"/>
              <a:gd name="connsiteX31" fmla="*/ 1837113 w 3711633"/>
              <a:gd name="connsiteY31" fmla="*/ 652549 h 1338349"/>
              <a:gd name="connsiteX32" fmla="*/ 1837113 w 3711633"/>
              <a:gd name="connsiteY32" fmla="*/ 760614 h 1338349"/>
              <a:gd name="connsiteX33" fmla="*/ 1716578 w 3711633"/>
              <a:gd name="connsiteY33" fmla="*/ 760614 h 1338349"/>
              <a:gd name="connsiteX34" fmla="*/ 1716578 w 3711633"/>
              <a:gd name="connsiteY34" fmla="*/ 802178 h 1338349"/>
              <a:gd name="connsiteX35" fmla="*/ 1616826 w 3711633"/>
              <a:gd name="connsiteY35" fmla="*/ 802178 h 1338349"/>
              <a:gd name="connsiteX36" fmla="*/ 1616826 w 3711633"/>
              <a:gd name="connsiteY36" fmla="*/ 802178 h 1338349"/>
              <a:gd name="connsiteX37" fmla="*/ 1616826 w 3711633"/>
              <a:gd name="connsiteY37" fmla="*/ 831273 h 1338349"/>
              <a:gd name="connsiteX38" fmla="*/ 1400695 w 3711633"/>
              <a:gd name="connsiteY38" fmla="*/ 831273 h 1338349"/>
              <a:gd name="connsiteX39" fmla="*/ 1400695 w 3711633"/>
              <a:gd name="connsiteY39" fmla="*/ 847898 h 1338349"/>
              <a:gd name="connsiteX40" fmla="*/ 1321724 w 3711633"/>
              <a:gd name="connsiteY40" fmla="*/ 847898 h 1338349"/>
              <a:gd name="connsiteX41" fmla="*/ 1321724 w 3711633"/>
              <a:gd name="connsiteY41" fmla="*/ 881149 h 1338349"/>
              <a:gd name="connsiteX42" fmla="*/ 1122218 w 3711633"/>
              <a:gd name="connsiteY42" fmla="*/ 881149 h 1338349"/>
              <a:gd name="connsiteX43" fmla="*/ 1122218 w 3711633"/>
              <a:gd name="connsiteY43" fmla="*/ 947651 h 1338349"/>
              <a:gd name="connsiteX44" fmla="*/ 989215 w 3711633"/>
              <a:gd name="connsiteY44" fmla="*/ 947651 h 1338349"/>
              <a:gd name="connsiteX45" fmla="*/ 989215 w 3711633"/>
              <a:gd name="connsiteY45" fmla="*/ 1005840 h 1338349"/>
              <a:gd name="connsiteX46" fmla="*/ 922713 w 3711633"/>
              <a:gd name="connsiteY46" fmla="*/ 1005840 h 1338349"/>
              <a:gd name="connsiteX47" fmla="*/ 922713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43247 h 1338349"/>
              <a:gd name="connsiteX51" fmla="*/ 835429 w 3711633"/>
              <a:gd name="connsiteY51" fmla="*/ 1076498 h 1338349"/>
              <a:gd name="connsiteX52" fmla="*/ 760615 w 3711633"/>
              <a:gd name="connsiteY52" fmla="*/ 1076498 h 1338349"/>
              <a:gd name="connsiteX53" fmla="*/ 760615 w 3711633"/>
              <a:gd name="connsiteY53" fmla="*/ 1134687 h 1338349"/>
              <a:gd name="connsiteX54" fmla="*/ 619298 w 3711633"/>
              <a:gd name="connsiteY54" fmla="*/ 1134687 h 1338349"/>
              <a:gd name="connsiteX55" fmla="*/ 619298 w 3711633"/>
              <a:gd name="connsiteY55" fmla="*/ 1184563 h 1338349"/>
              <a:gd name="connsiteX56" fmla="*/ 573578 w 3711633"/>
              <a:gd name="connsiteY56" fmla="*/ 1184563 h 1338349"/>
              <a:gd name="connsiteX57" fmla="*/ 573578 w 3711633"/>
              <a:gd name="connsiteY57" fmla="*/ 1201189 h 1338349"/>
              <a:gd name="connsiteX58" fmla="*/ 448887 w 3711633"/>
              <a:gd name="connsiteY58" fmla="*/ 1201189 h 1338349"/>
              <a:gd name="connsiteX59" fmla="*/ 448887 w 3711633"/>
              <a:gd name="connsiteY59" fmla="*/ 1238596 h 1338349"/>
              <a:gd name="connsiteX60" fmla="*/ 315884 w 3711633"/>
              <a:gd name="connsiteY60" fmla="*/ 1238596 h 1338349"/>
              <a:gd name="connsiteX61" fmla="*/ 315884 w 3711633"/>
              <a:gd name="connsiteY61" fmla="*/ 1255222 h 1338349"/>
              <a:gd name="connsiteX62" fmla="*/ 199506 w 3711633"/>
              <a:gd name="connsiteY62" fmla="*/ 1255222 h 1338349"/>
              <a:gd name="connsiteX63" fmla="*/ 199506 w 3711633"/>
              <a:gd name="connsiteY63" fmla="*/ 1284316 h 1338349"/>
              <a:gd name="connsiteX64" fmla="*/ 149629 w 3711633"/>
              <a:gd name="connsiteY64" fmla="*/ 1284316 h 1338349"/>
              <a:gd name="connsiteX65" fmla="*/ 149629 w 3711633"/>
              <a:gd name="connsiteY65" fmla="*/ 1338349 h 1338349"/>
              <a:gd name="connsiteX66" fmla="*/ 0 w 3711633"/>
              <a:gd name="connsiteY66" fmla="*/ 1338349 h 1338349"/>
              <a:gd name="connsiteX67" fmla="*/ 0 w 3711633"/>
              <a:gd name="connsiteY67"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916776 w 3711633"/>
              <a:gd name="connsiteY28" fmla="*/ 624147 h 1338349"/>
              <a:gd name="connsiteX29" fmla="*/ 1884276 w 3711633"/>
              <a:gd name="connsiteY29" fmla="*/ 616123 h 1338349"/>
              <a:gd name="connsiteX30" fmla="*/ 1888201 w 3711633"/>
              <a:gd name="connsiteY30" fmla="*/ 652549 h 1338349"/>
              <a:gd name="connsiteX31" fmla="*/ 1837113 w 3711633"/>
              <a:gd name="connsiteY31" fmla="*/ 652549 h 1338349"/>
              <a:gd name="connsiteX32" fmla="*/ 1837113 w 3711633"/>
              <a:gd name="connsiteY32" fmla="*/ 760614 h 1338349"/>
              <a:gd name="connsiteX33" fmla="*/ 1716578 w 3711633"/>
              <a:gd name="connsiteY33" fmla="*/ 760614 h 1338349"/>
              <a:gd name="connsiteX34" fmla="*/ 1716578 w 3711633"/>
              <a:gd name="connsiteY34" fmla="*/ 802178 h 1338349"/>
              <a:gd name="connsiteX35" fmla="*/ 1616826 w 3711633"/>
              <a:gd name="connsiteY35" fmla="*/ 802178 h 1338349"/>
              <a:gd name="connsiteX36" fmla="*/ 1616826 w 3711633"/>
              <a:gd name="connsiteY36" fmla="*/ 802178 h 1338349"/>
              <a:gd name="connsiteX37" fmla="*/ 1616826 w 3711633"/>
              <a:gd name="connsiteY37" fmla="*/ 831273 h 1338349"/>
              <a:gd name="connsiteX38" fmla="*/ 1400695 w 3711633"/>
              <a:gd name="connsiteY38" fmla="*/ 831273 h 1338349"/>
              <a:gd name="connsiteX39" fmla="*/ 1400695 w 3711633"/>
              <a:gd name="connsiteY39" fmla="*/ 847898 h 1338349"/>
              <a:gd name="connsiteX40" fmla="*/ 1321724 w 3711633"/>
              <a:gd name="connsiteY40" fmla="*/ 847898 h 1338349"/>
              <a:gd name="connsiteX41" fmla="*/ 1321724 w 3711633"/>
              <a:gd name="connsiteY41" fmla="*/ 881149 h 1338349"/>
              <a:gd name="connsiteX42" fmla="*/ 1122218 w 3711633"/>
              <a:gd name="connsiteY42" fmla="*/ 881149 h 1338349"/>
              <a:gd name="connsiteX43" fmla="*/ 1122218 w 3711633"/>
              <a:gd name="connsiteY43" fmla="*/ 947651 h 1338349"/>
              <a:gd name="connsiteX44" fmla="*/ 989215 w 3711633"/>
              <a:gd name="connsiteY44" fmla="*/ 947651 h 1338349"/>
              <a:gd name="connsiteX45" fmla="*/ 989215 w 3711633"/>
              <a:gd name="connsiteY45" fmla="*/ 1005840 h 1338349"/>
              <a:gd name="connsiteX46" fmla="*/ 922713 w 3711633"/>
              <a:gd name="connsiteY46" fmla="*/ 1005840 h 1338349"/>
              <a:gd name="connsiteX47" fmla="*/ 922713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43247 h 1338349"/>
              <a:gd name="connsiteX51" fmla="*/ 835429 w 3711633"/>
              <a:gd name="connsiteY51" fmla="*/ 1076498 h 1338349"/>
              <a:gd name="connsiteX52" fmla="*/ 760615 w 3711633"/>
              <a:gd name="connsiteY52" fmla="*/ 1076498 h 1338349"/>
              <a:gd name="connsiteX53" fmla="*/ 760615 w 3711633"/>
              <a:gd name="connsiteY53" fmla="*/ 1134687 h 1338349"/>
              <a:gd name="connsiteX54" fmla="*/ 619298 w 3711633"/>
              <a:gd name="connsiteY54" fmla="*/ 1134687 h 1338349"/>
              <a:gd name="connsiteX55" fmla="*/ 619298 w 3711633"/>
              <a:gd name="connsiteY55" fmla="*/ 1184563 h 1338349"/>
              <a:gd name="connsiteX56" fmla="*/ 573578 w 3711633"/>
              <a:gd name="connsiteY56" fmla="*/ 1184563 h 1338349"/>
              <a:gd name="connsiteX57" fmla="*/ 573578 w 3711633"/>
              <a:gd name="connsiteY57" fmla="*/ 1201189 h 1338349"/>
              <a:gd name="connsiteX58" fmla="*/ 448887 w 3711633"/>
              <a:gd name="connsiteY58" fmla="*/ 1201189 h 1338349"/>
              <a:gd name="connsiteX59" fmla="*/ 448887 w 3711633"/>
              <a:gd name="connsiteY59" fmla="*/ 1238596 h 1338349"/>
              <a:gd name="connsiteX60" fmla="*/ 315884 w 3711633"/>
              <a:gd name="connsiteY60" fmla="*/ 1238596 h 1338349"/>
              <a:gd name="connsiteX61" fmla="*/ 315884 w 3711633"/>
              <a:gd name="connsiteY61" fmla="*/ 1255222 h 1338349"/>
              <a:gd name="connsiteX62" fmla="*/ 199506 w 3711633"/>
              <a:gd name="connsiteY62" fmla="*/ 1255222 h 1338349"/>
              <a:gd name="connsiteX63" fmla="*/ 199506 w 3711633"/>
              <a:gd name="connsiteY63" fmla="*/ 1284316 h 1338349"/>
              <a:gd name="connsiteX64" fmla="*/ 149629 w 3711633"/>
              <a:gd name="connsiteY64" fmla="*/ 1284316 h 1338349"/>
              <a:gd name="connsiteX65" fmla="*/ 149629 w 3711633"/>
              <a:gd name="connsiteY65" fmla="*/ 1338349 h 1338349"/>
              <a:gd name="connsiteX66" fmla="*/ 0 w 3711633"/>
              <a:gd name="connsiteY66" fmla="*/ 1338349 h 1338349"/>
              <a:gd name="connsiteX67" fmla="*/ 0 w 3711633"/>
              <a:gd name="connsiteY67" fmla="*/ 1338349 h 1338349"/>
              <a:gd name="connsiteX0" fmla="*/ 3711633 w 3711633"/>
              <a:gd name="connsiteY0" fmla="*/ 0 h 1338349"/>
              <a:gd name="connsiteX1" fmla="*/ 3553691 w 3711633"/>
              <a:gd name="connsiteY1" fmla="*/ 0 h 1338349"/>
              <a:gd name="connsiteX2" fmla="*/ 3553691 w 3711633"/>
              <a:gd name="connsiteY2" fmla="*/ 58189 h 1338349"/>
              <a:gd name="connsiteX3" fmla="*/ 3553691 w 3711633"/>
              <a:gd name="connsiteY3" fmla="*/ 58189 h 1338349"/>
              <a:gd name="connsiteX4" fmla="*/ 3516284 w 3711633"/>
              <a:gd name="connsiteY4" fmla="*/ 58189 h 1338349"/>
              <a:gd name="connsiteX5" fmla="*/ 3516284 w 3711633"/>
              <a:gd name="connsiteY5" fmla="*/ 162098 h 1338349"/>
              <a:gd name="connsiteX6" fmla="*/ 3462251 w 3711633"/>
              <a:gd name="connsiteY6" fmla="*/ 162098 h 1338349"/>
              <a:gd name="connsiteX7" fmla="*/ 3462251 w 3711633"/>
              <a:gd name="connsiteY7" fmla="*/ 228600 h 1338349"/>
              <a:gd name="connsiteX8" fmla="*/ 3329247 w 3711633"/>
              <a:gd name="connsiteY8" fmla="*/ 228600 h 1338349"/>
              <a:gd name="connsiteX9" fmla="*/ 3329247 w 3711633"/>
              <a:gd name="connsiteY9" fmla="*/ 286789 h 1338349"/>
              <a:gd name="connsiteX10" fmla="*/ 3017520 w 3711633"/>
              <a:gd name="connsiteY10" fmla="*/ 286789 h 1338349"/>
              <a:gd name="connsiteX11" fmla="*/ 3017520 w 3711633"/>
              <a:gd name="connsiteY11" fmla="*/ 336665 h 1338349"/>
              <a:gd name="connsiteX12" fmla="*/ 2938549 w 3711633"/>
              <a:gd name="connsiteY12" fmla="*/ 336665 h 1338349"/>
              <a:gd name="connsiteX13" fmla="*/ 2938549 w 3711633"/>
              <a:gd name="connsiteY13" fmla="*/ 386542 h 1338349"/>
              <a:gd name="connsiteX14" fmla="*/ 2834640 w 3711633"/>
              <a:gd name="connsiteY14" fmla="*/ 386542 h 1338349"/>
              <a:gd name="connsiteX15" fmla="*/ 2834640 w 3711633"/>
              <a:gd name="connsiteY15" fmla="*/ 428105 h 1338349"/>
              <a:gd name="connsiteX16" fmla="*/ 2614353 w 3711633"/>
              <a:gd name="connsiteY16" fmla="*/ 428105 h 1338349"/>
              <a:gd name="connsiteX17" fmla="*/ 2614353 w 3711633"/>
              <a:gd name="connsiteY17" fmla="*/ 428105 h 1338349"/>
              <a:gd name="connsiteX18" fmla="*/ 2614353 w 3711633"/>
              <a:gd name="connsiteY18" fmla="*/ 465513 h 1338349"/>
              <a:gd name="connsiteX19" fmla="*/ 2364971 w 3711633"/>
              <a:gd name="connsiteY19" fmla="*/ 465513 h 1338349"/>
              <a:gd name="connsiteX20" fmla="*/ 2364971 w 3711633"/>
              <a:gd name="connsiteY20" fmla="*/ 532014 h 1338349"/>
              <a:gd name="connsiteX21" fmla="*/ 2152996 w 3711633"/>
              <a:gd name="connsiteY21" fmla="*/ 532014 h 1338349"/>
              <a:gd name="connsiteX22" fmla="*/ 2152996 w 3711633"/>
              <a:gd name="connsiteY22" fmla="*/ 586047 h 1338349"/>
              <a:gd name="connsiteX23" fmla="*/ 1920240 w 3711633"/>
              <a:gd name="connsiteY23" fmla="*/ 586047 h 1338349"/>
              <a:gd name="connsiteX24" fmla="*/ 1920240 w 3711633"/>
              <a:gd name="connsiteY24" fmla="*/ 586047 h 1338349"/>
              <a:gd name="connsiteX25" fmla="*/ 1920240 w 3711633"/>
              <a:gd name="connsiteY25" fmla="*/ 586047 h 1338349"/>
              <a:gd name="connsiteX26" fmla="*/ 1920240 w 3711633"/>
              <a:gd name="connsiteY26" fmla="*/ 586047 h 1338349"/>
              <a:gd name="connsiteX27" fmla="*/ 1920240 w 3711633"/>
              <a:gd name="connsiteY27" fmla="*/ 586047 h 1338349"/>
              <a:gd name="connsiteX28" fmla="*/ 1916776 w 3711633"/>
              <a:gd name="connsiteY28" fmla="*/ 617797 h 1338349"/>
              <a:gd name="connsiteX29" fmla="*/ 1884276 w 3711633"/>
              <a:gd name="connsiteY29" fmla="*/ 616123 h 1338349"/>
              <a:gd name="connsiteX30" fmla="*/ 1888201 w 3711633"/>
              <a:gd name="connsiteY30" fmla="*/ 652549 h 1338349"/>
              <a:gd name="connsiteX31" fmla="*/ 1837113 w 3711633"/>
              <a:gd name="connsiteY31" fmla="*/ 652549 h 1338349"/>
              <a:gd name="connsiteX32" fmla="*/ 1837113 w 3711633"/>
              <a:gd name="connsiteY32" fmla="*/ 760614 h 1338349"/>
              <a:gd name="connsiteX33" fmla="*/ 1716578 w 3711633"/>
              <a:gd name="connsiteY33" fmla="*/ 760614 h 1338349"/>
              <a:gd name="connsiteX34" fmla="*/ 1716578 w 3711633"/>
              <a:gd name="connsiteY34" fmla="*/ 802178 h 1338349"/>
              <a:gd name="connsiteX35" fmla="*/ 1616826 w 3711633"/>
              <a:gd name="connsiteY35" fmla="*/ 802178 h 1338349"/>
              <a:gd name="connsiteX36" fmla="*/ 1616826 w 3711633"/>
              <a:gd name="connsiteY36" fmla="*/ 802178 h 1338349"/>
              <a:gd name="connsiteX37" fmla="*/ 1616826 w 3711633"/>
              <a:gd name="connsiteY37" fmla="*/ 831273 h 1338349"/>
              <a:gd name="connsiteX38" fmla="*/ 1400695 w 3711633"/>
              <a:gd name="connsiteY38" fmla="*/ 831273 h 1338349"/>
              <a:gd name="connsiteX39" fmla="*/ 1400695 w 3711633"/>
              <a:gd name="connsiteY39" fmla="*/ 847898 h 1338349"/>
              <a:gd name="connsiteX40" fmla="*/ 1321724 w 3711633"/>
              <a:gd name="connsiteY40" fmla="*/ 847898 h 1338349"/>
              <a:gd name="connsiteX41" fmla="*/ 1321724 w 3711633"/>
              <a:gd name="connsiteY41" fmla="*/ 881149 h 1338349"/>
              <a:gd name="connsiteX42" fmla="*/ 1122218 w 3711633"/>
              <a:gd name="connsiteY42" fmla="*/ 881149 h 1338349"/>
              <a:gd name="connsiteX43" fmla="*/ 1122218 w 3711633"/>
              <a:gd name="connsiteY43" fmla="*/ 947651 h 1338349"/>
              <a:gd name="connsiteX44" fmla="*/ 989215 w 3711633"/>
              <a:gd name="connsiteY44" fmla="*/ 947651 h 1338349"/>
              <a:gd name="connsiteX45" fmla="*/ 989215 w 3711633"/>
              <a:gd name="connsiteY45" fmla="*/ 1005840 h 1338349"/>
              <a:gd name="connsiteX46" fmla="*/ 922713 w 3711633"/>
              <a:gd name="connsiteY46" fmla="*/ 1005840 h 1338349"/>
              <a:gd name="connsiteX47" fmla="*/ 922713 w 3711633"/>
              <a:gd name="connsiteY47" fmla="*/ 1043247 h 1338349"/>
              <a:gd name="connsiteX48" fmla="*/ 835429 w 3711633"/>
              <a:gd name="connsiteY48" fmla="*/ 1043247 h 1338349"/>
              <a:gd name="connsiteX49" fmla="*/ 835429 w 3711633"/>
              <a:gd name="connsiteY49" fmla="*/ 1043247 h 1338349"/>
              <a:gd name="connsiteX50" fmla="*/ 835429 w 3711633"/>
              <a:gd name="connsiteY50" fmla="*/ 1043247 h 1338349"/>
              <a:gd name="connsiteX51" fmla="*/ 835429 w 3711633"/>
              <a:gd name="connsiteY51" fmla="*/ 1076498 h 1338349"/>
              <a:gd name="connsiteX52" fmla="*/ 760615 w 3711633"/>
              <a:gd name="connsiteY52" fmla="*/ 1076498 h 1338349"/>
              <a:gd name="connsiteX53" fmla="*/ 760615 w 3711633"/>
              <a:gd name="connsiteY53" fmla="*/ 1134687 h 1338349"/>
              <a:gd name="connsiteX54" fmla="*/ 619298 w 3711633"/>
              <a:gd name="connsiteY54" fmla="*/ 1134687 h 1338349"/>
              <a:gd name="connsiteX55" fmla="*/ 619298 w 3711633"/>
              <a:gd name="connsiteY55" fmla="*/ 1184563 h 1338349"/>
              <a:gd name="connsiteX56" fmla="*/ 573578 w 3711633"/>
              <a:gd name="connsiteY56" fmla="*/ 1184563 h 1338349"/>
              <a:gd name="connsiteX57" fmla="*/ 573578 w 3711633"/>
              <a:gd name="connsiteY57" fmla="*/ 1201189 h 1338349"/>
              <a:gd name="connsiteX58" fmla="*/ 448887 w 3711633"/>
              <a:gd name="connsiteY58" fmla="*/ 1201189 h 1338349"/>
              <a:gd name="connsiteX59" fmla="*/ 448887 w 3711633"/>
              <a:gd name="connsiteY59" fmla="*/ 1238596 h 1338349"/>
              <a:gd name="connsiteX60" fmla="*/ 315884 w 3711633"/>
              <a:gd name="connsiteY60" fmla="*/ 1238596 h 1338349"/>
              <a:gd name="connsiteX61" fmla="*/ 315884 w 3711633"/>
              <a:gd name="connsiteY61" fmla="*/ 1255222 h 1338349"/>
              <a:gd name="connsiteX62" fmla="*/ 199506 w 3711633"/>
              <a:gd name="connsiteY62" fmla="*/ 1255222 h 1338349"/>
              <a:gd name="connsiteX63" fmla="*/ 199506 w 3711633"/>
              <a:gd name="connsiteY63" fmla="*/ 1284316 h 1338349"/>
              <a:gd name="connsiteX64" fmla="*/ 149629 w 3711633"/>
              <a:gd name="connsiteY64" fmla="*/ 1284316 h 1338349"/>
              <a:gd name="connsiteX65" fmla="*/ 149629 w 3711633"/>
              <a:gd name="connsiteY65" fmla="*/ 1338349 h 1338349"/>
              <a:gd name="connsiteX66" fmla="*/ 0 w 3711633"/>
              <a:gd name="connsiteY66" fmla="*/ 1338349 h 1338349"/>
              <a:gd name="connsiteX67" fmla="*/ 0 w 3711633"/>
              <a:gd name="connsiteY67" fmla="*/ 1338349 h 133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711633" h="1338349">
                <a:moveTo>
                  <a:pt x="3711633" y="0"/>
                </a:moveTo>
                <a:lnTo>
                  <a:pt x="3553691" y="0"/>
                </a:lnTo>
                <a:lnTo>
                  <a:pt x="3553691" y="58189"/>
                </a:lnTo>
                <a:lnTo>
                  <a:pt x="3553691" y="58189"/>
                </a:lnTo>
                <a:lnTo>
                  <a:pt x="3516284" y="58189"/>
                </a:lnTo>
                <a:lnTo>
                  <a:pt x="3516284" y="162098"/>
                </a:lnTo>
                <a:lnTo>
                  <a:pt x="3462251" y="162098"/>
                </a:lnTo>
                <a:lnTo>
                  <a:pt x="3462251" y="228600"/>
                </a:lnTo>
                <a:lnTo>
                  <a:pt x="3329247" y="228600"/>
                </a:lnTo>
                <a:lnTo>
                  <a:pt x="3329247" y="286789"/>
                </a:lnTo>
                <a:lnTo>
                  <a:pt x="3017520" y="286789"/>
                </a:lnTo>
                <a:lnTo>
                  <a:pt x="3017520" y="336665"/>
                </a:lnTo>
                <a:lnTo>
                  <a:pt x="2938549" y="336665"/>
                </a:lnTo>
                <a:lnTo>
                  <a:pt x="2938549" y="386542"/>
                </a:lnTo>
                <a:lnTo>
                  <a:pt x="2834640" y="386542"/>
                </a:lnTo>
                <a:lnTo>
                  <a:pt x="2834640" y="428105"/>
                </a:lnTo>
                <a:lnTo>
                  <a:pt x="2614353" y="428105"/>
                </a:lnTo>
                <a:lnTo>
                  <a:pt x="2614353" y="428105"/>
                </a:lnTo>
                <a:lnTo>
                  <a:pt x="2614353" y="465513"/>
                </a:lnTo>
                <a:lnTo>
                  <a:pt x="2364971" y="465513"/>
                </a:lnTo>
                <a:lnTo>
                  <a:pt x="2364971" y="532014"/>
                </a:lnTo>
                <a:lnTo>
                  <a:pt x="2152996" y="532014"/>
                </a:lnTo>
                <a:lnTo>
                  <a:pt x="2152996" y="586047"/>
                </a:lnTo>
                <a:lnTo>
                  <a:pt x="1920240" y="586047"/>
                </a:lnTo>
                <a:lnTo>
                  <a:pt x="1920240" y="586047"/>
                </a:lnTo>
                <a:lnTo>
                  <a:pt x="1920240" y="586047"/>
                </a:lnTo>
                <a:lnTo>
                  <a:pt x="1920240" y="586047"/>
                </a:lnTo>
                <a:lnTo>
                  <a:pt x="1920240" y="586047"/>
                </a:lnTo>
                <a:lnTo>
                  <a:pt x="1916776" y="617797"/>
                </a:lnTo>
                <a:lnTo>
                  <a:pt x="1884276" y="616123"/>
                </a:lnTo>
                <a:lnTo>
                  <a:pt x="1888201" y="652549"/>
                </a:lnTo>
                <a:lnTo>
                  <a:pt x="1837113" y="652549"/>
                </a:lnTo>
                <a:lnTo>
                  <a:pt x="1837113" y="760614"/>
                </a:lnTo>
                <a:lnTo>
                  <a:pt x="1716578" y="760614"/>
                </a:lnTo>
                <a:lnTo>
                  <a:pt x="1716578" y="802178"/>
                </a:lnTo>
                <a:lnTo>
                  <a:pt x="1616826" y="802178"/>
                </a:lnTo>
                <a:lnTo>
                  <a:pt x="1616826" y="802178"/>
                </a:lnTo>
                <a:lnTo>
                  <a:pt x="1616826" y="831273"/>
                </a:lnTo>
                <a:lnTo>
                  <a:pt x="1400695" y="831273"/>
                </a:lnTo>
                <a:lnTo>
                  <a:pt x="1400695" y="847898"/>
                </a:lnTo>
                <a:lnTo>
                  <a:pt x="1321724" y="847898"/>
                </a:lnTo>
                <a:lnTo>
                  <a:pt x="1321724" y="881149"/>
                </a:lnTo>
                <a:lnTo>
                  <a:pt x="1122218" y="881149"/>
                </a:lnTo>
                <a:lnTo>
                  <a:pt x="1122218" y="947651"/>
                </a:lnTo>
                <a:lnTo>
                  <a:pt x="989215" y="947651"/>
                </a:lnTo>
                <a:lnTo>
                  <a:pt x="989215" y="1005840"/>
                </a:lnTo>
                <a:lnTo>
                  <a:pt x="922713" y="1005840"/>
                </a:lnTo>
                <a:lnTo>
                  <a:pt x="922713" y="1043247"/>
                </a:lnTo>
                <a:lnTo>
                  <a:pt x="835429" y="1043247"/>
                </a:lnTo>
                <a:lnTo>
                  <a:pt x="835429" y="1043247"/>
                </a:lnTo>
                <a:lnTo>
                  <a:pt x="835429" y="1043247"/>
                </a:lnTo>
                <a:lnTo>
                  <a:pt x="835429" y="1076498"/>
                </a:lnTo>
                <a:lnTo>
                  <a:pt x="760615" y="1076498"/>
                </a:lnTo>
                <a:lnTo>
                  <a:pt x="760615" y="1134687"/>
                </a:lnTo>
                <a:lnTo>
                  <a:pt x="619298" y="1134687"/>
                </a:lnTo>
                <a:lnTo>
                  <a:pt x="619298" y="1184563"/>
                </a:lnTo>
                <a:lnTo>
                  <a:pt x="573578" y="1184563"/>
                </a:lnTo>
                <a:lnTo>
                  <a:pt x="573578" y="1201189"/>
                </a:lnTo>
                <a:lnTo>
                  <a:pt x="448887" y="1201189"/>
                </a:lnTo>
                <a:lnTo>
                  <a:pt x="448887" y="1238596"/>
                </a:lnTo>
                <a:lnTo>
                  <a:pt x="315884" y="1238596"/>
                </a:lnTo>
                <a:lnTo>
                  <a:pt x="315884" y="1255222"/>
                </a:lnTo>
                <a:lnTo>
                  <a:pt x="199506" y="1255222"/>
                </a:lnTo>
                <a:lnTo>
                  <a:pt x="199506" y="1284316"/>
                </a:lnTo>
                <a:lnTo>
                  <a:pt x="149629" y="1284316"/>
                </a:lnTo>
                <a:lnTo>
                  <a:pt x="149629" y="1338349"/>
                </a:lnTo>
                <a:lnTo>
                  <a:pt x="0" y="1338349"/>
                </a:lnTo>
                <a:lnTo>
                  <a:pt x="0" y="1338349"/>
                </a:lnTo>
              </a:path>
            </a:pathLst>
          </a:custGeom>
          <a:noFill/>
          <a:ln w="28575">
            <a:solidFill>
              <a:schemeClr val="accent3"/>
            </a:solidFill>
            <a:miter lim="800000"/>
            <a:headEnd/>
            <a:tailEnd/>
          </a:ln>
        </p:spPr>
        <p:txBody>
          <a:bodyPr rtlCol="0" anchor="ctr"/>
          <a:lstStyle/>
          <a:p>
            <a:pPr algn="ctr"/>
            <a:endParaRPr lang="en-US" dirty="0"/>
          </a:p>
        </p:txBody>
      </p:sp>
      <p:sp>
        <p:nvSpPr>
          <p:cNvPr id="82" name="TextBox 81">
            <a:extLst>
              <a:ext uri="{FF2B5EF4-FFF2-40B4-BE49-F238E27FC236}">
                <a16:creationId xmlns:a16="http://schemas.microsoft.com/office/drawing/2014/main" id="{F3B754E3-DE89-B5DB-BED7-246D7B58CC66}"/>
              </a:ext>
            </a:extLst>
          </p:cNvPr>
          <p:cNvSpPr txBox="1"/>
          <p:nvPr/>
        </p:nvSpPr>
        <p:spPr bwMode="auto">
          <a:xfrm>
            <a:off x="6342583" y="2153925"/>
            <a:ext cx="461665" cy="348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Cumulative Incidence of Events (%)</a:t>
            </a:r>
          </a:p>
        </p:txBody>
      </p:sp>
      <p:sp>
        <p:nvSpPr>
          <p:cNvPr id="83" name="TextBox 82">
            <a:extLst>
              <a:ext uri="{FF2B5EF4-FFF2-40B4-BE49-F238E27FC236}">
                <a16:creationId xmlns:a16="http://schemas.microsoft.com/office/drawing/2014/main" id="{134E918F-6A71-F3F7-3475-796A41037F68}"/>
              </a:ext>
            </a:extLst>
          </p:cNvPr>
          <p:cNvSpPr txBox="1"/>
          <p:nvPr/>
        </p:nvSpPr>
        <p:spPr bwMode="auto">
          <a:xfrm>
            <a:off x="7172825" y="5678012"/>
            <a:ext cx="43008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Since Index Date (Yr)</a:t>
            </a:r>
          </a:p>
        </p:txBody>
      </p:sp>
      <p:cxnSp>
        <p:nvCxnSpPr>
          <p:cNvPr id="84" name="Straight Connector 83">
            <a:extLst>
              <a:ext uri="{FF2B5EF4-FFF2-40B4-BE49-F238E27FC236}">
                <a16:creationId xmlns:a16="http://schemas.microsoft.com/office/drawing/2014/main" id="{13D0D9DA-2786-8671-AB52-12FAF166FEDA}"/>
              </a:ext>
            </a:extLst>
          </p:cNvPr>
          <p:cNvCxnSpPr>
            <a:cxnSpLocks/>
          </p:cNvCxnSpPr>
          <p:nvPr/>
        </p:nvCxnSpPr>
        <p:spPr bwMode="auto">
          <a:xfrm>
            <a:off x="7211204" y="5319013"/>
            <a:ext cx="424593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EF194A3-6D93-3A6A-7E57-B12EAB27618B}"/>
              </a:ext>
            </a:extLst>
          </p:cNvPr>
          <p:cNvCxnSpPr/>
          <p:nvPr/>
        </p:nvCxnSpPr>
        <p:spPr bwMode="auto">
          <a:xfrm flipV="1">
            <a:off x="7218292" y="2476576"/>
            <a:ext cx="0" cy="2856614"/>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2EF1321-805A-7D91-C1B4-3A7E375E0989}"/>
              </a:ext>
            </a:extLst>
          </p:cNvPr>
          <p:cNvCxnSpPr>
            <a:cxnSpLocks/>
          </p:cNvCxnSpPr>
          <p:nvPr/>
        </p:nvCxnSpPr>
        <p:spPr bwMode="auto">
          <a:xfrm flipH="1">
            <a:off x="7154497" y="24907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67D7B87-7A47-041C-A36A-B09CBEAEF1C6}"/>
              </a:ext>
            </a:extLst>
          </p:cNvPr>
          <p:cNvCxnSpPr>
            <a:cxnSpLocks/>
          </p:cNvCxnSpPr>
          <p:nvPr/>
        </p:nvCxnSpPr>
        <p:spPr bwMode="auto">
          <a:xfrm flipH="1">
            <a:off x="7154497" y="31925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EED1B71-84C0-6E93-5D25-AAE590EAB244}"/>
              </a:ext>
            </a:extLst>
          </p:cNvPr>
          <p:cNvCxnSpPr>
            <a:cxnSpLocks/>
          </p:cNvCxnSpPr>
          <p:nvPr/>
        </p:nvCxnSpPr>
        <p:spPr bwMode="auto">
          <a:xfrm flipH="1">
            <a:off x="7154497" y="39013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BE21578-4A5C-A286-64F7-200ACE007929}"/>
              </a:ext>
            </a:extLst>
          </p:cNvPr>
          <p:cNvCxnSpPr>
            <a:cxnSpLocks/>
          </p:cNvCxnSpPr>
          <p:nvPr/>
        </p:nvCxnSpPr>
        <p:spPr bwMode="auto">
          <a:xfrm flipH="1">
            <a:off x="7154497" y="46101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76D47AF-6F05-CA0F-D190-4842232726E3}"/>
              </a:ext>
            </a:extLst>
          </p:cNvPr>
          <p:cNvCxnSpPr>
            <a:cxnSpLocks/>
          </p:cNvCxnSpPr>
          <p:nvPr/>
        </p:nvCxnSpPr>
        <p:spPr bwMode="auto">
          <a:xfrm flipH="1">
            <a:off x="7154497" y="53190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EA3B047-5BA0-B51D-DBD3-5AD1045F4CBC}"/>
              </a:ext>
            </a:extLst>
          </p:cNvPr>
          <p:cNvCxnSpPr>
            <a:cxnSpLocks/>
          </p:cNvCxnSpPr>
          <p:nvPr/>
        </p:nvCxnSpPr>
        <p:spPr bwMode="auto">
          <a:xfrm>
            <a:off x="7218292" y="5319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D40285C-440C-3C38-8BFE-8FB64BF6E64A}"/>
              </a:ext>
            </a:extLst>
          </p:cNvPr>
          <p:cNvCxnSpPr>
            <a:cxnSpLocks/>
          </p:cNvCxnSpPr>
          <p:nvPr/>
        </p:nvCxnSpPr>
        <p:spPr bwMode="auto">
          <a:xfrm>
            <a:off x="8063935" y="5319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2FF18F9-8A48-EEF2-5EBF-A546A4AD6F1A}"/>
              </a:ext>
            </a:extLst>
          </p:cNvPr>
          <p:cNvCxnSpPr>
            <a:cxnSpLocks/>
          </p:cNvCxnSpPr>
          <p:nvPr/>
        </p:nvCxnSpPr>
        <p:spPr bwMode="auto">
          <a:xfrm>
            <a:off x="8909578" y="5319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324153D-4F7A-03F0-002A-9064EB251EF4}"/>
              </a:ext>
            </a:extLst>
          </p:cNvPr>
          <p:cNvCxnSpPr>
            <a:cxnSpLocks/>
          </p:cNvCxnSpPr>
          <p:nvPr/>
        </p:nvCxnSpPr>
        <p:spPr bwMode="auto">
          <a:xfrm>
            <a:off x="9755221" y="5319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27B4116-1B55-0B10-5B11-F46C42B10A4C}"/>
              </a:ext>
            </a:extLst>
          </p:cNvPr>
          <p:cNvCxnSpPr>
            <a:cxnSpLocks/>
          </p:cNvCxnSpPr>
          <p:nvPr/>
        </p:nvCxnSpPr>
        <p:spPr bwMode="auto">
          <a:xfrm>
            <a:off x="10600864" y="5319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0DEFE48-E2EE-2D68-6656-4137DED0B73D}"/>
              </a:ext>
            </a:extLst>
          </p:cNvPr>
          <p:cNvCxnSpPr>
            <a:cxnSpLocks/>
          </p:cNvCxnSpPr>
          <p:nvPr/>
        </p:nvCxnSpPr>
        <p:spPr bwMode="auto">
          <a:xfrm>
            <a:off x="11446506" y="5319013"/>
            <a:ext cx="0" cy="64008"/>
          </a:xfrm>
          <a:prstGeom prst="line">
            <a:avLst/>
          </a:prstGeom>
          <a:noFill/>
          <a:ln w="28575" cap="flat" cmpd="sng" algn="ctr">
            <a:solidFill>
              <a:schemeClr val="bg1"/>
            </a:solidFill>
            <a:prstDash val="solid"/>
            <a:round/>
            <a:headEnd type="none" w="med" len="med"/>
            <a:tailEnd type="none" w="med" len="med"/>
          </a:ln>
          <a:effectLst/>
        </p:spPr>
      </p:cxnSp>
      <p:sp>
        <p:nvSpPr>
          <p:cNvPr id="97" name="TextBox 96">
            <a:extLst>
              <a:ext uri="{FF2B5EF4-FFF2-40B4-BE49-F238E27FC236}">
                <a16:creationId xmlns:a16="http://schemas.microsoft.com/office/drawing/2014/main" id="{3D4133E5-09BB-189F-8522-C6C56C404612}"/>
              </a:ext>
            </a:extLst>
          </p:cNvPr>
          <p:cNvSpPr txBox="1"/>
          <p:nvPr/>
        </p:nvSpPr>
        <p:spPr bwMode="auto">
          <a:xfrm>
            <a:off x="6750460" y="2299367"/>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8" name="TextBox 97">
            <a:extLst>
              <a:ext uri="{FF2B5EF4-FFF2-40B4-BE49-F238E27FC236}">
                <a16:creationId xmlns:a16="http://schemas.microsoft.com/office/drawing/2014/main" id="{ACADF750-ADBA-0E89-9E72-5F20DA939D17}"/>
              </a:ext>
            </a:extLst>
          </p:cNvPr>
          <p:cNvSpPr txBox="1"/>
          <p:nvPr/>
        </p:nvSpPr>
        <p:spPr bwMode="auto">
          <a:xfrm>
            <a:off x="6750460" y="3009976"/>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99" name="TextBox 98">
            <a:extLst>
              <a:ext uri="{FF2B5EF4-FFF2-40B4-BE49-F238E27FC236}">
                <a16:creationId xmlns:a16="http://schemas.microsoft.com/office/drawing/2014/main" id="{50672A3C-C6AB-2392-D501-44FFEFC4D91E}"/>
              </a:ext>
            </a:extLst>
          </p:cNvPr>
          <p:cNvSpPr txBox="1"/>
          <p:nvPr/>
        </p:nvSpPr>
        <p:spPr bwMode="auto">
          <a:xfrm>
            <a:off x="6750460" y="3720585"/>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0" name="TextBox 99">
            <a:extLst>
              <a:ext uri="{FF2B5EF4-FFF2-40B4-BE49-F238E27FC236}">
                <a16:creationId xmlns:a16="http://schemas.microsoft.com/office/drawing/2014/main" id="{0216FD7F-23D9-2650-53D4-90957EAED27D}"/>
              </a:ext>
            </a:extLst>
          </p:cNvPr>
          <p:cNvSpPr txBox="1"/>
          <p:nvPr/>
        </p:nvSpPr>
        <p:spPr bwMode="auto">
          <a:xfrm>
            <a:off x="6750460" y="4431194"/>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01" name="TextBox 100">
            <a:extLst>
              <a:ext uri="{FF2B5EF4-FFF2-40B4-BE49-F238E27FC236}">
                <a16:creationId xmlns:a16="http://schemas.microsoft.com/office/drawing/2014/main" id="{D22D1930-3A17-5D85-D97E-04F1C889E581}"/>
              </a:ext>
            </a:extLst>
          </p:cNvPr>
          <p:cNvSpPr txBox="1"/>
          <p:nvPr/>
        </p:nvSpPr>
        <p:spPr bwMode="auto">
          <a:xfrm>
            <a:off x="6750460" y="5141804"/>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2" name="TextBox 101">
            <a:extLst>
              <a:ext uri="{FF2B5EF4-FFF2-40B4-BE49-F238E27FC236}">
                <a16:creationId xmlns:a16="http://schemas.microsoft.com/office/drawing/2014/main" id="{32CFD41B-9D06-4E50-D559-F13BDA972382}"/>
              </a:ext>
            </a:extLst>
          </p:cNvPr>
          <p:cNvSpPr txBox="1"/>
          <p:nvPr/>
        </p:nvSpPr>
        <p:spPr bwMode="auto">
          <a:xfrm>
            <a:off x="11212590" y="5327874"/>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3" name="TextBox 102">
            <a:extLst>
              <a:ext uri="{FF2B5EF4-FFF2-40B4-BE49-F238E27FC236}">
                <a16:creationId xmlns:a16="http://schemas.microsoft.com/office/drawing/2014/main" id="{045A9C6D-C489-6854-42C7-0B27DEF51FC6}"/>
              </a:ext>
            </a:extLst>
          </p:cNvPr>
          <p:cNvSpPr txBox="1"/>
          <p:nvPr/>
        </p:nvSpPr>
        <p:spPr bwMode="auto">
          <a:xfrm>
            <a:off x="6984376" y="5327874"/>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D18F7039-3E6D-FCB5-FFC1-C0610DF2C385}"/>
              </a:ext>
            </a:extLst>
          </p:cNvPr>
          <p:cNvSpPr txBox="1"/>
          <p:nvPr/>
        </p:nvSpPr>
        <p:spPr bwMode="auto">
          <a:xfrm>
            <a:off x="7830019" y="5327874"/>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05" name="TextBox 104">
            <a:extLst>
              <a:ext uri="{FF2B5EF4-FFF2-40B4-BE49-F238E27FC236}">
                <a16:creationId xmlns:a16="http://schemas.microsoft.com/office/drawing/2014/main" id="{3A7DCECD-7428-0210-11E6-0747BA7D979D}"/>
              </a:ext>
            </a:extLst>
          </p:cNvPr>
          <p:cNvSpPr txBox="1"/>
          <p:nvPr/>
        </p:nvSpPr>
        <p:spPr bwMode="auto">
          <a:xfrm>
            <a:off x="8675662" y="5327874"/>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06" name="TextBox 105">
            <a:extLst>
              <a:ext uri="{FF2B5EF4-FFF2-40B4-BE49-F238E27FC236}">
                <a16:creationId xmlns:a16="http://schemas.microsoft.com/office/drawing/2014/main" id="{D2C4AFD5-FFFF-970B-CCE9-DD92C079385C}"/>
              </a:ext>
            </a:extLst>
          </p:cNvPr>
          <p:cNvSpPr txBox="1"/>
          <p:nvPr/>
        </p:nvSpPr>
        <p:spPr bwMode="auto">
          <a:xfrm>
            <a:off x="9521305" y="5327874"/>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7" name="TextBox 106">
            <a:extLst>
              <a:ext uri="{FF2B5EF4-FFF2-40B4-BE49-F238E27FC236}">
                <a16:creationId xmlns:a16="http://schemas.microsoft.com/office/drawing/2014/main" id="{4B2E6550-C07F-5825-E0AF-114BA2AAF43D}"/>
              </a:ext>
            </a:extLst>
          </p:cNvPr>
          <p:cNvSpPr txBox="1"/>
          <p:nvPr/>
        </p:nvSpPr>
        <p:spPr bwMode="auto">
          <a:xfrm>
            <a:off x="10366948" y="5327874"/>
            <a:ext cx="467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08" name="TextBox 107">
            <a:extLst>
              <a:ext uri="{FF2B5EF4-FFF2-40B4-BE49-F238E27FC236}">
                <a16:creationId xmlns:a16="http://schemas.microsoft.com/office/drawing/2014/main" id="{7D0CB6EB-17AF-08EE-7AD1-FBAEC8B60C1A}"/>
              </a:ext>
            </a:extLst>
          </p:cNvPr>
          <p:cNvSpPr txBox="1"/>
          <p:nvPr/>
        </p:nvSpPr>
        <p:spPr bwMode="auto">
          <a:xfrm>
            <a:off x="7333833" y="2432273"/>
            <a:ext cx="29834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HR: 0.30 (95% CI: 0.12-0.72)</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.007</a:t>
            </a:r>
          </a:p>
        </p:txBody>
      </p:sp>
      <p:sp>
        <p:nvSpPr>
          <p:cNvPr id="109" name="TextBox 108">
            <a:extLst>
              <a:ext uri="{FF2B5EF4-FFF2-40B4-BE49-F238E27FC236}">
                <a16:creationId xmlns:a16="http://schemas.microsoft.com/office/drawing/2014/main" id="{D6456FC7-CDEA-2766-18EA-2B36A6B13A25}"/>
              </a:ext>
            </a:extLst>
          </p:cNvPr>
          <p:cNvSpPr txBox="1"/>
          <p:nvPr/>
        </p:nvSpPr>
        <p:spPr bwMode="auto">
          <a:xfrm>
            <a:off x="7682277" y="3030597"/>
            <a:ext cx="20939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Nonsurgical control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Bariatric surgery</a:t>
            </a:r>
          </a:p>
        </p:txBody>
      </p:sp>
      <p:cxnSp>
        <p:nvCxnSpPr>
          <p:cNvPr id="110" name="Straight Connector 109">
            <a:extLst>
              <a:ext uri="{FF2B5EF4-FFF2-40B4-BE49-F238E27FC236}">
                <a16:creationId xmlns:a16="http://schemas.microsoft.com/office/drawing/2014/main" id="{04FCC425-3B90-641B-0BCF-59EEEFED1F78}"/>
              </a:ext>
            </a:extLst>
          </p:cNvPr>
          <p:cNvCxnSpPr>
            <a:cxnSpLocks/>
          </p:cNvCxnSpPr>
          <p:nvPr/>
        </p:nvCxnSpPr>
        <p:spPr bwMode="auto">
          <a:xfrm flipH="1">
            <a:off x="7458284" y="3213767"/>
            <a:ext cx="269358" cy="0"/>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1D422E4-E7AB-4B12-4F9C-2CFC13617019}"/>
              </a:ext>
            </a:extLst>
          </p:cNvPr>
          <p:cNvCxnSpPr>
            <a:cxnSpLocks/>
          </p:cNvCxnSpPr>
          <p:nvPr/>
        </p:nvCxnSpPr>
        <p:spPr bwMode="auto">
          <a:xfrm flipH="1">
            <a:off x="7458284" y="3500846"/>
            <a:ext cx="269358" cy="0"/>
          </a:xfrm>
          <a:prstGeom prst="line">
            <a:avLst/>
          </a:prstGeom>
          <a:noFill/>
          <a:ln w="28575" cap="flat" cmpd="sng" algn="ctr">
            <a:solidFill>
              <a:schemeClr val="accent1"/>
            </a:solidFill>
            <a:prstDash val="solid"/>
            <a:round/>
            <a:headEnd type="none" w="med" len="med"/>
            <a:tailEnd type="none" w="med" len="med"/>
          </a:ln>
          <a:effectLst/>
        </p:spPr>
      </p:cxnSp>
      <p:sp>
        <p:nvSpPr>
          <p:cNvPr id="114" name="Freeform 113">
            <a:extLst>
              <a:ext uri="{FF2B5EF4-FFF2-40B4-BE49-F238E27FC236}">
                <a16:creationId xmlns:a16="http://schemas.microsoft.com/office/drawing/2014/main" id="{C1822B11-ABEA-00F0-AC9B-90C928FD23A2}"/>
              </a:ext>
            </a:extLst>
          </p:cNvPr>
          <p:cNvSpPr/>
          <p:nvPr/>
        </p:nvSpPr>
        <p:spPr bwMode="auto">
          <a:xfrm>
            <a:off x="7346950" y="4130675"/>
            <a:ext cx="4079875" cy="1165225"/>
          </a:xfrm>
          <a:custGeom>
            <a:avLst/>
            <a:gdLst>
              <a:gd name="connsiteX0" fmla="*/ 0 w 4079875"/>
              <a:gd name="connsiteY0" fmla="*/ 1165225 h 1165225"/>
              <a:gd name="connsiteX1" fmla="*/ 307975 w 4079875"/>
              <a:gd name="connsiteY1" fmla="*/ 1165225 h 1165225"/>
              <a:gd name="connsiteX2" fmla="*/ 307975 w 4079875"/>
              <a:gd name="connsiteY2" fmla="*/ 1120775 h 1165225"/>
              <a:gd name="connsiteX3" fmla="*/ 501650 w 4079875"/>
              <a:gd name="connsiteY3" fmla="*/ 1120775 h 1165225"/>
              <a:gd name="connsiteX4" fmla="*/ 501650 w 4079875"/>
              <a:gd name="connsiteY4" fmla="*/ 1101725 h 1165225"/>
              <a:gd name="connsiteX5" fmla="*/ 587375 w 4079875"/>
              <a:gd name="connsiteY5" fmla="*/ 1101725 h 1165225"/>
              <a:gd name="connsiteX6" fmla="*/ 587375 w 4079875"/>
              <a:gd name="connsiteY6" fmla="*/ 1085850 h 1165225"/>
              <a:gd name="connsiteX7" fmla="*/ 758825 w 4079875"/>
              <a:gd name="connsiteY7" fmla="*/ 1085850 h 1165225"/>
              <a:gd name="connsiteX8" fmla="*/ 758825 w 4079875"/>
              <a:gd name="connsiteY8" fmla="*/ 1041400 h 1165225"/>
              <a:gd name="connsiteX9" fmla="*/ 835025 w 4079875"/>
              <a:gd name="connsiteY9" fmla="*/ 1041400 h 1165225"/>
              <a:gd name="connsiteX10" fmla="*/ 835025 w 4079875"/>
              <a:gd name="connsiteY10" fmla="*/ 1006475 h 1165225"/>
              <a:gd name="connsiteX11" fmla="*/ 863600 w 4079875"/>
              <a:gd name="connsiteY11" fmla="*/ 1006475 h 1165225"/>
              <a:gd name="connsiteX12" fmla="*/ 863600 w 4079875"/>
              <a:gd name="connsiteY12" fmla="*/ 977900 h 1165225"/>
              <a:gd name="connsiteX13" fmla="*/ 955675 w 4079875"/>
              <a:gd name="connsiteY13" fmla="*/ 977900 h 1165225"/>
              <a:gd name="connsiteX14" fmla="*/ 955675 w 4079875"/>
              <a:gd name="connsiteY14" fmla="*/ 942975 h 1165225"/>
              <a:gd name="connsiteX15" fmla="*/ 1177925 w 4079875"/>
              <a:gd name="connsiteY15" fmla="*/ 942975 h 1165225"/>
              <a:gd name="connsiteX16" fmla="*/ 1177925 w 4079875"/>
              <a:gd name="connsiteY16" fmla="*/ 904875 h 1165225"/>
              <a:gd name="connsiteX17" fmla="*/ 1263650 w 4079875"/>
              <a:gd name="connsiteY17" fmla="*/ 904875 h 1165225"/>
              <a:gd name="connsiteX18" fmla="*/ 1263650 w 4079875"/>
              <a:gd name="connsiteY18" fmla="*/ 882650 h 1165225"/>
              <a:gd name="connsiteX19" fmla="*/ 1327150 w 4079875"/>
              <a:gd name="connsiteY19" fmla="*/ 882650 h 1165225"/>
              <a:gd name="connsiteX20" fmla="*/ 1327150 w 4079875"/>
              <a:gd name="connsiteY20" fmla="*/ 882650 h 1165225"/>
              <a:gd name="connsiteX21" fmla="*/ 1327150 w 4079875"/>
              <a:gd name="connsiteY21" fmla="*/ 847725 h 1165225"/>
              <a:gd name="connsiteX22" fmla="*/ 1736725 w 4079875"/>
              <a:gd name="connsiteY22" fmla="*/ 847725 h 1165225"/>
              <a:gd name="connsiteX23" fmla="*/ 1736725 w 4079875"/>
              <a:gd name="connsiteY23" fmla="*/ 781050 h 1165225"/>
              <a:gd name="connsiteX24" fmla="*/ 1803400 w 4079875"/>
              <a:gd name="connsiteY24" fmla="*/ 781050 h 1165225"/>
              <a:gd name="connsiteX25" fmla="*/ 1803400 w 4079875"/>
              <a:gd name="connsiteY25" fmla="*/ 758825 h 1165225"/>
              <a:gd name="connsiteX26" fmla="*/ 1911350 w 4079875"/>
              <a:gd name="connsiteY26" fmla="*/ 758825 h 1165225"/>
              <a:gd name="connsiteX27" fmla="*/ 1911350 w 4079875"/>
              <a:gd name="connsiteY27" fmla="*/ 708025 h 1165225"/>
              <a:gd name="connsiteX28" fmla="*/ 1981200 w 4079875"/>
              <a:gd name="connsiteY28" fmla="*/ 708025 h 1165225"/>
              <a:gd name="connsiteX29" fmla="*/ 1981200 w 4079875"/>
              <a:gd name="connsiteY29" fmla="*/ 676275 h 1165225"/>
              <a:gd name="connsiteX30" fmla="*/ 2003425 w 4079875"/>
              <a:gd name="connsiteY30" fmla="*/ 676275 h 1165225"/>
              <a:gd name="connsiteX31" fmla="*/ 2003425 w 4079875"/>
              <a:gd name="connsiteY31" fmla="*/ 635000 h 1165225"/>
              <a:gd name="connsiteX32" fmla="*/ 2003425 w 4079875"/>
              <a:gd name="connsiteY32" fmla="*/ 635000 h 1165225"/>
              <a:gd name="connsiteX33" fmla="*/ 2003425 w 4079875"/>
              <a:gd name="connsiteY33" fmla="*/ 635000 h 1165225"/>
              <a:gd name="connsiteX34" fmla="*/ 2032000 w 4079875"/>
              <a:gd name="connsiteY34" fmla="*/ 635000 h 1165225"/>
              <a:gd name="connsiteX35" fmla="*/ 2032000 w 4079875"/>
              <a:gd name="connsiteY35" fmla="*/ 590550 h 1165225"/>
              <a:gd name="connsiteX36" fmla="*/ 2063750 w 4079875"/>
              <a:gd name="connsiteY36" fmla="*/ 590550 h 1165225"/>
              <a:gd name="connsiteX37" fmla="*/ 2063750 w 4079875"/>
              <a:gd name="connsiteY37" fmla="*/ 546100 h 1165225"/>
              <a:gd name="connsiteX38" fmla="*/ 2416175 w 4079875"/>
              <a:gd name="connsiteY38" fmla="*/ 546100 h 1165225"/>
              <a:gd name="connsiteX39" fmla="*/ 2416175 w 4079875"/>
              <a:gd name="connsiteY39" fmla="*/ 463550 h 1165225"/>
              <a:gd name="connsiteX40" fmla="*/ 2527300 w 4079875"/>
              <a:gd name="connsiteY40" fmla="*/ 463550 h 1165225"/>
              <a:gd name="connsiteX41" fmla="*/ 2527300 w 4079875"/>
              <a:gd name="connsiteY41" fmla="*/ 434975 h 1165225"/>
              <a:gd name="connsiteX42" fmla="*/ 2905125 w 4079875"/>
              <a:gd name="connsiteY42" fmla="*/ 434975 h 1165225"/>
              <a:gd name="connsiteX43" fmla="*/ 2905125 w 4079875"/>
              <a:gd name="connsiteY43" fmla="*/ 396875 h 1165225"/>
              <a:gd name="connsiteX44" fmla="*/ 3025775 w 4079875"/>
              <a:gd name="connsiteY44" fmla="*/ 396875 h 1165225"/>
              <a:gd name="connsiteX45" fmla="*/ 3025775 w 4079875"/>
              <a:gd name="connsiteY45" fmla="*/ 323850 h 1165225"/>
              <a:gd name="connsiteX46" fmla="*/ 3098800 w 4079875"/>
              <a:gd name="connsiteY46" fmla="*/ 323850 h 1165225"/>
              <a:gd name="connsiteX47" fmla="*/ 3098800 w 4079875"/>
              <a:gd name="connsiteY47" fmla="*/ 269875 h 1165225"/>
              <a:gd name="connsiteX48" fmla="*/ 3121025 w 4079875"/>
              <a:gd name="connsiteY48" fmla="*/ 269875 h 1165225"/>
              <a:gd name="connsiteX49" fmla="*/ 3121025 w 4079875"/>
              <a:gd name="connsiteY49" fmla="*/ 196850 h 1165225"/>
              <a:gd name="connsiteX50" fmla="*/ 3149600 w 4079875"/>
              <a:gd name="connsiteY50" fmla="*/ 196850 h 1165225"/>
              <a:gd name="connsiteX51" fmla="*/ 3149600 w 4079875"/>
              <a:gd name="connsiteY51" fmla="*/ 146050 h 1165225"/>
              <a:gd name="connsiteX52" fmla="*/ 3438525 w 4079875"/>
              <a:gd name="connsiteY52" fmla="*/ 146050 h 1165225"/>
              <a:gd name="connsiteX53" fmla="*/ 3438525 w 4079875"/>
              <a:gd name="connsiteY53" fmla="*/ 82550 h 1165225"/>
              <a:gd name="connsiteX54" fmla="*/ 3476625 w 4079875"/>
              <a:gd name="connsiteY54" fmla="*/ 82550 h 1165225"/>
              <a:gd name="connsiteX55" fmla="*/ 3476625 w 4079875"/>
              <a:gd name="connsiteY55" fmla="*/ 44450 h 1165225"/>
              <a:gd name="connsiteX56" fmla="*/ 3698875 w 4079875"/>
              <a:gd name="connsiteY56" fmla="*/ 44450 h 1165225"/>
              <a:gd name="connsiteX57" fmla="*/ 3698875 w 4079875"/>
              <a:gd name="connsiteY57" fmla="*/ 0 h 1165225"/>
              <a:gd name="connsiteX58" fmla="*/ 4079875 w 4079875"/>
              <a:gd name="connsiteY58" fmla="*/ 0 h 116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079875" h="1165225">
                <a:moveTo>
                  <a:pt x="0" y="1165225"/>
                </a:moveTo>
                <a:lnTo>
                  <a:pt x="307975" y="1165225"/>
                </a:lnTo>
                <a:lnTo>
                  <a:pt x="307975" y="1120775"/>
                </a:lnTo>
                <a:lnTo>
                  <a:pt x="501650" y="1120775"/>
                </a:lnTo>
                <a:lnTo>
                  <a:pt x="501650" y="1101725"/>
                </a:lnTo>
                <a:lnTo>
                  <a:pt x="587375" y="1101725"/>
                </a:lnTo>
                <a:lnTo>
                  <a:pt x="587375" y="1085850"/>
                </a:lnTo>
                <a:lnTo>
                  <a:pt x="758825" y="1085850"/>
                </a:lnTo>
                <a:lnTo>
                  <a:pt x="758825" y="1041400"/>
                </a:lnTo>
                <a:lnTo>
                  <a:pt x="835025" y="1041400"/>
                </a:lnTo>
                <a:lnTo>
                  <a:pt x="835025" y="1006475"/>
                </a:lnTo>
                <a:lnTo>
                  <a:pt x="863600" y="1006475"/>
                </a:lnTo>
                <a:lnTo>
                  <a:pt x="863600" y="977900"/>
                </a:lnTo>
                <a:lnTo>
                  <a:pt x="955675" y="977900"/>
                </a:lnTo>
                <a:lnTo>
                  <a:pt x="955675" y="942975"/>
                </a:lnTo>
                <a:lnTo>
                  <a:pt x="1177925" y="942975"/>
                </a:lnTo>
                <a:lnTo>
                  <a:pt x="1177925" y="904875"/>
                </a:lnTo>
                <a:lnTo>
                  <a:pt x="1263650" y="904875"/>
                </a:lnTo>
                <a:lnTo>
                  <a:pt x="1263650" y="882650"/>
                </a:lnTo>
                <a:lnTo>
                  <a:pt x="1327150" y="882650"/>
                </a:lnTo>
                <a:lnTo>
                  <a:pt x="1327150" y="882650"/>
                </a:lnTo>
                <a:lnTo>
                  <a:pt x="1327150" y="847725"/>
                </a:lnTo>
                <a:lnTo>
                  <a:pt x="1736725" y="847725"/>
                </a:lnTo>
                <a:lnTo>
                  <a:pt x="1736725" y="781050"/>
                </a:lnTo>
                <a:lnTo>
                  <a:pt x="1803400" y="781050"/>
                </a:lnTo>
                <a:lnTo>
                  <a:pt x="1803400" y="758825"/>
                </a:lnTo>
                <a:lnTo>
                  <a:pt x="1911350" y="758825"/>
                </a:lnTo>
                <a:lnTo>
                  <a:pt x="1911350" y="708025"/>
                </a:lnTo>
                <a:lnTo>
                  <a:pt x="1981200" y="708025"/>
                </a:lnTo>
                <a:lnTo>
                  <a:pt x="1981200" y="676275"/>
                </a:lnTo>
                <a:lnTo>
                  <a:pt x="2003425" y="676275"/>
                </a:lnTo>
                <a:lnTo>
                  <a:pt x="2003425" y="635000"/>
                </a:lnTo>
                <a:lnTo>
                  <a:pt x="2003425" y="635000"/>
                </a:lnTo>
                <a:lnTo>
                  <a:pt x="2003425" y="635000"/>
                </a:lnTo>
                <a:lnTo>
                  <a:pt x="2032000" y="635000"/>
                </a:lnTo>
                <a:lnTo>
                  <a:pt x="2032000" y="590550"/>
                </a:lnTo>
                <a:lnTo>
                  <a:pt x="2063750" y="590550"/>
                </a:lnTo>
                <a:lnTo>
                  <a:pt x="2063750" y="546100"/>
                </a:lnTo>
                <a:lnTo>
                  <a:pt x="2416175" y="546100"/>
                </a:lnTo>
                <a:lnTo>
                  <a:pt x="2416175" y="463550"/>
                </a:lnTo>
                <a:lnTo>
                  <a:pt x="2527300" y="463550"/>
                </a:lnTo>
                <a:lnTo>
                  <a:pt x="2527300" y="434975"/>
                </a:lnTo>
                <a:lnTo>
                  <a:pt x="2905125" y="434975"/>
                </a:lnTo>
                <a:lnTo>
                  <a:pt x="2905125" y="396875"/>
                </a:lnTo>
                <a:lnTo>
                  <a:pt x="3025775" y="396875"/>
                </a:lnTo>
                <a:lnTo>
                  <a:pt x="3025775" y="323850"/>
                </a:lnTo>
                <a:lnTo>
                  <a:pt x="3098800" y="323850"/>
                </a:lnTo>
                <a:lnTo>
                  <a:pt x="3098800" y="269875"/>
                </a:lnTo>
                <a:lnTo>
                  <a:pt x="3121025" y="269875"/>
                </a:lnTo>
                <a:lnTo>
                  <a:pt x="3121025" y="196850"/>
                </a:lnTo>
                <a:lnTo>
                  <a:pt x="3149600" y="196850"/>
                </a:lnTo>
                <a:lnTo>
                  <a:pt x="3149600" y="146050"/>
                </a:lnTo>
                <a:lnTo>
                  <a:pt x="3438525" y="146050"/>
                </a:lnTo>
                <a:lnTo>
                  <a:pt x="3438525" y="82550"/>
                </a:lnTo>
                <a:lnTo>
                  <a:pt x="3476625" y="82550"/>
                </a:lnTo>
                <a:lnTo>
                  <a:pt x="3476625" y="44450"/>
                </a:lnTo>
                <a:lnTo>
                  <a:pt x="3698875" y="44450"/>
                </a:lnTo>
                <a:lnTo>
                  <a:pt x="3698875" y="0"/>
                </a:lnTo>
                <a:lnTo>
                  <a:pt x="4079875" y="0"/>
                </a:lnTo>
              </a:path>
            </a:pathLst>
          </a:custGeom>
          <a:noFill/>
          <a:ln w="28575">
            <a:solidFill>
              <a:schemeClr val="accent1"/>
            </a:solidFill>
            <a:miter lim="800000"/>
            <a:headEnd/>
            <a:tailEnd/>
          </a:ln>
        </p:spPr>
        <p:txBody>
          <a:bodyPr rtlCol="0" anchor="ctr"/>
          <a:lstStyle/>
          <a:p>
            <a:pPr algn="ctr"/>
            <a:endParaRPr lang="en-US" dirty="0"/>
          </a:p>
        </p:txBody>
      </p:sp>
      <p:sp>
        <p:nvSpPr>
          <p:cNvPr id="115" name="Freeform 114">
            <a:extLst>
              <a:ext uri="{FF2B5EF4-FFF2-40B4-BE49-F238E27FC236}">
                <a16:creationId xmlns:a16="http://schemas.microsoft.com/office/drawing/2014/main" id="{6FBE6A57-2830-F13E-BA73-0117A0507611}"/>
              </a:ext>
            </a:extLst>
          </p:cNvPr>
          <p:cNvSpPr/>
          <p:nvPr/>
        </p:nvSpPr>
        <p:spPr bwMode="auto">
          <a:xfrm>
            <a:off x="7334250" y="3095625"/>
            <a:ext cx="4092575" cy="2216150"/>
          </a:xfrm>
          <a:custGeom>
            <a:avLst/>
            <a:gdLst>
              <a:gd name="connsiteX0" fmla="*/ 0 w 4092575"/>
              <a:gd name="connsiteY0" fmla="*/ 2216150 h 2216150"/>
              <a:gd name="connsiteX1" fmla="*/ 0 w 4092575"/>
              <a:gd name="connsiteY1" fmla="*/ 2165350 h 2216150"/>
              <a:gd name="connsiteX2" fmla="*/ 352425 w 4092575"/>
              <a:gd name="connsiteY2" fmla="*/ 2165350 h 2216150"/>
              <a:gd name="connsiteX3" fmla="*/ 352425 w 4092575"/>
              <a:gd name="connsiteY3" fmla="*/ 2095500 h 2216150"/>
              <a:gd name="connsiteX4" fmla="*/ 495300 w 4092575"/>
              <a:gd name="connsiteY4" fmla="*/ 2095500 h 2216150"/>
              <a:gd name="connsiteX5" fmla="*/ 495300 w 4092575"/>
              <a:gd name="connsiteY5" fmla="*/ 2032000 h 2216150"/>
              <a:gd name="connsiteX6" fmla="*/ 558800 w 4092575"/>
              <a:gd name="connsiteY6" fmla="*/ 2032000 h 2216150"/>
              <a:gd name="connsiteX7" fmla="*/ 558800 w 4092575"/>
              <a:gd name="connsiteY7" fmla="*/ 1993900 h 2216150"/>
              <a:gd name="connsiteX8" fmla="*/ 631825 w 4092575"/>
              <a:gd name="connsiteY8" fmla="*/ 1993900 h 2216150"/>
              <a:gd name="connsiteX9" fmla="*/ 631825 w 4092575"/>
              <a:gd name="connsiteY9" fmla="*/ 1936750 h 2216150"/>
              <a:gd name="connsiteX10" fmla="*/ 781050 w 4092575"/>
              <a:gd name="connsiteY10" fmla="*/ 1936750 h 2216150"/>
              <a:gd name="connsiteX11" fmla="*/ 781050 w 4092575"/>
              <a:gd name="connsiteY11" fmla="*/ 1905000 h 2216150"/>
              <a:gd name="connsiteX12" fmla="*/ 968375 w 4092575"/>
              <a:gd name="connsiteY12" fmla="*/ 1905000 h 2216150"/>
              <a:gd name="connsiteX13" fmla="*/ 968375 w 4092575"/>
              <a:gd name="connsiteY13" fmla="*/ 1873250 h 2216150"/>
              <a:gd name="connsiteX14" fmla="*/ 1016000 w 4092575"/>
              <a:gd name="connsiteY14" fmla="*/ 1873250 h 2216150"/>
              <a:gd name="connsiteX15" fmla="*/ 1016000 w 4092575"/>
              <a:gd name="connsiteY15" fmla="*/ 1787525 h 2216150"/>
              <a:gd name="connsiteX16" fmla="*/ 1298575 w 4092575"/>
              <a:gd name="connsiteY16" fmla="*/ 1787525 h 2216150"/>
              <a:gd name="connsiteX17" fmla="*/ 1298575 w 4092575"/>
              <a:gd name="connsiteY17" fmla="*/ 1749425 h 2216150"/>
              <a:gd name="connsiteX18" fmla="*/ 1330325 w 4092575"/>
              <a:gd name="connsiteY18" fmla="*/ 1749425 h 2216150"/>
              <a:gd name="connsiteX19" fmla="*/ 1330325 w 4092575"/>
              <a:gd name="connsiteY19" fmla="*/ 1711325 h 2216150"/>
              <a:gd name="connsiteX20" fmla="*/ 1393825 w 4092575"/>
              <a:gd name="connsiteY20" fmla="*/ 1711325 h 2216150"/>
              <a:gd name="connsiteX21" fmla="*/ 1393825 w 4092575"/>
              <a:gd name="connsiteY21" fmla="*/ 1676400 h 2216150"/>
              <a:gd name="connsiteX22" fmla="*/ 1450975 w 4092575"/>
              <a:gd name="connsiteY22" fmla="*/ 1676400 h 2216150"/>
              <a:gd name="connsiteX23" fmla="*/ 1450975 w 4092575"/>
              <a:gd name="connsiteY23" fmla="*/ 1644650 h 2216150"/>
              <a:gd name="connsiteX24" fmla="*/ 1546225 w 4092575"/>
              <a:gd name="connsiteY24" fmla="*/ 1644650 h 2216150"/>
              <a:gd name="connsiteX25" fmla="*/ 1546225 w 4092575"/>
              <a:gd name="connsiteY25" fmla="*/ 1568450 h 2216150"/>
              <a:gd name="connsiteX26" fmla="*/ 1663700 w 4092575"/>
              <a:gd name="connsiteY26" fmla="*/ 1568450 h 2216150"/>
              <a:gd name="connsiteX27" fmla="*/ 1663700 w 4092575"/>
              <a:gd name="connsiteY27" fmla="*/ 1517650 h 2216150"/>
              <a:gd name="connsiteX28" fmla="*/ 1698625 w 4092575"/>
              <a:gd name="connsiteY28" fmla="*/ 1517650 h 2216150"/>
              <a:gd name="connsiteX29" fmla="*/ 1698625 w 4092575"/>
              <a:gd name="connsiteY29" fmla="*/ 1447800 h 2216150"/>
              <a:gd name="connsiteX30" fmla="*/ 1736725 w 4092575"/>
              <a:gd name="connsiteY30" fmla="*/ 1447800 h 2216150"/>
              <a:gd name="connsiteX31" fmla="*/ 1736725 w 4092575"/>
              <a:gd name="connsiteY31" fmla="*/ 1381125 h 2216150"/>
              <a:gd name="connsiteX32" fmla="*/ 1939925 w 4092575"/>
              <a:gd name="connsiteY32" fmla="*/ 1381125 h 2216150"/>
              <a:gd name="connsiteX33" fmla="*/ 1939925 w 4092575"/>
              <a:gd name="connsiteY33" fmla="*/ 1339850 h 2216150"/>
              <a:gd name="connsiteX34" fmla="*/ 2054225 w 4092575"/>
              <a:gd name="connsiteY34" fmla="*/ 1339850 h 2216150"/>
              <a:gd name="connsiteX35" fmla="*/ 2054225 w 4092575"/>
              <a:gd name="connsiteY35" fmla="*/ 1285875 h 2216150"/>
              <a:gd name="connsiteX36" fmla="*/ 2117725 w 4092575"/>
              <a:gd name="connsiteY36" fmla="*/ 1285875 h 2216150"/>
              <a:gd name="connsiteX37" fmla="*/ 2117725 w 4092575"/>
              <a:gd name="connsiteY37" fmla="*/ 1247775 h 2216150"/>
              <a:gd name="connsiteX38" fmla="*/ 2184400 w 4092575"/>
              <a:gd name="connsiteY38" fmla="*/ 1247775 h 2216150"/>
              <a:gd name="connsiteX39" fmla="*/ 2184400 w 4092575"/>
              <a:gd name="connsiteY39" fmla="*/ 1206500 h 2216150"/>
              <a:gd name="connsiteX40" fmla="*/ 2235200 w 4092575"/>
              <a:gd name="connsiteY40" fmla="*/ 1206500 h 2216150"/>
              <a:gd name="connsiteX41" fmla="*/ 2235200 w 4092575"/>
              <a:gd name="connsiteY41" fmla="*/ 1133475 h 2216150"/>
              <a:gd name="connsiteX42" fmla="*/ 2346325 w 4092575"/>
              <a:gd name="connsiteY42" fmla="*/ 1133475 h 2216150"/>
              <a:gd name="connsiteX43" fmla="*/ 2346325 w 4092575"/>
              <a:gd name="connsiteY43" fmla="*/ 1095375 h 2216150"/>
              <a:gd name="connsiteX44" fmla="*/ 2387600 w 4092575"/>
              <a:gd name="connsiteY44" fmla="*/ 1095375 h 2216150"/>
              <a:gd name="connsiteX45" fmla="*/ 2387600 w 4092575"/>
              <a:gd name="connsiteY45" fmla="*/ 1038225 h 2216150"/>
              <a:gd name="connsiteX46" fmla="*/ 2505075 w 4092575"/>
              <a:gd name="connsiteY46" fmla="*/ 1038225 h 2216150"/>
              <a:gd name="connsiteX47" fmla="*/ 2505075 w 4092575"/>
              <a:gd name="connsiteY47" fmla="*/ 977900 h 2216150"/>
              <a:gd name="connsiteX48" fmla="*/ 2784475 w 4092575"/>
              <a:gd name="connsiteY48" fmla="*/ 977900 h 2216150"/>
              <a:gd name="connsiteX49" fmla="*/ 2784475 w 4092575"/>
              <a:gd name="connsiteY49" fmla="*/ 876300 h 2216150"/>
              <a:gd name="connsiteX50" fmla="*/ 2962275 w 4092575"/>
              <a:gd name="connsiteY50" fmla="*/ 876300 h 2216150"/>
              <a:gd name="connsiteX51" fmla="*/ 2962275 w 4092575"/>
              <a:gd name="connsiteY51" fmla="*/ 803275 h 2216150"/>
              <a:gd name="connsiteX52" fmla="*/ 3016250 w 4092575"/>
              <a:gd name="connsiteY52" fmla="*/ 803275 h 2216150"/>
              <a:gd name="connsiteX53" fmla="*/ 3016250 w 4092575"/>
              <a:gd name="connsiteY53" fmla="*/ 676275 h 2216150"/>
              <a:gd name="connsiteX54" fmla="*/ 3016250 w 4092575"/>
              <a:gd name="connsiteY54" fmla="*/ 676275 h 2216150"/>
              <a:gd name="connsiteX55" fmla="*/ 3016250 w 4092575"/>
              <a:gd name="connsiteY55" fmla="*/ 676275 h 2216150"/>
              <a:gd name="connsiteX56" fmla="*/ 3041650 w 4092575"/>
              <a:gd name="connsiteY56" fmla="*/ 676275 h 2216150"/>
              <a:gd name="connsiteX57" fmla="*/ 3041650 w 4092575"/>
              <a:gd name="connsiteY57" fmla="*/ 609600 h 2216150"/>
              <a:gd name="connsiteX58" fmla="*/ 3105150 w 4092575"/>
              <a:gd name="connsiteY58" fmla="*/ 609600 h 2216150"/>
              <a:gd name="connsiteX59" fmla="*/ 3105150 w 4092575"/>
              <a:gd name="connsiteY59" fmla="*/ 561975 h 2216150"/>
              <a:gd name="connsiteX60" fmla="*/ 3251200 w 4092575"/>
              <a:gd name="connsiteY60" fmla="*/ 561975 h 2216150"/>
              <a:gd name="connsiteX61" fmla="*/ 3251200 w 4092575"/>
              <a:gd name="connsiteY61" fmla="*/ 533400 h 2216150"/>
              <a:gd name="connsiteX62" fmla="*/ 3394075 w 4092575"/>
              <a:gd name="connsiteY62" fmla="*/ 533400 h 2216150"/>
              <a:gd name="connsiteX63" fmla="*/ 3394075 w 4092575"/>
              <a:gd name="connsiteY63" fmla="*/ 390525 h 2216150"/>
              <a:gd name="connsiteX64" fmla="*/ 3524250 w 4092575"/>
              <a:gd name="connsiteY64" fmla="*/ 390525 h 2216150"/>
              <a:gd name="connsiteX65" fmla="*/ 3524250 w 4092575"/>
              <a:gd name="connsiteY65" fmla="*/ 260350 h 2216150"/>
              <a:gd name="connsiteX66" fmla="*/ 3524250 w 4092575"/>
              <a:gd name="connsiteY66" fmla="*/ 260350 h 2216150"/>
              <a:gd name="connsiteX67" fmla="*/ 3524250 w 4092575"/>
              <a:gd name="connsiteY67" fmla="*/ 260350 h 2216150"/>
              <a:gd name="connsiteX68" fmla="*/ 3524250 w 4092575"/>
              <a:gd name="connsiteY68" fmla="*/ 260350 h 2216150"/>
              <a:gd name="connsiteX69" fmla="*/ 3524250 w 4092575"/>
              <a:gd name="connsiteY69" fmla="*/ 260350 h 2216150"/>
              <a:gd name="connsiteX70" fmla="*/ 3524250 w 4092575"/>
              <a:gd name="connsiteY70" fmla="*/ 260350 h 2216150"/>
              <a:gd name="connsiteX71" fmla="*/ 3546475 w 4092575"/>
              <a:gd name="connsiteY71" fmla="*/ 260350 h 2216150"/>
              <a:gd name="connsiteX72" fmla="*/ 3546475 w 4092575"/>
              <a:gd name="connsiteY72" fmla="*/ 222250 h 2216150"/>
              <a:gd name="connsiteX73" fmla="*/ 3587750 w 4092575"/>
              <a:gd name="connsiteY73" fmla="*/ 222250 h 2216150"/>
              <a:gd name="connsiteX74" fmla="*/ 3587750 w 4092575"/>
              <a:gd name="connsiteY74" fmla="*/ 171450 h 2216150"/>
              <a:gd name="connsiteX75" fmla="*/ 3711575 w 4092575"/>
              <a:gd name="connsiteY75" fmla="*/ 171450 h 2216150"/>
              <a:gd name="connsiteX76" fmla="*/ 3711575 w 4092575"/>
              <a:gd name="connsiteY76" fmla="*/ 130175 h 2216150"/>
              <a:gd name="connsiteX77" fmla="*/ 3829050 w 4092575"/>
              <a:gd name="connsiteY77" fmla="*/ 130175 h 2216150"/>
              <a:gd name="connsiteX78" fmla="*/ 3829050 w 4092575"/>
              <a:gd name="connsiteY78" fmla="*/ 63500 h 2216150"/>
              <a:gd name="connsiteX79" fmla="*/ 4048125 w 4092575"/>
              <a:gd name="connsiteY79" fmla="*/ 63500 h 2216150"/>
              <a:gd name="connsiteX80" fmla="*/ 4048125 w 4092575"/>
              <a:gd name="connsiteY80" fmla="*/ 0 h 2216150"/>
              <a:gd name="connsiteX81" fmla="*/ 4092575 w 4092575"/>
              <a:gd name="connsiteY81" fmla="*/ 0 h 221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092575" h="2216150">
                <a:moveTo>
                  <a:pt x="0" y="2216150"/>
                </a:moveTo>
                <a:lnTo>
                  <a:pt x="0" y="2165350"/>
                </a:lnTo>
                <a:lnTo>
                  <a:pt x="352425" y="2165350"/>
                </a:lnTo>
                <a:lnTo>
                  <a:pt x="352425" y="2095500"/>
                </a:lnTo>
                <a:lnTo>
                  <a:pt x="495300" y="2095500"/>
                </a:lnTo>
                <a:lnTo>
                  <a:pt x="495300" y="2032000"/>
                </a:lnTo>
                <a:lnTo>
                  <a:pt x="558800" y="2032000"/>
                </a:lnTo>
                <a:lnTo>
                  <a:pt x="558800" y="1993900"/>
                </a:lnTo>
                <a:lnTo>
                  <a:pt x="631825" y="1993900"/>
                </a:lnTo>
                <a:lnTo>
                  <a:pt x="631825" y="1936750"/>
                </a:lnTo>
                <a:lnTo>
                  <a:pt x="781050" y="1936750"/>
                </a:lnTo>
                <a:lnTo>
                  <a:pt x="781050" y="1905000"/>
                </a:lnTo>
                <a:lnTo>
                  <a:pt x="968375" y="1905000"/>
                </a:lnTo>
                <a:lnTo>
                  <a:pt x="968375" y="1873250"/>
                </a:lnTo>
                <a:lnTo>
                  <a:pt x="1016000" y="1873250"/>
                </a:lnTo>
                <a:lnTo>
                  <a:pt x="1016000" y="1787525"/>
                </a:lnTo>
                <a:lnTo>
                  <a:pt x="1298575" y="1787525"/>
                </a:lnTo>
                <a:lnTo>
                  <a:pt x="1298575" y="1749425"/>
                </a:lnTo>
                <a:lnTo>
                  <a:pt x="1330325" y="1749425"/>
                </a:lnTo>
                <a:lnTo>
                  <a:pt x="1330325" y="1711325"/>
                </a:lnTo>
                <a:lnTo>
                  <a:pt x="1393825" y="1711325"/>
                </a:lnTo>
                <a:lnTo>
                  <a:pt x="1393825" y="1676400"/>
                </a:lnTo>
                <a:lnTo>
                  <a:pt x="1450975" y="1676400"/>
                </a:lnTo>
                <a:lnTo>
                  <a:pt x="1450975" y="1644650"/>
                </a:lnTo>
                <a:lnTo>
                  <a:pt x="1546225" y="1644650"/>
                </a:lnTo>
                <a:lnTo>
                  <a:pt x="1546225" y="1568450"/>
                </a:lnTo>
                <a:lnTo>
                  <a:pt x="1663700" y="1568450"/>
                </a:lnTo>
                <a:lnTo>
                  <a:pt x="1663700" y="1517650"/>
                </a:lnTo>
                <a:lnTo>
                  <a:pt x="1698625" y="1517650"/>
                </a:lnTo>
                <a:lnTo>
                  <a:pt x="1698625" y="1447800"/>
                </a:lnTo>
                <a:lnTo>
                  <a:pt x="1736725" y="1447800"/>
                </a:lnTo>
                <a:lnTo>
                  <a:pt x="1736725" y="1381125"/>
                </a:lnTo>
                <a:lnTo>
                  <a:pt x="1939925" y="1381125"/>
                </a:lnTo>
                <a:lnTo>
                  <a:pt x="1939925" y="1339850"/>
                </a:lnTo>
                <a:lnTo>
                  <a:pt x="2054225" y="1339850"/>
                </a:lnTo>
                <a:lnTo>
                  <a:pt x="2054225" y="1285875"/>
                </a:lnTo>
                <a:lnTo>
                  <a:pt x="2117725" y="1285875"/>
                </a:lnTo>
                <a:lnTo>
                  <a:pt x="2117725" y="1247775"/>
                </a:lnTo>
                <a:lnTo>
                  <a:pt x="2184400" y="1247775"/>
                </a:lnTo>
                <a:lnTo>
                  <a:pt x="2184400" y="1206500"/>
                </a:lnTo>
                <a:lnTo>
                  <a:pt x="2235200" y="1206500"/>
                </a:lnTo>
                <a:lnTo>
                  <a:pt x="2235200" y="1133475"/>
                </a:lnTo>
                <a:lnTo>
                  <a:pt x="2346325" y="1133475"/>
                </a:lnTo>
                <a:lnTo>
                  <a:pt x="2346325" y="1095375"/>
                </a:lnTo>
                <a:lnTo>
                  <a:pt x="2387600" y="1095375"/>
                </a:lnTo>
                <a:lnTo>
                  <a:pt x="2387600" y="1038225"/>
                </a:lnTo>
                <a:lnTo>
                  <a:pt x="2505075" y="1038225"/>
                </a:lnTo>
                <a:lnTo>
                  <a:pt x="2505075" y="977900"/>
                </a:lnTo>
                <a:lnTo>
                  <a:pt x="2784475" y="977900"/>
                </a:lnTo>
                <a:lnTo>
                  <a:pt x="2784475" y="876300"/>
                </a:lnTo>
                <a:lnTo>
                  <a:pt x="2962275" y="876300"/>
                </a:lnTo>
                <a:lnTo>
                  <a:pt x="2962275" y="803275"/>
                </a:lnTo>
                <a:lnTo>
                  <a:pt x="3016250" y="803275"/>
                </a:lnTo>
                <a:lnTo>
                  <a:pt x="3016250" y="676275"/>
                </a:lnTo>
                <a:lnTo>
                  <a:pt x="3016250" y="676275"/>
                </a:lnTo>
                <a:lnTo>
                  <a:pt x="3016250" y="676275"/>
                </a:lnTo>
                <a:lnTo>
                  <a:pt x="3041650" y="676275"/>
                </a:lnTo>
                <a:lnTo>
                  <a:pt x="3041650" y="609600"/>
                </a:lnTo>
                <a:lnTo>
                  <a:pt x="3105150" y="609600"/>
                </a:lnTo>
                <a:lnTo>
                  <a:pt x="3105150" y="561975"/>
                </a:lnTo>
                <a:lnTo>
                  <a:pt x="3251200" y="561975"/>
                </a:lnTo>
                <a:lnTo>
                  <a:pt x="3251200" y="533400"/>
                </a:lnTo>
                <a:lnTo>
                  <a:pt x="3394075" y="533400"/>
                </a:lnTo>
                <a:lnTo>
                  <a:pt x="3394075" y="390525"/>
                </a:lnTo>
                <a:lnTo>
                  <a:pt x="3524250" y="390525"/>
                </a:lnTo>
                <a:lnTo>
                  <a:pt x="3524250" y="260350"/>
                </a:lnTo>
                <a:lnTo>
                  <a:pt x="3524250" y="260350"/>
                </a:lnTo>
                <a:lnTo>
                  <a:pt x="3524250" y="260350"/>
                </a:lnTo>
                <a:lnTo>
                  <a:pt x="3524250" y="260350"/>
                </a:lnTo>
                <a:lnTo>
                  <a:pt x="3524250" y="260350"/>
                </a:lnTo>
                <a:lnTo>
                  <a:pt x="3524250" y="260350"/>
                </a:lnTo>
                <a:lnTo>
                  <a:pt x="3546475" y="260350"/>
                </a:lnTo>
                <a:lnTo>
                  <a:pt x="3546475" y="222250"/>
                </a:lnTo>
                <a:lnTo>
                  <a:pt x="3587750" y="222250"/>
                </a:lnTo>
                <a:lnTo>
                  <a:pt x="3587750" y="171450"/>
                </a:lnTo>
                <a:lnTo>
                  <a:pt x="3711575" y="171450"/>
                </a:lnTo>
                <a:lnTo>
                  <a:pt x="3711575" y="130175"/>
                </a:lnTo>
                <a:lnTo>
                  <a:pt x="3829050" y="130175"/>
                </a:lnTo>
                <a:lnTo>
                  <a:pt x="3829050" y="63500"/>
                </a:lnTo>
                <a:lnTo>
                  <a:pt x="4048125" y="63500"/>
                </a:lnTo>
                <a:lnTo>
                  <a:pt x="4048125" y="0"/>
                </a:lnTo>
                <a:lnTo>
                  <a:pt x="4092575" y="0"/>
                </a:lnTo>
              </a:path>
            </a:pathLst>
          </a:custGeom>
          <a:noFill/>
          <a:ln w="28575">
            <a:solidFill>
              <a:schemeClr val="accent3"/>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839714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3CE16-CBFA-FB9D-6882-A9D87D25A007}"/>
              </a:ext>
            </a:extLst>
          </p:cNvPr>
          <p:cNvSpPr>
            <a:spLocks noGrp="1"/>
          </p:cNvSpPr>
          <p:nvPr>
            <p:ph type="title"/>
          </p:nvPr>
        </p:nvSpPr>
        <p:spPr/>
        <p:txBody>
          <a:bodyPr/>
          <a:lstStyle/>
          <a:p>
            <a:r>
              <a:rPr lang="en-US" b="1" dirty="0"/>
              <a:t>MASH Drugs</a:t>
            </a:r>
          </a:p>
        </p:txBody>
      </p:sp>
      <p:pic>
        <p:nvPicPr>
          <p:cNvPr id="4" name="Picture 3" descr="A pile of pills and capsules&#10;&#10;Description automatically generated">
            <a:extLst>
              <a:ext uri="{FF2B5EF4-FFF2-40B4-BE49-F238E27FC236}">
                <a16:creationId xmlns:a16="http://schemas.microsoft.com/office/drawing/2014/main" id="{DD013C7E-7CC1-9230-E1D2-9655A08BEAF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7613" y="1600200"/>
            <a:ext cx="6636773" cy="4424516"/>
          </a:xfrm>
          <a:prstGeom prst="rect">
            <a:avLst/>
          </a:prstGeom>
        </p:spPr>
      </p:pic>
    </p:spTree>
    <p:extLst>
      <p:ext uri="{BB962C8B-B14F-4D97-AF65-F5344CB8AC3E}">
        <p14:creationId xmlns:p14="http://schemas.microsoft.com/office/powerpoint/2010/main" val="1115506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85A0B6-ED48-4BF2-A747-18BE26E0CA78}"/>
              </a:ext>
            </a:extLst>
          </p:cNvPr>
          <p:cNvSpPr>
            <a:spLocks noGrp="1"/>
          </p:cNvSpPr>
          <p:nvPr>
            <p:ph type="title"/>
          </p:nvPr>
        </p:nvSpPr>
        <p:spPr>
          <a:ln>
            <a:noFill/>
          </a:ln>
        </p:spPr>
        <p:txBody>
          <a:bodyPr>
            <a:noAutofit/>
          </a:bodyPr>
          <a:lstStyle/>
          <a:p>
            <a:r>
              <a:rPr lang="en-US" sz="3600" b="1" dirty="0"/>
              <a:t>PIVENS: 96-Wk Results of Pioglitazone and Vitamin E</a:t>
            </a:r>
            <a:br>
              <a:rPr lang="en-US" sz="3600" b="1" dirty="0"/>
            </a:br>
            <a:r>
              <a:rPr lang="en-US" sz="3600" b="1" dirty="0"/>
              <a:t>in Patients With MASH</a:t>
            </a:r>
            <a:endParaRPr lang="en-US" sz="3600" b="1" i="1" dirty="0"/>
          </a:p>
        </p:txBody>
      </p:sp>
      <p:sp>
        <p:nvSpPr>
          <p:cNvPr id="5" name="Content Placeholder 4">
            <a:extLst>
              <a:ext uri="{FF2B5EF4-FFF2-40B4-BE49-F238E27FC236}">
                <a16:creationId xmlns:a16="http://schemas.microsoft.com/office/drawing/2014/main" id="{96850D3F-CACA-4975-BC1F-A6B0E6498685}"/>
              </a:ext>
            </a:extLst>
          </p:cNvPr>
          <p:cNvSpPr>
            <a:spLocks noGrp="1"/>
          </p:cNvSpPr>
          <p:nvPr>
            <p:ph idx="1"/>
          </p:nvPr>
        </p:nvSpPr>
        <p:spPr>
          <a:xfrm>
            <a:off x="604675" y="1513047"/>
            <a:ext cx="10719979" cy="833894"/>
          </a:xfrm>
          <a:ln>
            <a:noFill/>
          </a:ln>
        </p:spPr>
        <p:txBody>
          <a:bodyPr>
            <a:normAutofit/>
          </a:bodyPr>
          <a:lstStyle/>
          <a:p>
            <a:r>
              <a:rPr lang="en-US" altLang="en-US" sz="2400" dirty="0"/>
              <a:t>Double-blind, placebo-controlled, randomized phase III study in adults with biopsy-proven MASH and no diabetes or cirrhosis (N = 247)</a:t>
            </a:r>
            <a:endParaRPr lang="en-US" sz="2400" dirty="0"/>
          </a:p>
        </p:txBody>
      </p:sp>
      <p:sp>
        <p:nvSpPr>
          <p:cNvPr id="30" name="Footer Placeholder 6">
            <a:extLst>
              <a:ext uri="{FF2B5EF4-FFF2-40B4-BE49-F238E27FC236}">
                <a16:creationId xmlns:a16="http://schemas.microsoft.com/office/drawing/2014/main" id="{8F0D4AC5-0DD4-4866-9F0C-6434A48EA051}"/>
              </a:ext>
            </a:extLst>
          </p:cNvPr>
          <p:cNvSpPr txBox="1">
            <a:spLocks/>
          </p:cNvSpPr>
          <p:nvPr/>
        </p:nvSpPr>
        <p:spPr>
          <a:xfrm>
            <a:off x="418160" y="6414592"/>
            <a:ext cx="2177186" cy="219678"/>
          </a:xfrm>
          <a:prstGeom prst="rect">
            <a:avLst/>
          </a:prstGeom>
          <a:ln>
            <a:noFill/>
          </a:ln>
        </p:spPr>
        <p:txBody>
          <a:bodyPr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Sanyal. NEJM. 2010;362:1675.</a:t>
            </a:r>
          </a:p>
        </p:txBody>
      </p:sp>
      <p:sp>
        <p:nvSpPr>
          <p:cNvPr id="10" name="TextBox 9">
            <a:extLst>
              <a:ext uri="{FF2B5EF4-FFF2-40B4-BE49-F238E27FC236}">
                <a16:creationId xmlns:a16="http://schemas.microsoft.com/office/drawing/2014/main" id="{739EBA6F-11BC-45F0-9B21-2EE4C8560A36}"/>
              </a:ext>
            </a:extLst>
          </p:cNvPr>
          <p:cNvSpPr txBox="1"/>
          <p:nvPr/>
        </p:nvSpPr>
        <p:spPr>
          <a:xfrm rot="16200000">
            <a:off x="-963811" y="4111913"/>
            <a:ext cx="3217548" cy="329834"/>
          </a:xfrm>
          <a:prstGeom prst="rect">
            <a:avLst/>
          </a:prstGeom>
          <a:ln>
            <a:noFill/>
          </a:ln>
        </p:spPr>
        <p:txBody>
          <a:bodyPr wrap="none">
            <a:spAutoFit/>
          </a:bodyPr>
          <a:lstStyle>
            <a:defPPr>
              <a:defRPr lang="en-US"/>
            </a:defPPr>
            <a:lvl1pPr indent="0" algn="ctr" eaLnBrk="0" fontAlgn="base" hangingPunct="0">
              <a:lnSpc>
                <a:spcPct val="85000"/>
              </a:lnSpc>
              <a:spcBef>
                <a:spcPts val="900"/>
              </a:spcBef>
              <a:spcAft>
                <a:spcPct val="0"/>
              </a:spcAft>
              <a:buClr>
                <a:srgbClr val="0070C0"/>
              </a:buClr>
              <a:buNone/>
              <a:defRPr sz="2000" b="1" kern="0">
                <a:ea typeface="MS PGothic" pitchFamily="34" charset="-128"/>
              </a:defRPr>
            </a:lvl1pPr>
            <a:lvl2pPr marL="688975" indent="-349250" eaLnBrk="0" fontAlgn="base" hangingPunct="0">
              <a:lnSpc>
                <a:spcPct val="90000"/>
              </a:lnSpc>
              <a:spcBef>
                <a:spcPts val="900"/>
              </a:spcBef>
              <a:spcAft>
                <a:spcPct val="0"/>
              </a:spcAft>
              <a:buClr>
                <a:srgbClr val="CC0000"/>
              </a:buClr>
              <a:buFont typeface="Arial" charset="0"/>
              <a:buChar char="–"/>
              <a:defRPr sz="2400">
                <a:ea typeface="MS PGothic" pitchFamily="34" charset="-128"/>
              </a:defRPr>
            </a:lvl2pPr>
            <a:lvl3pPr marL="1031875" indent="-228600" eaLnBrk="0" fontAlgn="base" hangingPunct="0">
              <a:lnSpc>
                <a:spcPct val="90000"/>
              </a:lnSpc>
              <a:spcBef>
                <a:spcPts val="900"/>
              </a:spcBef>
              <a:spcAft>
                <a:spcPct val="0"/>
              </a:spcAft>
              <a:buClr>
                <a:srgbClr val="00B050"/>
              </a:buClr>
              <a:buChar char="•"/>
              <a:defRPr sz="2000">
                <a:ea typeface="MS PGothic" pitchFamily="34" charset="-128"/>
              </a:defRPr>
            </a:lvl3pPr>
            <a:lvl4pPr marL="1484313" indent="-338138" eaLnBrk="0" fontAlgn="base" hangingPunct="0">
              <a:lnSpc>
                <a:spcPct val="90000"/>
              </a:lnSpc>
              <a:spcBef>
                <a:spcPts val="900"/>
              </a:spcBef>
              <a:spcAft>
                <a:spcPct val="0"/>
              </a:spcAft>
              <a:buClr>
                <a:srgbClr val="931574"/>
              </a:buClr>
              <a:buFont typeface="Arial" charset="0"/>
              <a:buChar char="–"/>
              <a:defRPr>
                <a:ea typeface="MS PGothic" pitchFamily="34" charset="-128"/>
              </a:defRPr>
            </a:lvl4pPr>
            <a:lvl5pPr indent="-230188" eaLnBrk="0" fontAlgn="base" hangingPunct="0">
              <a:lnSpc>
                <a:spcPct val="90000"/>
              </a:lnSpc>
              <a:spcBef>
                <a:spcPts val="900"/>
              </a:spcBef>
              <a:spcAft>
                <a:spcPct val="0"/>
              </a:spcAft>
              <a:buClr>
                <a:srgbClr val="5ABAE9"/>
              </a:buClr>
              <a:buFont typeface="Arial" charset="0"/>
              <a:buChar char="»"/>
              <a:defRPr>
                <a:ea typeface="MS PGothic" pitchFamily="34" charset="-128"/>
              </a:defRPr>
            </a:lvl5pPr>
            <a:lvl6pPr indent="-230188" fontAlgn="base">
              <a:lnSpc>
                <a:spcPct val="90000"/>
              </a:lnSpc>
              <a:spcBef>
                <a:spcPct val="20000"/>
              </a:spcBef>
              <a:spcAft>
                <a:spcPct val="0"/>
              </a:spcAft>
              <a:buClr>
                <a:srgbClr val="5ABAE9"/>
              </a:buClr>
              <a:buFont typeface="Arial" charset="0"/>
              <a:buChar char="»"/>
            </a:lvl6pPr>
            <a:lvl7pPr indent="-230188" fontAlgn="base">
              <a:lnSpc>
                <a:spcPct val="90000"/>
              </a:lnSpc>
              <a:spcBef>
                <a:spcPct val="20000"/>
              </a:spcBef>
              <a:spcAft>
                <a:spcPct val="0"/>
              </a:spcAft>
              <a:buClr>
                <a:srgbClr val="5ABAE9"/>
              </a:buClr>
              <a:buFont typeface="Arial" charset="0"/>
              <a:buChar char="»"/>
            </a:lvl7pPr>
            <a:lvl8pPr indent="-230188" fontAlgn="base">
              <a:lnSpc>
                <a:spcPct val="90000"/>
              </a:lnSpc>
              <a:spcBef>
                <a:spcPct val="20000"/>
              </a:spcBef>
              <a:spcAft>
                <a:spcPct val="0"/>
              </a:spcAft>
              <a:buClr>
                <a:srgbClr val="5ABAE9"/>
              </a:buClr>
              <a:buFont typeface="Arial" charset="0"/>
              <a:buChar char="»"/>
            </a:lvl8pPr>
            <a:lvl9pPr indent="-230188" fontAlgn="base">
              <a:lnSpc>
                <a:spcPct val="90000"/>
              </a:lnSpc>
              <a:spcBef>
                <a:spcPct val="20000"/>
              </a:spcBef>
              <a:spcAft>
                <a:spcPct val="0"/>
              </a:spcAft>
              <a:buClr>
                <a:srgbClr val="5ABAE9"/>
              </a:buClr>
              <a:buFont typeface="Arial" charset="0"/>
              <a:buChar char="»"/>
            </a:lvl9pPr>
          </a:lstStyle>
          <a:p>
            <a:pPr algn="r"/>
            <a:r>
              <a:rPr lang="en-US" sz="1800" dirty="0">
                <a:solidFill>
                  <a:schemeClr val="bg1"/>
                </a:solidFill>
                <a:latin typeface="Calibri" panose="020F0502020204030204" pitchFamily="34" charset="0"/>
                <a:cs typeface="Calibri" panose="020F0502020204030204" pitchFamily="34" charset="0"/>
              </a:rPr>
              <a:t>Patients With Improvement (%)</a:t>
            </a:r>
          </a:p>
        </p:txBody>
      </p:sp>
      <p:sp>
        <p:nvSpPr>
          <p:cNvPr id="40" name="TextBox 39">
            <a:extLst>
              <a:ext uri="{FF2B5EF4-FFF2-40B4-BE49-F238E27FC236}">
                <a16:creationId xmlns:a16="http://schemas.microsoft.com/office/drawing/2014/main" id="{7CA321E1-B521-43E4-A06E-B5EF7670F232}"/>
              </a:ext>
            </a:extLst>
          </p:cNvPr>
          <p:cNvSpPr txBox="1"/>
          <p:nvPr/>
        </p:nvSpPr>
        <p:spPr bwMode="auto">
          <a:xfrm>
            <a:off x="1993916" y="4090939"/>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43</a:t>
            </a:r>
          </a:p>
        </p:txBody>
      </p:sp>
      <p:sp>
        <p:nvSpPr>
          <p:cNvPr id="41" name="TextBox 40">
            <a:extLst>
              <a:ext uri="{FF2B5EF4-FFF2-40B4-BE49-F238E27FC236}">
                <a16:creationId xmlns:a16="http://schemas.microsoft.com/office/drawing/2014/main" id="{1A3A900D-5339-45E7-A9CE-FC4068C28D01}"/>
              </a:ext>
            </a:extLst>
          </p:cNvPr>
          <p:cNvSpPr txBox="1"/>
          <p:nvPr/>
        </p:nvSpPr>
        <p:spPr bwMode="auto">
          <a:xfrm>
            <a:off x="2491703" y="4336332"/>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34</a:t>
            </a:r>
          </a:p>
        </p:txBody>
      </p:sp>
      <p:sp>
        <p:nvSpPr>
          <p:cNvPr id="42" name="TextBox 41">
            <a:extLst>
              <a:ext uri="{FF2B5EF4-FFF2-40B4-BE49-F238E27FC236}">
                <a16:creationId xmlns:a16="http://schemas.microsoft.com/office/drawing/2014/main" id="{749912E9-C3CF-40B0-89A4-043F6CBB0F3F}"/>
              </a:ext>
            </a:extLst>
          </p:cNvPr>
          <p:cNvSpPr txBox="1"/>
          <p:nvPr/>
        </p:nvSpPr>
        <p:spPr bwMode="auto">
          <a:xfrm>
            <a:off x="3161346" y="4415151"/>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31</a:t>
            </a:r>
          </a:p>
        </p:txBody>
      </p:sp>
      <p:sp>
        <p:nvSpPr>
          <p:cNvPr id="45" name="TextBox 44">
            <a:extLst>
              <a:ext uri="{FF2B5EF4-FFF2-40B4-BE49-F238E27FC236}">
                <a16:creationId xmlns:a16="http://schemas.microsoft.com/office/drawing/2014/main" id="{27F13CDF-DCC1-41BB-A576-034946067E81}"/>
              </a:ext>
            </a:extLst>
          </p:cNvPr>
          <p:cNvSpPr txBox="1"/>
          <p:nvPr/>
        </p:nvSpPr>
        <p:spPr bwMode="auto">
          <a:xfrm>
            <a:off x="4808718" y="4422174"/>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31</a:t>
            </a:r>
          </a:p>
        </p:txBody>
      </p:sp>
      <p:sp>
        <p:nvSpPr>
          <p:cNvPr id="55" name="TextBox 54">
            <a:extLst>
              <a:ext uri="{FF2B5EF4-FFF2-40B4-BE49-F238E27FC236}">
                <a16:creationId xmlns:a16="http://schemas.microsoft.com/office/drawing/2014/main" id="{58C6D14C-0687-42A2-994B-EBB94C5F2E19}"/>
              </a:ext>
            </a:extLst>
          </p:cNvPr>
          <p:cNvSpPr txBox="1"/>
          <p:nvPr/>
        </p:nvSpPr>
        <p:spPr bwMode="auto">
          <a:xfrm>
            <a:off x="6460115" y="4307421"/>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35</a:t>
            </a:r>
          </a:p>
        </p:txBody>
      </p:sp>
      <p:sp>
        <p:nvSpPr>
          <p:cNvPr id="66" name="TextBox 65">
            <a:extLst>
              <a:ext uri="{FF2B5EF4-FFF2-40B4-BE49-F238E27FC236}">
                <a16:creationId xmlns:a16="http://schemas.microsoft.com/office/drawing/2014/main" id="{3C313992-651B-4F05-9463-45163315E6E9}"/>
              </a:ext>
            </a:extLst>
          </p:cNvPr>
          <p:cNvSpPr txBox="1"/>
          <p:nvPr/>
        </p:nvSpPr>
        <p:spPr bwMode="auto">
          <a:xfrm>
            <a:off x="9131069" y="4064075"/>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44</a:t>
            </a:r>
          </a:p>
        </p:txBody>
      </p:sp>
      <p:sp>
        <p:nvSpPr>
          <p:cNvPr id="74" name="TextBox 73">
            <a:extLst>
              <a:ext uri="{FF2B5EF4-FFF2-40B4-BE49-F238E27FC236}">
                <a16:creationId xmlns:a16="http://schemas.microsoft.com/office/drawing/2014/main" id="{CFE035AF-4C96-4818-830F-8D0684B788DC}"/>
              </a:ext>
            </a:extLst>
          </p:cNvPr>
          <p:cNvSpPr txBox="1"/>
          <p:nvPr/>
        </p:nvSpPr>
        <p:spPr bwMode="auto">
          <a:xfrm>
            <a:off x="9766672" y="4683733"/>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21</a:t>
            </a:r>
          </a:p>
        </p:txBody>
      </p:sp>
      <p:sp>
        <p:nvSpPr>
          <p:cNvPr id="77" name="TextBox 76">
            <a:extLst>
              <a:ext uri="{FF2B5EF4-FFF2-40B4-BE49-F238E27FC236}">
                <a16:creationId xmlns:a16="http://schemas.microsoft.com/office/drawing/2014/main" id="{86A6C257-4B99-4A03-847F-CB758FAAD0EE}"/>
              </a:ext>
            </a:extLst>
          </p:cNvPr>
          <p:cNvSpPr txBox="1"/>
          <p:nvPr/>
        </p:nvSpPr>
        <p:spPr bwMode="auto">
          <a:xfrm>
            <a:off x="1225638" y="5606984"/>
            <a:ext cx="1923819" cy="646331"/>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Histologic Features of MASH</a:t>
            </a:r>
          </a:p>
        </p:txBody>
      </p:sp>
      <p:sp>
        <p:nvSpPr>
          <p:cNvPr id="82" name="TextBox 81">
            <a:extLst>
              <a:ext uri="{FF2B5EF4-FFF2-40B4-BE49-F238E27FC236}">
                <a16:creationId xmlns:a16="http://schemas.microsoft.com/office/drawing/2014/main" id="{A9E62FBD-995D-44FD-9B63-7836A8524575}"/>
              </a:ext>
            </a:extLst>
          </p:cNvPr>
          <p:cNvSpPr txBox="1"/>
          <p:nvPr/>
        </p:nvSpPr>
        <p:spPr bwMode="auto">
          <a:xfrm>
            <a:off x="3357877" y="5606981"/>
            <a:ext cx="1038298"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Steatosis</a:t>
            </a:r>
          </a:p>
        </p:txBody>
      </p:sp>
      <p:sp>
        <p:nvSpPr>
          <p:cNvPr id="83" name="TextBox 82">
            <a:extLst>
              <a:ext uri="{FF2B5EF4-FFF2-40B4-BE49-F238E27FC236}">
                <a16:creationId xmlns:a16="http://schemas.microsoft.com/office/drawing/2014/main" id="{9ECDD43F-184E-4D2A-A6F8-1B70B17766A9}"/>
              </a:ext>
            </a:extLst>
          </p:cNvPr>
          <p:cNvSpPr txBox="1"/>
          <p:nvPr/>
        </p:nvSpPr>
        <p:spPr bwMode="auto">
          <a:xfrm>
            <a:off x="5078724" y="5606981"/>
            <a:ext cx="911211"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Fibrosis</a:t>
            </a:r>
          </a:p>
        </p:txBody>
      </p:sp>
      <p:sp>
        <p:nvSpPr>
          <p:cNvPr id="84" name="TextBox 83">
            <a:extLst>
              <a:ext uri="{FF2B5EF4-FFF2-40B4-BE49-F238E27FC236}">
                <a16:creationId xmlns:a16="http://schemas.microsoft.com/office/drawing/2014/main" id="{C85F3A00-D22D-4F91-A1B2-A65BE477635E}"/>
              </a:ext>
            </a:extLst>
          </p:cNvPr>
          <p:cNvSpPr txBox="1"/>
          <p:nvPr/>
        </p:nvSpPr>
        <p:spPr bwMode="auto">
          <a:xfrm>
            <a:off x="6434647" y="5606984"/>
            <a:ext cx="1490374" cy="668238"/>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Lobular</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Inflammation</a:t>
            </a:r>
          </a:p>
        </p:txBody>
      </p:sp>
      <p:sp>
        <p:nvSpPr>
          <p:cNvPr id="85" name="TextBox 84">
            <a:extLst>
              <a:ext uri="{FF2B5EF4-FFF2-40B4-BE49-F238E27FC236}">
                <a16:creationId xmlns:a16="http://schemas.microsoft.com/office/drawing/2014/main" id="{A5832E1B-6D9E-47F1-A109-20A20068034E}"/>
              </a:ext>
            </a:extLst>
          </p:cNvPr>
          <p:cNvSpPr txBox="1"/>
          <p:nvPr/>
        </p:nvSpPr>
        <p:spPr bwMode="auto">
          <a:xfrm>
            <a:off x="8028946" y="5606984"/>
            <a:ext cx="1599216" cy="668238"/>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Hepatocellular</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Ballooning</a:t>
            </a:r>
          </a:p>
        </p:txBody>
      </p:sp>
      <p:sp>
        <p:nvSpPr>
          <p:cNvPr id="86" name="TextBox 85">
            <a:extLst>
              <a:ext uri="{FF2B5EF4-FFF2-40B4-BE49-F238E27FC236}">
                <a16:creationId xmlns:a16="http://schemas.microsoft.com/office/drawing/2014/main" id="{646757EC-4C58-4184-807F-12C8E53A2AD5}"/>
              </a:ext>
            </a:extLst>
          </p:cNvPr>
          <p:cNvSpPr txBox="1"/>
          <p:nvPr/>
        </p:nvSpPr>
        <p:spPr bwMode="auto">
          <a:xfrm>
            <a:off x="9836405" y="5606984"/>
            <a:ext cx="1331861" cy="668238"/>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Resolution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of MASH</a:t>
            </a:r>
          </a:p>
        </p:txBody>
      </p:sp>
      <p:grpSp>
        <p:nvGrpSpPr>
          <p:cNvPr id="16" name="Group 15">
            <a:extLst>
              <a:ext uri="{FF2B5EF4-FFF2-40B4-BE49-F238E27FC236}">
                <a16:creationId xmlns:a16="http://schemas.microsoft.com/office/drawing/2014/main" id="{FDB774BA-08FE-4C83-A7E9-2F85C0743851}"/>
              </a:ext>
            </a:extLst>
          </p:cNvPr>
          <p:cNvGrpSpPr/>
          <p:nvPr/>
        </p:nvGrpSpPr>
        <p:grpSpPr>
          <a:xfrm>
            <a:off x="1277605" y="2890119"/>
            <a:ext cx="107547" cy="2735836"/>
            <a:chOff x="1862919" y="2442949"/>
            <a:chExt cx="95535" cy="762000"/>
          </a:xfrm>
        </p:grpSpPr>
        <p:cxnSp>
          <p:nvCxnSpPr>
            <p:cNvPr id="14" name="Straight Connector 13">
              <a:extLst>
                <a:ext uri="{FF2B5EF4-FFF2-40B4-BE49-F238E27FC236}">
                  <a16:creationId xmlns:a16="http://schemas.microsoft.com/office/drawing/2014/main" id="{DF8D7BB6-0275-4255-87E6-F9593681646A}"/>
                </a:ext>
              </a:extLst>
            </p:cNvPr>
            <p:cNvCxnSpPr/>
            <p:nvPr/>
          </p:nvCxnSpPr>
          <p:spPr bwMode="auto">
            <a:xfrm>
              <a:off x="1862919" y="24429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C62F987-5C39-4C4C-B7F0-08710472988E}"/>
                </a:ext>
              </a:extLst>
            </p:cNvPr>
            <p:cNvCxnSpPr/>
            <p:nvPr/>
          </p:nvCxnSpPr>
          <p:spPr bwMode="auto">
            <a:xfrm>
              <a:off x="1862919" y="25953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7D27F25-6BA8-4F87-8E55-A85373AD79B7}"/>
                </a:ext>
              </a:extLst>
            </p:cNvPr>
            <p:cNvCxnSpPr/>
            <p:nvPr/>
          </p:nvCxnSpPr>
          <p:spPr bwMode="auto">
            <a:xfrm>
              <a:off x="1862919" y="27477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3FC2262-DA6B-45E5-A82F-45B66EEE7F4C}"/>
                </a:ext>
              </a:extLst>
            </p:cNvPr>
            <p:cNvCxnSpPr/>
            <p:nvPr/>
          </p:nvCxnSpPr>
          <p:spPr bwMode="auto">
            <a:xfrm>
              <a:off x="1862919" y="29001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8954275-264D-4370-8C92-93DFB4D10C56}"/>
                </a:ext>
              </a:extLst>
            </p:cNvPr>
            <p:cNvCxnSpPr/>
            <p:nvPr/>
          </p:nvCxnSpPr>
          <p:spPr bwMode="auto">
            <a:xfrm>
              <a:off x="1862919" y="30525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EE83812-FDA7-49E6-941A-E0CC2467AD19}"/>
                </a:ext>
              </a:extLst>
            </p:cNvPr>
            <p:cNvCxnSpPr/>
            <p:nvPr/>
          </p:nvCxnSpPr>
          <p:spPr bwMode="auto">
            <a:xfrm>
              <a:off x="1862919" y="3204949"/>
              <a:ext cx="95535" cy="0"/>
            </a:xfrm>
            <a:prstGeom prst="line">
              <a:avLst/>
            </a:prstGeom>
            <a:noFill/>
            <a:ln w="28575" cap="flat" cmpd="sng" algn="ctr">
              <a:solidFill>
                <a:schemeClr val="bg1"/>
              </a:solidFill>
              <a:prstDash val="solid"/>
              <a:round/>
              <a:headEnd type="none" w="med" len="med"/>
              <a:tailEnd type="none" w="med" len="med"/>
            </a:ln>
            <a:effectLst/>
          </p:spPr>
        </p:cxnSp>
      </p:grpSp>
      <p:sp>
        <p:nvSpPr>
          <p:cNvPr id="17" name="TextBox 16">
            <a:extLst>
              <a:ext uri="{FF2B5EF4-FFF2-40B4-BE49-F238E27FC236}">
                <a16:creationId xmlns:a16="http://schemas.microsoft.com/office/drawing/2014/main" id="{A37C6AD6-CFF3-4A32-B044-0341156F8846}"/>
              </a:ext>
            </a:extLst>
          </p:cNvPr>
          <p:cNvSpPr txBox="1"/>
          <p:nvPr/>
        </p:nvSpPr>
        <p:spPr bwMode="auto">
          <a:xfrm>
            <a:off x="799249" y="2701553"/>
            <a:ext cx="53572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p>
        </p:txBody>
      </p:sp>
      <p:sp>
        <p:nvSpPr>
          <p:cNvPr id="97" name="TextBox 96">
            <a:extLst>
              <a:ext uri="{FF2B5EF4-FFF2-40B4-BE49-F238E27FC236}">
                <a16:creationId xmlns:a16="http://schemas.microsoft.com/office/drawing/2014/main" id="{D52A24AF-5073-40DA-BD65-CCAEE06E4DCA}"/>
              </a:ext>
            </a:extLst>
          </p:cNvPr>
          <p:cNvSpPr txBox="1"/>
          <p:nvPr/>
        </p:nvSpPr>
        <p:spPr bwMode="auto">
          <a:xfrm>
            <a:off x="895777" y="3262761"/>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98" name="TextBox 97">
            <a:extLst>
              <a:ext uri="{FF2B5EF4-FFF2-40B4-BE49-F238E27FC236}">
                <a16:creationId xmlns:a16="http://schemas.microsoft.com/office/drawing/2014/main" id="{021D0191-B695-4880-9C95-FCC3776C5A63}"/>
              </a:ext>
            </a:extLst>
          </p:cNvPr>
          <p:cNvSpPr txBox="1"/>
          <p:nvPr/>
        </p:nvSpPr>
        <p:spPr bwMode="auto">
          <a:xfrm>
            <a:off x="904756" y="3797030"/>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99" name="TextBox 98">
            <a:extLst>
              <a:ext uri="{FF2B5EF4-FFF2-40B4-BE49-F238E27FC236}">
                <a16:creationId xmlns:a16="http://schemas.microsoft.com/office/drawing/2014/main" id="{41DA8B05-CDC9-4DD2-908B-A48632072558}"/>
              </a:ext>
            </a:extLst>
          </p:cNvPr>
          <p:cNvSpPr txBox="1"/>
          <p:nvPr/>
        </p:nvSpPr>
        <p:spPr bwMode="auto">
          <a:xfrm>
            <a:off x="898021" y="4355992"/>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100" name="TextBox 99">
            <a:extLst>
              <a:ext uri="{FF2B5EF4-FFF2-40B4-BE49-F238E27FC236}">
                <a16:creationId xmlns:a16="http://schemas.microsoft.com/office/drawing/2014/main" id="{1AF39C23-9869-474C-9979-C576BF856448}"/>
              </a:ext>
            </a:extLst>
          </p:cNvPr>
          <p:cNvSpPr txBox="1"/>
          <p:nvPr/>
        </p:nvSpPr>
        <p:spPr bwMode="auto">
          <a:xfrm>
            <a:off x="907000" y="4890262"/>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101" name="TextBox 100">
            <a:extLst>
              <a:ext uri="{FF2B5EF4-FFF2-40B4-BE49-F238E27FC236}">
                <a16:creationId xmlns:a16="http://schemas.microsoft.com/office/drawing/2014/main" id="{AA5F3422-D77D-40A5-B1B8-5E2556859578}"/>
              </a:ext>
            </a:extLst>
          </p:cNvPr>
          <p:cNvSpPr txBox="1"/>
          <p:nvPr/>
        </p:nvSpPr>
        <p:spPr bwMode="auto">
          <a:xfrm>
            <a:off x="1023731" y="5451470"/>
            <a:ext cx="301686"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grpSp>
        <p:nvGrpSpPr>
          <p:cNvPr id="102" name="Group 101">
            <a:extLst>
              <a:ext uri="{FF2B5EF4-FFF2-40B4-BE49-F238E27FC236}">
                <a16:creationId xmlns:a16="http://schemas.microsoft.com/office/drawing/2014/main" id="{5B5EA59F-9345-4168-95BE-598CA94706AE}"/>
              </a:ext>
            </a:extLst>
          </p:cNvPr>
          <p:cNvGrpSpPr/>
          <p:nvPr/>
        </p:nvGrpSpPr>
        <p:grpSpPr>
          <a:xfrm rot="16200000">
            <a:off x="5478598" y="1521897"/>
            <a:ext cx="88672" cy="8291277"/>
            <a:chOff x="1862919" y="2442949"/>
            <a:chExt cx="95535" cy="762000"/>
          </a:xfrm>
        </p:grpSpPr>
        <p:cxnSp>
          <p:nvCxnSpPr>
            <p:cNvPr id="103" name="Straight Connector 102">
              <a:extLst>
                <a:ext uri="{FF2B5EF4-FFF2-40B4-BE49-F238E27FC236}">
                  <a16:creationId xmlns:a16="http://schemas.microsoft.com/office/drawing/2014/main" id="{28583CBA-0A2A-4331-9AB0-E8195EFAEC2D}"/>
                </a:ext>
              </a:extLst>
            </p:cNvPr>
            <p:cNvCxnSpPr/>
            <p:nvPr/>
          </p:nvCxnSpPr>
          <p:spPr bwMode="auto">
            <a:xfrm>
              <a:off x="1862919" y="24429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C725181-4D45-4010-AE34-A1BEFABF09EC}"/>
                </a:ext>
              </a:extLst>
            </p:cNvPr>
            <p:cNvCxnSpPr/>
            <p:nvPr/>
          </p:nvCxnSpPr>
          <p:spPr bwMode="auto">
            <a:xfrm>
              <a:off x="1862919" y="25953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8D6EE40-77CD-4846-8A34-34871D9E9380}"/>
                </a:ext>
              </a:extLst>
            </p:cNvPr>
            <p:cNvCxnSpPr/>
            <p:nvPr/>
          </p:nvCxnSpPr>
          <p:spPr bwMode="auto">
            <a:xfrm>
              <a:off x="1862919" y="27477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DBDC70A-1A48-46FB-8EF4-3E166E7911B5}"/>
                </a:ext>
              </a:extLst>
            </p:cNvPr>
            <p:cNvCxnSpPr/>
            <p:nvPr/>
          </p:nvCxnSpPr>
          <p:spPr bwMode="auto">
            <a:xfrm>
              <a:off x="1862919" y="29001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16DEE66-4A8F-4CE8-84C7-F7C3BF4EE133}"/>
                </a:ext>
              </a:extLst>
            </p:cNvPr>
            <p:cNvCxnSpPr/>
            <p:nvPr/>
          </p:nvCxnSpPr>
          <p:spPr bwMode="auto">
            <a:xfrm>
              <a:off x="1862919" y="30525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221B87B-5249-4BC3-9717-11D08D3DD85A}"/>
                </a:ext>
              </a:extLst>
            </p:cNvPr>
            <p:cNvCxnSpPr/>
            <p:nvPr/>
          </p:nvCxnSpPr>
          <p:spPr bwMode="auto">
            <a:xfrm>
              <a:off x="1862919" y="3204949"/>
              <a:ext cx="95535"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9" name="Straight Connector 108">
            <a:extLst>
              <a:ext uri="{FF2B5EF4-FFF2-40B4-BE49-F238E27FC236}">
                <a16:creationId xmlns:a16="http://schemas.microsoft.com/office/drawing/2014/main" id="{6A00A64A-465D-4CFD-822B-AE18FA9982A5}"/>
              </a:ext>
            </a:extLst>
          </p:cNvPr>
          <p:cNvCxnSpPr/>
          <p:nvPr/>
        </p:nvCxnSpPr>
        <p:spPr bwMode="auto">
          <a:xfrm rot="16200000">
            <a:off x="11269696" y="5663045"/>
            <a:ext cx="88672" cy="0"/>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A4ABB3E4-4850-41C8-876C-F49C469B0A11}"/>
              </a:ext>
            </a:extLst>
          </p:cNvPr>
          <p:cNvSpPr txBox="1"/>
          <p:nvPr/>
        </p:nvSpPr>
        <p:spPr bwMode="auto">
          <a:xfrm>
            <a:off x="1492230" y="4744303"/>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19</a:t>
            </a:r>
          </a:p>
        </p:txBody>
      </p:sp>
      <p:sp>
        <p:nvSpPr>
          <p:cNvPr id="114" name="TextBox 113">
            <a:extLst>
              <a:ext uri="{FF2B5EF4-FFF2-40B4-BE49-F238E27FC236}">
                <a16:creationId xmlns:a16="http://schemas.microsoft.com/office/drawing/2014/main" id="{6B02796D-5351-457E-AAD1-393B50102A98}"/>
              </a:ext>
            </a:extLst>
          </p:cNvPr>
          <p:cNvSpPr txBox="1"/>
          <p:nvPr/>
        </p:nvSpPr>
        <p:spPr bwMode="auto">
          <a:xfrm>
            <a:off x="3656285" y="3788096"/>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54</a:t>
            </a:r>
          </a:p>
        </p:txBody>
      </p:sp>
      <p:sp>
        <p:nvSpPr>
          <p:cNvPr id="115" name="TextBox 114">
            <a:extLst>
              <a:ext uri="{FF2B5EF4-FFF2-40B4-BE49-F238E27FC236}">
                <a16:creationId xmlns:a16="http://schemas.microsoft.com/office/drawing/2014/main" id="{4C2E5987-45CB-461E-97DB-B72271E42785}"/>
              </a:ext>
            </a:extLst>
          </p:cNvPr>
          <p:cNvSpPr txBox="1"/>
          <p:nvPr/>
        </p:nvSpPr>
        <p:spPr bwMode="auto">
          <a:xfrm>
            <a:off x="4163617" y="3368267"/>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69</a:t>
            </a:r>
          </a:p>
        </p:txBody>
      </p:sp>
      <p:sp>
        <p:nvSpPr>
          <p:cNvPr id="116" name="TextBox 115">
            <a:extLst>
              <a:ext uri="{FF2B5EF4-FFF2-40B4-BE49-F238E27FC236}">
                <a16:creationId xmlns:a16="http://schemas.microsoft.com/office/drawing/2014/main" id="{033B39FE-1CCD-49A3-A8DC-3A7674DFDBBA}"/>
              </a:ext>
            </a:extLst>
          </p:cNvPr>
          <p:cNvSpPr txBox="1"/>
          <p:nvPr/>
        </p:nvSpPr>
        <p:spPr bwMode="auto">
          <a:xfrm>
            <a:off x="5301654" y="4142778"/>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41</a:t>
            </a:r>
          </a:p>
        </p:txBody>
      </p:sp>
      <p:sp>
        <p:nvSpPr>
          <p:cNvPr id="117" name="TextBox 116">
            <a:extLst>
              <a:ext uri="{FF2B5EF4-FFF2-40B4-BE49-F238E27FC236}">
                <a16:creationId xmlns:a16="http://schemas.microsoft.com/office/drawing/2014/main" id="{00DCD079-8611-4F36-9606-ACAB6E57C704}"/>
              </a:ext>
            </a:extLst>
          </p:cNvPr>
          <p:cNvSpPr txBox="1"/>
          <p:nvPr/>
        </p:nvSpPr>
        <p:spPr bwMode="auto">
          <a:xfrm>
            <a:off x="5817231" y="4059675"/>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44</a:t>
            </a:r>
          </a:p>
        </p:txBody>
      </p:sp>
      <p:sp>
        <p:nvSpPr>
          <p:cNvPr id="120" name="TextBox 119">
            <a:extLst>
              <a:ext uri="{FF2B5EF4-FFF2-40B4-BE49-F238E27FC236}">
                <a16:creationId xmlns:a16="http://schemas.microsoft.com/office/drawing/2014/main" id="{88B37FE9-5949-4677-B5B5-F21CA87271BD}"/>
              </a:ext>
            </a:extLst>
          </p:cNvPr>
          <p:cNvSpPr txBox="1"/>
          <p:nvPr/>
        </p:nvSpPr>
        <p:spPr bwMode="auto">
          <a:xfrm>
            <a:off x="10275688" y="4284204"/>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36</a:t>
            </a:r>
          </a:p>
        </p:txBody>
      </p:sp>
      <p:sp>
        <p:nvSpPr>
          <p:cNvPr id="121" name="TextBox 120">
            <a:extLst>
              <a:ext uri="{FF2B5EF4-FFF2-40B4-BE49-F238E27FC236}">
                <a16:creationId xmlns:a16="http://schemas.microsoft.com/office/drawing/2014/main" id="{32C054F5-2D74-405A-B14B-04E6EB6E46EA}"/>
              </a:ext>
            </a:extLst>
          </p:cNvPr>
          <p:cNvSpPr txBox="1"/>
          <p:nvPr/>
        </p:nvSpPr>
        <p:spPr bwMode="auto">
          <a:xfrm>
            <a:off x="6968961" y="3785896"/>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54</a:t>
            </a:r>
          </a:p>
        </p:txBody>
      </p:sp>
      <p:sp>
        <p:nvSpPr>
          <p:cNvPr id="122" name="TextBox 121">
            <a:extLst>
              <a:ext uri="{FF2B5EF4-FFF2-40B4-BE49-F238E27FC236}">
                <a16:creationId xmlns:a16="http://schemas.microsoft.com/office/drawing/2014/main" id="{8C4D8F8E-E79E-41CE-A19D-867E1447FBD7}"/>
              </a:ext>
            </a:extLst>
          </p:cNvPr>
          <p:cNvSpPr txBox="1"/>
          <p:nvPr/>
        </p:nvSpPr>
        <p:spPr bwMode="auto">
          <a:xfrm>
            <a:off x="7476519" y="3622114"/>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123" name="TextBox 122">
            <a:extLst>
              <a:ext uri="{FF2B5EF4-FFF2-40B4-BE49-F238E27FC236}">
                <a16:creationId xmlns:a16="http://schemas.microsoft.com/office/drawing/2014/main" id="{DA82DE22-38D3-49E1-8DD7-DFD60FDAF388}"/>
              </a:ext>
            </a:extLst>
          </p:cNvPr>
          <p:cNvSpPr txBox="1"/>
          <p:nvPr/>
        </p:nvSpPr>
        <p:spPr bwMode="auto">
          <a:xfrm>
            <a:off x="8122048" y="4472500"/>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29</a:t>
            </a:r>
          </a:p>
        </p:txBody>
      </p:sp>
      <p:sp>
        <p:nvSpPr>
          <p:cNvPr id="124" name="TextBox 123">
            <a:extLst>
              <a:ext uri="{FF2B5EF4-FFF2-40B4-BE49-F238E27FC236}">
                <a16:creationId xmlns:a16="http://schemas.microsoft.com/office/drawing/2014/main" id="{84E81471-2EB0-40E0-8486-6976A0BB632C}"/>
              </a:ext>
            </a:extLst>
          </p:cNvPr>
          <p:cNvSpPr txBox="1"/>
          <p:nvPr/>
        </p:nvSpPr>
        <p:spPr bwMode="auto">
          <a:xfrm>
            <a:off x="8623409" y="3900247"/>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50</a:t>
            </a:r>
          </a:p>
        </p:txBody>
      </p:sp>
      <p:sp>
        <p:nvSpPr>
          <p:cNvPr id="126" name="TextBox 125">
            <a:extLst>
              <a:ext uri="{FF2B5EF4-FFF2-40B4-BE49-F238E27FC236}">
                <a16:creationId xmlns:a16="http://schemas.microsoft.com/office/drawing/2014/main" id="{3BBDBA3C-0D10-4E12-B377-2CE1334C6EF8}"/>
              </a:ext>
            </a:extLst>
          </p:cNvPr>
          <p:cNvSpPr txBox="1"/>
          <p:nvPr/>
        </p:nvSpPr>
        <p:spPr bwMode="auto">
          <a:xfrm>
            <a:off x="10794336" y="3983216"/>
            <a:ext cx="4187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47</a:t>
            </a:r>
          </a:p>
        </p:txBody>
      </p:sp>
      <p:sp>
        <p:nvSpPr>
          <p:cNvPr id="127" name="TextBox 126">
            <a:extLst>
              <a:ext uri="{FF2B5EF4-FFF2-40B4-BE49-F238E27FC236}">
                <a16:creationId xmlns:a16="http://schemas.microsoft.com/office/drawing/2014/main" id="{F8F2A89E-FB76-4BF1-AE46-D9A62C1676CA}"/>
              </a:ext>
            </a:extLst>
          </p:cNvPr>
          <p:cNvSpPr txBox="1"/>
          <p:nvPr/>
        </p:nvSpPr>
        <p:spPr bwMode="auto">
          <a:xfrm>
            <a:off x="1792654" y="3241908"/>
            <a:ext cx="816251"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.04</a:t>
            </a:r>
          </a:p>
        </p:txBody>
      </p:sp>
      <p:sp>
        <p:nvSpPr>
          <p:cNvPr id="128" name="TextBox 127">
            <a:extLst>
              <a:ext uri="{FF2B5EF4-FFF2-40B4-BE49-F238E27FC236}">
                <a16:creationId xmlns:a16="http://schemas.microsoft.com/office/drawing/2014/main" id="{0A0C5324-47E5-4D9D-9AA7-0069A976E34C}"/>
              </a:ext>
            </a:extLst>
          </p:cNvPr>
          <p:cNvSpPr txBox="1"/>
          <p:nvPr/>
        </p:nvSpPr>
        <p:spPr bwMode="auto">
          <a:xfrm>
            <a:off x="1493524" y="3671839"/>
            <a:ext cx="933269"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.001</a:t>
            </a:r>
          </a:p>
        </p:txBody>
      </p:sp>
      <p:sp>
        <p:nvSpPr>
          <p:cNvPr id="129" name="TextBox 128">
            <a:extLst>
              <a:ext uri="{FF2B5EF4-FFF2-40B4-BE49-F238E27FC236}">
                <a16:creationId xmlns:a16="http://schemas.microsoft.com/office/drawing/2014/main" id="{ED8CE502-4BF8-4AE8-8773-A8C68093D291}"/>
              </a:ext>
            </a:extLst>
          </p:cNvPr>
          <p:cNvSpPr txBox="1"/>
          <p:nvPr/>
        </p:nvSpPr>
        <p:spPr bwMode="auto">
          <a:xfrm>
            <a:off x="3151298" y="3489019"/>
            <a:ext cx="933269"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.005</a:t>
            </a:r>
          </a:p>
        </p:txBody>
      </p:sp>
      <p:sp>
        <p:nvSpPr>
          <p:cNvPr id="130" name="TextBox 129">
            <a:extLst>
              <a:ext uri="{FF2B5EF4-FFF2-40B4-BE49-F238E27FC236}">
                <a16:creationId xmlns:a16="http://schemas.microsoft.com/office/drawing/2014/main" id="{2478FC39-A36C-42DB-A82E-4DFEDA4E89E3}"/>
              </a:ext>
            </a:extLst>
          </p:cNvPr>
          <p:cNvSpPr txBox="1"/>
          <p:nvPr/>
        </p:nvSpPr>
        <p:spPr bwMode="auto">
          <a:xfrm>
            <a:off x="6716598" y="3095800"/>
            <a:ext cx="933269"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.004</a:t>
            </a:r>
          </a:p>
        </p:txBody>
      </p:sp>
      <p:sp>
        <p:nvSpPr>
          <p:cNvPr id="131" name="TextBox 130">
            <a:extLst>
              <a:ext uri="{FF2B5EF4-FFF2-40B4-BE49-F238E27FC236}">
                <a16:creationId xmlns:a16="http://schemas.microsoft.com/office/drawing/2014/main" id="{C3BCFCA4-2E9E-49F0-A4BE-503401387217}"/>
              </a:ext>
            </a:extLst>
          </p:cNvPr>
          <p:cNvSpPr txBox="1"/>
          <p:nvPr/>
        </p:nvSpPr>
        <p:spPr bwMode="auto">
          <a:xfrm>
            <a:off x="10021697" y="3445662"/>
            <a:ext cx="933269"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.001</a:t>
            </a:r>
          </a:p>
        </p:txBody>
      </p:sp>
      <p:sp>
        <p:nvSpPr>
          <p:cNvPr id="132" name="TextBox 131">
            <a:extLst>
              <a:ext uri="{FF2B5EF4-FFF2-40B4-BE49-F238E27FC236}">
                <a16:creationId xmlns:a16="http://schemas.microsoft.com/office/drawing/2014/main" id="{2B728653-E747-4A62-A14C-0FED4B84299D}"/>
              </a:ext>
            </a:extLst>
          </p:cNvPr>
          <p:cNvSpPr txBox="1"/>
          <p:nvPr/>
        </p:nvSpPr>
        <p:spPr bwMode="auto">
          <a:xfrm>
            <a:off x="5125003" y="3462554"/>
            <a:ext cx="816251"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.12</a:t>
            </a:r>
          </a:p>
        </p:txBody>
      </p:sp>
      <p:sp>
        <p:nvSpPr>
          <p:cNvPr id="133" name="TextBox 132">
            <a:extLst>
              <a:ext uri="{FF2B5EF4-FFF2-40B4-BE49-F238E27FC236}">
                <a16:creationId xmlns:a16="http://schemas.microsoft.com/office/drawing/2014/main" id="{341F9351-0F20-4295-9098-2A45FF442C83}"/>
              </a:ext>
            </a:extLst>
          </p:cNvPr>
          <p:cNvSpPr txBox="1"/>
          <p:nvPr/>
        </p:nvSpPr>
        <p:spPr bwMode="auto">
          <a:xfrm>
            <a:off x="4863816" y="3793101"/>
            <a:ext cx="816251"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.24</a:t>
            </a:r>
          </a:p>
        </p:txBody>
      </p:sp>
      <p:sp>
        <p:nvSpPr>
          <p:cNvPr id="134" name="TextBox 133">
            <a:extLst>
              <a:ext uri="{FF2B5EF4-FFF2-40B4-BE49-F238E27FC236}">
                <a16:creationId xmlns:a16="http://schemas.microsoft.com/office/drawing/2014/main" id="{3174ABD8-4C87-4D33-95CD-0B8BCDB4AF43}"/>
              </a:ext>
            </a:extLst>
          </p:cNvPr>
          <p:cNvSpPr txBox="1"/>
          <p:nvPr/>
        </p:nvSpPr>
        <p:spPr bwMode="auto">
          <a:xfrm>
            <a:off x="6523491" y="3505633"/>
            <a:ext cx="816251"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.02</a:t>
            </a:r>
          </a:p>
        </p:txBody>
      </p:sp>
      <p:sp>
        <p:nvSpPr>
          <p:cNvPr id="135" name="TextBox 134">
            <a:extLst>
              <a:ext uri="{FF2B5EF4-FFF2-40B4-BE49-F238E27FC236}">
                <a16:creationId xmlns:a16="http://schemas.microsoft.com/office/drawing/2014/main" id="{22C7C8B1-EC05-4FE8-8871-60265011FF42}"/>
              </a:ext>
            </a:extLst>
          </p:cNvPr>
          <p:cNvSpPr txBox="1"/>
          <p:nvPr/>
        </p:nvSpPr>
        <p:spPr bwMode="auto">
          <a:xfrm>
            <a:off x="8178394" y="3570824"/>
            <a:ext cx="816251"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.01</a:t>
            </a:r>
          </a:p>
        </p:txBody>
      </p:sp>
      <p:sp>
        <p:nvSpPr>
          <p:cNvPr id="136" name="TextBox 135">
            <a:extLst>
              <a:ext uri="{FF2B5EF4-FFF2-40B4-BE49-F238E27FC236}">
                <a16:creationId xmlns:a16="http://schemas.microsoft.com/office/drawing/2014/main" id="{35031732-7075-49CB-8437-7203A154D37E}"/>
              </a:ext>
            </a:extLst>
          </p:cNvPr>
          <p:cNvSpPr txBox="1"/>
          <p:nvPr/>
        </p:nvSpPr>
        <p:spPr bwMode="auto">
          <a:xfrm>
            <a:off x="8437774" y="3203781"/>
            <a:ext cx="816251"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.08</a:t>
            </a:r>
          </a:p>
        </p:txBody>
      </p:sp>
      <p:sp>
        <p:nvSpPr>
          <p:cNvPr id="137" name="TextBox 136">
            <a:extLst>
              <a:ext uri="{FF2B5EF4-FFF2-40B4-BE49-F238E27FC236}">
                <a16:creationId xmlns:a16="http://schemas.microsoft.com/office/drawing/2014/main" id="{089D1588-0E44-46F1-8655-BE3030784E92}"/>
              </a:ext>
            </a:extLst>
          </p:cNvPr>
          <p:cNvSpPr txBox="1"/>
          <p:nvPr/>
        </p:nvSpPr>
        <p:spPr bwMode="auto">
          <a:xfrm>
            <a:off x="9830610" y="3959647"/>
            <a:ext cx="816251"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.05</a:t>
            </a:r>
          </a:p>
        </p:txBody>
      </p:sp>
      <p:sp>
        <p:nvSpPr>
          <p:cNvPr id="138" name="TextBox 137">
            <a:extLst>
              <a:ext uri="{FF2B5EF4-FFF2-40B4-BE49-F238E27FC236}">
                <a16:creationId xmlns:a16="http://schemas.microsoft.com/office/drawing/2014/main" id="{0B3E312F-0FA5-4083-AF26-D1749462E22E}"/>
              </a:ext>
            </a:extLst>
          </p:cNvPr>
          <p:cNvSpPr txBox="1"/>
          <p:nvPr/>
        </p:nvSpPr>
        <p:spPr bwMode="auto">
          <a:xfrm>
            <a:off x="3419246" y="2977944"/>
            <a:ext cx="880369"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spcBef>
                <a:spcPct val="50000"/>
              </a:spcBef>
            </a:pP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a:t>
            </a:r>
            <a:r>
              <a:rPr lang="en-US" dirty="0">
                <a:solidFill>
                  <a:schemeClr val="bg1"/>
                </a:solidFill>
                <a:latin typeface="Calibri" panose="020F0502020204030204" pitchFamily="34" charset="0"/>
                <a:cs typeface="Calibri" panose="020F0502020204030204" pitchFamily="34" charset="0"/>
              </a:rPr>
              <a:t>&lt;</a:t>
            </a:r>
            <a:r>
              <a:rPr lang="en-US" dirty="0">
                <a:solidFill>
                  <a:schemeClr val="bg1"/>
                </a:solidFill>
                <a:latin typeface="Calibri" panose="020F0502020204030204" pitchFamily="34" charset="0"/>
              </a:rPr>
              <a:t>.001</a:t>
            </a:r>
          </a:p>
        </p:txBody>
      </p:sp>
      <p:grpSp>
        <p:nvGrpSpPr>
          <p:cNvPr id="19" name="Group 18">
            <a:extLst>
              <a:ext uri="{FF2B5EF4-FFF2-40B4-BE49-F238E27FC236}">
                <a16:creationId xmlns:a16="http://schemas.microsoft.com/office/drawing/2014/main" id="{D50466ED-B2C8-4293-8BF3-0461E4AEF7F4}"/>
              </a:ext>
            </a:extLst>
          </p:cNvPr>
          <p:cNvGrpSpPr/>
          <p:nvPr/>
        </p:nvGrpSpPr>
        <p:grpSpPr>
          <a:xfrm>
            <a:off x="1437471" y="4457132"/>
            <a:ext cx="1530482" cy="1173924"/>
            <a:chOff x="1547445" y="4412900"/>
            <a:chExt cx="1550797" cy="1189506"/>
          </a:xfrm>
        </p:grpSpPr>
        <p:sp>
          <p:nvSpPr>
            <p:cNvPr id="139" name="Rectangle 138">
              <a:extLst>
                <a:ext uri="{FF2B5EF4-FFF2-40B4-BE49-F238E27FC236}">
                  <a16:creationId xmlns:a16="http://schemas.microsoft.com/office/drawing/2014/main" id="{5C94B2B9-8D32-4480-A639-21D76CA801FF}"/>
                </a:ext>
              </a:extLst>
            </p:cNvPr>
            <p:cNvSpPr/>
            <p:nvPr/>
          </p:nvSpPr>
          <p:spPr bwMode="auto">
            <a:xfrm>
              <a:off x="1547445" y="5079442"/>
              <a:ext cx="517490" cy="5229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40" name="Rectangle 139">
              <a:extLst>
                <a:ext uri="{FF2B5EF4-FFF2-40B4-BE49-F238E27FC236}">
                  <a16:creationId xmlns:a16="http://schemas.microsoft.com/office/drawing/2014/main" id="{10F7AC40-ABA2-4A9A-90CA-3C4A4DE7F59E}"/>
                </a:ext>
              </a:extLst>
            </p:cNvPr>
            <p:cNvSpPr/>
            <p:nvPr/>
          </p:nvSpPr>
          <p:spPr bwMode="auto">
            <a:xfrm>
              <a:off x="2066611" y="4412900"/>
              <a:ext cx="517490" cy="118403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41" name="Rectangle 140">
              <a:extLst>
                <a:ext uri="{FF2B5EF4-FFF2-40B4-BE49-F238E27FC236}">
                  <a16:creationId xmlns:a16="http://schemas.microsoft.com/office/drawing/2014/main" id="{B738D95F-D81D-488B-90AE-7A3E0B3780E1}"/>
                </a:ext>
              </a:extLst>
            </p:cNvPr>
            <p:cNvSpPr/>
            <p:nvPr/>
          </p:nvSpPr>
          <p:spPr bwMode="auto">
            <a:xfrm>
              <a:off x="2580752" y="4660759"/>
              <a:ext cx="517490" cy="9411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grpSp>
        <p:nvGrpSpPr>
          <p:cNvPr id="142" name="Group 141">
            <a:extLst>
              <a:ext uri="{FF2B5EF4-FFF2-40B4-BE49-F238E27FC236}">
                <a16:creationId xmlns:a16="http://schemas.microsoft.com/office/drawing/2014/main" id="{89037E62-16AB-414A-A704-823A81485BA6}"/>
              </a:ext>
            </a:extLst>
          </p:cNvPr>
          <p:cNvGrpSpPr/>
          <p:nvPr/>
        </p:nvGrpSpPr>
        <p:grpSpPr>
          <a:xfrm>
            <a:off x="3095216" y="3741479"/>
            <a:ext cx="1530482" cy="1891231"/>
            <a:chOff x="1547445" y="3686071"/>
            <a:chExt cx="1550797" cy="1916335"/>
          </a:xfrm>
        </p:grpSpPr>
        <p:sp>
          <p:nvSpPr>
            <p:cNvPr id="143" name="Rectangle 142">
              <a:extLst>
                <a:ext uri="{FF2B5EF4-FFF2-40B4-BE49-F238E27FC236}">
                  <a16:creationId xmlns:a16="http://schemas.microsoft.com/office/drawing/2014/main" id="{4EB0696F-DBCB-499B-BC3C-11D352CFCA6F}"/>
                </a:ext>
              </a:extLst>
            </p:cNvPr>
            <p:cNvSpPr/>
            <p:nvPr/>
          </p:nvSpPr>
          <p:spPr bwMode="auto">
            <a:xfrm>
              <a:off x="1547445" y="4741148"/>
              <a:ext cx="517490" cy="8612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44" name="Rectangle 143">
              <a:extLst>
                <a:ext uri="{FF2B5EF4-FFF2-40B4-BE49-F238E27FC236}">
                  <a16:creationId xmlns:a16="http://schemas.microsoft.com/office/drawing/2014/main" id="{286BB6D7-2C57-4C48-A06D-8792BBAF94FF}"/>
                </a:ext>
              </a:extLst>
            </p:cNvPr>
            <p:cNvSpPr/>
            <p:nvPr/>
          </p:nvSpPr>
          <p:spPr bwMode="auto">
            <a:xfrm>
              <a:off x="2066611" y="4103078"/>
              <a:ext cx="517490" cy="149385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45" name="Rectangle 144">
              <a:extLst>
                <a:ext uri="{FF2B5EF4-FFF2-40B4-BE49-F238E27FC236}">
                  <a16:creationId xmlns:a16="http://schemas.microsoft.com/office/drawing/2014/main" id="{27176F02-F58D-414C-839A-1FE18866E742}"/>
                </a:ext>
              </a:extLst>
            </p:cNvPr>
            <p:cNvSpPr/>
            <p:nvPr/>
          </p:nvSpPr>
          <p:spPr bwMode="auto">
            <a:xfrm>
              <a:off x="2580752" y="3686071"/>
              <a:ext cx="517490" cy="19158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grpSp>
        <p:nvGrpSpPr>
          <p:cNvPr id="146" name="Group 145">
            <a:extLst>
              <a:ext uri="{FF2B5EF4-FFF2-40B4-BE49-F238E27FC236}">
                <a16:creationId xmlns:a16="http://schemas.microsoft.com/office/drawing/2014/main" id="{E5F96E7B-E0A7-4D39-B92E-D986D9C86C9A}"/>
              </a:ext>
            </a:extLst>
          </p:cNvPr>
          <p:cNvGrpSpPr/>
          <p:nvPr/>
        </p:nvGrpSpPr>
        <p:grpSpPr>
          <a:xfrm>
            <a:off x="4771288" y="4425733"/>
            <a:ext cx="1510503" cy="1206977"/>
            <a:chOff x="1567689" y="4379407"/>
            <a:chExt cx="1530553" cy="1222999"/>
          </a:xfrm>
        </p:grpSpPr>
        <p:sp>
          <p:nvSpPr>
            <p:cNvPr id="147" name="Rectangle 146">
              <a:extLst>
                <a:ext uri="{FF2B5EF4-FFF2-40B4-BE49-F238E27FC236}">
                  <a16:creationId xmlns:a16="http://schemas.microsoft.com/office/drawing/2014/main" id="{CCA2E960-67B9-49BB-8922-64E4FC5AA3E6}"/>
                </a:ext>
              </a:extLst>
            </p:cNvPr>
            <p:cNvSpPr/>
            <p:nvPr/>
          </p:nvSpPr>
          <p:spPr bwMode="auto">
            <a:xfrm>
              <a:off x="1567689" y="4741147"/>
              <a:ext cx="497246" cy="8612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48" name="Rectangle 147">
              <a:extLst>
                <a:ext uri="{FF2B5EF4-FFF2-40B4-BE49-F238E27FC236}">
                  <a16:creationId xmlns:a16="http://schemas.microsoft.com/office/drawing/2014/main" id="{3295C18D-1808-4EEB-8078-F48C8DE073D2}"/>
                </a:ext>
              </a:extLst>
            </p:cNvPr>
            <p:cNvSpPr/>
            <p:nvPr/>
          </p:nvSpPr>
          <p:spPr bwMode="auto">
            <a:xfrm>
              <a:off x="2066611" y="4464817"/>
              <a:ext cx="517490" cy="113211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49" name="Rectangle 148">
              <a:extLst>
                <a:ext uri="{FF2B5EF4-FFF2-40B4-BE49-F238E27FC236}">
                  <a16:creationId xmlns:a16="http://schemas.microsoft.com/office/drawing/2014/main" id="{92A5D9C1-2735-4CB3-8548-F87B94C4754F}"/>
                </a:ext>
              </a:extLst>
            </p:cNvPr>
            <p:cNvSpPr/>
            <p:nvPr/>
          </p:nvSpPr>
          <p:spPr bwMode="auto">
            <a:xfrm>
              <a:off x="2580752" y="4379407"/>
              <a:ext cx="517490" cy="12225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grpSp>
        <p:nvGrpSpPr>
          <p:cNvPr id="150" name="Group 149">
            <a:extLst>
              <a:ext uri="{FF2B5EF4-FFF2-40B4-BE49-F238E27FC236}">
                <a16:creationId xmlns:a16="http://schemas.microsoft.com/office/drawing/2014/main" id="{E1AC27CA-223B-4672-92EC-9C40562DFF47}"/>
              </a:ext>
            </a:extLst>
          </p:cNvPr>
          <p:cNvGrpSpPr/>
          <p:nvPr/>
        </p:nvGrpSpPr>
        <p:grpSpPr>
          <a:xfrm>
            <a:off x="6429661" y="3989397"/>
            <a:ext cx="1508221" cy="1638354"/>
            <a:chOff x="1570001" y="3942305"/>
            <a:chExt cx="1528241" cy="1660101"/>
          </a:xfrm>
        </p:grpSpPr>
        <p:sp>
          <p:nvSpPr>
            <p:cNvPr id="151" name="Rectangle 150">
              <a:extLst>
                <a:ext uri="{FF2B5EF4-FFF2-40B4-BE49-F238E27FC236}">
                  <a16:creationId xmlns:a16="http://schemas.microsoft.com/office/drawing/2014/main" id="{2A0DA3ED-9D19-4D52-B4A0-DA1360DFD3F2}"/>
                </a:ext>
              </a:extLst>
            </p:cNvPr>
            <p:cNvSpPr/>
            <p:nvPr/>
          </p:nvSpPr>
          <p:spPr bwMode="auto">
            <a:xfrm>
              <a:off x="1570001" y="4635640"/>
              <a:ext cx="494933" cy="9667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52" name="Rectangle 151">
              <a:extLst>
                <a:ext uri="{FF2B5EF4-FFF2-40B4-BE49-F238E27FC236}">
                  <a16:creationId xmlns:a16="http://schemas.microsoft.com/office/drawing/2014/main" id="{3E3B6887-12B3-4EC9-A483-708999210DB4}"/>
                </a:ext>
              </a:extLst>
            </p:cNvPr>
            <p:cNvSpPr/>
            <p:nvPr/>
          </p:nvSpPr>
          <p:spPr bwMode="auto">
            <a:xfrm>
              <a:off x="2066611" y="4108102"/>
              <a:ext cx="517490" cy="148882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53" name="Rectangle 152">
              <a:extLst>
                <a:ext uri="{FF2B5EF4-FFF2-40B4-BE49-F238E27FC236}">
                  <a16:creationId xmlns:a16="http://schemas.microsoft.com/office/drawing/2014/main" id="{B6443428-2185-4A51-A34D-FCFDEC15C4FD}"/>
                </a:ext>
              </a:extLst>
            </p:cNvPr>
            <p:cNvSpPr/>
            <p:nvPr/>
          </p:nvSpPr>
          <p:spPr bwMode="auto">
            <a:xfrm>
              <a:off x="2580752" y="3942305"/>
              <a:ext cx="517490" cy="16596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grpSp>
        <p:nvGrpSpPr>
          <p:cNvPr id="154" name="Group 153">
            <a:extLst>
              <a:ext uri="{FF2B5EF4-FFF2-40B4-BE49-F238E27FC236}">
                <a16:creationId xmlns:a16="http://schemas.microsoft.com/office/drawing/2014/main" id="{5FDE0C9D-0FB0-4943-A37E-DE089DEA1316}"/>
              </a:ext>
            </a:extLst>
          </p:cNvPr>
          <p:cNvGrpSpPr/>
          <p:nvPr/>
        </p:nvGrpSpPr>
        <p:grpSpPr>
          <a:xfrm>
            <a:off x="8087742" y="4262106"/>
            <a:ext cx="1507887" cy="1362337"/>
            <a:chOff x="1570339" y="4221985"/>
            <a:chExt cx="1527903" cy="1380420"/>
          </a:xfrm>
        </p:grpSpPr>
        <p:sp>
          <p:nvSpPr>
            <p:cNvPr id="155" name="Rectangle 154">
              <a:extLst>
                <a:ext uri="{FF2B5EF4-FFF2-40B4-BE49-F238E27FC236}">
                  <a16:creationId xmlns:a16="http://schemas.microsoft.com/office/drawing/2014/main" id="{946C27E0-794D-473F-9D5A-63874140D591}"/>
                </a:ext>
              </a:extLst>
            </p:cNvPr>
            <p:cNvSpPr/>
            <p:nvPr/>
          </p:nvSpPr>
          <p:spPr bwMode="auto">
            <a:xfrm>
              <a:off x="1570339" y="4804788"/>
              <a:ext cx="494596" cy="7976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56" name="Rectangle 155">
              <a:extLst>
                <a:ext uri="{FF2B5EF4-FFF2-40B4-BE49-F238E27FC236}">
                  <a16:creationId xmlns:a16="http://schemas.microsoft.com/office/drawing/2014/main" id="{89E0328B-B7F9-4A78-999A-DB990DCDA930}"/>
                </a:ext>
              </a:extLst>
            </p:cNvPr>
            <p:cNvSpPr/>
            <p:nvPr/>
          </p:nvSpPr>
          <p:spPr bwMode="auto">
            <a:xfrm>
              <a:off x="2066611" y="4221985"/>
              <a:ext cx="517490" cy="137494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57" name="Rectangle 156">
              <a:extLst>
                <a:ext uri="{FF2B5EF4-FFF2-40B4-BE49-F238E27FC236}">
                  <a16:creationId xmlns:a16="http://schemas.microsoft.com/office/drawing/2014/main" id="{4C9588A2-DBD0-4BA1-83CC-49F31157E6B3}"/>
                </a:ext>
              </a:extLst>
            </p:cNvPr>
            <p:cNvSpPr/>
            <p:nvPr/>
          </p:nvSpPr>
          <p:spPr bwMode="auto">
            <a:xfrm>
              <a:off x="2580752" y="4387781"/>
              <a:ext cx="517490" cy="12141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grpSp>
        <p:nvGrpSpPr>
          <p:cNvPr id="158" name="Group 157">
            <a:extLst>
              <a:ext uri="{FF2B5EF4-FFF2-40B4-BE49-F238E27FC236}">
                <a16:creationId xmlns:a16="http://schemas.microsoft.com/office/drawing/2014/main" id="{B3E66AB6-0393-4327-9099-499532126017}"/>
              </a:ext>
            </a:extLst>
          </p:cNvPr>
          <p:cNvGrpSpPr/>
          <p:nvPr/>
        </p:nvGrpSpPr>
        <p:grpSpPr>
          <a:xfrm>
            <a:off x="9716279" y="4346396"/>
            <a:ext cx="1530482" cy="1278046"/>
            <a:chOff x="1547445" y="4307395"/>
            <a:chExt cx="1550797" cy="1295010"/>
          </a:xfrm>
        </p:grpSpPr>
        <p:sp>
          <p:nvSpPr>
            <p:cNvPr id="159" name="Rectangle 158">
              <a:extLst>
                <a:ext uri="{FF2B5EF4-FFF2-40B4-BE49-F238E27FC236}">
                  <a16:creationId xmlns:a16="http://schemas.microsoft.com/office/drawing/2014/main" id="{505EB7D2-24C0-428D-BB4A-889CBC4F6079}"/>
                </a:ext>
              </a:extLst>
            </p:cNvPr>
            <p:cNvSpPr/>
            <p:nvPr/>
          </p:nvSpPr>
          <p:spPr bwMode="auto">
            <a:xfrm>
              <a:off x="1547445" y="5025852"/>
              <a:ext cx="517490" cy="576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60" name="Rectangle 159">
              <a:extLst>
                <a:ext uri="{FF2B5EF4-FFF2-40B4-BE49-F238E27FC236}">
                  <a16:creationId xmlns:a16="http://schemas.microsoft.com/office/drawing/2014/main" id="{33BB09C1-33AD-46CA-93FE-66BE21E4C326}"/>
                </a:ext>
              </a:extLst>
            </p:cNvPr>
            <p:cNvSpPr/>
            <p:nvPr/>
          </p:nvSpPr>
          <p:spPr bwMode="auto">
            <a:xfrm>
              <a:off x="2066611" y="4613870"/>
              <a:ext cx="517490" cy="98306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161" name="Rectangle 160">
              <a:extLst>
                <a:ext uri="{FF2B5EF4-FFF2-40B4-BE49-F238E27FC236}">
                  <a16:creationId xmlns:a16="http://schemas.microsoft.com/office/drawing/2014/main" id="{8644CA1B-475C-4B16-8293-96D167057D84}"/>
                </a:ext>
              </a:extLst>
            </p:cNvPr>
            <p:cNvSpPr/>
            <p:nvPr/>
          </p:nvSpPr>
          <p:spPr bwMode="auto">
            <a:xfrm>
              <a:off x="2580752" y="4307395"/>
              <a:ext cx="517490" cy="12945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sp>
        <p:nvSpPr>
          <p:cNvPr id="11" name="Freeform: Shape 10">
            <a:extLst>
              <a:ext uri="{FF2B5EF4-FFF2-40B4-BE49-F238E27FC236}">
                <a16:creationId xmlns:a16="http://schemas.microsoft.com/office/drawing/2014/main" id="{B32E014C-C405-4F84-95CA-CB999FF9F4A4}"/>
              </a:ext>
            </a:extLst>
          </p:cNvPr>
          <p:cNvSpPr/>
          <p:nvPr/>
        </p:nvSpPr>
        <p:spPr bwMode="auto">
          <a:xfrm>
            <a:off x="1380149" y="2876251"/>
            <a:ext cx="9944505" cy="2751939"/>
          </a:xfrm>
          <a:custGeom>
            <a:avLst/>
            <a:gdLst>
              <a:gd name="connsiteX0" fmla="*/ 0 w 10076507"/>
              <a:gd name="connsiteY0" fmla="*/ 0 h 2788468"/>
              <a:gd name="connsiteX1" fmla="*/ 0 w 10076507"/>
              <a:gd name="connsiteY1" fmla="*/ 2788468 h 2788468"/>
              <a:gd name="connsiteX2" fmla="*/ 10076507 w 10076507"/>
              <a:gd name="connsiteY2" fmla="*/ 2788468 h 2788468"/>
            </a:gdLst>
            <a:ahLst/>
            <a:cxnLst>
              <a:cxn ang="0">
                <a:pos x="connsiteX0" y="connsiteY0"/>
              </a:cxn>
              <a:cxn ang="0">
                <a:pos x="connsiteX1" y="connsiteY1"/>
              </a:cxn>
              <a:cxn ang="0">
                <a:pos x="connsiteX2" y="connsiteY2"/>
              </a:cxn>
            </a:cxnLst>
            <a:rect l="l" t="t" r="r" b="b"/>
            <a:pathLst>
              <a:path w="10076507" h="2788468">
                <a:moveTo>
                  <a:pt x="0" y="0"/>
                </a:moveTo>
                <a:lnTo>
                  <a:pt x="0" y="2788468"/>
                </a:lnTo>
                <a:lnTo>
                  <a:pt x="10076507" y="2788468"/>
                </a:lnTo>
              </a:path>
            </a:pathLst>
          </a:custGeom>
          <a:noFill/>
          <a:ln w="28575">
            <a:solidFill>
              <a:schemeClr val="bg1"/>
            </a:solidFill>
            <a:miter lim="800000"/>
            <a:headEnd/>
            <a:tailEnd/>
          </a:ln>
        </p:spPr>
        <p:txBody>
          <a:bodyPr rtlCol="0" anchor="ctr"/>
          <a:lstStyle/>
          <a:p>
            <a:pPr algn="ctr"/>
            <a:endParaRPr lang="en-US" dirty="0">
              <a:solidFill>
                <a:schemeClr val="bg1"/>
              </a:solidFill>
            </a:endParaRPr>
          </a:p>
        </p:txBody>
      </p:sp>
      <p:cxnSp>
        <p:nvCxnSpPr>
          <p:cNvPr id="21" name="Straight Connector 20">
            <a:extLst>
              <a:ext uri="{FF2B5EF4-FFF2-40B4-BE49-F238E27FC236}">
                <a16:creationId xmlns:a16="http://schemas.microsoft.com/office/drawing/2014/main" id="{ED3D82FE-291F-4FC3-8206-EDE86FDF867C}"/>
              </a:ext>
            </a:extLst>
          </p:cNvPr>
          <p:cNvCxnSpPr>
            <a:cxnSpLocks/>
          </p:cNvCxnSpPr>
          <p:nvPr/>
        </p:nvCxnSpPr>
        <p:spPr bwMode="auto">
          <a:xfrm>
            <a:off x="1688866" y="3993926"/>
            <a:ext cx="509769"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656951C2-54D0-4F01-8811-E4AF331A6F3A}"/>
              </a:ext>
            </a:extLst>
          </p:cNvPr>
          <p:cNvCxnSpPr>
            <a:cxnSpLocks/>
          </p:cNvCxnSpPr>
          <p:nvPr/>
        </p:nvCxnSpPr>
        <p:spPr bwMode="auto">
          <a:xfrm>
            <a:off x="1688866" y="3569350"/>
            <a:ext cx="1020252"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9BEDB8F-B492-48ED-8DB5-4AC08AC23EF4}"/>
              </a:ext>
            </a:extLst>
          </p:cNvPr>
          <p:cNvCxnSpPr>
            <a:cxnSpLocks/>
          </p:cNvCxnSpPr>
          <p:nvPr/>
        </p:nvCxnSpPr>
        <p:spPr bwMode="auto">
          <a:xfrm>
            <a:off x="3354409" y="3816009"/>
            <a:ext cx="508527"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E319D378-3C67-485A-B68A-708400DD2090}"/>
              </a:ext>
            </a:extLst>
          </p:cNvPr>
          <p:cNvCxnSpPr>
            <a:cxnSpLocks/>
          </p:cNvCxnSpPr>
          <p:nvPr/>
        </p:nvCxnSpPr>
        <p:spPr bwMode="auto">
          <a:xfrm>
            <a:off x="3355170" y="3302498"/>
            <a:ext cx="1008524"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8FAE7CA-5411-4697-ACBD-CB656247FC92}"/>
              </a:ext>
            </a:extLst>
          </p:cNvPr>
          <p:cNvCxnSpPr>
            <a:cxnSpLocks/>
          </p:cNvCxnSpPr>
          <p:nvPr/>
        </p:nvCxnSpPr>
        <p:spPr bwMode="auto">
          <a:xfrm>
            <a:off x="5011653" y="4111321"/>
            <a:ext cx="502501"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5B90BA2-400A-49C6-B6F7-B87718D8E0A9}"/>
              </a:ext>
            </a:extLst>
          </p:cNvPr>
          <p:cNvCxnSpPr>
            <a:cxnSpLocks/>
          </p:cNvCxnSpPr>
          <p:nvPr/>
        </p:nvCxnSpPr>
        <p:spPr bwMode="auto">
          <a:xfrm>
            <a:off x="5014051" y="3782640"/>
            <a:ext cx="1009874"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2EC67BB-FD2A-4BDD-AB5B-64485A3D11EE}"/>
              </a:ext>
            </a:extLst>
          </p:cNvPr>
          <p:cNvCxnSpPr>
            <a:cxnSpLocks/>
          </p:cNvCxnSpPr>
          <p:nvPr/>
        </p:nvCxnSpPr>
        <p:spPr bwMode="auto">
          <a:xfrm>
            <a:off x="6680537" y="3828842"/>
            <a:ext cx="493153"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210982A-E031-4BA3-83D2-9256D7D9816E}"/>
              </a:ext>
            </a:extLst>
          </p:cNvPr>
          <p:cNvCxnSpPr>
            <a:cxnSpLocks/>
          </p:cNvCxnSpPr>
          <p:nvPr/>
        </p:nvCxnSpPr>
        <p:spPr bwMode="auto">
          <a:xfrm>
            <a:off x="6673478" y="3414931"/>
            <a:ext cx="1009980"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AE66A85-BF5E-444B-9A94-1E28E56A7A50}"/>
              </a:ext>
            </a:extLst>
          </p:cNvPr>
          <p:cNvCxnSpPr>
            <a:cxnSpLocks/>
          </p:cNvCxnSpPr>
          <p:nvPr/>
        </p:nvCxnSpPr>
        <p:spPr bwMode="auto">
          <a:xfrm>
            <a:off x="8340303" y="3891968"/>
            <a:ext cx="494200"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88319A5-B517-4331-816B-64995CE241A1}"/>
              </a:ext>
            </a:extLst>
          </p:cNvPr>
          <p:cNvCxnSpPr>
            <a:cxnSpLocks/>
          </p:cNvCxnSpPr>
          <p:nvPr/>
        </p:nvCxnSpPr>
        <p:spPr bwMode="auto">
          <a:xfrm>
            <a:off x="8336734" y="3514928"/>
            <a:ext cx="1007538"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F0C810C-A32C-473A-A6C5-ECD087AF97FD}"/>
              </a:ext>
            </a:extLst>
          </p:cNvPr>
          <p:cNvCxnSpPr>
            <a:cxnSpLocks/>
          </p:cNvCxnSpPr>
          <p:nvPr/>
        </p:nvCxnSpPr>
        <p:spPr bwMode="auto">
          <a:xfrm>
            <a:off x="9978751" y="4292385"/>
            <a:ext cx="495212"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896B43AC-527B-4412-BEC3-F62DC237D2E5}"/>
              </a:ext>
            </a:extLst>
          </p:cNvPr>
          <p:cNvCxnSpPr>
            <a:cxnSpLocks/>
          </p:cNvCxnSpPr>
          <p:nvPr/>
        </p:nvCxnSpPr>
        <p:spPr bwMode="auto">
          <a:xfrm>
            <a:off x="9987773" y="3770440"/>
            <a:ext cx="1003633" cy="0"/>
          </a:xfrm>
          <a:prstGeom prst="line">
            <a:avLst/>
          </a:prstGeom>
          <a:noFill/>
          <a:ln w="28575" cap="flat" cmpd="sng" algn="ctr">
            <a:solidFill>
              <a:schemeClr val="bg1"/>
            </a:solidFill>
            <a:prstDash val="solid"/>
            <a:round/>
            <a:headEnd type="none" w="med" len="med"/>
            <a:tailEnd type="none" w="med" len="med"/>
          </a:ln>
          <a:effectLst/>
        </p:spPr>
      </p:cxnSp>
      <p:grpSp>
        <p:nvGrpSpPr>
          <p:cNvPr id="13" name="Group 12">
            <a:extLst>
              <a:ext uri="{FF2B5EF4-FFF2-40B4-BE49-F238E27FC236}">
                <a16:creationId xmlns:a16="http://schemas.microsoft.com/office/drawing/2014/main" id="{62825219-B28C-DB88-E990-1B1CC17DF979}"/>
              </a:ext>
            </a:extLst>
          </p:cNvPr>
          <p:cNvGrpSpPr/>
          <p:nvPr/>
        </p:nvGrpSpPr>
        <p:grpSpPr>
          <a:xfrm>
            <a:off x="8442849" y="2278429"/>
            <a:ext cx="3232426" cy="923330"/>
            <a:chOff x="8738419" y="2035527"/>
            <a:chExt cx="3232426" cy="923330"/>
          </a:xfrm>
        </p:grpSpPr>
        <p:sp>
          <p:nvSpPr>
            <p:cNvPr id="6" name="TextBox 5">
              <a:extLst>
                <a:ext uri="{FF2B5EF4-FFF2-40B4-BE49-F238E27FC236}">
                  <a16:creationId xmlns:a16="http://schemas.microsoft.com/office/drawing/2014/main" id="{BEB88092-BF03-4EA4-BFE9-0FD3737723BC}"/>
                </a:ext>
              </a:extLst>
            </p:cNvPr>
            <p:cNvSpPr txBox="1"/>
            <p:nvPr/>
          </p:nvSpPr>
          <p:spPr bwMode="auto">
            <a:xfrm>
              <a:off x="8892630" y="2035527"/>
              <a:ext cx="3078215" cy="92333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Placebo (n = 83)</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Vitamin E 800 IU QD (n = 84)</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Pioglitazone 30 mg QD (n = 80)</a:t>
              </a:r>
            </a:p>
          </p:txBody>
        </p:sp>
        <p:grpSp>
          <p:nvGrpSpPr>
            <p:cNvPr id="9" name="Group 8">
              <a:extLst>
                <a:ext uri="{FF2B5EF4-FFF2-40B4-BE49-F238E27FC236}">
                  <a16:creationId xmlns:a16="http://schemas.microsoft.com/office/drawing/2014/main" id="{B55E6649-7476-08A6-FED1-1B1AF5C643A2}"/>
                </a:ext>
              </a:extLst>
            </p:cNvPr>
            <p:cNvGrpSpPr/>
            <p:nvPr/>
          </p:nvGrpSpPr>
          <p:grpSpPr>
            <a:xfrm>
              <a:off x="8738419" y="2144401"/>
              <a:ext cx="149119" cy="693983"/>
              <a:chOff x="8806855" y="2129656"/>
              <a:chExt cx="80683" cy="375490"/>
            </a:xfrm>
          </p:grpSpPr>
          <p:sp>
            <p:nvSpPr>
              <p:cNvPr id="7" name="Rectangle 6">
                <a:extLst>
                  <a:ext uri="{FF2B5EF4-FFF2-40B4-BE49-F238E27FC236}">
                    <a16:creationId xmlns:a16="http://schemas.microsoft.com/office/drawing/2014/main" id="{DA000AC7-1040-408B-8DE7-46FC9FE6A35A}"/>
                  </a:ext>
                </a:extLst>
              </p:cNvPr>
              <p:cNvSpPr/>
              <p:nvPr/>
            </p:nvSpPr>
            <p:spPr bwMode="auto">
              <a:xfrm>
                <a:off x="8806855" y="2129656"/>
                <a:ext cx="80683" cy="80683"/>
              </a:xfrm>
              <a:prstGeom prst="rect">
                <a:avLst/>
              </a:prstGeom>
              <a:solidFill>
                <a:schemeClr val="accent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2"/>
                  </a:solidFill>
                  <a:latin typeface="Calibri" panose="020F0502020204030204" pitchFamily="34" charset="0"/>
                </a:endParaRPr>
              </a:p>
            </p:txBody>
          </p:sp>
          <p:sp>
            <p:nvSpPr>
              <p:cNvPr id="67" name="Rectangle 66">
                <a:extLst>
                  <a:ext uri="{FF2B5EF4-FFF2-40B4-BE49-F238E27FC236}">
                    <a16:creationId xmlns:a16="http://schemas.microsoft.com/office/drawing/2014/main" id="{4194572C-385A-4517-8F46-D0D32431E1E6}"/>
                  </a:ext>
                </a:extLst>
              </p:cNvPr>
              <p:cNvSpPr/>
              <p:nvPr/>
            </p:nvSpPr>
            <p:spPr bwMode="auto">
              <a:xfrm>
                <a:off x="8806855" y="2278779"/>
                <a:ext cx="80683" cy="80683"/>
              </a:xfrm>
              <a:prstGeom prst="rect">
                <a:avLst/>
              </a:prstGeom>
              <a:solidFill>
                <a:schemeClr val="accent4"/>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68" name="Rectangle 67">
                <a:extLst>
                  <a:ext uri="{FF2B5EF4-FFF2-40B4-BE49-F238E27FC236}">
                    <a16:creationId xmlns:a16="http://schemas.microsoft.com/office/drawing/2014/main" id="{1C47B7AD-9635-4D43-B03F-D15B46879E16}"/>
                  </a:ext>
                </a:extLst>
              </p:cNvPr>
              <p:cNvSpPr/>
              <p:nvPr/>
            </p:nvSpPr>
            <p:spPr bwMode="auto">
              <a:xfrm>
                <a:off x="8806855" y="2424463"/>
                <a:ext cx="80683" cy="80683"/>
              </a:xfrm>
              <a:prstGeom prst="rect">
                <a:avLst/>
              </a:prstGeom>
              <a:solidFill>
                <a:schemeClr val="accent3"/>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grpSp>
    </p:spTree>
    <p:extLst>
      <p:ext uri="{BB962C8B-B14F-4D97-AF65-F5344CB8AC3E}">
        <p14:creationId xmlns:p14="http://schemas.microsoft.com/office/powerpoint/2010/main" val="581642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ABC8FA-B2D1-4FCB-9AC9-753869D347B2}"/>
              </a:ext>
            </a:extLst>
          </p:cNvPr>
          <p:cNvSpPr>
            <a:spLocks noGrp="1"/>
          </p:cNvSpPr>
          <p:nvPr>
            <p:ph type="title"/>
          </p:nvPr>
        </p:nvSpPr>
        <p:spPr/>
        <p:txBody>
          <a:bodyPr>
            <a:noAutofit/>
          </a:bodyPr>
          <a:lstStyle/>
          <a:p>
            <a:r>
              <a:rPr lang="en-US" sz="3600" b="1" dirty="0"/>
              <a:t>Pioglitazone in MASH and Prediabetes or </a:t>
            </a:r>
            <a:br>
              <a:rPr lang="en-US" sz="3600" b="1" dirty="0"/>
            </a:br>
            <a:r>
              <a:rPr lang="en-US" sz="3600" b="1" dirty="0"/>
              <a:t>Type 2 Diabetes: 18-Mo Outcomes </a:t>
            </a:r>
          </a:p>
        </p:txBody>
      </p:sp>
      <p:sp>
        <p:nvSpPr>
          <p:cNvPr id="3" name="Content Placeholder 2">
            <a:extLst>
              <a:ext uri="{FF2B5EF4-FFF2-40B4-BE49-F238E27FC236}">
                <a16:creationId xmlns:a16="http://schemas.microsoft.com/office/drawing/2014/main" id="{CC87281F-F9B7-4299-A047-1A0F46D66131}"/>
              </a:ext>
            </a:extLst>
          </p:cNvPr>
          <p:cNvSpPr>
            <a:spLocks noGrp="1"/>
          </p:cNvSpPr>
          <p:nvPr>
            <p:ph idx="1"/>
          </p:nvPr>
        </p:nvSpPr>
        <p:spPr/>
        <p:txBody>
          <a:bodyPr/>
          <a:lstStyle/>
          <a:p>
            <a:r>
              <a:rPr lang="en-US" altLang="en-US" sz="2400" dirty="0"/>
              <a:t>Randomized, placebo-controlled, double-blind phase IV study of patients with MASH and prediabetes or type 2 diabetes (N = 101)</a:t>
            </a:r>
          </a:p>
        </p:txBody>
      </p:sp>
      <p:sp>
        <p:nvSpPr>
          <p:cNvPr id="35" name="Footer Placeholder 6">
            <a:extLst>
              <a:ext uri="{FF2B5EF4-FFF2-40B4-BE49-F238E27FC236}">
                <a16:creationId xmlns:a16="http://schemas.microsoft.com/office/drawing/2014/main" id="{2B469D0C-E7E3-4738-92B7-8CA3879A4008}"/>
              </a:ext>
            </a:extLst>
          </p:cNvPr>
          <p:cNvSpPr txBox="1">
            <a:spLocks/>
          </p:cNvSpPr>
          <p:nvPr/>
        </p:nvSpPr>
        <p:spPr>
          <a:xfrm>
            <a:off x="275208" y="5085320"/>
            <a:ext cx="2661942" cy="252325"/>
          </a:xfrm>
          <a:prstGeom prst="rect">
            <a:avLst/>
          </a:prstGeom>
        </p:spPr>
        <p:txBody>
          <a:bodyPr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endParaRPr lang="en-US" sz="1200" b="0" dirty="0">
              <a:solidFill>
                <a:schemeClr val="bg1"/>
              </a:solidFill>
              <a:latin typeface="Calibri" panose="020F0502020204030204" pitchFamily="34" charset="0"/>
              <a:cs typeface="Calibri" panose="020F0502020204030204" pitchFamily="34" charset="0"/>
            </a:endParaRPr>
          </a:p>
        </p:txBody>
      </p:sp>
      <p:sp>
        <p:nvSpPr>
          <p:cNvPr id="83" name="TextBox 82">
            <a:extLst>
              <a:ext uri="{FF2B5EF4-FFF2-40B4-BE49-F238E27FC236}">
                <a16:creationId xmlns:a16="http://schemas.microsoft.com/office/drawing/2014/main" id="{E977D207-8A58-4E7F-B7B0-4868D004F569}"/>
              </a:ext>
            </a:extLst>
          </p:cNvPr>
          <p:cNvSpPr txBox="1"/>
          <p:nvPr/>
        </p:nvSpPr>
        <p:spPr bwMode="auto">
          <a:xfrm>
            <a:off x="8467437" y="2481321"/>
            <a:ext cx="31054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Placebo (N = 51)</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Pioglitazone 45 mg QD (N = 50)</a:t>
            </a:r>
          </a:p>
        </p:txBody>
      </p:sp>
      <p:sp>
        <p:nvSpPr>
          <p:cNvPr id="84" name="Rectangle 83">
            <a:extLst>
              <a:ext uri="{FF2B5EF4-FFF2-40B4-BE49-F238E27FC236}">
                <a16:creationId xmlns:a16="http://schemas.microsoft.com/office/drawing/2014/main" id="{511DC2FD-B687-4CB9-83FD-D45FBB92CFBB}"/>
              </a:ext>
            </a:extLst>
          </p:cNvPr>
          <p:cNvSpPr/>
          <p:nvPr/>
        </p:nvSpPr>
        <p:spPr bwMode="auto">
          <a:xfrm>
            <a:off x="8367756" y="2599844"/>
            <a:ext cx="140023" cy="14002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86" name="Rectangle 85">
            <a:extLst>
              <a:ext uri="{FF2B5EF4-FFF2-40B4-BE49-F238E27FC236}">
                <a16:creationId xmlns:a16="http://schemas.microsoft.com/office/drawing/2014/main" id="{3D3973C2-3054-416E-A0F0-F8EB661B166E}"/>
              </a:ext>
            </a:extLst>
          </p:cNvPr>
          <p:cNvSpPr/>
          <p:nvPr/>
        </p:nvSpPr>
        <p:spPr bwMode="auto">
          <a:xfrm>
            <a:off x="8367756" y="2870138"/>
            <a:ext cx="140023" cy="14002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nvGrpSpPr>
          <p:cNvPr id="7" name="Group 6">
            <a:extLst>
              <a:ext uri="{FF2B5EF4-FFF2-40B4-BE49-F238E27FC236}">
                <a16:creationId xmlns:a16="http://schemas.microsoft.com/office/drawing/2014/main" id="{4FA5854D-D9FB-7C48-4FC4-7A0028E4B042}"/>
              </a:ext>
            </a:extLst>
          </p:cNvPr>
          <p:cNvGrpSpPr/>
          <p:nvPr/>
        </p:nvGrpSpPr>
        <p:grpSpPr>
          <a:xfrm>
            <a:off x="1525486" y="2392711"/>
            <a:ext cx="8641499" cy="3994270"/>
            <a:chOff x="2643219" y="2525099"/>
            <a:chExt cx="6730448" cy="3110944"/>
          </a:xfrm>
        </p:grpSpPr>
        <p:sp>
          <p:nvSpPr>
            <p:cNvPr id="18" name="TextBox 17"/>
            <p:cNvSpPr txBox="1"/>
            <p:nvPr/>
          </p:nvSpPr>
          <p:spPr>
            <a:xfrm>
              <a:off x="3561234" y="2525099"/>
              <a:ext cx="1446015" cy="256892"/>
            </a:xfrm>
            <a:prstGeom prst="rect">
              <a:avLst/>
            </a:prstGeom>
          </p:spPr>
          <p:txBody>
            <a:bodyPr wrap="none">
              <a:spAutoFit/>
            </a:bodyPr>
            <a:lstStyle>
              <a:defPPr>
                <a:defRPr lang="en-US"/>
              </a:defPPr>
              <a:lvl1pPr indent="0" algn="ctr" eaLnBrk="0" fontAlgn="base" hangingPunct="0">
                <a:lnSpc>
                  <a:spcPct val="85000"/>
                </a:lnSpc>
                <a:spcBef>
                  <a:spcPts val="900"/>
                </a:spcBef>
                <a:spcAft>
                  <a:spcPct val="0"/>
                </a:spcAft>
                <a:buClr>
                  <a:srgbClr val="0070C0"/>
                </a:buClr>
                <a:buNone/>
                <a:defRPr sz="2000" b="1" kern="0">
                  <a:ea typeface="MS PGothic" pitchFamily="34" charset="-128"/>
                </a:defRPr>
              </a:lvl1pPr>
              <a:lvl2pPr marL="688975" indent="-349250" eaLnBrk="0" fontAlgn="base" hangingPunct="0">
                <a:lnSpc>
                  <a:spcPct val="90000"/>
                </a:lnSpc>
                <a:spcBef>
                  <a:spcPts val="900"/>
                </a:spcBef>
                <a:spcAft>
                  <a:spcPct val="0"/>
                </a:spcAft>
                <a:buClr>
                  <a:srgbClr val="CC0000"/>
                </a:buClr>
                <a:buFont typeface="Arial" charset="0"/>
                <a:buChar char="–"/>
                <a:defRPr sz="2400">
                  <a:ea typeface="MS PGothic" pitchFamily="34" charset="-128"/>
                </a:defRPr>
              </a:lvl2pPr>
              <a:lvl3pPr marL="1031875" indent="-228600" eaLnBrk="0" fontAlgn="base" hangingPunct="0">
                <a:lnSpc>
                  <a:spcPct val="90000"/>
                </a:lnSpc>
                <a:spcBef>
                  <a:spcPts val="900"/>
                </a:spcBef>
                <a:spcAft>
                  <a:spcPct val="0"/>
                </a:spcAft>
                <a:buClr>
                  <a:srgbClr val="00B050"/>
                </a:buClr>
                <a:buChar char="•"/>
                <a:defRPr sz="2000">
                  <a:ea typeface="MS PGothic" pitchFamily="34" charset="-128"/>
                </a:defRPr>
              </a:lvl3pPr>
              <a:lvl4pPr marL="1484313" indent="-338138" eaLnBrk="0" fontAlgn="base" hangingPunct="0">
                <a:lnSpc>
                  <a:spcPct val="90000"/>
                </a:lnSpc>
                <a:spcBef>
                  <a:spcPts val="900"/>
                </a:spcBef>
                <a:spcAft>
                  <a:spcPct val="0"/>
                </a:spcAft>
                <a:buClr>
                  <a:srgbClr val="931574"/>
                </a:buClr>
                <a:buFont typeface="Arial" charset="0"/>
                <a:buChar char="–"/>
                <a:defRPr>
                  <a:ea typeface="MS PGothic" pitchFamily="34" charset="-128"/>
                </a:defRPr>
              </a:lvl4pPr>
              <a:lvl5pPr indent="-230188" eaLnBrk="0" fontAlgn="base" hangingPunct="0">
                <a:lnSpc>
                  <a:spcPct val="90000"/>
                </a:lnSpc>
                <a:spcBef>
                  <a:spcPts val="900"/>
                </a:spcBef>
                <a:spcAft>
                  <a:spcPct val="0"/>
                </a:spcAft>
                <a:buClr>
                  <a:srgbClr val="5ABAE9"/>
                </a:buClr>
                <a:buFont typeface="Arial" charset="0"/>
                <a:buChar char="»"/>
                <a:defRPr>
                  <a:ea typeface="MS PGothic" pitchFamily="34" charset="-128"/>
                </a:defRPr>
              </a:lvl5pPr>
              <a:lvl6pPr indent="-230188" fontAlgn="base">
                <a:lnSpc>
                  <a:spcPct val="90000"/>
                </a:lnSpc>
                <a:spcBef>
                  <a:spcPct val="20000"/>
                </a:spcBef>
                <a:spcAft>
                  <a:spcPct val="0"/>
                </a:spcAft>
                <a:buClr>
                  <a:srgbClr val="5ABAE9"/>
                </a:buClr>
                <a:buFont typeface="Arial" charset="0"/>
                <a:buChar char="»"/>
              </a:lvl6pPr>
              <a:lvl7pPr indent="-230188" fontAlgn="base">
                <a:lnSpc>
                  <a:spcPct val="90000"/>
                </a:lnSpc>
                <a:spcBef>
                  <a:spcPct val="20000"/>
                </a:spcBef>
                <a:spcAft>
                  <a:spcPct val="0"/>
                </a:spcAft>
                <a:buClr>
                  <a:srgbClr val="5ABAE9"/>
                </a:buClr>
                <a:buFont typeface="Arial" charset="0"/>
                <a:buChar char="»"/>
              </a:lvl7pPr>
              <a:lvl8pPr indent="-230188" fontAlgn="base">
                <a:lnSpc>
                  <a:spcPct val="90000"/>
                </a:lnSpc>
                <a:spcBef>
                  <a:spcPct val="20000"/>
                </a:spcBef>
                <a:spcAft>
                  <a:spcPct val="0"/>
                </a:spcAft>
                <a:buClr>
                  <a:srgbClr val="5ABAE9"/>
                </a:buClr>
                <a:buFont typeface="Arial" charset="0"/>
                <a:buChar char="»"/>
              </a:lvl8pPr>
              <a:lvl9pPr indent="-230188" fontAlgn="base">
                <a:lnSpc>
                  <a:spcPct val="90000"/>
                </a:lnSpc>
                <a:spcBef>
                  <a:spcPct val="20000"/>
                </a:spcBef>
                <a:spcAft>
                  <a:spcPct val="0"/>
                </a:spcAft>
                <a:buClr>
                  <a:srgbClr val="5ABAE9"/>
                </a:buClr>
                <a:buFont typeface="Arial" charset="0"/>
                <a:buChar char="»"/>
              </a:lvl9pPr>
            </a:lstStyle>
            <a:p>
              <a:r>
                <a:rPr lang="en-US" sz="1800" dirty="0">
                  <a:solidFill>
                    <a:schemeClr val="bg1"/>
                  </a:solidFill>
                  <a:latin typeface="Calibri" panose="020F0502020204030204" pitchFamily="34" charset="0"/>
                  <a:cs typeface="Calibri" panose="020F0502020204030204" pitchFamily="34" charset="0"/>
                </a:rPr>
                <a:t>Primary Endpoint</a:t>
              </a:r>
            </a:p>
          </p:txBody>
        </p:sp>
        <p:sp>
          <p:nvSpPr>
            <p:cNvPr id="26" name="Content Placeholder 5">
              <a:extLst>
                <a:ext uri="{FF2B5EF4-FFF2-40B4-BE49-F238E27FC236}">
                  <a16:creationId xmlns:a16="http://schemas.microsoft.com/office/drawing/2014/main" id="{DFD41124-48AE-4804-9966-92B0667B3AB0}"/>
                </a:ext>
              </a:extLst>
            </p:cNvPr>
            <p:cNvSpPr txBox="1">
              <a:spLocks noChangeArrowheads="1"/>
            </p:cNvSpPr>
            <p:nvPr/>
          </p:nvSpPr>
          <p:spPr>
            <a:xfrm>
              <a:off x="6052644" y="3338683"/>
              <a:ext cx="583051" cy="194167"/>
            </a:xfrm>
            <a:prstGeom prst="rect">
              <a:avLst/>
            </a:prstGeom>
          </p:spPr>
          <p:txBody>
            <a:bodyPr wrap="none" lIns="0" tIns="0" rIns="0" bIns="0" anchor="ctr">
              <a:spAutoFit/>
            </a:bodyPr>
            <a:lstStyle>
              <a:lvl1pPr marL="225425" indent="-225425" algn="l" rtl="0" eaLnBrk="0" fontAlgn="base" hangingPunct="0">
                <a:lnSpc>
                  <a:spcPct val="90000"/>
                </a:lnSpc>
                <a:spcBef>
                  <a:spcPts val="900"/>
                </a:spcBef>
                <a:spcAft>
                  <a:spcPct val="0"/>
                </a:spcAft>
                <a:buClr>
                  <a:srgbClr val="0070C0"/>
                </a:buClr>
                <a:buChar char="•"/>
                <a:defRPr sz="2800">
                  <a:solidFill>
                    <a:schemeClr val="tx1"/>
                  </a:solidFill>
                  <a:latin typeface="+mn-lt"/>
                  <a:ea typeface="MS PGothic" pitchFamily="34" charset="-128"/>
                  <a:cs typeface="+mn-cs"/>
                </a:defRPr>
              </a:lvl1pPr>
              <a:lvl2pPr marL="688975" indent="-349250" algn="l" rtl="0" eaLnBrk="0" fontAlgn="base" hangingPunct="0">
                <a:lnSpc>
                  <a:spcPct val="90000"/>
                </a:lnSpc>
                <a:spcBef>
                  <a:spcPts val="900"/>
                </a:spcBef>
                <a:spcAft>
                  <a:spcPct val="0"/>
                </a:spcAft>
                <a:buClr>
                  <a:srgbClr val="CC0000"/>
                </a:buClr>
                <a:buFont typeface="Arial" charset="0"/>
                <a:buChar char="–"/>
                <a:defRPr sz="2400">
                  <a:solidFill>
                    <a:schemeClr val="tx1"/>
                  </a:solidFill>
                  <a:latin typeface="+mn-lt"/>
                  <a:ea typeface="MS PGothic" pitchFamily="34" charset="-128"/>
                  <a:cs typeface="+mn-cs"/>
                </a:defRPr>
              </a:lvl2pPr>
              <a:lvl3pPr marL="1031875" indent="-228600" algn="l" rtl="0" eaLnBrk="0" fontAlgn="base" hangingPunct="0">
                <a:lnSpc>
                  <a:spcPct val="90000"/>
                </a:lnSpc>
                <a:spcBef>
                  <a:spcPts val="900"/>
                </a:spcBef>
                <a:spcAft>
                  <a:spcPct val="0"/>
                </a:spcAft>
                <a:buClr>
                  <a:srgbClr val="00B050"/>
                </a:buClr>
                <a:buChar char="•"/>
                <a:defRPr sz="2000">
                  <a:solidFill>
                    <a:schemeClr val="tx1"/>
                  </a:solidFill>
                  <a:latin typeface="+mn-lt"/>
                  <a:ea typeface="MS PGothic" pitchFamily="34" charset="-128"/>
                  <a:cs typeface="+mn-cs"/>
                </a:defRPr>
              </a:lvl3pPr>
              <a:lvl4pPr marL="1484313" indent="-338138" algn="l" rtl="0" eaLnBrk="0" fontAlgn="base" hangingPunct="0">
                <a:lnSpc>
                  <a:spcPct val="90000"/>
                </a:lnSpc>
                <a:spcBef>
                  <a:spcPts val="900"/>
                </a:spcBef>
                <a:spcAft>
                  <a:spcPct val="0"/>
                </a:spcAft>
                <a:buClr>
                  <a:srgbClr val="931574"/>
                </a:buClr>
                <a:buFont typeface="Arial" charset="0"/>
                <a:buChar char="–"/>
                <a:defRPr>
                  <a:solidFill>
                    <a:schemeClr val="tx1"/>
                  </a:solidFill>
                  <a:latin typeface="+mn-lt"/>
                  <a:ea typeface="MS PGothic" pitchFamily="34" charset="-128"/>
                  <a:cs typeface="+mn-cs"/>
                </a:defRPr>
              </a:lvl4pPr>
              <a:lvl5pPr marL="1828800" indent="-230188" algn="l" rtl="0" eaLnBrk="0" fontAlgn="base" hangingPunct="0">
                <a:lnSpc>
                  <a:spcPct val="90000"/>
                </a:lnSpc>
                <a:spcBef>
                  <a:spcPts val="900"/>
                </a:spcBef>
                <a:spcAft>
                  <a:spcPct val="0"/>
                </a:spcAft>
                <a:buClr>
                  <a:srgbClr val="5ABAE9"/>
                </a:buClr>
                <a:buFont typeface="Arial" charset="0"/>
                <a:buChar char="»"/>
                <a:defRPr>
                  <a:solidFill>
                    <a:schemeClr val="tx1"/>
                  </a:solidFill>
                  <a:latin typeface="+mn-lt"/>
                  <a:ea typeface="MS PGothic" pitchFamily="34" charset="-128"/>
                  <a:cs typeface="+mn-cs"/>
                </a:defRPr>
              </a:lvl5pPr>
              <a:lvl6pPr marL="22860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6pPr>
              <a:lvl7pPr marL="27432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7pPr>
              <a:lvl8pPr marL="32004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8pPr>
              <a:lvl9pPr marL="36576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9pPr>
            </a:lstStyle>
            <a:p>
              <a:pPr marL="0" indent="0" algn="ctr" defTabSz="685800">
                <a:spcBef>
                  <a:spcPts val="675"/>
                </a:spcBef>
                <a:buNone/>
                <a:defRPr/>
              </a:pPr>
              <a:r>
                <a:rPr lang="en-US" sz="1800" i="1" kern="0" dirty="0">
                  <a:solidFill>
                    <a:schemeClr val="bg1"/>
                  </a:solidFill>
                  <a:latin typeface="Calibri" panose="020F0502020204030204" pitchFamily="34" charset="0"/>
                  <a:cs typeface="Calibri" panose="020F0502020204030204" pitchFamily="34" charset="0"/>
                </a:rPr>
                <a:t>P </a:t>
              </a:r>
              <a:r>
                <a:rPr lang="en-US" sz="1800" kern="0" dirty="0">
                  <a:solidFill>
                    <a:schemeClr val="bg1"/>
                  </a:solidFill>
                  <a:latin typeface="Calibri" panose="020F0502020204030204" pitchFamily="34" charset="0"/>
                  <a:cs typeface="Calibri" panose="020F0502020204030204" pitchFamily="34" charset="0"/>
                </a:rPr>
                <a:t>= .001</a:t>
              </a:r>
            </a:p>
          </p:txBody>
        </p:sp>
        <p:sp>
          <p:nvSpPr>
            <p:cNvPr id="24" name="Content Placeholder 5">
              <a:extLst>
                <a:ext uri="{FF2B5EF4-FFF2-40B4-BE49-F238E27FC236}">
                  <a16:creationId xmlns:a16="http://schemas.microsoft.com/office/drawing/2014/main" id="{90EE6384-16C5-428B-8614-F61D00277223}"/>
                </a:ext>
              </a:extLst>
            </p:cNvPr>
            <p:cNvSpPr txBox="1">
              <a:spLocks noChangeArrowheads="1"/>
            </p:cNvSpPr>
            <p:nvPr/>
          </p:nvSpPr>
          <p:spPr>
            <a:xfrm>
              <a:off x="4041891" y="3124915"/>
              <a:ext cx="541850" cy="194167"/>
            </a:xfrm>
            <a:prstGeom prst="rect">
              <a:avLst/>
            </a:prstGeom>
          </p:spPr>
          <p:txBody>
            <a:bodyPr wrap="none" lIns="0" tIns="0" rIns="0" bIns="0" anchor="ctr">
              <a:spAutoFit/>
            </a:bodyPr>
            <a:lstStyle>
              <a:lvl1pPr marL="225425" indent="-225425" algn="l" rtl="0" eaLnBrk="0" fontAlgn="base" hangingPunct="0">
                <a:lnSpc>
                  <a:spcPct val="90000"/>
                </a:lnSpc>
                <a:spcBef>
                  <a:spcPts val="900"/>
                </a:spcBef>
                <a:spcAft>
                  <a:spcPct val="0"/>
                </a:spcAft>
                <a:buClr>
                  <a:srgbClr val="0070C0"/>
                </a:buClr>
                <a:buChar char="•"/>
                <a:defRPr sz="2800">
                  <a:solidFill>
                    <a:schemeClr val="tx1"/>
                  </a:solidFill>
                  <a:latin typeface="+mn-lt"/>
                  <a:ea typeface="MS PGothic" pitchFamily="34" charset="-128"/>
                  <a:cs typeface="+mn-cs"/>
                </a:defRPr>
              </a:lvl1pPr>
              <a:lvl2pPr marL="688975" indent="-349250" algn="l" rtl="0" eaLnBrk="0" fontAlgn="base" hangingPunct="0">
                <a:lnSpc>
                  <a:spcPct val="90000"/>
                </a:lnSpc>
                <a:spcBef>
                  <a:spcPts val="900"/>
                </a:spcBef>
                <a:spcAft>
                  <a:spcPct val="0"/>
                </a:spcAft>
                <a:buClr>
                  <a:srgbClr val="CC0000"/>
                </a:buClr>
                <a:buFont typeface="Arial" charset="0"/>
                <a:buChar char="–"/>
                <a:defRPr sz="2400">
                  <a:solidFill>
                    <a:schemeClr val="tx1"/>
                  </a:solidFill>
                  <a:latin typeface="+mn-lt"/>
                  <a:ea typeface="MS PGothic" pitchFamily="34" charset="-128"/>
                  <a:cs typeface="+mn-cs"/>
                </a:defRPr>
              </a:lvl2pPr>
              <a:lvl3pPr marL="1031875" indent="-228600" algn="l" rtl="0" eaLnBrk="0" fontAlgn="base" hangingPunct="0">
                <a:lnSpc>
                  <a:spcPct val="90000"/>
                </a:lnSpc>
                <a:spcBef>
                  <a:spcPts val="900"/>
                </a:spcBef>
                <a:spcAft>
                  <a:spcPct val="0"/>
                </a:spcAft>
                <a:buClr>
                  <a:srgbClr val="00B050"/>
                </a:buClr>
                <a:buChar char="•"/>
                <a:defRPr sz="2000">
                  <a:solidFill>
                    <a:schemeClr val="tx1"/>
                  </a:solidFill>
                  <a:latin typeface="+mn-lt"/>
                  <a:ea typeface="MS PGothic" pitchFamily="34" charset="-128"/>
                  <a:cs typeface="+mn-cs"/>
                </a:defRPr>
              </a:lvl3pPr>
              <a:lvl4pPr marL="1484313" indent="-338138" algn="l" rtl="0" eaLnBrk="0" fontAlgn="base" hangingPunct="0">
                <a:lnSpc>
                  <a:spcPct val="90000"/>
                </a:lnSpc>
                <a:spcBef>
                  <a:spcPts val="900"/>
                </a:spcBef>
                <a:spcAft>
                  <a:spcPct val="0"/>
                </a:spcAft>
                <a:buClr>
                  <a:srgbClr val="931574"/>
                </a:buClr>
                <a:buFont typeface="Arial" charset="0"/>
                <a:buChar char="–"/>
                <a:defRPr>
                  <a:solidFill>
                    <a:schemeClr val="tx1"/>
                  </a:solidFill>
                  <a:latin typeface="+mn-lt"/>
                  <a:ea typeface="MS PGothic" pitchFamily="34" charset="-128"/>
                  <a:cs typeface="+mn-cs"/>
                </a:defRPr>
              </a:lvl4pPr>
              <a:lvl5pPr marL="1828800" indent="-230188" algn="l" rtl="0" eaLnBrk="0" fontAlgn="base" hangingPunct="0">
                <a:lnSpc>
                  <a:spcPct val="90000"/>
                </a:lnSpc>
                <a:spcBef>
                  <a:spcPts val="900"/>
                </a:spcBef>
                <a:spcAft>
                  <a:spcPct val="0"/>
                </a:spcAft>
                <a:buClr>
                  <a:srgbClr val="5ABAE9"/>
                </a:buClr>
                <a:buFont typeface="Arial" charset="0"/>
                <a:buChar char="»"/>
                <a:defRPr>
                  <a:solidFill>
                    <a:schemeClr val="tx1"/>
                  </a:solidFill>
                  <a:latin typeface="+mn-lt"/>
                  <a:ea typeface="MS PGothic" pitchFamily="34" charset="-128"/>
                  <a:cs typeface="+mn-cs"/>
                </a:defRPr>
              </a:lvl5pPr>
              <a:lvl6pPr marL="22860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6pPr>
              <a:lvl7pPr marL="27432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7pPr>
              <a:lvl8pPr marL="32004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8pPr>
              <a:lvl9pPr marL="36576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9pPr>
            </a:lstStyle>
            <a:p>
              <a:pPr marL="0" indent="0" algn="ctr" defTabSz="685800">
                <a:spcBef>
                  <a:spcPts val="675"/>
                </a:spcBef>
                <a:buNone/>
                <a:defRPr/>
              </a:pPr>
              <a:r>
                <a:rPr lang="en-US" sz="1800" i="1" kern="0" dirty="0">
                  <a:solidFill>
                    <a:schemeClr val="bg1"/>
                  </a:solidFill>
                  <a:latin typeface="Calibri" panose="020F0502020204030204" pitchFamily="34" charset="0"/>
                  <a:cs typeface="Calibri" panose="020F0502020204030204" pitchFamily="34" charset="0"/>
                </a:rPr>
                <a:t>P </a:t>
              </a:r>
              <a:r>
                <a:rPr lang="en-US" sz="1800" kern="0" dirty="0">
                  <a:solidFill>
                    <a:schemeClr val="bg1"/>
                  </a:solidFill>
                  <a:latin typeface="Calibri" panose="020F0502020204030204" pitchFamily="34" charset="0"/>
                  <a:cs typeface="Calibri" panose="020F0502020204030204" pitchFamily="34" charset="0"/>
                </a:rPr>
                <a:t>&lt;.001</a:t>
              </a:r>
            </a:p>
          </p:txBody>
        </p:sp>
        <p:sp>
          <p:nvSpPr>
            <p:cNvPr id="39" name="TextBox 38">
              <a:extLst>
                <a:ext uri="{FF2B5EF4-FFF2-40B4-BE49-F238E27FC236}">
                  <a16:creationId xmlns:a16="http://schemas.microsoft.com/office/drawing/2014/main" id="{44E3A08B-96F5-42A7-8109-5DFA2761261C}"/>
                </a:ext>
              </a:extLst>
            </p:cNvPr>
            <p:cNvSpPr txBox="1"/>
            <p:nvPr/>
          </p:nvSpPr>
          <p:spPr>
            <a:xfrm rot="16200000">
              <a:off x="1735932" y="3891460"/>
              <a:ext cx="2071466" cy="256892"/>
            </a:xfrm>
            <a:prstGeom prst="rect">
              <a:avLst/>
            </a:prstGeom>
          </p:spPr>
          <p:txBody>
            <a:bodyPr wrap="square">
              <a:spAutoFit/>
            </a:bodyPr>
            <a:lstStyle>
              <a:defPPr>
                <a:defRPr lang="en-US"/>
              </a:defPPr>
              <a:lvl1pPr indent="0" algn="ctr" eaLnBrk="0" fontAlgn="base" hangingPunct="0">
                <a:lnSpc>
                  <a:spcPct val="85000"/>
                </a:lnSpc>
                <a:spcBef>
                  <a:spcPts val="900"/>
                </a:spcBef>
                <a:spcAft>
                  <a:spcPct val="0"/>
                </a:spcAft>
                <a:buClr>
                  <a:srgbClr val="0070C0"/>
                </a:buClr>
                <a:buNone/>
                <a:defRPr sz="2000" b="1" kern="0">
                  <a:ea typeface="MS PGothic" pitchFamily="34" charset="-128"/>
                </a:defRPr>
              </a:lvl1pPr>
              <a:lvl2pPr marL="688975" indent="-349250" eaLnBrk="0" fontAlgn="base" hangingPunct="0">
                <a:lnSpc>
                  <a:spcPct val="90000"/>
                </a:lnSpc>
                <a:spcBef>
                  <a:spcPts val="900"/>
                </a:spcBef>
                <a:spcAft>
                  <a:spcPct val="0"/>
                </a:spcAft>
                <a:buClr>
                  <a:srgbClr val="CC0000"/>
                </a:buClr>
                <a:buFont typeface="Arial" charset="0"/>
                <a:buChar char="–"/>
                <a:defRPr sz="2400">
                  <a:ea typeface="MS PGothic" pitchFamily="34" charset="-128"/>
                </a:defRPr>
              </a:lvl2pPr>
              <a:lvl3pPr marL="1031875" indent="-228600" eaLnBrk="0" fontAlgn="base" hangingPunct="0">
                <a:lnSpc>
                  <a:spcPct val="90000"/>
                </a:lnSpc>
                <a:spcBef>
                  <a:spcPts val="900"/>
                </a:spcBef>
                <a:spcAft>
                  <a:spcPct val="0"/>
                </a:spcAft>
                <a:buClr>
                  <a:srgbClr val="00B050"/>
                </a:buClr>
                <a:buChar char="•"/>
                <a:defRPr sz="2000">
                  <a:ea typeface="MS PGothic" pitchFamily="34" charset="-128"/>
                </a:defRPr>
              </a:lvl3pPr>
              <a:lvl4pPr marL="1484313" indent="-338138" eaLnBrk="0" fontAlgn="base" hangingPunct="0">
                <a:lnSpc>
                  <a:spcPct val="90000"/>
                </a:lnSpc>
                <a:spcBef>
                  <a:spcPts val="900"/>
                </a:spcBef>
                <a:spcAft>
                  <a:spcPct val="0"/>
                </a:spcAft>
                <a:buClr>
                  <a:srgbClr val="931574"/>
                </a:buClr>
                <a:buFont typeface="Arial" charset="0"/>
                <a:buChar char="–"/>
                <a:defRPr>
                  <a:ea typeface="MS PGothic" pitchFamily="34" charset="-128"/>
                </a:defRPr>
              </a:lvl4pPr>
              <a:lvl5pPr indent="-230188" eaLnBrk="0" fontAlgn="base" hangingPunct="0">
                <a:lnSpc>
                  <a:spcPct val="90000"/>
                </a:lnSpc>
                <a:spcBef>
                  <a:spcPts val="900"/>
                </a:spcBef>
                <a:spcAft>
                  <a:spcPct val="0"/>
                </a:spcAft>
                <a:buClr>
                  <a:srgbClr val="5ABAE9"/>
                </a:buClr>
                <a:buFont typeface="Arial" charset="0"/>
                <a:buChar char="»"/>
                <a:defRPr>
                  <a:ea typeface="MS PGothic" pitchFamily="34" charset="-128"/>
                </a:defRPr>
              </a:lvl5pPr>
              <a:lvl6pPr indent="-230188" fontAlgn="base">
                <a:lnSpc>
                  <a:spcPct val="90000"/>
                </a:lnSpc>
                <a:spcBef>
                  <a:spcPct val="20000"/>
                </a:spcBef>
                <a:spcAft>
                  <a:spcPct val="0"/>
                </a:spcAft>
                <a:buClr>
                  <a:srgbClr val="5ABAE9"/>
                </a:buClr>
                <a:buFont typeface="Arial" charset="0"/>
                <a:buChar char="»"/>
              </a:lvl6pPr>
              <a:lvl7pPr indent="-230188" fontAlgn="base">
                <a:lnSpc>
                  <a:spcPct val="90000"/>
                </a:lnSpc>
                <a:spcBef>
                  <a:spcPct val="20000"/>
                </a:spcBef>
                <a:spcAft>
                  <a:spcPct val="0"/>
                </a:spcAft>
                <a:buClr>
                  <a:srgbClr val="5ABAE9"/>
                </a:buClr>
                <a:buFont typeface="Arial" charset="0"/>
                <a:buChar char="»"/>
              </a:lvl7pPr>
              <a:lvl8pPr indent="-230188" fontAlgn="base">
                <a:lnSpc>
                  <a:spcPct val="90000"/>
                </a:lnSpc>
                <a:spcBef>
                  <a:spcPct val="20000"/>
                </a:spcBef>
                <a:spcAft>
                  <a:spcPct val="0"/>
                </a:spcAft>
                <a:buClr>
                  <a:srgbClr val="5ABAE9"/>
                </a:buClr>
                <a:buFont typeface="Arial" charset="0"/>
                <a:buChar char="»"/>
              </a:lvl8pPr>
              <a:lvl9pPr indent="-230188" fontAlgn="base">
                <a:lnSpc>
                  <a:spcPct val="90000"/>
                </a:lnSpc>
                <a:spcBef>
                  <a:spcPct val="20000"/>
                </a:spcBef>
                <a:spcAft>
                  <a:spcPct val="0"/>
                </a:spcAft>
                <a:buClr>
                  <a:srgbClr val="5ABAE9"/>
                </a:buClr>
                <a:buFont typeface="Arial" charset="0"/>
                <a:buChar char="»"/>
              </a:lvl9pPr>
            </a:lstStyle>
            <a:p>
              <a:r>
                <a:rPr lang="en-US" sz="1800" dirty="0">
                  <a:solidFill>
                    <a:schemeClr val="bg1"/>
                  </a:solidFill>
                  <a:latin typeface="Calibri" panose="020F0502020204030204" pitchFamily="34" charset="0"/>
                  <a:cs typeface="Calibri" panose="020F0502020204030204" pitchFamily="34" charset="0"/>
                </a:rPr>
                <a:t>Patients (%)</a:t>
              </a:r>
            </a:p>
          </p:txBody>
        </p:sp>
        <p:sp>
          <p:nvSpPr>
            <p:cNvPr id="60" name="TextBox 59">
              <a:extLst>
                <a:ext uri="{FF2B5EF4-FFF2-40B4-BE49-F238E27FC236}">
                  <a16:creationId xmlns:a16="http://schemas.microsoft.com/office/drawing/2014/main" id="{3E79D686-8376-401D-883D-A04001C7133F}"/>
                </a:ext>
              </a:extLst>
            </p:cNvPr>
            <p:cNvSpPr txBox="1"/>
            <p:nvPr/>
          </p:nvSpPr>
          <p:spPr bwMode="auto">
            <a:xfrm>
              <a:off x="2866829" y="2840870"/>
              <a:ext cx="417250"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p>
          </p:txBody>
        </p:sp>
        <p:sp>
          <p:nvSpPr>
            <p:cNvPr id="61" name="TextBox 60">
              <a:extLst>
                <a:ext uri="{FF2B5EF4-FFF2-40B4-BE49-F238E27FC236}">
                  <a16:creationId xmlns:a16="http://schemas.microsoft.com/office/drawing/2014/main" id="{EFFAE2F6-A507-4CC4-82FD-EEADD6F22CDB}"/>
                </a:ext>
              </a:extLst>
            </p:cNvPr>
            <p:cNvSpPr txBox="1"/>
            <p:nvPr/>
          </p:nvSpPr>
          <p:spPr bwMode="auto">
            <a:xfrm>
              <a:off x="2940186" y="3267363"/>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62" name="TextBox 61">
              <a:extLst>
                <a:ext uri="{FF2B5EF4-FFF2-40B4-BE49-F238E27FC236}">
                  <a16:creationId xmlns:a16="http://schemas.microsoft.com/office/drawing/2014/main" id="{A395114C-84C4-4D1B-A0CE-0C04F075BE1A}"/>
                </a:ext>
              </a:extLst>
            </p:cNvPr>
            <p:cNvSpPr txBox="1"/>
            <p:nvPr/>
          </p:nvSpPr>
          <p:spPr bwMode="auto">
            <a:xfrm>
              <a:off x="2947010" y="3673384"/>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63" name="TextBox 62">
              <a:extLst>
                <a:ext uri="{FF2B5EF4-FFF2-40B4-BE49-F238E27FC236}">
                  <a16:creationId xmlns:a16="http://schemas.microsoft.com/office/drawing/2014/main" id="{16A8C62C-CD7F-4B23-A77B-5BCF37CE160D}"/>
                </a:ext>
              </a:extLst>
            </p:cNvPr>
            <p:cNvSpPr txBox="1"/>
            <p:nvPr/>
          </p:nvSpPr>
          <p:spPr bwMode="auto">
            <a:xfrm>
              <a:off x="2941892" y="4098170"/>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64" name="TextBox 63">
              <a:extLst>
                <a:ext uri="{FF2B5EF4-FFF2-40B4-BE49-F238E27FC236}">
                  <a16:creationId xmlns:a16="http://schemas.microsoft.com/office/drawing/2014/main" id="{F59DA7FE-B2D2-429E-868D-279C0F8D9960}"/>
                </a:ext>
              </a:extLst>
            </p:cNvPr>
            <p:cNvSpPr txBox="1"/>
            <p:nvPr/>
          </p:nvSpPr>
          <p:spPr bwMode="auto">
            <a:xfrm>
              <a:off x="2948715" y="4504191"/>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65" name="TextBox 64">
              <a:extLst>
                <a:ext uri="{FF2B5EF4-FFF2-40B4-BE49-F238E27FC236}">
                  <a16:creationId xmlns:a16="http://schemas.microsoft.com/office/drawing/2014/main" id="{DE0A44C7-062F-42B6-949F-D003F5E10A79}"/>
                </a:ext>
              </a:extLst>
            </p:cNvPr>
            <p:cNvSpPr txBox="1"/>
            <p:nvPr/>
          </p:nvSpPr>
          <p:spPr bwMode="auto">
            <a:xfrm>
              <a:off x="3037425" y="4930684"/>
              <a:ext cx="234969"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67" name="TextBox 66">
              <a:extLst>
                <a:ext uri="{FF2B5EF4-FFF2-40B4-BE49-F238E27FC236}">
                  <a16:creationId xmlns:a16="http://schemas.microsoft.com/office/drawing/2014/main" id="{1EDD2C60-B1BC-4580-8586-6BEE17DF91C3}"/>
                </a:ext>
              </a:extLst>
            </p:cNvPr>
            <p:cNvSpPr txBox="1"/>
            <p:nvPr/>
          </p:nvSpPr>
          <p:spPr bwMode="auto">
            <a:xfrm>
              <a:off x="3235850" y="5132647"/>
              <a:ext cx="2181682" cy="50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b="1" dirty="0">
                  <a:solidFill>
                    <a:schemeClr val="bg1"/>
                  </a:solidFill>
                  <a:latin typeface="Calibri" panose="020F0502020204030204" pitchFamily="34" charset="0"/>
                </a:rPr>
                <a:t>≥2-Point Reduction in NAS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(No Worsening of Fibrosis)</a:t>
              </a:r>
            </a:p>
          </p:txBody>
        </p:sp>
        <p:sp>
          <p:nvSpPr>
            <p:cNvPr id="68" name="TextBox 67">
              <a:extLst>
                <a:ext uri="{FF2B5EF4-FFF2-40B4-BE49-F238E27FC236}">
                  <a16:creationId xmlns:a16="http://schemas.microsoft.com/office/drawing/2014/main" id="{E8176918-ED0D-4377-B569-5616EE31553C}"/>
                </a:ext>
              </a:extLst>
            </p:cNvPr>
            <p:cNvSpPr txBox="1"/>
            <p:nvPr/>
          </p:nvSpPr>
          <p:spPr bwMode="auto">
            <a:xfrm>
              <a:off x="5301612" y="5098081"/>
              <a:ext cx="1995055"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1" dirty="0">
                  <a:solidFill>
                    <a:schemeClr val="bg1"/>
                  </a:solidFill>
                  <a:latin typeface="Calibri" panose="020F0502020204030204" pitchFamily="34" charset="0"/>
                </a:rPr>
                <a:t>Resolution of MASH</a:t>
              </a:r>
            </a:p>
          </p:txBody>
        </p:sp>
        <p:sp>
          <p:nvSpPr>
            <p:cNvPr id="69" name="TextBox 68">
              <a:extLst>
                <a:ext uri="{FF2B5EF4-FFF2-40B4-BE49-F238E27FC236}">
                  <a16:creationId xmlns:a16="http://schemas.microsoft.com/office/drawing/2014/main" id="{8D6E6AC2-0BFE-43EB-96D0-C0A84D2A2902}"/>
                </a:ext>
              </a:extLst>
            </p:cNvPr>
            <p:cNvSpPr txBox="1"/>
            <p:nvPr/>
          </p:nvSpPr>
          <p:spPr bwMode="auto">
            <a:xfrm>
              <a:off x="7365840" y="5087315"/>
              <a:ext cx="200782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1" dirty="0">
                  <a:solidFill>
                    <a:schemeClr val="bg1"/>
                  </a:solidFill>
                  <a:latin typeface="Calibri" panose="020F0502020204030204" pitchFamily="34" charset="0"/>
                </a:rPr>
                <a:t>≥1-Point Improvement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in Fibrosis</a:t>
              </a:r>
            </a:p>
          </p:txBody>
        </p:sp>
        <p:grpSp>
          <p:nvGrpSpPr>
            <p:cNvPr id="70" name="Group 69">
              <a:extLst>
                <a:ext uri="{FF2B5EF4-FFF2-40B4-BE49-F238E27FC236}">
                  <a16:creationId xmlns:a16="http://schemas.microsoft.com/office/drawing/2014/main" id="{25BDAE49-353F-42DB-B835-B4FA781AD202}"/>
                </a:ext>
              </a:extLst>
            </p:cNvPr>
            <p:cNvGrpSpPr/>
            <p:nvPr/>
          </p:nvGrpSpPr>
          <p:grpSpPr>
            <a:xfrm rot="16200000">
              <a:off x="6265754" y="2113518"/>
              <a:ext cx="78295" cy="5973641"/>
              <a:chOff x="1862919" y="2443863"/>
              <a:chExt cx="95535" cy="456286"/>
            </a:xfrm>
          </p:grpSpPr>
          <p:cxnSp>
            <p:nvCxnSpPr>
              <p:cNvPr id="71" name="Straight Connector 70">
                <a:extLst>
                  <a:ext uri="{FF2B5EF4-FFF2-40B4-BE49-F238E27FC236}">
                    <a16:creationId xmlns:a16="http://schemas.microsoft.com/office/drawing/2014/main" id="{F3495358-3A53-48A4-BF68-E7BC1E76BF18}"/>
                  </a:ext>
                </a:extLst>
              </p:cNvPr>
              <p:cNvCxnSpPr/>
              <p:nvPr/>
            </p:nvCxnSpPr>
            <p:spPr bwMode="auto">
              <a:xfrm>
                <a:off x="1862919" y="2443863"/>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4065788-FD23-4D95-B7BD-A10725C22BFC}"/>
                  </a:ext>
                </a:extLst>
              </p:cNvPr>
              <p:cNvCxnSpPr/>
              <p:nvPr/>
            </p:nvCxnSpPr>
            <p:spPr bwMode="auto">
              <a:xfrm>
                <a:off x="1862919" y="25953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BAFA3AE-D24D-45A8-B02F-56AD39C669DE}"/>
                  </a:ext>
                </a:extLst>
              </p:cNvPr>
              <p:cNvCxnSpPr/>
              <p:nvPr/>
            </p:nvCxnSpPr>
            <p:spPr bwMode="auto">
              <a:xfrm>
                <a:off x="1862919" y="27477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3987AB4-CAC5-4E41-BF15-6469D72C9EB5}"/>
                  </a:ext>
                </a:extLst>
              </p:cNvPr>
              <p:cNvCxnSpPr/>
              <p:nvPr/>
            </p:nvCxnSpPr>
            <p:spPr bwMode="auto">
              <a:xfrm>
                <a:off x="1862919" y="2900149"/>
                <a:ext cx="95535" cy="0"/>
              </a:xfrm>
              <a:prstGeom prst="line">
                <a:avLst/>
              </a:prstGeom>
              <a:noFill/>
              <a:ln w="28575" cap="flat" cmpd="sng" algn="ctr">
                <a:solidFill>
                  <a:schemeClr val="bg1"/>
                </a:solidFill>
                <a:prstDash val="solid"/>
                <a:round/>
                <a:headEnd type="none" w="med" len="med"/>
                <a:tailEnd type="none" w="med" len="med"/>
              </a:ln>
              <a:effectLst/>
            </p:spPr>
          </p:cxnSp>
        </p:grpSp>
        <p:sp>
          <p:nvSpPr>
            <p:cNvPr id="77" name="TextBox 76">
              <a:extLst>
                <a:ext uri="{FF2B5EF4-FFF2-40B4-BE49-F238E27FC236}">
                  <a16:creationId xmlns:a16="http://schemas.microsoft.com/office/drawing/2014/main" id="{FD6ED643-9D7C-42DE-B8CE-B522D9825EFC}"/>
                </a:ext>
              </a:extLst>
            </p:cNvPr>
            <p:cNvSpPr txBox="1"/>
            <p:nvPr/>
          </p:nvSpPr>
          <p:spPr bwMode="auto">
            <a:xfrm>
              <a:off x="4331876" y="3598868"/>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58</a:t>
              </a:r>
            </a:p>
          </p:txBody>
        </p:sp>
        <p:sp>
          <p:nvSpPr>
            <p:cNvPr id="78" name="TextBox 77">
              <a:extLst>
                <a:ext uri="{FF2B5EF4-FFF2-40B4-BE49-F238E27FC236}">
                  <a16:creationId xmlns:a16="http://schemas.microsoft.com/office/drawing/2014/main" id="{C33ABD01-B40E-479F-9C04-B8748F807113}"/>
                </a:ext>
              </a:extLst>
            </p:cNvPr>
            <p:cNvSpPr txBox="1"/>
            <p:nvPr/>
          </p:nvSpPr>
          <p:spPr bwMode="auto">
            <a:xfrm>
              <a:off x="3936762" y="4420978"/>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17</a:t>
              </a:r>
            </a:p>
          </p:txBody>
        </p:sp>
        <p:sp>
          <p:nvSpPr>
            <p:cNvPr id="79" name="TextBox 78">
              <a:extLst>
                <a:ext uri="{FF2B5EF4-FFF2-40B4-BE49-F238E27FC236}">
                  <a16:creationId xmlns:a16="http://schemas.microsoft.com/office/drawing/2014/main" id="{D56D0E8A-D9CB-4880-9A86-3E16252A8E38}"/>
                </a:ext>
              </a:extLst>
            </p:cNvPr>
            <p:cNvSpPr txBox="1"/>
            <p:nvPr/>
          </p:nvSpPr>
          <p:spPr bwMode="auto">
            <a:xfrm>
              <a:off x="6378886" y="3733950"/>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51</a:t>
              </a:r>
            </a:p>
          </p:txBody>
        </p:sp>
        <p:sp>
          <p:nvSpPr>
            <p:cNvPr id="80" name="TextBox 79">
              <a:extLst>
                <a:ext uri="{FF2B5EF4-FFF2-40B4-BE49-F238E27FC236}">
                  <a16:creationId xmlns:a16="http://schemas.microsoft.com/office/drawing/2014/main" id="{F5A5913D-6580-46DF-AED6-02EAE34993C0}"/>
                </a:ext>
              </a:extLst>
            </p:cNvPr>
            <p:cNvSpPr txBox="1"/>
            <p:nvPr/>
          </p:nvSpPr>
          <p:spPr bwMode="auto">
            <a:xfrm>
              <a:off x="5983772" y="4389803"/>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19</a:t>
              </a:r>
            </a:p>
          </p:txBody>
        </p:sp>
        <p:sp>
          <p:nvSpPr>
            <p:cNvPr id="81" name="TextBox 80">
              <a:extLst>
                <a:ext uri="{FF2B5EF4-FFF2-40B4-BE49-F238E27FC236}">
                  <a16:creationId xmlns:a16="http://schemas.microsoft.com/office/drawing/2014/main" id="{269993F4-EF53-4D6E-A44E-9BC2BA022AB3}"/>
                </a:ext>
              </a:extLst>
            </p:cNvPr>
            <p:cNvSpPr txBox="1"/>
            <p:nvPr/>
          </p:nvSpPr>
          <p:spPr bwMode="auto">
            <a:xfrm>
              <a:off x="8363550" y="3972941"/>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39</a:t>
              </a:r>
            </a:p>
          </p:txBody>
        </p:sp>
        <p:sp>
          <p:nvSpPr>
            <p:cNvPr id="82" name="TextBox 81">
              <a:extLst>
                <a:ext uri="{FF2B5EF4-FFF2-40B4-BE49-F238E27FC236}">
                  <a16:creationId xmlns:a16="http://schemas.microsoft.com/office/drawing/2014/main" id="{41B227F8-D7B3-4429-B6B5-10DD6F8038F2}"/>
                </a:ext>
              </a:extLst>
            </p:cNvPr>
            <p:cNvSpPr txBox="1"/>
            <p:nvPr/>
          </p:nvSpPr>
          <p:spPr bwMode="auto">
            <a:xfrm>
              <a:off x="7978454" y="4275506"/>
              <a:ext cx="326108"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25</a:t>
              </a:r>
            </a:p>
          </p:txBody>
        </p:sp>
        <p:grpSp>
          <p:nvGrpSpPr>
            <p:cNvPr id="87" name="Group 86">
              <a:extLst>
                <a:ext uri="{FF2B5EF4-FFF2-40B4-BE49-F238E27FC236}">
                  <a16:creationId xmlns:a16="http://schemas.microsoft.com/office/drawing/2014/main" id="{8E16F631-9E35-472C-A770-347721AE856A}"/>
                </a:ext>
              </a:extLst>
            </p:cNvPr>
            <p:cNvGrpSpPr/>
            <p:nvPr/>
          </p:nvGrpSpPr>
          <p:grpSpPr>
            <a:xfrm>
              <a:off x="3919884" y="3864867"/>
              <a:ext cx="777560" cy="1195369"/>
              <a:chOff x="1963078" y="4008581"/>
              <a:chExt cx="1036746" cy="1593825"/>
            </a:xfrm>
          </p:grpSpPr>
          <p:sp>
            <p:nvSpPr>
              <p:cNvPr id="88" name="Rectangle 87">
                <a:extLst>
                  <a:ext uri="{FF2B5EF4-FFF2-40B4-BE49-F238E27FC236}">
                    <a16:creationId xmlns:a16="http://schemas.microsoft.com/office/drawing/2014/main" id="{1272351D-3F66-42D3-8804-70C6D8921C68}"/>
                  </a:ext>
                </a:extLst>
              </p:cNvPr>
              <p:cNvSpPr/>
              <p:nvPr/>
            </p:nvSpPr>
            <p:spPr bwMode="auto">
              <a:xfrm>
                <a:off x="1963078" y="5144654"/>
                <a:ext cx="517490" cy="4577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90" name="Rectangle 89">
                <a:extLst>
                  <a:ext uri="{FF2B5EF4-FFF2-40B4-BE49-F238E27FC236}">
                    <a16:creationId xmlns:a16="http://schemas.microsoft.com/office/drawing/2014/main" id="{B020D296-89D6-4E8B-8C7A-397441A8DBFC}"/>
                  </a:ext>
                </a:extLst>
              </p:cNvPr>
              <p:cNvSpPr/>
              <p:nvPr/>
            </p:nvSpPr>
            <p:spPr bwMode="auto">
              <a:xfrm>
                <a:off x="2482334" y="4008581"/>
                <a:ext cx="517490" cy="15933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grpSp>
          <p:nvGrpSpPr>
            <p:cNvPr id="91" name="Group 90">
              <a:extLst>
                <a:ext uri="{FF2B5EF4-FFF2-40B4-BE49-F238E27FC236}">
                  <a16:creationId xmlns:a16="http://schemas.microsoft.com/office/drawing/2014/main" id="{5258EAD9-35B2-45E9-887A-BFB1027BF17F}"/>
                </a:ext>
              </a:extLst>
            </p:cNvPr>
            <p:cNvGrpSpPr/>
            <p:nvPr/>
          </p:nvGrpSpPr>
          <p:grpSpPr>
            <a:xfrm>
              <a:off x="5943592" y="4010340"/>
              <a:ext cx="777560" cy="1053359"/>
              <a:chOff x="1963078" y="4197927"/>
              <a:chExt cx="1036746" cy="1404479"/>
            </a:xfrm>
          </p:grpSpPr>
          <p:sp>
            <p:nvSpPr>
              <p:cNvPr id="92" name="Rectangle 91">
                <a:extLst>
                  <a:ext uri="{FF2B5EF4-FFF2-40B4-BE49-F238E27FC236}">
                    <a16:creationId xmlns:a16="http://schemas.microsoft.com/office/drawing/2014/main" id="{B54D4998-CC4A-4B70-992D-9286685AF894}"/>
                  </a:ext>
                </a:extLst>
              </p:cNvPr>
              <p:cNvSpPr/>
              <p:nvPr/>
            </p:nvSpPr>
            <p:spPr bwMode="auto">
              <a:xfrm>
                <a:off x="1963078" y="5084618"/>
                <a:ext cx="517490" cy="5177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93" name="Rectangle 92">
                <a:extLst>
                  <a:ext uri="{FF2B5EF4-FFF2-40B4-BE49-F238E27FC236}">
                    <a16:creationId xmlns:a16="http://schemas.microsoft.com/office/drawing/2014/main" id="{6E286019-F5C7-4300-8385-50C94AD678CB}"/>
                  </a:ext>
                </a:extLst>
              </p:cNvPr>
              <p:cNvSpPr/>
              <p:nvPr/>
            </p:nvSpPr>
            <p:spPr bwMode="auto">
              <a:xfrm>
                <a:off x="2482334" y="4197927"/>
                <a:ext cx="517490" cy="14040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grpSp>
          <p:nvGrpSpPr>
            <p:cNvPr id="94" name="Group 93">
              <a:extLst>
                <a:ext uri="{FF2B5EF4-FFF2-40B4-BE49-F238E27FC236}">
                  <a16:creationId xmlns:a16="http://schemas.microsoft.com/office/drawing/2014/main" id="{1E9758CF-1F79-45F0-8BD9-5326A8E577FD}"/>
                </a:ext>
              </a:extLst>
            </p:cNvPr>
            <p:cNvGrpSpPr/>
            <p:nvPr/>
          </p:nvGrpSpPr>
          <p:grpSpPr>
            <a:xfrm>
              <a:off x="7935183" y="4259721"/>
              <a:ext cx="777560" cy="800514"/>
              <a:chOff x="1963078" y="4535054"/>
              <a:chExt cx="1036746" cy="1067352"/>
            </a:xfrm>
          </p:grpSpPr>
          <p:sp>
            <p:nvSpPr>
              <p:cNvPr id="95" name="Rectangle 94">
                <a:extLst>
                  <a:ext uri="{FF2B5EF4-FFF2-40B4-BE49-F238E27FC236}">
                    <a16:creationId xmlns:a16="http://schemas.microsoft.com/office/drawing/2014/main" id="{8B1599F1-FDD0-4206-A51E-A1D8766F50EF}"/>
                  </a:ext>
                </a:extLst>
              </p:cNvPr>
              <p:cNvSpPr/>
              <p:nvPr/>
            </p:nvSpPr>
            <p:spPr bwMode="auto">
              <a:xfrm>
                <a:off x="1963078" y="4922981"/>
                <a:ext cx="517490" cy="6794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sp>
            <p:nvSpPr>
              <p:cNvPr id="96" name="Rectangle 95">
                <a:extLst>
                  <a:ext uri="{FF2B5EF4-FFF2-40B4-BE49-F238E27FC236}">
                    <a16:creationId xmlns:a16="http://schemas.microsoft.com/office/drawing/2014/main" id="{96D91ABE-5EAE-4DD0-813A-80AEAEFFE0C0}"/>
                  </a:ext>
                </a:extLst>
              </p:cNvPr>
              <p:cNvSpPr/>
              <p:nvPr/>
            </p:nvSpPr>
            <p:spPr bwMode="auto">
              <a:xfrm>
                <a:off x="2482334" y="4535054"/>
                <a:ext cx="517490" cy="106690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solidFill>
                    <a:schemeClr val="bg1"/>
                  </a:solidFill>
                  <a:latin typeface="Calibri" panose="020F0502020204030204" pitchFamily="34" charset="0"/>
                </a:endParaRPr>
              </a:p>
            </p:txBody>
          </p:sp>
        </p:grpSp>
        <p:cxnSp>
          <p:nvCxnSpPr>
            <p:cNvPr id="97" name="Straight Connector 96">
              <a:extLst>
                <a:ext uri="{FF2B5EF4-FFF2-40B4-BE49-F238E27FC236}">
                  <a16:creationId xmlns:a16="http://schemas.microsoft.com/office/drawing/2014/main" id="{B097ABB0-2FCA-49B1-B8DB-71633D01A0AB}"/>
                </a:ext>
              </a:extLst>
            </p:cNvPr>
            <p:cNvCxnSpPr>
              <a:cxnSpLocks/>
            </p:cNvCxnSpPr>
            <p:nvPr/>
          </p:nvCxnSpPr>
          <p:spPr bwMode="auto">
            <a:xfrm>
              <a:off x="4108625" y="3353171"/>
              <a:ext cx="39528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0C72E4A-D54E-4048-82EF-3DFF391E1585}"/>
                </a:ext>
              </a:extLst>
            </p:cNvPr>
            <p:cNvCxnSpPr>
              <a:cxnSpLocks/>
            </p:cNvCxnSpPr>
            <p:nvPr/>
          </p:nvCxnSpPr>
          <p:spPr bwMode="auto">
            <a:xfrm>
              <a:off x="6145680" y="3543673"/>
              <a:ext cx="381415" cy="0"/>
            </a:xfrm>
            <a:prstGeom prst="line">
              <a:avLst/>
            </a:prstGeom>
            <a:noFill/>
            <a:ln w="28575" cap="flat" cmpd="sng" algn="ctr">
              <a:solidFill>
                <a:schemeClr val="bg1"/>
              </a:solidFill>
              <a:prstDash val="solid"/>
              <a:round/>
              <a:headEnd type="none" w="med" len="med"/>
              <a:tailEnd type="none" w="med" len="med"/>
            </a:ln>
            <a:effectLst/>
          </p:spPr>
        </p:cxnSp>
        <p:sp>
          <p:nvSpPr>
            <p:cNvPr id="76" name="TextBox 75">
              <a:extLst>
                <a:ext uri="{FF2B5EF4-FFF2-40B4-BE49-F238E27FC236}">
                  <a16:creationId xmlns:a16="http://schemas.microsoft.com/office/drawing/2014/main" id="{8FCB0148-6459-48C6-A658-5923B5D00BD6}"/>
                </a:ext>
              </a:extLst>
            </p:cNvPr>
            <p:cNvSpPr txBox="1"/>
            <p:nvPr/>
          </p:nvSpPr>
          <p:spPr bwMode="auto">
            <a:xfrm>
              <a:off x="4001187" y="4805140"/>
              <a:ext cx="234969"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9</a:t>
              </a:r>
            </a:p>
          </p:txBody>
        </p:sp>
        <p:sp>
          <p:nvSpPr>
            <p:cNvPr id="85" name="TextBox 84">
              <a:extLst>
                <a:ext uri="{FF2B5EF4-FFF2-40B4-BE49-F238E27FC236}">
                  <a16:creationId xmlns:a16="http://schemas.microsoft.com/office/drawing/2014/main" id="{C8F44490-DC65-43D4-9A5E-CABD5B600647}"/>
                </a:ext>
              </a:extLst>
            </p:cNvPr>
            <p:cNvSpPr txBox="1"/>
            <p:nvPr/>
          </p:nvSpPr>
          <p:spPr bwMode="auto">
            <a:xfrm>
              <a:off x="4337895" y="4800745"/>
              <a:ext cx="326109"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29</a:t>
              </a:r>
            </a:p>
          </p:txBody>
        </p:sp>
        <p:sp>
          <p:nvSpPr>
            <p:cNvPr id="89" name="TextBox 88">
              <a:extLst>
                <a:ext uri="{FF2B5EF4-FFF2-40B4-BE49-F238E27FC236}">
                  <a16:creationId xmlns:a16="http://schemas.microsoft.com/office/drawing/2014/main" id="{2A3A3152-D92E-4FF9-9B21-A1C078974D09}"/>
                </a:ext>
              </a:extLst>
            </p:cNvPr>
            <p:cNvSpPr txBox="1"/>
            <p:nvPr/>
          </p:nvSpPr>
          <p:spPr bwMode="auto">
            <a:xfrm>
              <a:off x="5973270" y="4794152"/>
              <a:ext cx="326109"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10</a:t>
              </a:r>
            </a:p>
          </p:txBody>
        </p:sp>
        <p:sp>
          <p:nvSpPr>
            <p:cNvPr id="99" name="TextBox 98">
              <a:extLst>
                <a:ext uri="{FF2B5EF4-FFF2-40B4-BE49-F238E27FC236}">
                  <a16:creationId xmlns:a16="http://schemas.microsoft.com/office/drawing/2014/main" id="{369A702D-3C59-4E8E-85ED-E6B5430626E7}"/>
                </a:ext>
              </a:extLst>
            </p:cNvPr>
            <p:cNvSpPr txBox="1"/>
            <p:nvPr/>
          </p:nvSpPr>
          <p:spPr bwMode="auto">
            <a:xfrm>
              <a:off x="6370680" y="4789753"/>
              <a:ext cx="326109"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26</a:t>
              </a:r>
            </a:p>
          </p:txBody>
        </p:sp>
        <p:sp>
          <p:nvSpPr>
            <p:cNvPr id="100" name="TextBox 99">
              <a:extLst>
                <a:ext uri="{FF2B5EF4-FFF2-40B4-BE49-F238E27FC236}">
                  <a16:creationId xmlns:a16="http://schemas.microsoft.com/office/drawing/2014/main" id="{C8C31A67-3F54-4B7E-983A-66DA040B7B66}"/>
                </a:ext>
              </a:extLst>
            </p:cNvPr>
            <p:cNvSpPr txBox="1"/>
            <p:nvPr/>
          </p:nvSpPr>
          <p:spPr bwMode="auto">
            <a:xfrm>
              <a:off x="7960331" y="4796352"/>
              <a:ext cx="326109"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13</a:t>
              </a:r>
            </a:p>
          </p:txBody>
        </p:sp>
        <p:sp>
          <p:nvSpPr>
            <p:cNvPr id="101" name="TextBox 100">
              <a:extLst>
                <a:ext uri="{FF2B5EF4-FFF2-40B4-BE49-F238E27FC236}">
                  <a16:creationId xmlns:a16="http://schemas.microsoft.com/office/drawing/2014/main" id="{9EE9172E-BA34-4C49-8F1B-95F22D4438B5}"/>
                </a:ext>
              </a:extLst>
            </p:cNvPr>
            <p:cNvSpPr txBox="1"/>
            <p:nvPr/>
          </p:nvSpPr>
          <p:spPr bwMode="auto">
            <a:xfrm>
              <a:off x="8357742" y="4791956"/>
              <a:ext cx="326109" cy="2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20</a:t>
              </a:r>
            </a:p>
          </p:txBody>
        </p:sp>
        <p:sp>
          <p:nvSpPr>
            <p:cNvPr id="102" name="Content Placeholder 5">
              <a:extLst>
                <a:ext uri="{FF2B5EF4-FFF2-40B4-BE49-F238E27FC236}">
                  <a16:creationId xmlns:a16="http://schemas.microsoft.com/office/drawing/2014/main" id="{BAF772AE-9EFE-4BE7-87B9-082D0F824AED}"/>
                </a:ext>
              </a:extLst>
            </p:cNvPr>
            <p:cNvSpPr txBox="1">
              <a:spLocks noChangeArrowheads="1"/>
            </p:cNvSpPr>
            <p:nvPr/>
          </p:nvSpPr>
          <p:spPr>
            <a:xfrm>
              <a:off x="8038971" y="3452983"/>
              <a:ext cx="583051" cy="194167"/>
            </a:xfrm>
            <a:prstGeom prst="rect">
              <a:avLst/>
            </a:prstGeom>
          </p:spPr>
          <p:txBody>
            <a:bodyPr wrap="none" lIns="0" tIns="0" rIns="0" bIns="0" anchor="ctr">
              <a:spAutoFit/>
            </a:bodyPr>
            <a:lstStyle>
              <a:lvl1pPr marL="225425" indent="-225425" algn="l" rtl="0" eaLnBrk="0" fontAlgn="base" hangingPunct="0">
                <a:lnSpc>
                  <a:spcPct val="90000"/>
                </a:lnSpc>
                <a:spcBef>
                  <a:spcPts val="900"/>
                </a:spcBef>
                <a:spcAft>
                  <a:spcPct val="0"/>
                </a:spcAft>
                <a:buClr>
                  <a:srgbClr val="0070C0"/>
                </a:buClr>
                <a:buChar char="•"/>
                <a:defRPr sz="2800">
                  <a:solidFill>
                    <a:schemeClr val="tx1"/>
                  </a:solidFill>
                  <a:latin typeface="+mn-lt"/>
                  <a:ea typeface="MS PGothic" pitchFamily="34" charset="-128"/>
                  <a:cs typeface="+mn-cs"/>
                </a:defRPr>
              </a:lvl1pPr>
              <a:lvl2pPr marL="688975" indent="-349250" algn="l" rtl="0" eaLnBrk="0" fontAlgn="base" hangingPunct="0">
                <a:lnSpc>
                  <a:spcPct val="90000"/>
                </a:lnSpc>
                <a:spcBef>
                  <a:spcPts val="900"/>
                </a:spcBef>
                <a:spcAft>
                  <a:spcPct val="0"/>
                </a:spcAft>
                <a:buClr>
                  <a:srgbClr val="CC0000"/>
                </a:buClr>
                <a:buFont typeface="Arial" charset="0"/>
                <a:buChar char="–"/>
                <a:defRPr sz="2400">
                  <a:solidFill>
                    <a:schemeClr val="tx1"/>
                  </a:solidFill>
                  <a:latin typeface="+mn-lt"/>
                  <a:ea typeface="MS PGothic" pitchFamily="34" charset="-128"/>
                  <a:cs typeface="+mn-cs"/>
                </a:defRPr>
              </a:lvl2pPr>
              <a:lvl3pPr marL="1031875" indent="-228600" algn="l" rtl="0" eaLnBrk="0" fontAlgn="base" hangingPunct="0">
                <a:lnSpc>
                  <a:spcPct val="90000"/>
                </a:lnSpc>
                <a:spcBef>
                  <a:spcPts val="900"/>
                </a:spcBef>
                <a:spcAft>
                  <a:spcPct val="0"/>
                </a:spcAft>
                <a:buClr>
                  <a:srgbClr val="00B050"/>
                </a:buClr>
                <a:buChar char="•"/>
                <a:defRPr sz="2000">
                  <a:solidFill>
                    <a:schemeClr val="tx1"/>
                  </a:solidFill>
                  <a:latin typeface="+mn-lt"/>
                  <a:ea typeface="MS PGothic" pitchFamily="34" charset="-128"/>
                  <a:cs typeface="+mn-cs"/>
                </a:defRPr>
              </a:lvl3pPr>
              <a:lvl4pPr marL="1484313" indent="-338138" algn="l" rtl="0" eaLnBrk="0" fontAlgn="base" hangingPunct="0">
                <a:lnSpc>
                  <a:spcPct val="90000"/>
                </a:lnSpc>
                <a:spcBef>
                  <a:spcPts val="900"/>
                </a:spcBef>
                <a:spcAft>
                  <a:spcPct val="0"/>
                </a:spcAft>
                <a:buClr>
                  <a:srgbClr val="931574"/>
                </a:buClr>
                <a:buFont typeface="Arial" charset="0"/>
                <a:buChar char="–"/>
                <a:defRPr>
                  <a:solidFill>
                    <a:schemeClr val="tx1"/>
                  </a:solidFill>
                  <a:latin typeface="+mn-lt"/>
                  <a:ea typeface="MS PGothic" pitchFamily="34" charset="-128"/>
                  <a:cs typeface="+mn-cs"/>
                </a:defRPr>
              </a:lvl4pPr>
              <a:lvl5pPr marL="1828800" indent="-230188" algn="l" rtl="0" eaLnBrk="0" fontAlgn="base" hangingPunct="0">
                <a:lnSpc>
                  <a:spcPct val="90000"/>
                </a:lnSpc>
                <a:spcBef>
                  <a:spcPts val="900"/>
                </a:spcBef>
                <a:spcAft>
                  <a:spcPct val="0"/>
                </a:spcAft>
                <a:buClr>
                  <a:srgbClr val="5ABAE9"/>
                </a:buClr>
                <a:buFont typeface="Arial" charset="0"/>
                <a:buChar char="»"/>
                <a:defRPr>
                  <a:solidFill>
                    <a:schemeClr val="tx1"/>
                  </a:solidFill>
                  <a:latin typeface="+mn-lt"/>
                  <a:ea typeface="MS PGothic" pitchFamily="34" charset="-128"/>
                  <a:cs typeface="+mn-cs"/>
                </a:defRPr>
              </a:lvl5pPr>
              <a:lvl6pPr marL="22860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6pPr>
              <a:lvl7pPr marL="27432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7pPr>
              <a:lvl8pPr marL="32004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8pPr>
              <a:lvl9pPr marL="36576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9pPr>
            </a:lstStyle>
            <a:p>
              <a:pPr marL="0" indent="0" algn="ctr" defTabSz="685800">
                <a:spcBef>
                  <a:spcPts val="675"/>
                </a:spcBef>
                <a:buNone/>
                <a:defRPr/>
              </a:pPr>
              <a:r>
                <a:rPr lang="en-US" sz="1800" i="1" kern="0" dirty="0">
                  <a:solidFill>
                    <a:schemeClr val="bg1"/>
                  </a:solidFill>
                  <a:latin typeface="Calibri" panose="020F0502020204030204" pitchFamily="34" charset="0"/>
                  <a:cs typeface="Calibri" panose="020F0502020204030204" pitchFamily="34" charset="0"/>
                </a:rPr>
                <a:t>P </a:t>
              </a:r>
              <a:r>
                <a:rPr lang="en-US" sz="1800" kern="0" dirty="0">
                  <a:solidFill>
                    <a:schemeClr val="bg1"/>
                  </a:solidFill>
                  <a:latin typeface="Calibri" panose="020F0502020204030204" pitchFamily="34" charset="0"/>
                  <a:cs typeface="Calibri" panose="020F0502020204030204" pitchFamily="34" charset="0"/>
                </a:rPr>
                <a:t>= .130</a:t>
              </a:r>
            </a:p>
          </p:txBody>
        </p:sp>
        <p:cxnSp>
          <p:nvCxnSpPr>
            <p:cNvPr id="103" name="Straight Connector 102">
              <a:extLst>
                <a:ext uri="{FF2B5EF4-FFF2-40B4-BE49-F238E27FC236}">
                  <a16:creationId xmlns:a16="http://schemas.microsoft.com/office/drawing/2014/main" id="{1FB088C3-FD16-4877-92A9-BF96DAAF7CB6}"/>
                </a:ext>
              </a:extLst>
            </p:cNvPr>
            <p:cNvCxnSpPr>
              <a:cxnSpLocks/>
            </p:cNvCxnSpPr>
            <p:nvPr/>
          </p:nvCxnSpPr>
          <p:spPr bwMode="auto">
            <a:xfrm>
              <a:off x="8141531" y="3657973"/>
              <a:ext cx="385073" cy="0"/>
            </a:xfrm>
            <a:prstGeom prst="line">
              <a:avLst/>
            </a:prstGeom>
            <a:noFill/>
            <a:ln w="28575" cap="flat" cmpd="sng" algn="ctr">
              <a:solidFill>
                <a:schemeClr val="bg1"/>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20092D7D-03E1-225B-60DA-EC672A52B535}"/>
                </a:ext>
              </a:extLst>
            </p:cNvPr>
            <p:cNvGrpSpPr/>
            <p:nvPr/>
          </p:nvGrpSpPr>
          <p:grpSpPr>
            <a:xfrm>
              <a:off x="3230358" y="2952319"/>
              <a:ext cx="90134" cy="2115790"/>
              <a:chOff x="3230358" y="2952319"/>
              <a:chExt cx="90134" cy="2115790"/>
            </a:xfrm>
          </p:grpSpPr>
          <p:grpSp>
            <p:nvGrpSpPr>
              <p:cNvPr id="53" name="Group 52">
                <a:extLst>
                  <a:ext uri="{FF2B5EF4-FFF2-40B4-BE49-F238E27FC236}">
                    <a16:creationId xmlns:a16="http://schemas.microsoft.com/office/drawing/2014/main" id="{88868DF0-A78C-4990-978C-E74D5E4F8D8B}"/>
                  </a:ext>
                </a:extLst>
              </p:cNvPr>
              <p:cNvGrpSpPr/>
              <p:nvPr/>
            </p:nvGrpSpPr>
            <p:grpSpPr>
              <a:xfrm>
                <a:off x="3230358" y="2984172"/>
                <a:ext cx="81731" cy="2079113"/>
                <a:chOff x="1862919" y="2442949"/>
                <a:chExt cx="95535" cy="762000"/>
              </a:xfrm>
            </p:grpSpPr>
            <p:cxnSp>
              <p:nvCxnSpPr>
                <p:cNvPr id="54" name="Straight Connector 53">
                  <a:extLst>
                    <a:ext uri="{FF2B5EF4-FFF2-40B4-BE49-F238E27FC236}">
                      <a16:creationId xmlns:a16="http://schemas.microsoft.com/office/drawing/2014/main" id="{EF097391-0CE8-4D8B-BC31-A2BD933D99A0}"/>
                    </a:ext>
                  </a:extLst>
                </p:cNvPr>
                <p:cNvCxnSpPr/>
                <p:nvPr/>
              </p:nvCxnSpPr>
              <p:spPr bwMode="auto">
                <a:xfrm>
                  <a:off x="1862919" y="24429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DB3B1F8-552D-45C2-B669-E1B2A786FD75}"/>
                    </a:ext>
                  </a:extLst>
                </p:cNvPr>
                <p:cNvCxnSpPr/>
                <p:nvPr/>
              </p:nvCxnSpPr>
              <p:spPr bwMode="auto">
                <a:xfrm>
                  <a:off x="1862919" y="25953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BEC56EB-5155-4AE0-9568-3818F23AF0A5}"/>
                    </a:ext>
                  </a:extLst>
                </p:cNvPr>
                <p:cNvCxnSpPr/>
                <p:nvPr/>
              </p:nvCxnSpPr>
              <p:spPr bwMode="auto">
                <a:xfrm>
                  <a:off x="1862919" y="27477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6B7866B-2299-4FA5-9ECE-E99557A67692}"/>
                    </a:ext>
                  </a:extLst>
                </p:cNvPr>
                <p:cNvCxnSpPr/>
                <p:nvPr/>
              </p:nvCxnSpPr>
              <p:spPr bwMode="auto">
                <a:xfrm>
                  <a:off x="1862919" y="29001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565052A-0FE4-4DDE-B25D-C28B38CF966F}"/>
                    </a:ext>
                  </a:extLst>
                </p:cNvPr>
                <p:cNvCxnSpPr/>
                <p:nvPr/>
              </p:nvCxnSpPr>
              <p:spPr bwMode="auto">
                <a:xfrm>
                  <a:off x="1862919" y="3052549"/>
                  <a:ext cx="9553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9CC92F5-BD82-4C5E-8504-9DCBC4DA877C}"/>
                    </a:ext>
                  </a:extLst>
                </p:cNvPr>
                <p:cNvCxnSpPr/>
                <p:nvPr/>
              </p:nvCxnSpPr>
              <p:spPr bwMode="auto">
                <a:xfrm>
                  <a:off x="1862919" y="3204949"/>
                  <a:ext cx="95535"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4" name="Straight Connector 103">
                <a:extLst>
                  <a:ext uri="{FF2B5EF4-FFF2-40B4-BE49-F238E27FC236}">
                    <a16:creationId xmlns:a16="http://schemas.microsoft.com/office/drawing/2014/main" id="{064F976F-F8D3-814E-BCF9-C17074E75C56}"/>
                  </a:ext>
                </a:extLst>
              </p:cNvPr>
              <p:cNvCxnSpPr>
                <a:cxnSpLocks/>
              </p:cNvCxnSpPr>
              <p:nvPr/>
            </p:nvCxnSpPr>
            <p:spPr>
              <a:xfrm flipV="1">
                <a:off x="3320492" y="2952319"/>
                <a:ext cx="0" cy="211579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07" name="Straight Connector 106">
              <a:extLst>
                <a:ext uri="{FF2B5EF4-FFF2-40B4-BE49-F238E27FC236}">
                  <a16:creationId xmlns:a16="http://schemas.microsoft.com/office/drawing/2014/main" id="{3EF85E75-0B03-644B-B70F-F3C4782E4A26}"/>
                </a:ext>
              </a:extLst>
            </p:cNvPr>
            <p:cNvCxnSpPr>
              <a:cxnSpLocks/>
            </p:cNvCxnSpPr>
            <p:nvPr/>
          </p:nvCxnSpPr>
          <p:spPr>
            <a:xfrm flipV="1">
              <a:off x="3313082" y="5060644"/>
              <a:ext cx="5991410" cy="1127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p:cNvSpPr>
              <a:spLocks noChangeArrowheads="1"/>
            </p:cNvSpPr>
            <p:nvPr/>
          </p:nvSpPr>
          <p:spPr bwMode="auto">
            <a:xfrm>
              <a:off x="3381262" y="2801126"/>
              <a:ext cx="1835135" cy="2296796"/>
            </a:xfrm>
            <a:prstGeom prst="rect">
              <a:avLst/>
            </a:prstGeom>
            <a:noFill/>
            <a:ln w="57150">
              <a:solidFill>
                <a:srgbClr val="FF0000"/>
              </a:solidFill>
              <a:round/>
              <a:headEnd/>
              <a:tailEnd/>
            </a:ln>
            <a:effectLst/>
            <a:extLst>
              <a:ext uri="{909E8E84-426E-40dd-AFC4-6F175D3DCCD1}">
                <a14:hiddenFill xmlns:a14="http://schemas.microsoft.com/office/drawing/2010/main" xmlns="">
                  <a:solidFill>
                    <a:srgbClr val="FFFFFF"/>
                  </a:solidFill>
                </a14:hiddenFill>
              </a:ext>
            </a:extLst>
          </p:spPr>
          <p:txBody>
            <a:bodyPr wrap="none" anchor="ctr"/>
            <a:lstStyle/>
            <a:p>
              <a:pPr algn="ctr"/>
              <a:endParaRPr lang="en-US" dirty="0">
                <a:solidFill>
                  <a:schemeClr val="bg1"/>
                </a:solidFill>
                <a:latin typeface="Arial" charset="0"/>
                <a:ea typeface="ＭＳ Ｐゴシック" charset="0"/>
              </a:endParaRPr>
            </a:p>
          </p:txBody>
        </p:sp>
      </p:grpSp>
      <p:sp>
        <p:nvSpPr>
          <p:cNvPr id="2" name="Text Box 15">
            <a:extLst>
              <a:ext uri="{FF2B5EF4-FFF2-40B4-BE49-F238E27FC236}">
                <a16:creationId xmlns:a16="http://schemas.microsoft.com/office/drawing/2014/main" id="{95E74BE8-7365-1950-9C05-4058454AFEC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Cusi. Ann Intern Med. 2016;165:305.</a:t>
            </a:r>
          </a:p>
        </p:txBody>
      </p:sp>
    </p:spTree>
    <p:extLst>
      <p:ext uri="{BB962C8B-B14F-4D97-AF65-F5344CB8AC3E}">
        <p14:creationId xmlns:p14="http://schemas.microsoft.com/office/powerpoint/2010/main" val="1985961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408084-C716-4453-B626-2AB4932666E6}"/>
              </a:ext>
            </a:extLst>
          </p:cNvPr>
          <p:cNvSpPr>
            <a:spLocks noGrp="1"/>
          </p:cNvSpPr>
          <p:nvPr>
            <p:ph type="title"/>
          </p:nvPr>
        </p:nvSpPr>
        <p:spPr/>
        <p:txBody>
          <a:bodyPr>
            <a:noAutofit/>
          </a:bodyPr>
          <a:lstStyle/>
          <a:p>
            <a:r>
              <a:rPr lang="en-US" b="1" dirty="0"/>
              <a:t>Safety and Tolerability of Recommended Therapies </a:t>
            </a:r>
            <a:br>
              <a:rPr lang="en-US" b="1" dirty="0"/>
            </a:br>
            <a:r>
              <a:rPr lang="en-US" b="1" dirty="0"/>
              <a:t>(Off Label)</a:t>
            </a:r>
          </a:p>
        </p:txBody>
      </p:sp>
      <p:sp>
        <p:nvSpPr>
          <p:cNvPr id="2" name="Content Placeholder 1"/>
          <p:cNvSpPr>
            <a:spLocks noGrp="1"/>
          </p:cNvSpPr>
          <p:nvPr>
            <p:ph sz="half" idx="1"/>
          </p:nvPr>
        </p:nvSpPr>
        <p:spPr>
          <a:xfrm>
            <a:off x="609759" y="1510730"/>
            <a:ext cx="5650814" cy="3998640"/>
          </a:xfrm>
        </p:spPr>
        <p:txBody>
          <a:bodyPr>
            <a:normAutofit/>
          </a:bodyPr>
          <a:lstStyle/>
          <a:p>
            <a:r>
              <a:rPr lang="en-US" sz="2600" dirty="0"/>
              <a:t>Vitamin E (800 IU/day)</a:t>
            </a:r>
          </a:p>
          <a:p>
            <a:pPr lvl="1"/>
            <a:r>
              <a:rPr lang="en-GB" sz="2400" dirty="0"/>
              <a:t>Possible all-cause mortality risk at </a:t>
            </a:r>
            <a:br>
              <a:rPr lang="en-GB" sz="2400" dirty="0"/>
            </a:br>
            <a:r>
              <a:rPr lang="en-GB" sz="2400" dirty="0"/>
              <a:t>&gt;800 IU/day</a:t>
            </a:r>
            <a:r>
              <a:rPr lang="en-GB" sz="2400" baseline="30000" dirty="0"/>
              <a:t>1</a:t>
            </a:r>
          </a:p>
          <a:p>
            <a:pPr lvl="1"/>
            <a:r>
              <a:rPr lang="en-GB" sz="2400" dirty="0"/>
              <a:t>Increased hemorrhagic stroke risk</a:t>
            </a:r>
            <a:r>
              <a:rPr lang="en-GB" sz="2400" baseline="30000" dirty="0"/>
              <a:t>2</a:t>
            </a:r>
          </a:p>
          <a:p>
            <a:pPr lvl="1"/>
            <a:r>
              <a:rPr lang="en-GB" sz="2400" dirty="0"/>
              <a:t>Also shows reduced ischemic </a:t>
            </a:r>
            <a:br>
              <a:rPr lang="en-GB" sz="2400" dirty="0"/>
            </a:br>
            <a:r>
              <a:rPr lang="en-GB" sz="2400" dirty="0"/>
              <a:t>stroke risk</a:t>
            </a:r>
          </a:p>
          <a:p>
            <a:pPr lvl="1"/>
            <a:r>
              <a:rPr lang="en-GB" sz="2400" dirty="0"/>
              <a:t>Increased prostate carcinoma </a:t>
            </a:r>
            <a:br>
              <a:rPr lang="en-GB" sz="2400" dirty="0"/>
            </a:br>
            <a:r>
              <a:rPr lang="en-GB" sz="2400" dirty="0"/>
              <a:t>risk (HR vs placebo</a:t>
            </a:r>
            <a:r>
              <a:rPr lang="en-US" sz="2400" dirty="0"/>
              <a:t>: 1.17 </a:t>
            </a:r>
            <a:br>
              <a:rPr lang="en-US" sz="2400" dirty="0"/>
            </a:br>
            <a:r>
              <a:rPr lang="en-US" sz="2400" dirty="0"/>
              <a:t>(99% CI: 1.004-1.36; </a:t>
            </a:r>
            <a:r>
              <a:rPr lang="en-US" sz="2400" i="1" dirty="0"/>
              <a:t>P</a:t>
            </a:r>
            <a:r>
              <a:rPr lang="en-US" sz="2400" dirty="0"/>
              <a:t> = .008</a:t>
            </a:r>
            <a:r>
              <a:rPr lang="en-GB" sz="2400" dirty="0"/>
              <a:t>)</a:t>
            </a:r>
            <a:r>
              <a:rPr lang="en-GB" sz="2400" baseline="30000" dirty="0"/>
              <a:t>3</a:t>
            </a:r>
          </a:p>
        </p:txBody>
      </p:sp>
      <p:sp>
        <p:nvSpPr>
          <p:cNvPr id="8" name="Content Placeholder 7">
            <a:extLst>
              <a:ext uri="{FF2B5EF4-FFF2-40B4-BE49-F238E27FC236}">
                <a16:creationId xmlns:a16="http://schemas.microsoft.com/office/drawing/2014/main" id="{BD9F8269-044B-485A-A0D9-DBF4A27F0E34}"/>
              </a:ext>
            </a:extLst>
          </p:cNvPr>
          <p:cNvSpPr>
            <a:spLocks noGrp="1"/>
          </p:cNvSpPr>
          <p:nvPr>
            <p:ph sz="half" idx="2"/>
          </p:nvPr>
        </p:nvSpPr>
        <p:spPr>
          <a:xfrm>
            <a:off x="6252633" y="1510730"/>
            <a:ext cx="5623681" cy="4679462"/>
          </a:xfrm>
        </p:spPr>
        <p:txBody>
          <a:bodyPr>
            <a:normAutofit/>
          </a:bodyPr>
          <a:lstStyle/>
          <a:p>
            <a:r>
              <a:rPr lang="en-US" dirty="0"/>
              <a:t>Pioglitazone</a:t>
            </a:r>
          </a:p>
          <a:p>
            <a:pPr lvl="1"/>
            <a:r>
              <a:rPr lang="en-GB" dirty="0"/>
              <a:t>Edema, weight gain </a:t>
            </a:r>
            <a:br>
              <a:rPr lang="en-GB" dirty="0"/>
            </a:br>
            <a:r>
              <a:rPr lang="en-GB" dirty="0"/>
              <a:t>(~2-3 kg over 2-4 yr)</a:t>
            </a:r>
            <a:r>
              <a:rPr lang="en-GB" baseline="30000" dirty="0"/>
              <a:t>4</a:t>
            </a:r>
          </a:p>
          <a:p>
            <a:pPr lvl="1"/>
            <a:r>
              <a:rPr lang="en-GB" dirty="0"/>
              <a:t>Risk of osteoporosis in women</a:t>
            </a:r>
            <a:r>
              <a:rPr lang="en-GB" baseline="30000" dirty="0"/>
              <a:t>5</a:t>
            </a:r>
          </a:p>
          <a:p>
            <a:pPr lvl="1"/>
            <a:r>
              <a:rPr lang="en-GB" dirty="0"/>
              <a:t>Equivocal bladder cancer risk</a:t>
            </a:r>
          </a:p>
          <a:p>
            <a:pPr lvl="2">
              <a:buFont typeface="Wingdings" panose="05000000000000000000" pitchFamily="2" charset="2"/>
              <a:buChar char="§"/>
            </a:pPr>
            <a:r>
              <a:rPr lang="en-GB" dirty="0"/>
              <a:t>Increased in some studies</a:t>
            </a:r>
            <a:r>
              <a:rPr lang="en-GB" baseline="30000" dirty="0"/>
              <a:t>6</a:t>
            </a:r>
          </a:p>
          <a:p>
            <a:pPr lvl="2">
              <a:buFont typeface="Wingdings" panose="05000000000000000000" pitchFamily="2" charset="2"/>
              <a:buChar char="§"/>
            </a:pPr>
            <a:r>
              <a:rPr lang="en-GB" dirty="0"/>
              <a:t>No association in most studies</a:t>
            </a:r>
            <a:r>
              <a:rPr lang="en-GB" baseline="30000" dirty="0"/>
              <a:t>7,8</a:t>
            </a:r>
            <a:endParaRPr lang="en-US" baseline="30000" dirty="0">
              <a:solidFill>
                <a:srgbClr val="002060"/>
              </a:solidFill>
            </a:endParaRPr>
          </a:p>
        </p:txBody>
      </p:sp>
      <p:sp>
        <p:nvSpPr>
          <p:cNvPr id="14" name="Rectangle 13">
            <a:extLst>
              <a:ext uri="{FF2B5EF4-FFF2-40B4-BE49-F238E27FC236}">
                <a16:creationId xmlns:a16="http://schemas.microsoft.com/office/drawing/2014/main" id="{2094FE53-13EC-4AD4-A940-8A767DC2CD52}"/>
              </a:ext>
            </a:extLst>
          </p:cNvPr>
          <p:cNvSpPr/>
          <p:nvPr/>
        </p:nvSpPr>
        <p:spPr>
          <a:xfrm>
            <a:off x="1931181" y="5509370"/>
            <a:ext cx="8229600" cy="512448"/>
          </a:xfrm>
          <a:prstGeom prst="rect">
            <a:avLst/>
          </a:prstGeom>
          <a:solidFill>
            <a:schemeClr val="accent1"/>
          </a:solidFill>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tIns="34290" bIns="34290" rtlCol="0">
            <a:spAutoFit/>
          </a:bodyPr>
          <a:lstStyle/>
          <a:p>
            <a:pPr algn="ctr">
              <a:lnSpc>
                <a:spcPct val="90000"/>
              </a:lnSpc>
            </a:pPr>
            <a:r>
              <a:rPr lang="en-US" sz="1600" b="1" dirty="0">
                <a:latin typeface="Calibri" panose="020F0502020204030204" pitchFamily="34" charset="0"/>
                <a:cs typeface="Calibri" panose="020F0502020204030204" pitchFamily="34" charset="0"/>
              </a:rPr>
              <a:t>Use of these agents should be personalized for selected patients </a:t>
            </a:r>
            <a:br>
              <a:rPr lang="en-US" sz="1600" b="1" dirty="0">
                <a:latin typeface="Calibri" panose="020F0502020204030204" pitchFamily="34" charset="0"/>
                <a:cs typeface="Calibri" panose="020F0502020204030204" pitchFamily="34" charset="0"/>
              </a:rPr>
            </a:br>
            <a:r>
              <a:rPr lang="en-US" sz="1600" b="1" dirty="0">
                <a:latin typeface="Calibri" panose="020F0502020204030204" pitchFamily="34" charset="0"/>
                <a:cs typeface="Calibri" panose="020F0502020204030204" pitchFamily="34" charset="0"/>
              </a:rPr>
              <a:t>with histologically confirmed MASH after careful consideration of risk‒benefit ratio</a:t>
            </a:r>
          </a:p>
        </p:txBody>
      </p:sp>
      <p:sp>
        <p:nvSpPr>
          <p:cNvPr id="7" name="Footer Placeholder 6">
            <a:extLst>
              <a:ext uri="{FF2B5EF4-FFF2-40B4-BE49-F238E27FC236}">
                <a16:creationId xmlns:a16="http://schemas.microsoft.com/office/drawing/2014/main" id="{144685CF-9337-466E-8EA9-812D6F50D685}"/>
              </a:ext>
            </a:extLst>
          </p:cNvPr>
          <p:cNvSpPr txBox="1">
            <a:spLocks/>
          </p:cNvSpPr>
          <p:nvPr/>
        </p:nvSpPr>
        <p:spPr>
          <a:xfrm>
            <a:off x="421702" y="6068129"/>
            <a:ext cx="6976388" cy="567848"/>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spcBef>
                <a:spcPct val="30000"/>
              </a:spcBef>
              <a:defRPr/>
            </a:pPr>
            <a:r>
              <a:rPr lang="en-US" sz="1200" b="0" dirty="0">
                <a:solidFill>
                  <a:schemeClr val="bg2"/>
                </a:solidFill>
                <a:latin typeface="Calibri" panose="020F0502020204030204" pitchFamily="34" charset="0"/>
                <a:cs typeface="Calibri" panose="020F0502020204030204" pitchFamily="34" charset="0"/>
              </a:rPr>
              <a:t>1. Miller. </a:t>
            </a:r>
            <a:r>
              <a:rPr lang="sv-SE" sz="1200" b="0" dirty="0">
                <a:solidFill>
                  <a:schemeClr val="bg2"/>
                </a:solidFill>
                <a:latin typeface="Calibri" panose="020F0502020204030204" pitchFamily="34" charset="0"/>
                <a:cs typeface="Calibri" panose="020F0502020204030204" pitchFamily="34" charset="0"/>
              </a:rPr>
              <a:t>Ann Intern Med. 2005;142:37. 2. </a:t>
            </a:r>
            <a:r>
              <a:rPr lang="en-US" sz="1200" b="0" dirty="0">
                <a:solidFill>
                  <a:schemeClr val="bg2"/>
                </a:solidFill>
                <a:latin typeface="Calibri" panose="020F0502020204030204" pitchFamily="34" charset="0"/>
                <a:cs typeface="Calibri" panose="020F0502020204030204" pitchFamily="34" charset="0"/>
              </a:rPr>
              <a:t>Schurks. BMJ. 2010;341:c5702. 3. Klein. JAMA. 2011;306:1549. </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4. Bril. Diabetes Care. 2017;40:419. 5. Yau. Curr Diab Rep. 2013;13:329. </a:t>
            </a:r>
            <a:r>
              <a:rPr lang="it-IT" sz="1200" b="0" dirty="0">
                <a:solidFill>
                  <a:schemeClr val="bg2"/>
                </a:solidFill>
                <a:latin typeface="Calibri" panose="020F0502020204030204" pitchFamily="34" charset="0"/>
                <a:cs typeface="Calibri" panose="020F0502020204030204" pitchFamily="34" charset="0"/>
              </a:rPr>
              <a:t>6. Tuccori. </a:t>
            </a:r>
            <a:r>
              <a:rPr lang="en-US" sz="1200" b="0" dirty="0">
                <a:solidFill>
                  <a:schemeClr val="bg2"/>
                </a:solidFill>
                <a:latin typeface="Calibri" panose="020F0502020204030204" pitchFamily="34" charset="0"/>
                <a:cs typeface="Calibri" panose="020F0502020204030204" pitchFamily="34" charset="0"/>
              </a:rPr>
              <a:t>BMJ. 2016;352:i1541. </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7. Lewis. JAMA. 2015;314:265. 8. Davidson.</a:t>
            </a:r>
            <a:r>
              <a:rPr lang="en-US" altLang="en-US" sz="1200" b="0" dirty="0">
                <a:solidFill>
                  <a:schemeClr val="bg2"/>
                </a:solidFill>
                <a:latin typeface="Calibri" panose="020F0502020204030204" pitchFamily="34" charset="0"/>
                <a:cs typeface="Calibri" panose="020F0502020204030204" pitchFamily="34" charset="0"/>
              </a:rPr>
              <a:t> Diabetes Complications. 2016;30:981. </a:t>
            </a:r>
          </a:p>
        </p:txBody>
      </p:sp>
    </p:spTree>
    <p:extLst>
      <p:ext uri="{BB962C8B-B14F-4D97-AF65-F5344CB8AC3E}">
        <p14:creationId xmlns:p14="http://schemas.microsoft.com/office/powerpoint/2010/main" val="3701876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AC57-F4B8-3EBD-29B9-8DBFE1F583A3}"/>
              </a:ext>
            </a:extLst>
          </p:cNvPr>
          <p:cNvSpPr>
            <a:spLocks noGrp="1"/>
          </p:cNvSpPr>
          <p:nvPr>
            <p:ph type="title"/>
          </p:nvPr>
        </p:nvSpPr>
        <p:spPr/>
        <p:txBody>
          <a:bodyPr/>
          <a:lstStyle/>
          <a:p>
            <a:r>
              <a:rPr lang="en-US" dirty="0"/>
              <a:t>Clinical Care Pathway for Risk Stratification and Management of Patients With MASLD</a:t>
            </a:r>
          </a:p>
        </p:txBody>
      </p:sp>
      <p:sp>
        <p:nvSpPr>
          <p:cNvPr id="5" name="TextBox 4">
            <a:extLst>
              <a:ext uri="{FF2B5EF4-FFF2-40B4-BE49-F238E27FC236}">
                <a16:creationId xmlns:a16="http://schemas.microsoft.com/office/drawing/2014/main" id="{37BB5598-F243-D38E-2F79-D9858D51B15D}"/>
              </a:ext>
            </a:extLst>
          </p:cNvPr>
          <p:cNvSpPr txBox="1"/>
          <p:nvPr/>
        </p:nvSpPr>
        <p:spPr bwMode="auto">
          <a:xfrm>
            <a:off x="433026" y="6393923"/>
            <a:ext cx="9363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Kanwal. Gastroenterology. 2021;161:1657.</a:t>
            </a:r>
          </a:p>
        </p:txBody>
      </p:sp>
      <p:graphicFrame>
        <p:nvGraphicFramePr>
          <p:cNvPr id="8" name="Table 7">
            <a:extLst>
              <a:ext uri="{FF2B5EF4-FFF2-40B4-BE49-F238E27FC236}">
                <a16:creationId xmlns:a16="http://schemas.microsoft.com/office/drawing/2014/main" id="{DE28C75E-291D-0CA1-1ABF-6AF65C5117BE}"/>
              </a:ext>
            </a:extLst>
          </p:cNvPr>
          <p:cNvGraphicFramePr>
            <a:graphicFrameLocks noGrp="1"/>
          </p:cNvGraphicFramePr>
          <p:nvPr>
            <p:extLst>
              <p:ext uri="{D42A27DB-BD31-4B8C-83A1-F6EECF244321}">
                <p14:modId xmlns:p14="http://schemas.microsoft.com/office/powerpoint/2010/main" val="3811256373"/>
              </p:ext>
            </p:extLst>
          </p:nvPr>
        </p:nvGraphicFramePr>
        <p:xfrm>
          <a:off x="717549" y="1600201"/>
          <a:ext cx="10764650" cy="3947160"/>
        </p:xfrm>
        <a:graphic>
          <a:graphicData uri="http://schemas.openxmlformats.org/drawingml/2006/table">
            <a:tbl>
              <a:tblPr firstRow="1" bandRow="1">
                <a:tableStyleId>{93296810-A885-4BE3-A3E7-6D5BEEA58F35}</a:tableStyleId>
              </a:tblPr>
              <a:tblGrid>
                <a:gridCol w="2497599">
                  <a:extLst>
                    <a:ext uri="{9D8B030D-6E8A-4147-A177-3AD203B41FA5}">
                      <a16:colId xmlns:a16="http://schemas.microsoft.com/office/drawing/2014/main" val="284801201"/>
                    </a:ext>
                  </a:extLst>
                </a:gridCol>
                <a:gridCol w="2884727">
                  <a:extLst>
                    <a:ext uri="{9D8B030D-6E8A-4147-A177-3AD203B41FA5}">
                      <a16:colId xmlns:a16="http://schemas.microsoft.com/office/drawing/2014/main" val="2812738374"/>
                    </a:ext>
                  </a:extLst>
                </a:gridCol>
                <a:gridCol w="2691162">
                  <a:extLst>
                    <a:ext uri="{9D8B030D-6E8A-4147-A177-3AD203B41FA5}">
                      <a16:colId xmlns:a16="http://schemas.microsoft.com/office/drawing/2014/main" val="4139861858"/>
                    </a:ext>
                  </a:extLst>
                </a:gridCol>
                <a:gridCol w="2691162">
                  <a:extLst>
                    <a:ext uri="{9D8B030D-6E8A-4147-A177-3AD203B41FA5}">
                      <a16:colId xmlns:a16="http://schemas.microsoft.com/office/drawing/2014/main" val="1232243426"/>
                    </a:ext>
                  </a:extLst>
                </a:gridCol>
              </a:tblGrid>
              <a:tr h="612492">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eaLnBrk="1" hangingPunct="1">
                        <a:lnSpc>
                          <a:spcPct val="90000"/>
                        </a:lnSpc>
                        <a:spcBef>
                          <a:spcPts val="0"/>
                        </a:spcBef>
                        <a:spcAft>
                          <a:spcPts val="0"/>
                        </a:spcAft>
                        <a:buClr>
                          <a:schemeClr val="folHlink"/>
                        </a:buClr>
                        <a:buNone/>
                      </a:pPr>
                      <a:r>
                        <a:rPr lang="en-US" sz="1400" dirty="0">
                          <a:latin typeface="Calibri" panose="020F0502020204030204" pitchFamily="34" charset="0"/>
                        </a:rPr>
                        <a:t>LOW RISK</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FIB-4 &lt;1.3 </a:t>
                      </a:r>
                      <a:r>
                        <a:rPr lang="en-US" sz="1400" b="0" i="1" dirty="0">
                          <a:latin typeface="Calibri" panose="020F0502020204030204" pitchFamily="34" charset="0"/>
                        </a:rPr>
                        <a:t>or</a:t>
                      </a:r>
                      <a:r>
                        <a:rPr lang="en-US" sz="1400" b="0" dirty="0">
                          <a:latin typeface="Calibri" panose="020F0502020204030204" pitchFamily="34" charset="0"/>
                        </a:rPr>
                        <a:t> </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Liver stiffness measurement </a:t>
                      </a:r>
                      <a:br>
                        <a:rPr lang="en-US" sz="1400" b="0" dirty="0">
                          <a:latin typeface="Calibri" panose="020F0502020204030204" pitchFamily="34" charset="0"/>
                        </a:rPr>
                      </a:br>
                      <a:r>
                        <a:rPr lang="en-US" sz="1400" b="0" dirty="0">
                          <a:latin typeface="Calibri" panose="020F0502020204030204" pitchFamily="34" charset="0"/>
                        </a:rPr>
                        <a:t>&lt;8 kPa </a:t>
                      </a:r>
                      <a:r>
                        <a:rPr lang="en-US" sz="1400" b="0" i="1" dirty="0">
                          <a:latin typeface="Calibri" panose="020F0502020204030204" pitchFamily="34" charset="0"/>
                        </a:rPr>
                        <a:t>or</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liver biopsy F0-F1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eaLnBrk="1" hangingPunct="1">
                        <a:lnSpc>
                          <a:spcPct val="90000"/>
                        </a:lnSpc>
                        <a:spcBef>
                          <a:spcPts val="0"/>
                        </a:spcBef>
                        <a:spcAft>
                          <a:spcPts val="0"/>
                        </a:spcAft>
                        <a:buClr>
                          <a:schemeClr val="folHlink"/>
                        </a:buClr>
                        <a:buNone/>
                      </a:pPr>
                      <a:r>
                        <a:rPr lang="en-US" sz="1400" dirty="0">
                          <a:solidFill>
                            <a:schemeClr val="bg1"/>
                          </a:solidFill>
                          <a:latin typeface="Calibri" panose="020F0502020204030204" pitchFamily="34" charset="0"/>
                        </a:rPr>
                        <a:t>INDETERMINATE RISK</a:t>
                      </a:r>
                    </a:p>
                    <a:p>
                      <a:pPr algn="ctr" eaLnBrk="1" hangingPunct="1">
                        <a:lnSpc>
                          <a:spcPct val="90000"/>
                        </a:lnSpc>
                        <a:spcBef>
                          <a:spcPts val="0"/>
                        </a:spcBef>
                        <a:spcAft>
                          <a:spcPts val="0"/>
                        </a:spcAft>
                        <a:buClr>
                          <a:schemeClr val="folHlink"/>
                        </a:buClr>
                        <a:buNone/>
                      </a:pPr>
                      <a:r>
                        <a:rPr lang="en-US" sz="1400" b="0" dirty="0">
                          <a:solidFill>
                            <a:schemeClr val="bg1"/>
                          </a:solidFill>
                          <a:latin typeface="Calibri" panose="020F0502020204030204" pitchFamily="34" charset="0"/>
                        </a:rPr>
                        <a:t>FIB-4 1.3-2.67 </a:t>
                      </a:r>
                      <a:r>
                        <a:rPr lang="en-US" sz="1400" b="0" i="1" dirty="0">
                          <a:solidFill>
                            <a:schemeClr val="bg1"/>
                          </a:solidFill>
                          <a:latin typeface="Calibri" panose="020F0502020204030204" pitchFamily="34" charset="0"/>
                        </a:rPr>
                        <a:t>and/or </a:t>
                      </a:r>
                    </a:p>
                    <a:p>
                      <a:pPr algn="ctr" eaLnBrk="1" hangingPunct="1">
                        <a:lnSpc>
                          <a:spcPct val="90000"/>
                        </a:lnSpc>
                        <a:spcBef>
                          <a:spcPts val="0"/>
                        </a:spcBef>
                        <a:spcAft>
                          <a:spcPts val="0"/>
                        </a:spcAft>
                        <a:buClr>
                          <a:schemeClr val="folHlink"/>
                        </a:buClr>
                        <a:buNone/>
                      </a:pPr>
                      <a:r>
                        <a:rPr lang="en-US" sz="1400" b="0" dirty="0">
                          <a:solidFill>
                            <a:schemeClr val="bg1"/>
                          </a:solidFill>
                          <a:latin typeface="Calibri" panose="020F0502020204030204" pitchFamily="34" charset="0"/>
                        </a:rPr>
                        <a:t>Liver stiffness measurement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8-12 kPa </a:t>
                      </a:r>
                      <a:r>
                        <a:rPr lang="en-US" sz="1400" b="0" i="1" dirty="0">
                          <a:solidFill>
                            <a:schemeClr val="bg1"/>
                          </a:solidFill>
                          <a:latin typeface="Calibri" panose="020F0502020204030204" pitchFamily="34" charset="0"/>
                        </a:rPr>
                        <a:t>and</a:t>
                      </a:r>
                    </a:p>
                    <a:p>
                      <a:pPr algn="ctr" eaLnBrk="1" hangingPunct="1">
                        <a:lnSpc>
                          <a:spcPct val="90000"/>
                        </a:lnSpc>
                        <a:spcBef>
                          <a:spcPts val="0"/>
                        </a:spcBef>
                        <a:spcAft>
                          <a:spcPts val="0"/>
                        </a:spcAft>
                        <a:buClr>
                          <a:schemeClr val="folHlink"/>
                        </a:buClr>
                        <a:buNone/>
                      </a:pPr>
                      <a:r>
                        <a:rPr lang="en-US" sz="1400" b="0" dirty="0">
                          <a:solidFill>
                            <a:schemeClr val="bg1"/>
                          </a:solidFill>
                          <a:latin typeface="Calibri" panose="020F0502020204030204" pitchFamily="34" charset="0"/>
                        </a:rPr>
                        <a:t>liver biopsy not available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algn="ctr" eaLnBrk="1" hangingPunct="1">
                        <a:lnSpc>
                          <a:spcPct val="90000"/>
                        </a:lnSpc>
                        <a:spcBef>
                          <a:spcPts val="0"/>
                        </a:spcBef>
                        <a:spcAft>
                          <a:spcPts val="0"/>
                        </a:spcAft>
                        <a:buClr>
                          <a:schemeClr val="folHlink"/>
                        </a:buClr>
                        <a:buNone/>
                      </a:pPr>
                      <a:r>
                        <a:rPr lang="en-US" sz="1400" dirty="0">
                          <a:latin typeface="Calibri" panose="020F0502020204030204" pitchFamily="34" charset="0"/>
                        </a:rPr>
                        <a:t>HIGH RISK</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FIB-4 &gt;2.67 </a:t>
                      </a:r>
                      <a:r>
                        <a:rPr lang="en-US" sz="1400" b="0" i="1" dirty="0">
                          <a:latin typeface="Calibri" panose="020F0502020204030204" pitchFamily="34" charset="0"/>
                        </a:rPr>
                        <a:t>or</a:t>
                      </a:r>
                      <a:r>
                        <a:rPr lang="en-US" sz="1400" b="0" dirty="0">
                          <a:latin typeface="Calibri" panose="020F0502020204030204" pitchFamily="34" charset="0"/>
                        </a:rPr>
                        <a:t> </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Liver stiffness measurement </a:t>
                      </a:r>
                      <a:br>
                        <a:rPr lang="en-US" sz="1400" b="0" dirty="0">
                          <a:latin typeface="Calibri" panose="020F0502020204030204" pitchFamily="34" charset="0"/>
                        </a:rPr>
                      </a:br>
                      <a:r>
                        <a:rPr lang="en-US" sz="1400" b="0" dirty="0">
                          <a:latin typeface="Calibri" panose="020F0502020204030204" pitchFamily="34" charset="0"/>
                        </a:rPr>
                        <a:t>&gt;12 kPa </a:t>
                      </a:r>
                      <a:r>
                        <a:rPr lang="en-US" sz="1400" b="0" i="1" dirty="0">
                          <a:latin typeface="Calibri" panose="020F0502020204030204" pitchFamily="34" charset="0"/>
                        </a:rPr>
                        <a:t>or</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liver biopsy F2-F4</a:t>
                      </a: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73997115"/>
                  </a:ext>
                </a:extLst>
              </a:tr>
              <a:tr h="370214">
                <a:tc>
                  <a:txBody>
                    <a:bodyPr/>
                    <a:lstStyle/>
                    <a:p>
                      <a:pPr algn="ctr"/>
                      <a:endParaRPr lang="en-US" sz="14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bg1"/>
                          </a:solidFill>
                        </a:rPr>
                        <a:t>Management by PCP, dietitian, endocrinologist, cardiologist, others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8000"/>
                      </a:schemeClr>
                    </a:solidFill>
                  </a:tcPr>
                </a:tc>
                <a:tc gridSpan="2">
                  <a:txBody>
                    <a:bodyPr/>
                    <a:lstStyle/>
                    <a:p>
                      <a:pPr algn="ctr"/>
                      <a:r>
                        <a:rPr lang="en-US" sz="1400" dirty="0">
                          <a:solidFill>
                            <a:schemeClr val="bg1"/>
                          </a:solidFill>
                        </a:rPr>
                        <a:t>Management by hepatologist with multidisciplinary team </a:t>
                      </a:r>
                      <a:br>
                        <a:rPr lang="en-US" sz="1400" dirty="0">
                          <a:solidFill>
                            <a:schemeClr val="bg1"/>
                          </a:solidFill>
                        </a:rPr>
                      </a:br>
                      <a:r>
                        <a:rPr lang="en-US" sz="1400" dirty="0">
                          <a:solidFill>
                            <a:schemeClr val="bg1"/>
                          </a:solidFill>
                        </a:rPr>
                        <a:t>(PCP, dietitian, endocrinologist, cardiologist, others)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hMerge="1">
                  <a:txBody>
                    <a:bodyPr/>
                    <a:lstStyle/>
                    <a:p>
                      <a:pPr algn="ctr"/>
                      <a:endParaRPr lang="en-US" sz="16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59002058"/>
                  </a:ext>
                </a:extLst>
              </a:tr>
              <a:tr h="217196">
                <a:tc>
                  <a:txBody>
                    <a:bodyPr/>
                    <a:lstStyle/>
                    <a:p>
                      <a:pPr algn="l"/>
                      <a:r>
                        <a:rPr lang="en-US" sz="1400" dirty="0">
                          <a:solidFill>
                            <a:schemeClr val="bg1"/>
                          </a:solidFill>
                        </a:rPr>
                        <a:t>Lifestyle intervention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6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alpha val="55000"/>
                      </a:schemeClr>
                    </a:solidFill>
                  </a:tcPr>
                </a:tc>
                <a:extLst>
                  <a:ext uri="{0D108BD9-81ED-4DB2-BD59-A6C34878D82A}">
                    <a16:rowId xmlns:a16="http://schemas.microsoft.com/office/drawing/2014/main" val="892929047"/>
                  </a:ext>
                </a:extLst>
              </a:tr>
              <a:tr h="673307">
                <a:tc>
                  <a:txBody>
                    <a:bodyPr/>
                    <a:lstStyle/>
                    <a:p>
                      <a:pPr algn="l"/>
                      <a:r>
                        <a:rPr lang="en-US" sz="1400" dirty="0">
                          <a:solidFill>
                            <a:schemeClr val="bg1"/>
                          </a:solidFill>
                        </a:rPr>
                        <a:t>Weight loss recommended if overweight or obesity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1400" dirty="0">
                          <a:solidFill>
                            <a:schemeClr val="bg1"/>
                          </a:solidFill>
                        </a:rPr>
                        <a:t>Yes </a:t>
                      </a:r>
                    </a:p>
                    <a:p>
                      <a:pPr algn="ctr"/>
                      <a:r>
                        <a:rPr lang="en-US" sz="1400" dirty="0">
                          <a:solidFill>
                            <a:schemeClr val="bg1"/>
                          </a:solidFill>
                        </a:rPr>
                        <a:t>May benefit from structured weight loss programs, antiobesity medications, bariatric 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8000"/>
                      </a:schemeClr>
                    </a:solidFill>
                  </a:tcPr>
                </a:tc>
                <a:tc>
                  <a:txBody>
                    <a:bodyPr/>
                    <a:lstStyle/>
                    <a:p>
                      <a:pPr algn="ctr"/>
                      <a:r>
                        <a:rPr lang="en-US" sz="1400" dirty="0">
                          <a:solidFill>
                            <a:schemeClr val="bg1"/>
                          </a:solidFill>
                        </a:rPr>
                        <a:t>Yes </a:t>
                      </a:r>
                    </a:p>
                    <a:p>
                      <a:pPr algn="ctr"/>
                      <a:r>
                        <a:rPr lang="en-US" sz="1400" dirty="0">
                          <a:solidFill>
                            <a:schemeClr val="bg1"/>
                          </a:solidFill>
                        </a:rPr>
                        <a:t>Greater need for structured weight loss programs, antiobesity medications, bariatric 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400" dirty="0">
                          <a:solidFill>
                            <a:schemeClr val="bg1"/>
                          </a:solidFill>
                        </a:rPr>
                        <a:t>Yes </a:t>
                      </a:r>
                    </a:p>
                    <a:p>
                      <a:pPr algn="ctr"/>
                      <a:r>
                        <a:rPr lang="en-US" sz="1400" dirty="0">
                          <a:solidFill>
                            <a:schemeClr val="bg1"/>
                          </a:solidFill>
                        </a:rPr>
                        <a:t>Strong need for structured weight loss programs, antiobesity medications, bariatric 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081732544"/>
                  </a:ext>
                </a:extLst>
              </a:tr>
              <a:tr h="217196">
                <a:tc>
                  <a:txBody>
                    <a:bodyPr/>
                    <a:lstStyle/>
                    <a:p>
                      <a:pPr algn="l"/>
                      <a:r>
                        <a:rPr lang="en-US" sz="1400" dirty="0">
                          <a:solidFill>
                            <a:schemeClr val="bg1"/>
                          </a:solidFill>
                        </a:rPr>
                        <a:t>Pharmacotherapy for MASH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400" dirty="0">
                          <a:solidFill>
                            <a:schemeClr val="bg1"/>
                          </a:solidFill>
                        </a:rPr>
                        <a:t>Not recommended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6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alpha val="55000"/>
                      </a:schemeClr>
                    </a:solidFill>
                  </a:tcPr>
                </a:tc>
                <a:extLst>
                  <a:ext uri="{0D108BD9-81ED-4DB2-BD59-A6C34878D82A}">
                    <a16:rowId xmlns:a16="http://schemas.microsoft.com/office/drawing/2014/main" val="1797096026"/>
                  </a:ext>
                </a:extLst>
              </a:tr>
              <a:tr h="217196">
                <a:tc>
                  <a:txBody>
                    <a:bodyPr/>
                    <a:lstStyle/>
                    <a:p>
                      <a:pPr algn="l"/>
                      <a:r>
                        <a:rPr lang="en-US" sz="1400" dirty="0">
                          <a:solidFill>
                            <a:schemeClr val="bg1"/>
                          </a:solidFill>
                        </a:rPr>
                        <a:t>CVD risk reduction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8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26817399"/>
                  </a:ext>
                </a:extLst>
              </a:tr>
              <a:tr h="369233">
                <a:tc>
                  <a:txBody>
                    <a:bodyPr/>
                    <a:lstStyle/>
                    <a:p>
                      <a:pPr algn="l"/>
                      <a:r>
                        <a:rPr lang="en-US" sz="1400" dirty="0">
                          <a:solidFill>
                            <a:schemeClr val="bg1"/>
                          </a:solidFill>
                        </a:rPr>
                        <a:t>Diabetes care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400" dirty="0">
                          <a:solidFill>
                            <a:schemeClr val="bg1"/>
                          </a:solidFill>
                        </a:rPr>
                        <a:t>Standard of care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6000"/>
                      </a:schemeClr>
                    </a:solidFill>
                  </a:tcPr>
                </a:tc>
                <a:tc>
                  <a:txBody>
                    <a:bodyPr/>
                    <a:lstStyle/>
                    <a:p>
                      <a:pPr algn="ctr"/>
                      <a:r>
                        <a:rPr lang="en-US" sz="1400" dirty="0">
                          <a:solidFill>
                            <a:schemeClr val="bg1"/>
                          </a:solidFill>
                        </a:rPr>
                        <a:t>Prefer medications with efficacy in MASH (pioglitazone, GLP-1 RA)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Prefer medications with efficacy in MASH (pioglitazone, GLP-1 RA)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alpha val="55000"/>
                      </a:schemeClr>
                    </a:solidFill>
                  </a:tcPr>
                </a:tc>
                <a:extLst>
                  <a:ext uri="{0D108BD9-81ED-4DB2-BD59-A6C34878D82A}">
                    <a16:rowId xmlns:a16="http://schemas.microsoft.com/office/drawing/2014/main" val="2368979568"/>
                  </a:ext>
                </a:extLst>
              </a:tr>
            </a:tbl>
          </a:graphicData>
        </a:graphic>
      </p:graphicFrame>
    </p:spTree>
    <p:extLst>
      <p:ext uri="{BB962C8B-B14F-4D97-AF65-F5344CB8AC3E}">
        <p14:creationId xmlns:p14="http://schemas.microsoft.com/office/powerpoint/2010/main" val="449761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178F45-19BB-4540-BEF2-9D3BA17FE354}"/>
              </a:ext>
            </a:extLst>
          </p:cNvPr>
          <p:cNvSpPr txBox="1"/>
          <p:nvPr/>
        </p:nvSpPr>
        <p:spPr>
          <a:xfrm>
            <a:off x="609759" y="4632236"/>
            <a:ext cx="9398321" cy="1295868"/>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Currently, no FDA-approved drugs for MASH</a:t>
            </a:r>
          </a:p>
          <a:p>
            <a:pPr marL="285750" indent="-285750">
              <a:lnSpc>
                <a:spcPct val="150000"/>
              </a:lnSpc>
              <a:buFont typeface="Wingdings" panose="05000000000000000000" pitchFamily="2" charset="2"/>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In patients with MASH without T2D, vitamin E shown to improve steatosis</a:t>
            </a:r>
          </a:p>
          <a:p>
            <a:pPr marL="285750" indent="-285750">
              <a:lnSpc>
                <a:spcPct val="150000"/>
              </a:lnSpc>
              <a:buFont typeface="Wingdings" panose="05000000000000000000" pitchFamily="2" charset="2"/>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In patients with MASH with T2D, pioglitazone is effective for long-term treatment </a:t>
            </a:r>
          </a:p>
        </p:txBody>
      </p:sp>
      <p:sp>
        <p:nvSpPr>
          <p:cNvPr id="6" name="Oval 5">
            <a:extLst>
              <a:ext uri="{FF2B5EF4-FFF2-40B4-BE49-F238E27FC236}">
                <a16:creationId xmlns:a16="http://schemas.microsoft.com/office/drawing/2014/main" id="{BA97F750-E672-5A4B-95DA-680773869D06}"/>
              </a:ext>
            </a:extLst>
          </p:cNvPr>
          <p:cNvSpPr/>
          <p:nvPr/>
        </p:nvSpPr>
        <p:spPr>
          <a:xfrm>
            <a:off x="5324353" y="3070890"/>
            <a:ext cx="555586" cy="671332"/>
          </a:xfrm>
          <a:prstGeom prst="ellipse">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Oval 7">
            <a:extLst>
              <a:ext uri="{FF2B5EF4-FFF2-40B4-BE49-F238E27FC236}">
                <a16:creationId xmlns:a16="http://schemas.microsoft.com/office/drawing/2014/main" id="{AF8F85B5-5916-AF46-B5F0-90BD37B67322}"/>
              </a:ext>
            </a:extLst>
          </p:cNvPr>
          <p:cNvSpPr/>
          <p:nvPr/>
        </p:nvSpPr>
        <p:spPr>
          <a:xfrm>
            <a:off x="7004612" y="2931993"/>
            <a:ext cx="1537504" cy="535329"/>
          </a:xfrm>
          <a:prstGeom prst="ellipse">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Title 4">
            <a:extLst>
              <a:ext uri="{FF2B5EF4-FFF2-40B4-BE49-F238E27FC236}">
                <a16:creationId xmlns:a16="http://schemas.microsoft.com/office/drawing/2014/main" id="{25212A7E-2130-E0A3-E718-9CA8A792DA34}"/>
              </a:ext>
            </a:extLst>
          </p:cNvPr>
          <p:cNvSpPr>
            <a:spLocks noGrp="1"/>
          </p:cNvSpPr>
          <p:nvPr>
            <p:ph type="title"/>
          </p:nvPr>
        </p:nvSpPr>
        <p:spPr/>
        <p:txBody>
          <a:bodyPr/>
          <a:lstStyle/>
          <a:p>
            <a:r>
              <a:rPr lang="en-US" altLang="en-US" sz="3600" b="1" dirty="0">
                <a:latin typeface="+mn-lt"/>
              </a:rPr>
              <a:t>Management</a:t>
            </a:r>
            <a:endParaRPr lang="en-US" dirty="0"/>
          </a:p>
        </p:txBody>
      </p:sp>
      <p:graphicFrame>
        <p:nvGraphicFramePr>
          <p:cNvPr id="3" name="Table 2">
            <a:extLst>
              <a:ext uri="{FF2B5EF4-FFF2-40B4-BE49-F238E27FC236}">
                <a16:creationId xmlns:a16="http://schemas.microsoft.com/office/drawing/2014/main" id="{F29E72ED-4EF2-11E0-A48F-B44F8C957C21}"/>
              </a:ext>
            </a:extLst>
          </p:cNvPr>
          <p:cNvGraphicFramePr>
            <a:graphicFrameLocks noGrp="1"/>
          </p:cNvGraphicFramePr>
          <p:nvPr>
            <p:extLst>
              <p:ext uri="{D42A27DB-BD31-4B8C-83A1-F6EECF244321}">
                <p14:modId xmlns:p14="http://schemas.microsoft.com/office/powerpoint/2010/main" val="1854576633"/>
              </p:ext>
            </p:extLst>
          </p:nvPr>
        </p:nvGraphicFramePr>
        <p:xfrm>
          <a:off x="717550" y="1602452"/>
          <a:ext cx="10761664" cy="2955141"/>
        </p:xfrm>
        <a:graphic>
          <a:graphicData uri="http://schemas.openxmlformats.org/drawingml/2006/table">
            <a:tbl>
              <a:tblPr firstRow="1" bandRow="1">
                <a:tableStyleId>{EB344D84-9AFB-497E-A393-DC336BA19D2E}</a:tableStyleId>
              </a:tblPr>
              <a:tblGrid>
                <a:gridCol w="2414641">
                  <a:extLst>
                    <a:ext uri="{9D8B030D-6E8A-4147-A177-3AD203B41FA5}">
                      <a16:colId xmlns:a16="http://schemas.microsoft.com/office/drawing/2014/main" val="3711298254"/>
                    </a:ext>
                  </a:extLst>
                </a:gridCol>
                <a:gridCol w="1594181">
                  <a:extLst>
                    <a:ext uri="{9D8B030D-6E8A-4147-A177-3AD203B41FA5}">
                      <a16:colId xmlns:a16="http://schemas.microsoft.com/office/drawing/2014/main" val="175652140"/>
                    </a:ext>
                  </a:extLst>
                </a:gridCol>
                <a:gridCol w="2196384">
                  <a:extLst>
                    <a:ext uri="{9D8B030D-6E8A-4147-A177-3AD203B41FA5}">
                      <a16:colId xmlns:a16="http://schemas.microsoft.com/office/drawing/2014/main" val="3568824906"/>
                    </a:ext>
                  </a:extLst>
                </a:gridCol>
                <a:gridCol w="2744979">
                  <a:extLst>
                    <a:ext uri="{9D8B030D-6E8A-4147-A177-3AD203B41FA5}">
                      <a16:colId xmlns:a16="http://schemas.microsoft.com/office/drawing/2014/main" val="1085705004"/>
                    </a:ext>
                  </a:extLst>
                </a:gridCol>
                <a:gridCol w="1811479">
                  <a:extLst>
                    <a:ext uri="{9D8B030D-6E8A-4147-A177-3AD203B41FA5}">
                      <a16:colId xmlns:a16="http://schemas.microsoft.com/office/drawing/2014/main" val="3128093293"/>
                    </a:ext>
                  </a:extLst>
                </a:gridCol>
              </a:tblGrid>
              <a:tr h="748501">
                <a:tc>
                  <a:txBody>
                    <a:bodyPr/>
                    <a:lstStyle/>
                    <a:p>
                      <a:pPr algn="l" fontAlgn="t"/>
                      <a:r>
                        <a:rPr lang="en-US" sz="1800" b="1" dirty="0">
                          <a:effectLst/>
                        </a:rPr>
                        <a:t>Variable</a:t>
                      </a:r>
                    </a:p>
                  </a:txBody>
                  <a:tcPr marL="73751" marR="73751" marT="36876" marB="36876"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t"/>
                      <a:r>
                        <a:rPr lang="en-US" sz="1800" b="1" dirty="0">
                          <a:effectLst/>
                        </a:rPr>
                        <a:t>Lifestyle </a:t>
                      </a:r>
                    </a:p>
                    <a:p>
                      <a:pPr algn="ctr" fontAlgn="t"/>
                      <a:r>
                        <a:rPr lang="en-US" sz="1800" b="1" dirty="0">
                          <a:effectLst/>
                        </a:rPr>
                        <a:t>Intervention</a:t>
                      </a:r>
                    </a:p>
                  </a:txBody>
                  <a:tcPr marL="73751" marR="73751" marT="36876" marB="36876"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t"/>
                      <a:r>
                        <a:rPr lang="en-US" sz="1800" b="1" dirty="0">
                          <a:effectLst/>
                        </a:rPr>
                        <a:t>Liver-Directed </a:t>
                      </a:r>
                    </a:p>
                    <a:p>
                      <a:pPr algn="ctr" fontAlgn="t"/>
                      <a:r>
                        <a:rPr lang="en-US" sz="1800" b="1" dirty="0">
                          <a:effectLst/>
                        </a:rPr>
                        <a:t>Pharmacotherapy</a:t>
                      </a:r>
                    </a:p>
                  </a:txBody>
                  <a:tcPr marL="73751" marR="73751" marT="36876" marB="36876"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t"/>
                      <a:r>
                        <a:rPr lang="en-US" sz="1800" b="1" dirty="0">
                          <a:effectLst/>
                        </a:rPr>
                        <a:t>Diabetes Care </a:t>
                      </a:r>
                    </a:p>
                    <a:p>
                      <a:pPr algn="ctr" fontAlgn="t"/>
                      <a:r>
                        <a:rPr lang="en-US" sz="1800" b="1" dirty="0">
                          <a:effectLst/>
                        </a:rPr>
                        <a:t>(in Individuals </a:t>
                      </a:r>
                    </a:p>
                    <a:p>
                      <a:pPr algn="ctr" fontAlgn="t"/>
                      <a:r>
                        <a:rPr lang="en-US" sz="1800" b="1" dirty="0">
                          <a:effectLst/>
                        </a:rPr>
                        <a:t>With Diabetes)</a:t>
                      </a:r>
                    </a:p>
                  </a:txBody>
                  <a:tcPr marL="73751" marR="73751" marT="36876" marB="36876"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t"/>
                      <a:r>
                        <a:rPr lang="en-US" sz="1800" b="1" dirty="0">
                          <a:effectLst/>
                        </a:rPr>
                        <a:t>Cardiovascular </a:t>
                      </a:r>
                    </a:p>
                    <a:p>
                      <a:pPr algn="ctr" fontAlgn="t"/>
                      <a:r>
                        <a:rPr lang="en-US" sz="1800" b="1" dirty="0">
                          <a:effectLst/>
                        </a:rPr>
                        <a:t>Risk Reduction</a:t>
                      </a:r>
                    </a:p>
                  </a:txBody>
                  <a:tcPr marL="73751" marR="73751" marT="36876" marB="36876"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756475438"/>
                  </a:ext>
                </a:extLst>
              </a:tr>
              <a:tr h="325901">
                <a:tc>
                  <a:txBody>
                    <a:bodyPr/>
                    <a:lstStyle/>
                    <a:p>
                      <a:pPr algn="l" fontAlgn="t"/>
                      <a:r>
                        <a:rPr lang="en-US" sz="1800" dirty="0">
                          <a:solidFill>
                            <a:schemeClr val="bg1"/>
                          </a:solidFill>
                          <a:effectLst/>
                        </a:rPr>
                        <a:t>NAFL </a:t>
                      </a:r>
                    </a:p>
                  </a:txBody>
                  <a:tcPr marL="73751" marR="73751" marT="36876" marB="36876"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800" dirty="0">
                          <a:solidFill>
                            <a:schemeClr val="bg1"/>
                          </a:solidFill>
                          <a:effectLst/>
                        </a:rPr>
                        <a:t>No </a:t>
                      </a:r>
                    </a:p>
                  </a:txBody>
                  <a:tcPr marL="73751" marR="73751" marT="36876" marB="36876"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800" dirty="0">
                          <a:solidFill>
                            <a:schemeClr val="bg1"/>
                          </a:solidFill>
                          <a:effectLst/>
                        </a:rPr>
                        <a:t>Standard of care </a:t>
                      </a:r>
                    </a:p>
                  </a:txBody>
                  <a:tcPr marL="73751" marR="73751" marT="36876" marB="36876"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84063794"/>
                  </a:ext>
                </a:extLst>
              </a:tr>
              <a:tr h="605245">
                <a:tc>
                  <a:txBody>
                    <a:bodyPr/>
                    <a:lstStyle/>
                    <a:p>
                      <a:pPr algn="l" fontAlgn="t"/>
                      <a:r>
                        <a:rPr lang="en-US" sz="1800" dirty="0">
                          <a:solidFill>
                            <a:schemeClr val="bg1"/>
                          </a:solidFill>
                          <a:effectLst/>
                        </a:rPr>
                        <a:t>MASH with fibrosis </a:t>
                      </a:r>
                    </a:p>
                    <a:p>
                      <a:pPr algn="l" fontAlgn="t"/>
                      <a:r>
                        <a:rPr lang="en-US" sz="1800" dirty="0">
                          <a:solidFill>
                            <a:schemeClr val="bg1"/>
                          </a:solidFill>
                          <a:effectLst/>
                        </a:rPr>
                        <a:t>stage 0 or 1 (F0, F1) </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800" dirty="0">
                          <a:solidFill>
                            <a:schemeClr val="bg1"/>
                          </a:solidFill>
                          <a:effectLst/>
                        </a:rPr>
                        <a:t>No </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800" dirty="0">
                          <a:solidFill>
                            <a:schemeClr val="bg1"/>
                          </a:solidFill>
                          <a:effectLst/>
                        </a:rPr>
                        <a:t>Standard of care </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89990755"/>
                  </a:ext>
                </a:extLst>
              </a:tr>
              <a:tr h="605245">
                <a:tc>
                  <a:txBody>
                    <a:bodyPr/>
                    <a:lstStyle/>
                    <a:p>
                      <a:pPr algn="l" fontAlgn="t"/>
                      <a:r>
                        <a:rPr lang="en-US" sz="1800" dirty="0">
                          <a:solidFill>
                            <a:schemeClr val="bg1"/>
                          </a:solidFill>
                          <a:effectLst/>
                        </a:rPr>
                        <a:t>MASH with fibrosis </a:t>
                      </a:r>
                    </a:p>
                    <a:p>
                      <a:pPr algn="l" fontAlgn="t"/>
                      <a:r>
                        <a:rPr lang="en-US" sz="1800" dirty="0">
                          <a:solidFill>
                            <a:schemeClr val="bg1"/>
                          </a:solidFill>
                          <a:effectLst/>
                        </a:rPr>
                        <a:t>stage 2 or 3 (F2, F3) </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800" dirty="0">
                          <a:solidFill>
                            <a:schemeClr val="bg1"/>
                          </a:solidFill>
                          <a:effectLst/>
                        </a:rPr>
                        <a:t>Pioglitazone, </a:t>
                      </a:r>
                    </a:p>
                    <a:p>
                      <a:pPr algn="ctr" fontAlgn="t"/>
                      <a:r>
                        <a:rPr lang="en-US" sz="1800" dirty="0">
                          <a:solidFill>
                            <a:schemeClr val="bg1"/>
                          </a:solidFill>
                          <a:effectLst/>
                        </a:rPr>
                        <a:t>GLP-1 RAs</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8579119"/>
                  </a:ext>
                </a:extLst>
              </a:tr>
              <a:tr h="465573">
                <a:tc>
                  <a:txBody>
                    <a:bodyPr/>
                    <a:lstStyle/>
                    <a:p>
                      <a:pPr algn="l" fontAlgn="t"/>
                      <a:r>
                        <a:rPr lang="en-US" sz="1800" dirty="0">
                          <a:solidFill>
                            <a:schemeClr val="bg1"/>
                          </a:solidFill>
                          <a:effectLst/>
                        </a:rPr>
                        <a:t>MASH cirrhosis (F4) </a:t>
                      </a:r>
                    </a:p>
                  </a:txBody>
                  <a:tcPr marL="73751" marR="73751" marT="36876" marB="36876"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800" dirty="0">
                          <a:solidFill>
                            <a:schemeClr val="bg1"/>
                          </a:solidFill>
                          <a:effectLst/>
                        </a:rPr>
                        <a:t>Individualize</a:t>
                      </a:r>
                    </a:p>
                  </a:txBody>
                  <a:tcPr marL="73751" marR="73751" marT="36876" marB="36876"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800" dirty="0">
                          <a:solidFill>
                            <a:schemeClr val="bg1"/>
                          </a:solidFill>
                          <a:effectLst/>
                        </a:rPr>
                        <a:t>Yes </a:t>
                      </a:r>
                    </a:p>
                  </a:txBody>
                  <a:tcPr marL="73751" marR="73751" marT="36876" marB="36876"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02267437"/>
                  </a:ext>
                </a:extLst>
              </a:tr>
            </a:tbl>
          </a:graphicData>
        </a:graphic>
      </p:graphicFrame>
      <p:sp>
        <p:nvSpPr>
          <p:cNvPr id="4" name="TextBox 3">
            <a:extLst>
              <a:ext uri="{FF2B5EF4-FFF2-40B4-BE49-F238E27FC236}">
                <a16:creationId xmlns:a16="http://schemas.microsoft.com/office/drawing/2014/main" id="{F12BD0D7-372E-2BA4-5568-738114254488}"/>
              </a:ext>
            </a:extLst>
          </p:cNvPr>
          <p:cNvSpPr txBox="1"/>
          <p:nvPr/>
        </p:nvSpPr>
        <p:spPr bwMode="auto">
          <a:xfrm>
            <a:off x="433026" y="6393923"/>
            <a:ext cx="9363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200" dirty="0">
                <a:solidFill>
                  <a:srgbClr val="455560"/>
                </a:solidFill>
                <a:cs typeface="Arial" panose="020B0604020202020204" pitchFamily="34" charset="0"/>
              </a:rPr>
              <a:t>Kanwal. Diabetes Care. 2021;44:2162.</a:t>
            </a:r>
          </a:p>
        </p:txBody>
      </p:sp>
      <p:sp>
        <p:nvSpPr>
          <p:cNvPr id="7" name="Oval 6">
            <a:extLst>
              <a:ext uri="{FF2B5EF4-FFF2-40B4-BE49-F238E27FC236}">
                <a16:creationId xmlns:a16="http://schemas.microsoft.com/office/drawing/2014/main" id="{93551458-ACE9-50FF-9E84-CD038755A204}"/>
              </a:ext>
            </a:extLst>
          </p:cNvPr>
          <p:cNvSpPr/>
          <p:nvPr/>
        </p:nvSpPr>
        <p:spPr>
          <a:xfrm>
            <a:off x="5529924" y="3496160"/>
            <a:ext cx="555586" cy="1053749"/>
          </a:xfrm>
          <a:prstGeom prst="ellipse">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57703598-8F39-4652-5717-7D28AE4F50C0}"/>
              </a:ext>
            </a:extLst>
          </p:cNvPr>
          <p:cNvSpPr/>
          <p:nvPr/>
        </p:nvSpPr>
        <p:spPr>
          <a:xfrm>
            <a:off x="7375830" y="3447156"/>
            <a:ext cx="1737433" cy="671332"/>
          </a:xfrm>
          <a:prstGeom prst="ellipse">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748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FED1-AD30-5C45-86F2-770C86C92D23}"/>
              </a:ext>
            </a:extLst>
          </p:cNvPr>
          <p:cNvSpPr>
            <a:spLocks noGrp="1"/>
          </p:cNvSpPr>
          <p:nvPr>
            <p:ph type="title"/>
          </p:nvPr>
        </p:nvSpPr>
        <p:spPr/>
        <p:txBody>
          <a:bodyPr>
            <a:noAutofit/>
          </a:bodyPr>
          <a:lstStyle/>
          <a:p>
            <a:r>
              <a:rPr lang="en-US" dirty="0"/>
              <a:t>STEP1: Effects of Once-Weekly </a:t>
            </a:r>
            <a:br>
              <a:rPr lang="en-US" dirty="0"/>
            </a:br>
            <a:r>
              <a:rPr lang="en-US" dirty="0" err="1"/>
              <a:t>Semaglutide</a:t>
            </a:r>
            <a:r>
              <a:rPr lang="en-US" dirty="0"/>
              <a:t> (2.4 mg) </a:t>
            </a:r>
          </a:p>
        </p:txBody>
      </p:sp>
      <p:sp>
        <p:nvSpPr>
          <p:cNvPr id="8" name="Text Box 15">
            <a:extLst>
              <a:ext uri="{FF2B5EF4-FFF2-40B4-BE49-F238E27FC236}">
                <a16:creationId xmlns:a16="http://schemas.microsoft.com/office/drawing/2014/main" id="{55EF07DC-B536-222E-504F-FA4E7DDD5F37}"/>
              </a:ext>
            </a:extLst>
          </p:cNvPr>
          <p:cNvSpPr txBox="1">
            <a:spLocks noChangeArrowheads="1"/>
          </p:cNvSpPr>
          <p:nvPr/>
        </p:nvSpPr>
        <p:spPr bwMode="auto">
          <a:xfrm>
            <a:off x="434017" y="6388915"/>
            <a:ext cx="264942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Wilding. NEJM. 2021;384:989.</a:t>
            </a:r>
            <a:endParaRPr lang="en-US" altLang="en-US" sz="1200" b="0" dirty="0">
              <a:solidFill>
                <a:schemeClr val="bg2"/>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976D6C76-3D1F-17FD-EF79-93AEAAC108DE}"/>
              </a:ext>
            </a:extLst>
          </p:cNvPr>
          <p:cNvSpPr txBox="1"/>
          <p:nvPr/>
        </p:nvSpPr>
        <p:spPr bwMode="auto">
          <a:xfrm>
            <a:off x="626123" y="1336978"/>
            <a:ext cx="64321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Body Weight Change From BL by Wk, Observed In-Trial Data</a:t>
            </a:r>
          </a:p>
        </p:txBody>
      </p:sp>
      <p:sp>
        <p:nvSpPr>
          <p:cNvPr id="13" name="TextBox 12">
            <a:extLst>
              <a:ext uri="{FF2B5EF4-FFF2-40B4-BE49-F238E27FC236}">
                <a16:creationId xmlns:a16="http://schemas.microsoft.com/office/drawing/2014/main" id="{59689A44-5DEF-1395-3AB6-A5A647F5D6C4}"/>
              </a:ext>
            </a:extLst>
          </p:cNvPr>
          <p:cNvSpPr txBox="1"/>
          <p:nvPr/>
        </p:nvSpPr>
        <p:spPr bwMode="auto">
          <a:xfrm>
            <a:off x="1459282" y="3650118"/>
            <a:ext cx="4636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Wk Since Randomization</a:t>
            </a:r>
          </a:p>
        </p:txBody>
      </p:sp>
      <p:cxnSp>
        <p:nvCxnSpPr>
          <p:cNvPr id="15" name="Straight Connector 14">
            <a:extLst>
              <a:ext uri="{FF2B5EF4-FFF2-40B4-BE49-F238E27FC236}">
                <a16:creationId xmlns:a16="http://schemas.microsoft.com/office/drawing/2014/main" id="{3F76553F-4023-1703-AB13-FA9631CE3542}"/>
              </a:ext>
            </a:extLst>
          </p:cNvPr>
          <p:cNvCxnSpPr>
            <a:cxnSpLocks/>
          </p:cNvCxnSpPr>
          <p:nvPr/>
        </p:nvCxnSpPr>
        <p:spPr bwMode="auto">
          <a:xfrm>
            <a:off x="1453019" y="3432132"/>
            <a:ext cx="464298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45C995D-34C7-57DC-2FF5-E1840869120B}"/>
              </a:ext>
            </a:extLst>
          </p:cNvPr>
          <p:cNvCxnSpPr>
            <a:cxnSpLocks/>
          </p:cNvCxnSpPr>
          <p:nvPr/>
        </p:nvCxnSpPr>
        <p:spPr bwMode="auto">
          <a:xfrm flipV="1">
            <a:off x="1462413" y="1810011"/>
            <a:ext cx="0" cy="1622121"/>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4CCDA12-5FC5-0320-DBB3-704B2CB4A3A7}"/>
              </a:ext>
            </a:extLst>
          </p:cNvPr>
          <p:cNvCxnSpPr/>
          <p:nvPr/>
        </p:nvCxnSpPr>
        <p:spPr bwMode="auto">
          <a:xfrm>
            <a:off x="1465545" y="1803748"/>
            <a:ext cx="4630455" cy="0"/>
          </a:xfrm>
          <a:prstGeom prst="line">
            <a:avLst/>
          </a:prstGeom>
          <a:noFill/>
          <a:ln w="28575" cap="flat" cmpd="sng" algn="ctr">
            <a:solidFill>
              <a:schemeClr val="bg1"/>
            </a:solidFill>
            <a:prstDash val="sysDot"/>
            <a:round/>
            <a:headEnd type="none" w="med" len="med"/>
            <a:tailEnd type="none" w="med" len="med"/>
          </a:ln>
          <a:effectLst/>
        </p:spPr>
      </p:cxnSp>
      <p:cxnSp>
        <p:nvCxnSpPr>
          <p:cNvPr id="21" name="Straight Connector 20">
            <a:extLst>
              <a:ext uri="{FF2B5EF4-FFF2-40B4-BE49-F238E27FC236}">
                <a16:creationId xmlns:a16="http://schemas.microsoft.com/office/drawing/2014/main" id="{FB6EBAFB-8DCB-11C2-91BD-6272D3B4D9FE}"/>
              </a:ext>
            </a:extLst>
          </p:cNvPr>
          <p:cNvCxnSpPr>
            <a:cxnSpLocks/>
          </p:cNvCxnSpPr>
          <p:nvPr/>
        </p:nvCxnSpPr>
        <p:spPr bwMode="auto">
          <a:xfrm flipH="1">
            <a:off x="1396652" y="1810011"/>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57D0584-E8D7-9C6F-7388-3C3F689E147B}"/>
              </a:ext>
            </a:extLst>
          </p:cNvPr>
          <p:cNvCxnSpPr>
            <a:cxnSpLocks/>
          </p:cNvCxnSpPr>
          <p:nvPr/>
        </p:nvCxnSpPr>
        <p:spPr bwMode="auto">
          <a:xfrm flipH="1">
            <a:off x="1396652" y="1990247"/>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92F9BC4-7583-C035-D258-A0B371FCFC65}"/>
              </a:ext>
            </a:extLst>
          </p:cNvPr>
          <p:cNvCxnSpPr>
            <a:cxnSpLocks/>
          </p:cNvCxnSpPr>
          <p:nvPr/>
        </p:nvCxnSpPr>
        <p:spPr bwMode="auto">
          <a:xfrm flipH="1">
            <a:off x="1396652" y="2170483"/>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7F6421F-01F9-725C-3A3F-701DA6E599D1}"/>
              </a:ext>
            </a:extLst>
          </p:cNvPr>
          <p:cNvCxnSpPr>
            <a:cxnSpLocks/>
          </p:cNvCxnSpPr>
          <p:nvPr/>
        </p:nvCxnSpPr>
        <p:spPr bwMode="auto">
          <a:xfrm flipH="1">
            <a:off x="1396652" y="2350719"/>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CDA86C9-5AF5-8DE9-1147-1A65F7B5E3A6}"/>
              </a:ext>
            </a:extLst>
          </p:cNvPr>
          <p:cNvCxnSpPr>
            <a:cxnSpLocks/>
          </p:cNvCxnSpPr>
          <p:nvPr/>
        </p:nvCxnSpPr>
        <p:spPr bwMode="auto">
          <a:xfrm flipH="1">
            <a:off x="1396652" y="2530955"/>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2C713D7-3193-5093-AABA-5C5117BD118C}"/>
              </a:ext>
            </a:extLst>
          </p:cNvPr>
          <p:cNvCxnSpPr>
            <a:cxnSpLocks/>
          </p:cNvCxnSpPr>
          <p:nvPr/>
        </p:nvCxnSpPr>
        <p:spPr bwMode="auto">
          <a:xfrm flipH="1">
            <a:off x="1396652" y="2711191"/>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CD93796-5EEC-1FB0-43CE-8DA588CED6E7}"/>
              </a:ext>
            </a:extLst>
          </p:cNvPr>
          <p:cNvCxnSpPr>
            <a:cxnSpLocks/>
          </p:cNvCxnSpPr>
          <p:nvPr/>
        </p:nvCxnSpPr>
        <p:spPr bwMode="auto">
          <a:xfrm flipH="1">
            <a:off x="1396652" y="2891427"/>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C8B5703-39EE-97EC-49CE-231B642B6EEC}"/>
              </a:ext>
            </a:extLst>
          </p:cNvPr>
          <p:cNvCxnSpPr>
            <a:cxnSpLocks/>
          </p:cNvCxnSpPr>
          <p:nvPr/>
        </p:nvCxnSpPr>
        <p:spPr bwMode="auto">
          <a:xfrm flipH="1">
            <a:off x="1396652" y="3071663"/>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2C61357-1FE7-462A-268C-82242B6F8820}"/>
              </a:ext>
            </a:extLst>
          </p:cNvPr>
          <p:cNvCxnSpPr>
            <a:cxnSpLocks/>
          </p:cNvCxnSpPr>
          <p:nvPr/>
        </p:nvCxnSpPr>
        <p:spPr bwMode="auto">
          <a:xfrm flipH="1">
            <a:off x="1396652" y="3251899"/>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72A6451-792B-A783-35AC-64968C997D73}"/>
              </a:ext>
            </a:extLst>
          </p:cNvPr>
          <p:cNvCxnSpPr>
            <a:cxnSpLocks/>
          </p:cNvCxnSpPr>
          <p:nvPr/>
        </p:nvCxnSpPr>
        <p:spPr bwMode="auto">
          <a:xfrm flipH="1">
            <a:off x="1396652" y="3432132"/>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8B7A140-044A-7B08-2D3A-CBAD9797159F}"/>
              </a:ext>
            </a:extLst>
          </p:cNvPr>
          <p:cNvCxnSpPr>
            <a:cxnSpLocks/>
          </p:cNvCxnSpPr>
          <p:nvPr/>
        </p:nvCxnSpPr>
        <p:spPr bwMode="auto">
          <a:xfrm>
            <a:off x="1462413"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9CD5C5C-447D-CA78-F55E-816AFC4D5D84}"/>
              </a:ext>
            </a:extLst>
          </p:cNvPr>
          <p:cNvCxnSpPr>
            <a:cxnSpLocks/>
          </p:cNvCxnSpPr>
          <p:nvPr/>
        </p:nvCxnSpPr>
        <p:spPr bwMode="auto">
          <a:xfrm>
            <a:off x="1727547"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C61BBA9-5788-1A06-E3D9-CD5052BA4823}"/>
              </a:ext>
            </a:extLst>
          </p:cNvPr>
          <p:cNvCxnSpPr>
            <a:cxnSpLocks/>
          </p:cNvCxnSpPr>
          <p:nvPr/>
        </p:nvCxnSpPr>
        <p:spPr bwMode="auto">
          <a:xfrm>
            <a:off x="1992681"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9DEF5DB-8A9D-19D4-591F-53B185DE46E2}"/>
              </a:ext>
            </a:extLst>
          </p:cNvPr>
          <p:cNvCxnSpPr>
            <a:cxnSpLocks/>
          </p:cNvCxnSpPr>
          <p:nvPr/>
        </p:nvCxnSpPr>
        <p:spPr bwMode="auto">
          <a:xfrm>
            <a:off x="2270342"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EF3BBF1-D025-2B09-5E2A-AC5757D1C2B0}"/>
              </a:ext>
            </a:extLst>
          </p:cNvPr>
          <p:cNvCxnSpPr>
            <a:cxnSpLocks/>
          </p:cNvCxnSpPr>
          <p:nvPr/>
        </p:nvCxnSpPr>
        <p:spPr bwMode="auto">
          <a:xfrm>
            <a:off x="2548002"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EEA506E-CE4A-761F-575F-42068630AC77}"/>
              </a:ext>
            </a:extLst>
          </p:cNvPr>
          <p:cNvCxnSpPr>
            <a:cxnSpLocks/>
          </p:cNvCxnSpPr>
          <p:nvPr/>
        </p:nvCxnSpPr>
        <p:spPr bwMode="auto">
          <a:xfrm>
            <a:off x="2819399"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58FA57C-0DD2-F112-D4AB-5C77A8453759}"/>
              </a:ext>
            </a:extLst>
          </p:cNvPr>
          <p:cNvCxnSpPr>
            <a:cxnSpLocks/>
          </p:cNvCxnSpPr>
          <p:nvPr/>
        </p:nvCxnSpPr>
        <p:spPr bwMode="auto">
          <a:xfrm>
            <a:off x="3366369"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6C2625E-F813-7615-0031-08E68E3D9A79}"/>
              </a:ext>
            </a:extLst>
          </p:cNvPr>
          <p:cNvCxnSpPr>
            <a:cxnSpLocks/>
          </p:cNvCxnSpPr>
          <p:nvPr/>
        </p:nvCxnSpPr>
        <p:spPr bwMode="auto">
          <a:xfrm>
            <a:off x="3913339"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0A7DFD5-005F-B294-586A-EE27C4413DAB}"/>
              </a:ext>
            </a:extLst>
          </p:cNvPr>
          <p:cNvCxnSpPr>
            <a:cxnSpLocks/>
          </p:cNvCxnSpPr>
          <p:nvPr/>
        </p:nvCxnSpPr>
        <p:spPr bwMode="auto">
          <a:xfrm>
            <a:off x="4460309"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13A1C40-C31B-80CF-BFE6-F46FE9BF94B9}"/>
              </a:ext>
            </a:extLst>
          </p:cNvPr>
          <p:cNvCxnSpPr>
            <a:cxnSpLocks/>
          </p:cNvCxnSpPr>
          <p:nvPr/>
        </p:nvCxnSpPr>
        <p:spPr bwMode="auto">
          <a:xfrm>
            <a:off x="5001016"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6A89F53-287B-8230-8059-95E06DC7C6CB}"/>
              </a:ext>
            </a:extLst>
          </p:cNvPr>
          <p:cNvCxnSpPr>
            <a:cxnSpLocks/>
          </p:cNvCxnSpPr>
          <p:nvPr/>
        </p:nvCxnSpPr>
        <p:spPr bwMode="auto">
          <a:xfrm>
            <a:off x="5554248" y="3432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F9031CF-EA8C-36D8-8B34-749B0540B1C0}"/>
              </a:ext>
            </a:extLst>
          </p:cNvPr>
          <p:cNvCxnSpPr>
            <a:cxnSpLocks/>
          </p:cNvCxnSpPr>
          <p:nvPr/>
        </p:nvCxnSpPr>
        <p:spPr bwMode="auto">
          <a:xfrm>
            <a:off x="6090780" y="343213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EEFCF440-8866-D511-C01A-AA73E109362C}"/>
              </a:ext>
            </a:extLst>
          </p:cNvPr>
          <p:cNvSpPr txBox="1"/>
          <p:nvPr/>
        </p:nvSpPr>
        <p:spPr bwMode="auto">
          <a:xfrm rot="16200000">
            <a:off x="-548867" y="2451578"/>
            <a:ext cx="258662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Change From BL (%)</a:t>
            </a:r>
          </a:p>
        </p:txBody>
      </p:sp>
      <p:sp>
        <p:nvSpPr>
          <p:cNvPr id="45" name="TextBox 44">
            <a:extLst>
              <a:ext uri="{FF2B5EF4-FFF2-40B4-BE49-F238E27FC236}">
                <a16:creationId xmlns:a16="http://schemas.microsoft.com/office/drawing/2014/main" id="{EE559635-245B-1175-A1C1-222F6089494B}"/>
              </a:ext>
            </a:extLst>
          </p:cNvPr>
          <p:cNvSpPr txBox="1"/>
          <p:nvPr/>
        </p:nvSpPr>
        <p:spPr bwMode="auto">
          <a:xfrm>
            <a:off x="5879926"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68</a:t>
            </a:r>
          </a:p>
        </p:txBody>
      </p:sp>
      <p:sp>
        <p:nvSpPr>
          <p:cNvPr id="46" name="TextBox 45">
            <a:extLst>
              <a:ext uri="{FF2B5EF4-FFF2-40B4-BE49-F238E27FC236}">
                <a16:creationId xmlns:a16="http://schemas.microsoft.com/office/drawing/2014/main" id="{7CDB10E8-EFA3-1E03-323E-BD85DC3BBC23}"/>
              </a:ext>
            </a:extLst>
          </p:cNvPr>
          <p:cNvSpPr txBox="1"/>
          <p:nvPr/>
        </p:nvSpPr>
        <p:spPr bwMode="auto">
          <a:xfrm>
            <a:off x="1253646"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D43F165C-D096-DA6F-DDF9-AAB68A8876C3}"/>
              </a:ext>
            </a:extLst>
          </p:cNvPr>
          <p:cNvSpPr txBox="1"/>
          <p:nvPr/>
        </p:nvSpPr>
        <p:spPr bwMode="auto">
          <a:xfrm>
            <a:off x="1511379"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48" name="TextBox 47">
            <a:extLst>
              <a:ext uri="{FF2B5EF4-FFF2-40B4-BE49-F238E27FC236}">
                <a16:creationId xmlns:a16="http://schemas.microsoft.com/office/drawing/2014/main" id="{C883920F-4F67-3C66-4B28-6EA9F35D0A0E}"/>
              </a:ext>
            </a:extLst>
          </p:cNvPr>
          <p:cNvSpPr txBox="1"/>
          <p:nvPr/>
        </p:nvSpPr>
        <p:spPr bwMode="auto">
          <a:xfrm>
            <a:off x="1781638"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49" name="TextBox 48">
            <a:extLst>
              <a:ext uri="{FF2B5EF4-FFF2-40B4-BE49-F238E27FC236}">
                <a16:creationId xmlns:a16="http://schemas.microsoft.com/office/drawing/2014/main" id="{41D4F5E4-DD69-B7F4-AA38-5BC1A22EF151}"/>
              </a:ext>
            </a:extLst>
          </p:cNvPr>
          <p:cNvSpPr txBox="1"/>
          <p:nvPr/>
        </p:nvSpPr>
        <p:spPr bwMode="auto">
          <a:xfrm>
            <a:off x="2058159"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0" name="TextBox 49">
            <a:extLst>
              <a:ext uri="{FF2B5EF4-FFF2-40B4-BE49-F238E27FC236}">
                <a16:creationId xmlns:a16="http://schemas.microsoft.com/office/drawing/2014/main" id="{B47F31F4-A94C-333E-03CE-7AA89D694666}"/>
              </a:ext>
            </a:extLst>
          </p:cNvPr>
          <p:cNvSpPr txBox="1"/>
          <p:nvPr/>
        </p:nvSpPr>
        <p:spPr bwMode="auto">
          <a:xfrm>
            <a:off x="2334681"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51" name="TextBox 50">
            <a:extLst>
              <a:ext uri="{FF2B5EF4-FFF2-40B4-BE49-F238E27FC236}">
                <a16:creationId xmlns:a16="http://schemas.microsoft.com/office/drawing/2014/main" id="{9616B233-6F92-44B1-8432-36FC4ADFDD89}"/>
              </a:ext>
            </a:extLst>
          </p:cNvPr>
          <p:cNvSpPr txBox="1"/>
          <p:nvPr/>
        </p:nvSpPr>
        <p:spPr bwMode="auto">
          <a:xfrm>
            <a:off x="2611203"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791C28DD-ABB9-E008-A523-676910B41868}"/>
              </a:ext>
            </a:extLst>
          </p:cNvPr>
          <p:cNvSpPr txBox="1"/>
          <p:nvPr/>
        </p:nvSpPr>
        <p:spPr bwMode="auto">
          <a:xfrm>
            <a:off x="3157034"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53" name="TextBox 52">
            <a:extLst>
              <a:ext uri="{FF2B5EF4-FFF2-40B4-BE49-F238E27FC236}">
                <a16:creationId xmlns:a16="http://schemas.microsoft.com/office/drawing/2014/main" id="{20145827-5290-5476-C71F-D17B5F62828C}"/>
              </a:ext>
            </a:extLst>
          </p:cNvPr>
          <p:cNvSpPr txBox="1"/>
          <p:nvPr/>
        </p:nvSpPr>
        <p:spPr bwMode="auto">
          <a:xfrm>
            <a:off x="3702865"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4" name="TextBox 53">
            <a:extLst>
              <a:ext uri="{FF2B5EF4-FFF2-40B4-BE49-F238E27FC236}">
                <a16:creationId xmlns:a16="http://schemas.microsoft.com/office/drawing/2014/main" id="{4F4D83C5-9A70-8A25-3244-E23BEC142C5D}"/>
              </a:ext>
            </a:extLst>
          </p:cNvPr>
          <p:cNvSpPr txBox="1"/>
          <p:nvPr/>
        </p:nvSpPr>
        <p:spPr bwMode="auto">
          <a:xfrm>
            <a:off x="4248696"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55" name="TextBox 54">
            <a:extLst>
              <a:ext uri="{FF2B5EF4-FFF2-40B4-BE49-F238E27FC236}">
                <a16:creationId xmlns:a16="http://schemas.microsoft.com/office/drawing/2014/main" id="{BD0CBA1A-9E29-B000-7412-83DB04954721}"/>
              </a:ext>
            </a:extLst>
          </p:cNvPr>
          <p:cNvSpPr txBox="1"/>
          <p:nvPr/>
        </p:nvSpPr>
        <p:spPr bwMode="auto">
          <a:xfrm>
            <a:off x="4788264"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56" name="TextBox 55">
            <a:extLst>
              <a:ext uri="{FF2B5EF4-FFF2-40B4-BE49-F238E27FC236}">
                <a16:creationId xmlns:a16="http://schemas.microsoft.com/office/drawing/2014/main" id="{4C6D3C90-8869-A128-57DD-AC42D8CAA002}"/>
              </a:ext>
            </a:extLst>
          </p:cNvPr>
          <p:cNvSpPr txBox="1"/>
          <p:nvPr/>
        </p:nvSpPr>
        <p:spPr bwMode="auto">
          <a:xfrm>
            <a:off x="5340358" y="3419606"/>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7" name="TextBox 56">
            <a:extLst>
              <a:ext uri="{FF2B5EF4-FFF2-40B4-BE49-F238E27FC236}">
                <a16:creationId xmlns:a16="http://schemas.microsoft.com/office/drawing/2014/main" id="{7CC8AFC5-2842-C761-916B-1C6C88FFCAAA}"/>
              </a:ext>
            </a:extLst>
          </p:cNvPr>
          <p:cNvSpPr txBox="1"/>
          <p:nvPr/>
        </p:nvSpPr>
        <p:spPr bwMode="auto">
          <a:xfrm>
            <a:off x="926926" y="1642998"/>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5927DF25-8A14-504D-5DAD-2FF8BB6C9FFC}"/>
              </a:ext>
            </a:extLst>
          </p:cNvPr>
          <p:cNvSpPr txBox="1"/>
          <p:nvPr/>
        </p:nvSpPr>
        <p:spPr bwMode="auto">
          <a:xfrm>
            <a:off x="926926" y="1824161"/>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60" name="TextBox 59">
            <a:extLst>
              <a:ext uri="{FF2B5EF4-FFF2-40B4-BE49-F238E27FC236}">
                <a16:creationId xmlns:a16="http://schemas.microsoft.com/office/drawing/2014/main" id="{2C0E49B8-4093-A862-3232-EE0A283D2F01}"/>
              </a:ext>
            </a:extLst>
          </p:cNvPr>
          <p:cNvSpPr txBox="1"/>
          <p:nvPr/>
        </p:nvSpPr>
        <p:spPr bwMode="auto">
          <a:xfrm>
            <a:off x="926926" y="2005324"/>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61" name="TextBox 60">
            <a:extLst>
              <a:ext uri="{FF2B5EF4-FFF2-40B4-BE49-F238E27FC236}">
                <a16:creationId xmlns:a16="http://schemas.microsoft.com/office/drawing/2014/main" id="{8755C3DC-A4B7-1CFE-7151-023171DDC94A}"/>
              </a:ext>
            </a:extLst>
          </p:cNvPr>
          <p:cNvSpPr txBox="1"/>
          <p:nvPr/>
        </p:nvSpPr>
        <p:spPr bwMode="auto">
          <a:xfrm>
            <a:off x="926926" y="2186487"/>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62" name="TextBox 61">
            <a:extLst>
              <a:ext uri="{FF2B5EF4-FFF2-40B4-BE49-F238E27FC236}">
                <a16:creationId xmlns:a16="http://schemas.microsoft.com/office/drawing/2014/main" id="{8B061B23-7543-4F1E-D379-FFE17413DD83}"/>
              </a:ext>
            </a:extLst>
          </p:cNvPr>
          <p:cNvSpPr txBox="1"/>
          <p:nvPr/>
        </p:nvSpPr>
        <p:spPr bwMode="auto">
          <a:xfrm>
            <a:off x="926926" y="2367650"/>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63" name="TextBox 62">
            <a:extLst>
              <a:ext uri="{FF2B5EF4-FFF2-40B4-BE49-F238E27FC236}">
                <a16:creationId xmlns:a16="http://schemas.microsoft.com/office/drawing/2014/main" id="{12FD9362-E651-D5DB-1BE1-E5C7C8F7AAD8}"/>
              </a:ext>
            </a:extLst>
          </p:cNvPr>
          <p:cNvSpPr txBox="1"/>
          <p:nvPr/>
        </p:nvSpPr>
        <p:spPr bwMode="auto">
          <a:xfrm>
            <a:off x="926926" y="2548813"/>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4" name="TextBox 63">
            <a:extLst>
              <a:ext uri="{FF2B5EF4-FFF2-40B4-BE49-F238E27FC236}">
                <a16:creationId xmlns:a16="http://schemas.microsoft.com/office/drawing/2014/main" id="{6AE7B74F-D631-5E6E-1391-0C0B635BEA28}"/>
              </a:ext>
            </a:extLst>
          </p:cNvPr>
          <p:cNvSpPr txBox="1"/>
          <p:nvPr/>
        </p:nvSpPr>
        <p:spPr bwMode="auto">
          <a:xfrm>
            <a:off x="926926" y="2729976"/>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5" name="TextBox 64">
            <a:extLst>
              <a:ext uri="{FF2B5EF4-FFF2-40B4-BE49-F238E27FC236}">
                <a16:creationId xmlns:a16="http://schemas.microsoft.com/office/drawing/2014/main" id="{7B0F55BF-B0F6-4580-8033-6B175DBAD223}"/>
              </a:ext>
            </a:extLst>
          </p:cNvPr>
          <p:cNvSpPr txBox="1"/>
          <p:nvPr/>
        </p:nvSpPr>
        <p:spPr bwMode="auto">
          <a:xfrm>
            <a:off x="926926" y="2911139"/>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66" name="TextBox 65">
            <a:extLst>
              <a:ext uri="{FF2B5EF4-FFF2-40B4-BE49-F238E27FC236}">
                <a16:creationId xmlns:a16="http://schemas.microsoft.com/office/drawing/2014/main" id="{CA190FE4-4016-4A48-978A-DBC1AD6F0084}"/>
              </a:ext>
            </a:extLst>
          </p:cNvPr>
          <p:cNvSpPr txBox="1"/>
          <p:nvPr/>
        </p:nvSpPr>
        <p:spPr bwMode="auto">
          <a:xfrm>
            <a:off x="926926" y="3092302"/>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67" name="TextBox 66">
            <a:extLst>
              <a:ext uri="{FF2B5EF4-FFF2-40B4-BE49-F238E27FC236}">
                <a16:creationId xmlns:a16="http://schemas.microsoft.com/office/drawing/2014/main" id="{5AE5D128-C98C-75D4-D59E-BB311AF928B6}"/>
              </a:ext>
            </a:extLst>
          </p:cNvPr>
          <p:cNvSpPr txBox="1"/>
          <p:nvPr/>
        </p:nvSpPr>
        <p:spPr bwMode="auto">
          <a:xfrm>
            <a:off x="949890" y="3273469"/>
            <a:ext cx="528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68" name="TextBox 67">
            <a:extLst>
              <a:ext uri="{FF2B5EF4-FFF2-40B4-BE49-F238E27FC236}">
                <a16:creationId xmlns:a16="http://schemas.microsoft.com/office/drawing/2014/main" id="{B6838F76-A976-E496-253E-630B8767471B}"/>
              </a:ext>
            </a:extLst>
          </p:cNvPr>
          <p:cNvSpPr txBox="1"/>
          <p:nvPr/>
        </p:nvSpPr>
        <p:spPr bwMode="auto">
          <a:xfrm>
            <a:off x="1776892" y="2819173"/>
            <a:ext cx="12669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Semaglutide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Placebo</a:t>
            </a:r>
            <a:endParaRPr lang="en-US" sz="1600"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65C0C69A-27A2-0262-9CBB-3D40EF7C4324}"/>
              </a:ext>
            </a:extLst>
          </p:cNvPr>
          <p:cNvSpPr txBox="1"/>
          <p:nvPr/>
        </p:nvSpPr>
        <p:spPr bwMode="auto">
          <a:xfrm>
            <a:off x="626123" y="3888113"/>
            <a:ext cx="64321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Body Weight Change From BL by Wk, Observed In-Trial Data</a:t>
            </a:r>
          </a:p>
        </p:txBody>
      </p:sp>
      <p:sp>
        <p:nvSpPr>
          <p:cNvPr id="74" name="TextBox 73">
            <a:extLst>
              <a:ext uri="{FF2B5EF4-FFF2-40B4-BE49-F238E27FC236}">
                <a16:creationId xmlns:a16="http://schemas.microsoft.com/office/drawing/2014/main" id="{0DC3B129-31B7-6747-5EB4-F79AA79665EE}"/>
              </a:ext>
            </a:extLst>
          </p:cNvPr>
          <p:cNvSpPr txBox="1"/>
          <p:nvPr/>
        </p:nvSpPr>
        <p:spPr bwMode="auto">
          <a:xfrm>
            <a:off x="1459282" y="6169937"/>
            <a:ext cx="4636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Wk Since Randomization</a:t>
            </a:r>
          </a:p>
        </p:txBody>
      </p:sp>
      <p:cxnSp>
        <p:nvCxnSpPr>
          <p:cNvPr id="75" name="Straight Connector 74">
            <a:extLst>
              <a:ext uri="{FF2B5EF4-FFF2-40B4-BE49-F238E27FC236}">
                <a16:creationId xmlns:a16="http://schemas.microsoft.com/office/drawing/2014/main" id="{0E0E6879-F0A5-9EC4-5491-6BE915D969CB}"/>
              </a:ext>
            </a:extLst>
          </p:cNvPr>
          <p:cNvCxnSpPr>
            <a:cxnSpLocks/>
          </p:cNvCxnSpPr>
          <p:nvPr/>
        </p:nvCxnSpPr>
        <p:spPr bwMode="auto">
          <a:xfrm>
            <a:off x="1453019" y="5951951"/>
            <a:ext cx="4642981"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4EF7A6E-365A-DA73-0F42-CCE1B47A24F9}"/>
              </a:ext>
            </a:extLst>
          </p:cNvPr>
          <p:cNvCxnSpPr>
            <a:cxnSpLocks/>
          </p:cNvCxnSpPr>
          <p:nvPr/>
        </p:nvCxnSpPr>
        <p:spPr bwMode="auto">
          <a:xfrm flipV="1">
            <a:off x="1462413" y="4329830"/>
            <a:ext cx="0" cy="1622121"/>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6A93DC0-5992-A747-9E6F-58DC73341F3E}"/>
              </a:ext>
            </a:extLst>
          </p:cNvPr>
          <p:cNvCxnSpPr/>
          <p:nvPr/>
        </p:nvCxnSpPr>
        <p:spPr bwMode="auto">
          <a:xfrm>
            <a:off x="1465545" y="4323567"/>
            <a:ext cx="4630455" cy="0"/>
          </a:xfrm>
          <a:prstGeom prst="line">
            <a:avLst/>
          </a:prstGeom>
          <a:noFill/>
          <a:ln w="28575" cap="flat" cmpd="sng" algn="ctr">
            <a:solidFill>
              <a:schemeClr val="bg1"/>
            </a:solidFill>
            <a:prstDash val="sysDot"/>
            <a:round/>
            <a:headEnd type="none" w="med" len="med"/>
            <a:tailEnd type="none" w="med" len="med"/>
          </a:ln>
          <a:effectLst/>
        </p:spPr>
      </p:cxnSp>
      <p:cxnSp>
        <p:nvCxnSpPr>
          <p:cNvPr id="78" name="Straight Connector 77">
            <a:extLst>
              <a:ext uri="{FF2B5EF4-FFF2-40B4-BE49-F238E27FC236}">
                <a16:creationId xmlns:a16="http://schemas.microsoft.com/office/drawing/2014/main" id="{AFE81D2F-6636-FE34-5667-C20CBE4E3126}"/>
              </a:ext>
            </a:extLst>
          </p:cNvPr>
          <p:cNvCxnSpPr>
            <a:cxnSpLocks/>
          </p:cNvCxnSpPr>
          <p:nvPr/>
        </p:nvCxnSpPr>
        <p:spPr bwMode="auto">
          <a:xfrm flipH="1">
            <a:off x="1396652" y="4329830"/>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9A1F205-55DA-426A-7904-F19BA7DF3CD3}"/>
              </a:ext>
            </a:extLst>
          </p:cNvPr>
          <p:cNvCxnSpPr>
            <a:cxnSpLocks/>
          </p:cNvCxnSpPr>
          <p:nvPr/>
        </p:nvCxnSpPr>
        <p:spPr bwMode="auto">
          <a:xfrm flipH="1">
            <a:off x="1396652" y="4510066"/>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5A6E48B-4168-E2EB-D6B7-0CCC7A8A6AA1}"/>
              </a:ext>
            </a:extLst>
          </p:cNvPr>
          <p:cNvCxnSpPr>
            <a:cxnSpLocks/>
          </p:cNvCxnSpPr>
          <p:nvPr/>
        </p:nvCxnSpPr>
        <p:spPr bwMode="auto">
          <a:xfrm flipH="1">
            <a:off x="1396652" y="4690302"/>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2AA0DD6-5ED6-2535-2490-A0488BBD15A0}"/>
              </a:ext>
            </a:extLst>
          </p:cNvPr>
          <p:cNvCxnSpPr>
            <a:cxnSpLocks/>
          </p:cNvCxnSpPr>
          <p:nvPr/>
        </p:nvCxnSpPr>
        <p:spPr bwMode="auto">
          <a:xfrm flipH="1">
            <a:off x="1396652" y="4870538"/>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FCB43A6-4D22-AA34-6AF9-D5AAD8117945}"/>
              </a:ext>
            </a:extLst>
          </p:cNvPr>
          <p:cNvCxnSpPr>
            <a:cxnSpLocks/>
          </p:cNvCxnSpPr>
          <p:nvPr/>
        </p:nvCxnSpPr>
        <p:spPr bwMode="auto">
          <a:xfrm flipH="1">
            <a:off x="1396652" y="5050774"/>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ADE623B-D491-93E8-67F5-551561E69E4C}"/>
              </a:ext>
            </a:extLst>
          </p:cNvPr>
          <p:cNvCxnSpPr>
            <a:cxnSpLocks/>
          </p:cNvCxnSpPr>
          <p:nvPr/>
        </p:nvCxnSpPr>
        <p:spPr bwMode="auto">
          <a:xfrm flipH="1">
            <a:off x="1396652" y="5231010"/>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8809E4D-07AC-A0E1-2DC6-F8FC99837251}"/>
              </a:ext>
            </a:extLst>
          </p:cNvPr>
          <p:cNvCxnSpPr>
            <a:cxnSpLocks/>
          </p:cNvCxnSpPr>
          <p:nvPr/>
        </p:nvCxnSpPr>
        <p:spPr bwMode="auto">
          <a:xfrm flipH="1">
            <a:off x="1396652" y="5411246"/>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CAB529C-B5AA-BF75-2087-4B723E35D363}"/>
              </a:ext>
            </a:extLst>
          </p:cNvPr>
          <p:cNvCxnSpPr>
            <a:cxnSpLocks/>
          </p:cNvCxnSpPr>
          <p:nvPr/>
        </p:nvCxnSpPr>
        <p:spPr bwMode="auto">
          <a:xfrm flipH="1">
            <a:off x="1396652" y="5591482"/>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A1997F4-43F9-3C02-F157-011F09C0F300}"/>
              </a:ext>
            </a:extLst>
          </p:cNvPr>
          <p:cNvCxnSpPr>
            <a:cxnSpLocks/>
          </p:cNvCxnSpPr>
          <p:nvPr/>
        </p:nvCxnSpPr>
        <p:spPr bwMode="auto">
          <a:xfrm flipH="1">
            <a:off x="1396652" y="5771718"/>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7F11B18-A74C-067A-C74E-32912447EBDF}"/>
              </a:ext>
            </a:extLst>
          </p:cNvPr>
          <p:cNvCxnSpPr>
            <a:cxnSpLocks/>
          </p:cNvCxnSpPr>
          <p:nvPr/>
        </p:nvCxnSpPr>
        <p:spPr bwMode="auto">
          <a:xfrm flipH="1">
            <a:off x="1396652" y="5951951"/>
            <a:ext cx="6263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E8FE20A-2036-0558-3E4C-38F81AC8FFE4}"/>
              </a:ext>
            </a:extLst>
          </p:cNvPr>
          <p:cNvCxnSpPr>
            <a:cxnSpLocks/>
          </p:cNvCxnSpPr>
          <p:nvPr/>
        </p:nvCxnSpPr>
        <p:spPr bwMode="auto">
          <a:xfrm>
            <a:off x="1462413"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2F86F30-D16F-6CC8-E880-EC224865C42D}"/>
              </a:ext>
            </a:extLst>
          </p:cNvPr>
          <p:cNvCxnSpPr>
            <a:cxnSpLocks/>
          </p:cNvCxnSpPr>
          <p:nvPr/>
        </p:nvCxnSpPr>
        <p:spPr bwMode="auto">
          <a:xfrm>
            <a:off x="1727547"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C421117-AA93-D7E4-9C5A-EA95A1C02F56}"/>
              </a:ext>
            </a:extLst>
          </p:cNvPr>
          <p:cNvCxnSpPr>
            <a:cxnSpLocks/>
          </p:cNvCxnSpPr>
          <p:nvPr/>
        </p:nvCxnSpPr>
        <p:spPr bwMode="auto">
          <a:xfrm>
            <a:off x="1992681"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F3157A4-9FE8-BD1D-5C42-BCD8EFBB7E9D}"/>
              </a:ext>
            </a:extLst>
          </p:cNvPr>
          <p:cNvCxnSpPr>
            <a:cxnSpLocks/>
          </p:cNvCxnSpPr>
          <p:nvPr/>
        </p:nvCxnSpPr>
        <p:spPr bwMode="auto">
          <a:xfrm>
            <a:off x="2270342"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7351C25-97F8-2110-1D38-5BC697DACF64}"/>
              </a:ext>
            </a:extLst>
          </p:cNvPr>
          <p:cNvCxnSpPr>
            <a:cxnSpLocks/>
          </p:cNvCxnSpPr>
          <p:nvPr/>
        </p:nvCxnSpPr>
        <p:spPr bwMode="auto">
          <a:xfrm>
            <a:off x="2548002"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91C0BDD-4C75-2C31-D5D8-0B146FE68936}"/>
              </a:ext>
            </a:extLst>
          </p:cNvPr>
          <p:cNvCxnSpPr>
            <a:cxnSpLocks/>
          </p:cNvCxnSpPr>
          <p:nvPr/>
        </p:nvCxnSpPr>
        <p:spPr bwMode="auto">
          <a:xfrm>
            <a:off x="2819399"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F57BB7D-D6A2-8243-BEA9-A1539C17A071}"/>
              </a:ext>
            </a:extLst>
          </p:cNvPr>
          <p:cNvCxnSpPr>
            <a:cxnSpLocks/>
          </p:cNvCxnSpPr>
          <p:nvPr/>
        </p:nvCxnSpPr>
        <p:spPr bwMode="auto">
          <a:xfrm>
            <a:off x="3366369"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117B6D2-9209-E22B-826C-EAE269088D9F}"/>
              </a:ext>
            </a:extLst>
          </p:cNvPr>
          <p:cNvCxnSpPr>
            <a:cxnSpLocks/>
          </p:cNvCxnSpPr>
          <p:nvPr/>
        </p:nvCxnSpPr>
        <p:spPr bwMode="auto">
          <a:xfrm>
            <a:off x="3913339"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94438EC-D2DC-2B23-FFD8-2623C1A71CC2}"/>
              </a:ext>
            </a:extLst>
          </p:cNvPr>
          <p:cNvCxnSpPr>
            <a:cxnSpLocks/>
          </p:cNvCxnSpPr>
          <p:nvPr/>
        </p:nvCxnSpPr>
        <p:spPr bwMode="auto">
          <a:xfrm>
            <a:off x="4460309"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A6690A1-166B-5432-0B91-7FF67CA769E8}"/>
              </a:ext>
            </a:extLst>
          </p:cNvPr>
          <p:cNvCxnSpPr>
            <a:cxnSpLocks/>
          </p:cNvCxnSpPr>
          <p:nvPr/>
        </p:nvCxnSpPr>
        <p:spPr bwMode="auto">
          <a:xfrm>
            <a:off x="5001016"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9A53770-AE2A-851E-C74E-95506ABC5856}"/>
              </a:ext>
            </a:extLst>
          </p:cNvPr>
          <p:cNvCxnSpPr>
            <a:cxnSpLocks/>
          </p:cNvCxnSpPr>
          <p:nvPr/>
        </p:nvCxnSpPr>
        <p:spPr bwMode="auto">
          <a:xfrm>
            <a:off x="5554248" y="59519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2CC5A99-9A96-293B-E3B9-7C35BD249609}"/>
              </a:ext>
            </a:extLst>
          </p:cNvPr>
          <p:cNvCxnSpPr>
            <a:cxnSpLocks/>
          </p:cNvCxnSpPr>
          <p:nvPr/>
        </p:nvCxnSpPr>
        <p:spPr bwMode="auto">
          <a:xfrm>
            <a:off x="6090780" y="5951951"/>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1CEFD31F-72C9-D3C4-0BD8-1D0126530194}"/>
              </a:ext>
            </a:extLst>
          </p:cNvPr>
          <p:cNvSpPr txBox="1"/>
          <p:nvPr/>
        </p:nvSpPr>
        <p:spPr bwMode="auto">
          <a:xfrm rot="16200000">
            <a:off x="-548867" y="4971397"/>
            <a:ext cx="258662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Change From BL (%)</a:t>
            </a:r>
          </a:p>
        </p:txBody>
      </p:sp>
      <p:sp>
        <p:nvSpPr>
          <p:cNvPr id="101" name="TextBox 100">
            <a:extLst>
              <a:ext uri="{FF2B5EF4-FFF2-40B4-BE49-F238E27FC236}">
                <a16:creationId xmlns:a16="http://schemas.microsoft.com/office/drawing/2014/main" id="{28816988-95C6-0A56-0E27-E7419036CB41}"/>
              </a:ext>
            </a:extLst>
          </p:cNvPr>
          <p:cNvSpPr txBox="1"/>
          <p:nvPr/>
        </p:nvSpPr>
        <p:spPr bwMode="auto">
          <a:xfrm>
            <a:off x="5879926"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68</a:t>
            </a:r>
          </a:p>
        </p:txBody>
      </p:sp>
      <p:sp>
        <p:nvSpPr>
          <p:cNvPr id="102" name="TextBox 101">
            <a:extLst>
              <a:ext uri="{FF2B5EF4-FFF2-40B4-BE49-F238E27FC236}">
                <a16:creationId xmlns:a16="http://schemas.microsoft.com/office/drawing/2014/main" id="{E581C3DE-252D-F49B-2BA5-CFCDE2E00B83}"/>
              </a:ext>
            </a:extLst>
          </p:cNvPr>
          <p:cNvSpPr txBox="1"/>
          <p:nvPr/>
        </p:nvSpPr>
        <p:spPr bwMode="auto">
          <a:xfrm>
            <a:off x="1253646"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3" name="TextBox 102">
            <a:extLst>
              <a:ext uri="{FF2B5EF4-FFF2-40B4-BE49-F238E27FC236}">
                <a16:creationId xmlns:a16="http://schemas.microsoft.com/office/drawing/2014/main" id="{2A4372E4-8807-7976-2D8E-5426ABCF84E7}"/>
              </a:ext>
            </a:extLst>
          </p:cNvPr>
          <p:cNvSpPr txBox="1"/>
          <p:nvPr/>
        </p:nvSpPr>
        <p:spPr bwMode="auto">
          <a:xfrm>
            <a:off x="1511379"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04" name="TextBox 103">
            <a:extLst>
              <a:ext uri="{FF2B5EF4-FFF2-40B4-BE49-F238E27FC236}">
                <a16:creationId xmlns:a16="http://schemas.microsoft.com/office/drawing/2014/main" id="{1AD5D761-1EAC-63C0-496E-71E13D88A488}"/>
              </a:ext>
            </a:extLst>
          </p:cNvPr>
          <p:cNvSpPr txBox="1"/>
          <p:nvPr/>
        </p:nvSpPr>
        <p:spPr bwMode="auto">
          <a:xfrm>
            <a:off x="1781638"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105" name="TextBox 104">
            <a:extLst>
              <a:ext uri="{FF2B5EF4-FFF2-40B4-BE49-F238E27FC236}">
                <a16:creationId xmlns:a16="http://schemas.microsoft.com/office/drawing/2014/main" id="{85CF2840-FB71-7868-9F0F-76E34F7C593B}"/>
              </a:ext>
            </a:extLst>
          </p:cNvPr>
          <p:cNvSpPr txBox="1"/>
          <p:nvPr/>
        </p:nvSpPr>
        <p:spPr bwMode="auto">
          <a:xfrm>
            <a:off x="2058159"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06" name="TextBox 105">
            <a:extLst>
              <a:ext uri="{FF2B5EF4-FFF2-40B4-BE49-F238E27FC236}">
                <a16:creationId xmlns:a16="http://schemas.microsoft.com/office/drawing/2014/main" id="{DB870FAD-8BC2-FE15-5BC3-3E4F5378B831}"/>
              </a:ext>
            </a:extLst>
          </p:cNvPr>
          <p:cNvSpPr txBox="1"/>
          <p:nvPr/>
        </p:nvSpPr>
        <p:spPr bwMode="auto">
          <a:xfrm>
            <a:off x="2334681"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107" name="TextBox 106">
            <a:extLst>
              <a:ext uri="{FF2B5EF4-FFF2-40B4-BE49-F238E27FC236}">
                <a16:creationId xmlns:a16="http://schemas.microsoft.com/office/drawing/2014/main" id="{42A5CF99-89C8-AA31-735D-AFA49E22FB3E}"/>
              </a:ext>
            </a:extLst>
          </p:cNvPr>
          <p:cNvSpPr txBox="1"/>
          <p:nvPr/>
        </p:nvSpPr>
        <p:spPr bwMode="auto">
          <a:xfrm>
            <a:off x="2611203"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8" name="TextBox 107">
            <a:extLst>
              <a:ext uri="{FF2B5EF4-FFF2-40B4-BE49-F238E27FC236}">
                <a16:creationId xmlns:a16="http://schemas.microsoft.com/office/drawing/2014/main" id="{FD701392-CDF4-6164-A799-808B6B880DE7}"/>
              </a:ext>
            </a:extLst>
          </p:cNvPr>
          <p:cNvSpPr txBox="1"/>
          <p:nvPr/>
        </p:nvSpPr>
        <p:spPr bwMode="auto">
          <a:xfrm>
            <a:off x="3157034"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109" name="TextBox 108">
            <a:extLst>
              <a:ext uri="{FF2B5EF4-FFF2-40B4-BE49-F238E27FC236}">
                <a16:creationId xmlns:a16="http://schemas.microsoft.com/office/drawing/2014/main" id="{F73735EB-B996-6609-D26F-FB87F3B851C3}"/>
              </a:ext>
            </a:extLst>
          </p:cNvPr>
          <p:cNvSpPr txBox="1"/>
          <p:nvPr/>
        </p:nvSpPr>
        <p:spPr bwMode="auto">
          <a:xfrm>
            <a:off x="3702865"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10" name="TextBox 109">
            <a:extLst>
              <a:ext uri="{FF2B5EF4-FFF2-40B4-BE49-F238E27FC236}">
                <a16:creationId xmlns:a16="http://schemas.microsoft.com/office/drawing/2014/main" id="{1A6774E9-0633-4E68-70A0-D9711E55EFB7}"/>
              </a:ext>
            </a:extLst>
          </p:cNvPr>
          <p:cNvSpPr txBox="1"/>
          <p:nvPr/>
        </p:nvSpPr>
        <p:spPr bwMode="auto">
          <a:xfrm>
            <a:off x="4248696"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111" name="TextBox 110">
            <a:extLst>
              <a:ext uri="{FF2B5EF4-FFF2-40B4-BE49-F238E27FC236}">
                <a16:creationId xmlns:a16="http://schemas.microsoft.com/office/drawing/2014/main" id="{7356456D-C13C-B4A7-E69D-FD4B4BFFD142}"/>
              </a:ext>
            </a:extLst>
          </p:cNvPr>
          <p:cNvSpPr txBox="1"/>
          <p:nvPr/>
        </p:nvSpPr>
        <p:spPr bwMode="auto">
          <a:xfrm>
            <a:off x="4788264"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112" name="TextBox 111">
            <a:extLst>
              <a:ext uri="{FF2B5EF4-FFF2-40B4-BE49-F238E27FC236}">
                <a16:creationId xmlns:a16="http://schemas.microsoft.com/office/drawing/2014/main" id="{78A4A128-2F6F-BDAF-EF52-C62BAC37F3F4}"/>
              </a:ext>
            </a:extLst>
          </p:cNvPr>
          <p:cNvSpPr txBox="1"/>
          <p:nvPr/>
        </p:nvSpPr>
        <p:spPr bwMode="auto">
          <a:xfrm>
            <a:off x="5340358" y="5939425"/>
            <a:ext cx="432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3" name="TextBox 112">
            <a:extLst>
              <a:ext uri="{FF2B5EF4-FFF2-40B4-BE49-F238E27FC236}">
                <a16:creationId xmlns:a16="http://schemas.microsoft.com/office/drawing/2014/main" id="{0BC4A2F5-1271-0B34-6DE0-7EA9FA258C49}"/>
              </a:ext>
            </a:extLst>
          </p:cNvPr>
          <p:cNvSpPr txBox="1"/>
          <p:nvPr/>
        </p:nvSpPr>
        <p:spPr bwMode="auto">
          <a:xfrm>
            <a:off x="926926" y="4162817"/>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4" name="TextBox 113">
            <a:extLst>
              <a:ext uri="{FF2B5EF4-FFF2-40B4-BE49-F238E27FC236}">
                <a16:creationId xmlns:a16="http://schemas.microsoft.com/office/drawing/2014/main" id="{E3935105-E551-114B-0883-117A4B16BE2B}"/>
              </a:ext>
            </a:extLst>
          </p:cNvPr>
          <p:cNvSpPr txBox="1"/>
          <p:nvPr/>
        </p:nvSpPr>
        <p:spPr bwMode="auto">
          <a:xfrm>
            <a:off x="926926" y="4343980"/>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115" name="TextBox 114">
            <a:extLst>
              <a:ext uri="{FF2B5EF4-FFF2-40B4-BE49-F238E27FC236}">
                <a16:creationId xmlns:a16="http://schemas.microsoft.com/office/drawing/2014/main" id="{CEE71F1B-56AA-47AE-B6C2-1DC705609D85}"/>
              </a:ext>
            </a:extLst>
          </p:cNvPr>
          <p:cNvSpPr txBox="1"/>
          <p:nvPr/>
        </p:nvSpPr>
        <p:spPr bwMode="auto">
          <a:xfrm>
            <a:off x="926926" y="4525143"/>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16" name="TextBox 115">
            <a:extLst>
              <a:ext uri="{FF2B5EF4-FFF2-40B4-BE49-F238E27FC236}">
                <a16:creationId xmlns:a16="http://schemas.microsoft.com/office/drawing/2014/main" id="{B268E355-0DB0-EB0F-300E-60064AAC1B4B}"/>
              </a:ext>
            </a:extLst>
          </p:cNvPr>
          <p:cNvSpPr txBox="1"/>
          <p:nvPr/>
        </p:nvSpPr>
        <p:spPr bwMode="auto">
          <a:xfrm>
            <a:off x="926926" y="4706306"/>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17" name="TextBox 116">
            <a:extLst>
              <a:ext uri="{FF2B5EF4-FFF2-40B4-BE49-F238E27FC236}">
                <a16:creationId xmlns:a16="http://schemas.microsoft.com/office/drawing/2014/main" id="{F04C18B1-4ECA-5727-F7B4-E3161CF4C2B5}"/>
              </a:ext>
            </a:extLst>
          </p:cNvPr>
          <p:cNvSpPr txBox="1"/>
          <p:nvPr/>
        </p:nvSpPr>
        <p:spPr bwMode="auto">
          <a:xfrm>
            <a:off x="926926" y="4887469"/>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118" name="TextBox 117">
            <a:extLst>
              <a:ext uri="{FF2B5EF4-FFF2-40B4-BE49-F238E27FC236}">
                <a16:creationId xmlns:a16="http://schemas.microsoft.com/office/drawing/2014/main" id="{EB597576-6DB5-F0D2-5E81-0A26C981F195}"/>
              </a:ext>
            </a:extLst>
          </p:cNvPr>
          <p:cNvSpPr txBox="1"/>
          <p:nvPr/>
        </p:nvSpPr>
        <p:spPr bwMode="auto">
          <a:xfrm>
            <a:off x="926926" y="5068632"/>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19" name="TextBox 118">
            <a:extLst>
              <a:ext uri="{FF2B5EF4-FFF2-40B4-BE49-F238E27FC236}">
                <a16:creationId xmlns:a16="http://schemas.microsoft.com/office/drawing/2014/main" id="{55E7B11E-513C-3A7F-E0BC-570F1B10A644}"/>
              </a:ext>
            </a:extLst>
          </p:cNvPr>
          <p:cNvSpPr txBox="1"/>
          <p:nvPr/>
        </p:nvSpPr>
        <p:spPr bwMode="auto">
          <a:xfrm>
            <a:off x="926926" y="5249795"/>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20" name="TextBox 119">
            <a:extLst>
              <a:ext uri="{FF2B5EF4-FFF2-40B4-BE49-F238E27FC236}">
                <a16:creationId xmlns:a16="http://schemas.microsoft.com/office/drawing/2014/main" id="{3E495E1E-FB3A-9EB3-3299-2E96DA0E8132}"/>
              </a:ext>
            </a:extLst>
          </p:cNvPr>
          <p:cNvSpPr txBox="1"/>
          <p:nvPr/>
        </p:nvSpPr>
        <p:spPr bwMode="auto">
          <a:xfrm>
            <a:off x="926926" y="5430958"/>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121" name="TextBox 120">
            <a:extLst>
              <a:ext uri="{FF2B5EF4-FFF2-40B4-BE49-F238E27FC236}">
                <a16:creationId xmlns:a16="http://schemas.microsoft.com/office/drawing/2014/main" id="{DF6848E4-92D1-ED1A-0BF5-9DCB766C8378}"/>
              </a:ext>
            </a:extLst>
          </p:cNvPr>
          <p:cNvSpPr txBox="1"/>
          <p:nvPr/>
        </p:nvSpPr>
        <p:spPr bwMode="auto">
          <a:xfrm>
            <a:off x="926926" y="5612121"/>
            <a:ext cx="551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122" name="TextBox 121">
            <a:extLst>
              <a:ext uri="{FF2B5EF4-FFF2-40B4-BE49-F238E27FC236}">
                <a16:creationId xmlns:a16="http://schemas.microsoft.com/office/drawing/2014/main" id="{7B556858-5195-6748-B843-9B222937505E}"/>
              </a:ext>
            </a:extLst>
          </p:cNvPr>
          <p:cNvSpPr txBox="1"/>
          <p:nvPr/>
        </p:nvSpPr>
        <p:spPr bwMode="auto">
          <a:xfrm>
            <a:off x="949890" y="5793288"/>
            <a:ext cx="528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grpSp>
        <p:nvGrpSpPr>
          <p:cNvPr id="123" name="Group 122">
            <a:extLst>
              <a:ext uri="{FF2B5EF4-FFF2-40B4-BE49-F238E27FC236}">
                <a16:creationId xmlns:a16="http://schemas.microsoft.com/office/drawing/2014/main" id="{2EA7AF6F-3FCF-0109-DDFA-EC6F6072B0EC}"/>
              </a:ext>
            </a:extLst>
          </p:cNvPr>
          <p:cNvGrpSpPr/>
          <p:nvPr/>
        </p:nvGrpSpPr>
        <p:grpSpPr>
          <a:xfrm>
            <a:off x="1560533" y="5338992"/>
            <a:ext cx="1483292" cy="584775"/>
            <a:chOff x="1516692" y="2831699"/>
            <a:chExt cx="1483292" cy="584775"/>
          </a:xfrm>
        </p:grpSpPr>
        <p:sp>
          <p:nvSpPr>
            <p:cNvPr id="124" name="TextBox 123">
              <a:extLst>
                <a:ext uri="{FF2B5EF4-FFF2-40B4-BE49-F238E27FC236}">
                  <a16:creationId xmlns:a16="http://schemas.microsoft.com/office/drawing/2014/main" id="{96406FB9-0205-864F-52B8-E2A2287384B5}"/>
                </a:ext>
              </a:extLst>
            </p:cNvPr>
            <p:cNvSpPr txBox="1"/>
            <p:nvPr/>
          </p:nvSpPr>
          <p:spPr bwMode="auto">
            <a:xfrm>
              <a:off x="1733051" y="2831699"/>
              <a:ext cx="12669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Semaglutide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Placebo</a:t>
              </a:r>
              <a:endParaRPr lang="en-US" sz="1600" b="0" dirty="0">
                <a:solidFill>
                  <a:schemeClr val="bg1"/>
                </a:solidFill>
                <a:latin typeface="Calibri" panose="020F0502020204030204" pitchFamily="34" charset="0"/>
              </a:endParaRPr>
            </a:p>
          </p:txBody>
        </p:sp>
        <p:cxnSp>
          <p:nvCxnSpPr>
            <p:cNvPr id="125" name="Straight Connector 124">
              <a:extLst>
                <a:ext uri="{FF2B5EF4-FFF2-40B4-BE49-F238E27FC236}">
                  <a16:creationId xmlns:a16="http://schemas.microsoft.com/office/drawing/2014/main" id="{66589951-07DD-6242-AE29-C06920D96BBD}"/>
                </a:ext>
              </a:extLst>
            </p:cNvPr>
            <p:cNvCxnSpPr>
              <a:cxnSpLocks/>
            </p:cNvCxnSpPr>
            <p:nvPr/>
          </p:nvCxnSpPr>
          <p:spPr bwMode="auto">
            <a:xfrm>
              <a:off x="1520976" y="3231992"/>
              <a:ext cx="250521" cy="0"/>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35BF9389-A6E0-58C7-BA17-30472220D27B}"/>
                </a:ext>
              </a:extLst>
            </p:cNvPr>
            <p:cNvCxnSpPr>
              <a:cxnSpLocks/>
            </p:cNvCxnSpPr>
            <p:nvPr/>
          </p:nvCxnSpPr>
          <p:spPr bwMode="auto">
            <a:xfrm>
              <a:off x="1516692" y="3004498"/>
              <a:ext cx="25052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FBAE8BC3-D95C-4FD3-5047-84268BF60BE5}"/>
              </a:ext>
            </a:extLst>
          </p:cNvPr>
          <p:cNvGrpSpPr/>
          <p:nvPr/>
        </p:nvGrpSpPr>
        <p:grpSpPr>
          <a:xfrm>
            <a:off x="1445289" y="1790281"/>
            <a:ext cx="4700953" cy="355043"/>
            <a:chOff x="1445289" y="1790281"/>
            <a:chExt cx="4700953" cy="355043"/>
          </a:xfrm>
        </p:grpSpPr>
        <p:sp>
          <p:nvSpPr>
            <p:cNvPr id="129" name="Freeform 128">
              <a:extLst>
                <a:ext uri="{FF2B5EF4-FFF2-40B4-BE49-F238E27FC236}">
                  <a16:creationId xmlns:a16="http://schemas.microsoft.com/office/drawing/2014/main" id="{C0900FEB-7559-9842-E048-3D3BC9A9678E}"/>
                </a:ext>
              </a:extLst>
            </p:cNvPr>
            <p:cNvSpPr/>
            <p:nvPr/>
          </p:nvSpPr>
          <p:spPr bwMode="auto">
            <a:xfrm>
              <a:off x="1477108" y="1823776"/>
              <a:ext cx="4642338" cy="286378"/>
            </a:xfrm>
            <a:custGeom>
              <a:avLst/>
              <a:gdLst>
                <a:gd name="connsiteX0" fmla="*/ 4642338 w 4642338"/>
                <a:gd name="connsiteY0" fmla="*/ 231112 h 286378"/>
                <a:gd name="connsiteX1" fmla="*/ 4099727 w 4642338"/>
                <a:gd name="connsiteY1" fmla="*/ 281354 h 286378"/>
                <a:gd name="connsiteX2" fmla="*/ 3547068 w 4642338"/>
                <a:gd name="connsiteY2" fmla="*/ 286378 h 286378"/>
                <a:gd name="connsiteX3" fmla="*/ 2999433 w 4642338"/>
                <a:gd name="connsiteY3" fmla="*/ 281354 h 286378"/>
                <a:gd name="connsiteX4" fmla="*/ 2441749 w 4642338"/>
                <a:gd name="connsiteY4" fmla="*/ 261257 h 286378"/>
                <a:gd name="connsiteX5" fmla="*/ 1904162 w 4642338"/>
                <a:gd name="connsiteY5" fmla="*/ 241160 h 286378"/>
                <a:gd name="connsiteX6" fmla="*/ 1361551 w 4642338"/>
                <a:gd name="connsiteY6" fmla="*/ 246184 h 286378"/>
                <a:gd name="connsiteX7" fmla="*/ 1090246 w 4642338"/>
                <a:gd name="connsiteY7" fmla="*/ 216039 h 286378"/>
                <a:gd name="connsiteX8" fmla="*/ 808892 w 4642338"/>
                <a:gd name="connsiteY8" fmla="*/ 190919 h 286378"/>
                <a:gd name="connsiteX9" fmla="*/ 527538 w 4642338"/>
                <a:gd name="connsiteY9" fmla="*/ 150725 h 286378"/>
                <a:gd name="connsiteX10" fmla="*/ 251208 w 4642338"/>
                <a:gd name="connsiteY10" fmla="*/ 85411 h 286378"/>
                <a:gd name="connsiteX11" fmla="*/ 0 w 4642338"/>
                <a:gd name="connsiteY11" fmla="*/ 0 h 286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42338" h="286378">
                  <a:moveTo>
                    <a:pt x="4642338" y="231112"/>
                  </a:moveTo>
                  <a:lnTo>
                    <a:pt x="4099727" y="281354"/>
                  </a:lnTo>
                  <a:lnTo>
                    <a:pt x="3547068" y="286378"/>
                  </a:lnTo>
                  <a:lnTo>
                    <a:pt x="2999433" y="281354"/>
                  </a:lnTo>
                  <a:lnTo>
                    <a:pt x="2441749" y="261257"/>
                  </a:lnTo>
                  <a:lnTo>
                    <a:pt x="1904162" y="241160"/>
                  </a:lnTo>
                  <a:lnTo>
                    <a:pt x="1361551" y="246184"/>
                  </a:lnTo>
                  <a:lnTo>
                    <a:pt x="1090246" y="216039"/>
                  </a:lnTo>
                  <a:lnTo>
                    <a:pt x="808892" y="190919"/>
                  </a:lnTo>
                  <a:lnTo>
                    <a:pt x="527538" y="150725"/>
                  </a:lnTo>
                  <a:lnTo>
                    <a:pt x="251208" y="85411"/>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32" name="Oval 131">
              <a:extLst>
                <a:ext uri="{FF2B5EF4-FFF2-40B4-BE49-F238E27FC236}">
                  <a16:creationId xmlns:a16="http://schemas.microsoft.com/office/drawing/2014/main" id="{1DC8D2DB-A5A9-B618-B66C-D8FE80F15B5B}"/>
                </a:ext>
              </a:extLst>
            </p:cNvPr>
            <p:cNvSpPr/>
            <p:nvPr/>
          </p:nvSpPr>
          <p:spPr bwMode="auto">
            <a:xfrm>
              <a:off x="6075904" y="2024743"/>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50D52FE1-F30A-9DA5-24FA-369B5192A354}"/>
                </a:ext>
              </a:extLst>
            </p:cNvPr>
            <p:cNvSpPr/>
            <p:nvPr/>
          </p:nvSpPr>
          <p:spPr bwMode="auto">
            <a:xfrm>
              <a:off x="1445289" y="1790281"/>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3D8576B7-A702-3D3D-C3BD-6C9DC5632D36}"/>
                </a:ext>
              </a:extLst>
            </p:cNvPr>
            <p:cNvSpPr/>
            <p:nvPr/>
          </p:nvSpPr>
          <p:spPr bwMode="auto">
            <a:xfrm>
              <a:off x="1703196" y="1882391"/>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7B9EF356-5809-5993-A198-7BE088DA4699}"/>
                </a:ext>
              </a:extLst>
            </p:cNvPr>
            <p:cNvSpPr/>
            <p:nvPr/>
          </p:nvSpPr>
          <p:spPr bwMode="auto">
            <a:xfrm>
              <a:off x="1971152" y="1944357"/>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838DCE42-4323-2A97-997C-E327FFF6C62F}"/>
                </a:ext>
              </a:extLst>
            </p:cNvPr>
            <p:cNvSpPr/>
            <p:nvPr/>
          </p:nvSpPr>
          <p:spPr bwMode="auto">
            <a:xfrm>
              <a:off x="2249157" y="1981200"/>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BDBC118A-95A6-C827-A1D2-F10FC98084B7}"/>
                </a:ext>
              </a:extLst>
            </p:cNvPr>
            <p:cNvSpPr/>
            <p:nvPr/>
          </p:nvSpPr>
          <p:spPr bwMode="auto">
            <a:xfrm>
              <a:off x="2535534" y="2006322"/>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E4C4F706-DEB4-2003-5329-B5A6D7DCB29D}"/>
                </a:ext>
              </a:extLst>
            </p:cNvPr>
            <p:cNvSpPr/>
            <p:nvPr/>
          </p:nvSpPr>
          <p:spPr bwMode="auto">
            <a:xfrm>
              <a:off x="2803490" y="2033117"/>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1D9E63C5-21D5-9D5B-0830-A5A9D89F6874}"/>
                </a:ext>
              </a:extLst>
            </p:cNvPr>
            <p:cNvSpPr/>
            <p:nvPr/>
          </p:nvSpPr>
          <p:spPr bwMode="auto">
            <a:xfrm>
              <a:off x="3337728" y="2034793"/>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9E518EAB-F453-EC29-98F7-7E0E35E28B80}"/>
                </a:ext>
              </a:extLst>
            </p:cNvPr>
            <p:cNvSpPr/>
            <p:nvPr/>
          </p:nvSpPr>
          <p:spPr bwMode="auto">
            <a:xfrm>
              <a:off x="3876990" y="2051539"/>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7580F88A-0230-72CF-5159-1EB0DFD7A798}"/>
                </a:ext>
              </a:extLst>
            </p:cNvPr>
            <p:cNvSpPr/>
            <p:nvPr/>
          </p:nvSpPr>
          <p:spPr bwMode="auto">
            <a:xfrm>
              <a:off x="4441372" y="2073311"/>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4D7F9DD6-6DE8-BAC1-6DB6-2CB1BFEB5664}"/>
                </a:ext>
              </a:extLst>
            </p:cNvPr>
            <p:cNvSpPr/>
            <p:nvPr/>
          </p:nvSpPr>
          <p:spPr bwMode="auto">
            <a:xfrm>
              <a:off x="4975609" y="2074986"/>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E2168F13-FBF4-3BD2-96C7-6B4F7B5D16C2}"/>
                </a:ext>
              </a:extLst>
            </p:cNvPr>
            <p:cNvSpPr/>
            <p:nvPr/>
          </p:nvSpPr>
          <p:spPr bwMode="auto">
            <a:xfrm>
              <a:off x="5534968" y="2061588"/>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6" name="Group 155">
            <a:extLst>
              <a:ext uri="{FF2B5EF4-FFF2-40B4-BE49-F238E27FC236}">
                <a16:creationId xmlns:a16="http://schemas.microsoft.com/office/drawing/2014/main" id="{7475B1FE-08B8-D915-154E-192801C0A0D1}"/>
              </a:ext>
            </a:extLst>
          </p:cNvPr>
          <p:cNvGrpSpPr/>
          <p:nvPr/>
        </p:nvGrpSpPr>
        <p:grpSpPr>
          <a:xfrm>
            <a:off x="1462035" y="1823776"/>
            <a:ext cx="4669134" cy="1460361"/>
            <a:chOff x="1462035" y="1823776"/>
            <a:chExt cx="4669134" cy="1460361"/>
          </a:xfrm>
        </p:grpSpPr>
        <p:sp>
          <p:nvSpPr>
            <p:cNvPr id="128" name="Freeform 127">
              <a:extLst>
                <a:ext uri="{FF2B5EF4-FFF2-40B4-BE49-F238E27FC236}">
                  <a16:creationId xmlns:a16="http://schemas.microsoft.com/office/drawing/2014/main" id="{91F6F0EF-FA6F-1946-1347-138CF40F4BC6}"/>
                </a:ext>
              </a:extLst>
            </p:cNvPr>
            <p:cNvSpPr/>
            <p:nvPr/>
          </p:nvSpPr>
          <p:spPr bwMode="auto">
            <a:xfrm>
              <a:off x="1462035" y="1823776"/>
              <a:ext cx="4642339" cy="1421842"/>
            </a:xfrm>
            <a:custGeom>
              <a:avLst/>
              <a:gdLst>
                <a:gd name="connsiteX0" fmla="*/ 4642339 w 4642339"/>
                <a:gd name="connsiteY0" fmla="*/ 1401745 h 1421842"/>
                <a:gd name="connsiteX1" fmla="*/ 4089679 w 4642339"/>
                <a:gd name="connsiteY1" fmla="*/ 1421842 h 1421842"/>
                <a:gd name="connsiteX2" fmla="*/ 3542044 w 4642339"/>
                <a:gd name="connsiteY2" fmla="*/ 1386672 h 1421842"/>
                <a:gd name="connsiteX3" fmla="*/ 2989385 w 4642339"/>
                <a:gd name="connsiteY3" fmla="*/ 1316334 h 1421842"/>
                <a:gd name="connsiteX4" fmla="*/ 2446774 w 4642339"/>
                <a:gd name="connsiteY4" fmla="*/ 1200778 h 1421842"/>
                <a:gd name="connsiteX5" fmla="*/ 1909187 w 4642339"/>
                <a:gd name="connsiteY5" fmla="*/ 1050053 h 1421842"/>
                <a:gd name="connsiteX6" fmla="*/ 1351503 w 4642339"/>
                <a:gd name="connsiteY6" fmla="*/ 849086 h 1421842"/>
                <a:gd name="connsiteX7" fmla="*/ 1080198 w 4642339"/>
                <a:gd name="connsiteY7" fmla="*/ 683288 h 1421842"/>
                <a:gd name="connsiteX8" fmla="*/ 808892 w 4642339"/>
                <a:gd name="connsiteY8" fmla="*/ 522514 h 1421842"/>
                <a:gd name="connsiteX9" fmla="*/ 527539 w 4642339"/>
                <a:gd name="connsiteY9" fmla="*/ 346668 h 1421842"/>
                <a:gd name="connsiteX10" fmla="*/ 251209 w 4642339"/>
                <a:gd name="connsiteY10" fmla="*/ 185894 h 1421842"/>
                <a:gd name="connsiteX11" fmla="*/ 0 w 4642339"/>
                <a:gd name="connsiteY11" fmla="*/ 0 h 1421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42339" h="1421842">
                  <a:moveTo>
                    <a:pt x="4642339" y="1401745"/>
                  </a:moveTo>
                  <a:lnTo>
                    <a:pt x="4089679" y="1421842"/>
                  </a:lnTo>
                  <a:lnTo>
                    <a:pt x="3542044" y="1386672"/>
                  </a:lnTo>
                  <a:lnTo>
                    <a:pt x="2989385" y="1316334"/>
                  </a:lnTo>
                  <a:lnTo>
                    <a:pt x="2446774" y="1200778"/>
                  </a:lnTo>
                  <a:lnTo>
                    <a:pt x="1909187" y="1050053"/>
                  </a:lnTo>
                  <a:lnTo>
                    <a:pt x="1351503" y="849086"/>
                  </a:lnTo>
                  <a:lnTo>
                    <a:pt x="1080198" y="683288"/>
                  </a:lnTo>
                  <a:lnTo>
                    <a:pt x="808892" y="522514"/>
                  </a:lnTo>
                  <a:lnTo>
                    <a:pt x="527539" y="346668"/>
                  </a:lnTo>
                  <a:lnTo>
                    <a:pt x="251209" y="185894"/>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44" name="Oval 143">
              <a:extLst>
                <a:ext uri="{FF2B5EF4-FFF2-40B4-BE49-F238E27FC236}">
                  <a16:creationId xmlns:a16="http://schemas.microsoft.com/office/drawing/2014/main" id="{AB6315DD-B84C-39D2-441C-497B9412619C}"/>
                </a:ext>
              </a:extLst>
            </p:cNvPr>
            <p:cNvSpPr/>
            <p:nvPr/>
          </p:nvSpPr>
          <p:spPr bwMode="auto">
            <a:xfrm>
              <a:off x="1688124" y="1987900"/>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852C17C3-8248-E9F5-CFE5-493FF352C8FF}"/>
                </a:ext>
              </a:extLst>
            </p:cNvPr>
            <p:cNvSpPr/>
            <p:nvPr/>
          </p:nvSpPr>
          <p:spPr bwMode="auto">
            <a:xfrm>
              <a:off x="1961104" y="2140300"/>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3C9B1DD6-F125-E4BB-68C1-E652127DF429}"/>
                </a:ext>
              </a:extLst>
            </p:cNvPr>
            <p:cNvSpPr/>
            <p:nvPr/>
          </p:nvSpPr>
          <p:spPr bwMode="auto">
            <a:xfrm>
              <a:off x="2239109" y="2312797"/>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6E9F0A7E-A024-784E-9B81-6111823192C8}"/>
                </a:ext>
              </a:extLst>
            </p:cNvPr>
            <p:cNvSpPr/>
            <p:nvPr/>
          </p:nvSpPr>
          <p:spPr bwMode="auto">
            <a:xfrm>
              <a:off x="2512089" y="2475245"/>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0247FF83-B70C-535A-A961-E3E0F925C80E}"/>
                </a:ext>
              </a:extLst>
            </p:cNvPr>
            <p:cNvSpPr/>
            <p:nvPr/>
          </p:nvSpPr>
          <p:spPr bwMode="auto">
            <a:xfrm>
              <a:off x="2775020" y="2637694"/>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208AEFFE-427D-EABC-E872-746A0B8A4427}"/>
                </a:ext>
              </a:extLst>
            </p:cNvPr>
            <p:cNvSpPr/>
            <p:nvPr/>
          </p:nvSpPr>
          <p:spPr bwMode="auto">
            <a:xfrm>
              <a:off x="3339403" y="2835311"/>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D2CDFEBB-8EE0-51D2-B318-8062A9FE70C3}"/>
                </a:ext>
              </a:extLst>
            </p:cNvPr>
            <p:cNvSpPr/>
            <p:nvPr/>
          </p:nvSpPr>
          <p:spPr bwMode="auto">
            <a:xfrm>
              <a:off x="3863592" y="2987711"/>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949483E7-8734-F4DF-EC10-6C740DECEF1C}"/>
                </a:ext>
              </a:extLst>
            </p:cNvPr>
            <p:cNvSpPr/>
            <p:nvPr/>
          </p:nvSpPr>
          <p:spPr bwMode="auto">
            <a:xfrm>
              <a:off x="4422951" y="3104942"/>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6B4AA62A-BAED-E588-0E60-2623A8E03DEA}"/>
                </a:ext>
              </a:extLst>
            </p:cNvPr>
            <p:cNvSpPr/>
            <p:nvPr/>
          </p:nvSpPr>
          <p:spPr bwMode="auto">
            <a:xfrm>
              <a:off x="4962212" y="3176955"/>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FAA912F6-84A1-8FE1-128C-8CD439F812D8}"/>
                </a:ext>
              </a:extLst>
            </p:cNvPr>
            <p:cNvSpPr/>
            <p:nvPr/>
          </p:nvSpPr>
          <p:spPr bwMode="auto">
            <a:xfrm>
              <a:off x="5516545" y="3213799"/>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AE02E1D3-52CA-2A99-9C4D-85C75F63A864}"/>
                </a:ext>
              </a:extLst>
            </p:cNvPr>
            <p:cNvSpPr/>
            <p:nvPr/>
          </p:nvSpPr>
          <p:spPr bwMode="auto">
            <a:xfrm>
              <a:off x="6060831" y="3190353"/>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9" name="Group 168">
            <a:extLst>
              <a:ext uri="{FF2B5EF4-FFF2-40B4-BE49-F238E27FC236}">
                <a16:creationId xmlns:a16="http://schemas.microsoft.com/office/drawing/2014/main" id="{426CB31B-F1B2-A6B9-8450-758D66752F7C}"/>
              </a:ext>
            </a:extLst>
          </p:cNvPr>
          <p:cNvGrpSpPr/>
          <p:nvPr/>
        </p:nvGrpSpPr>
        <p:grpSpPr>
          <a:xfrm>
            <a:off x="1435240" y="4302371"/>
            <a:ext cx="4695929" cy="1585964"/>
            <a:chOff x="1435240" y="4302371"/>
            <a:chExt cx="4695929" cy="1585964"/>
          </a:xfrm>
        </p:grpSpPr>
        <p:sp>
          <p:nvSpPr>
            <p:cNvPr id="130" name="Freeform 129">
              <a:extLst>
                <a:ext uri="{FF2B5EF4-FFF2-40B4-BE49-F238E27FC236}">
                  <a16:creationId xmlns:a16="http://schemas.microsoft.com/office/drawing/2014/main" id="{6EFF15F7-4929-0C8F-EDCB-2DD7768467D3}"/>
                </a:ext>
              </a:extLst>
            </p:cNvPr>
            <p:cNvSpPr/>
            <p:nvPr/>
          </p:nvSpPr>
          <p:spPr bwMode="auto">
            <a:xfrm>
              <a:off x="1462035" y="4325815"/>
              <a:ext cx="4652387" cy="1522326"/>
            </a:xfrm>
            <a:custGeom>
              <a:avLst/>
              <a:gdLst>
                <a:gd name="connsiteX0" fmla="*/ 4652387 w 4652387"/>
                <a:gd name="connsiteY0" fmla="*/ 1522326 h 1522326"/>
                <a:gd name="connsiteX1" fmla="*/ 4094703 w 4652387"/>
                <a:gd name="connsiteY1" fmla="*/ 1487156 h 1522326"/>
                <a:gd name="connsiteX2" fmla="*/ 3562141 w 4652387"/>
                <a:gd name="connsiteY2" fmla="*/ 1451987 h 1522326"/>
                <a:gd name="connsiteX3" fmla="*/ 2999433 w 4652387"/>
                <a:gd name="connsiteY3" fmla="*/ 1366576 h 1522326"/>
                <a:gd name="connsiteX4" fmla="*/ 2471895 w 4652387"/>
                <a:gd name="connsiteY4" fmla="*/ 1240972 h 1522326"/>
                <a:gd name="connsiteX5" fmla="*/ 1924260 w 4652387"/>
                <a:gd name="connsiteY5" fmla="*/ 1080198 h 1522326"/>
                <a:gd name="connsiteX6" fmla="*/ 1371600 w 4652387"/>
                <a:gd name="connsiteY6" fmla="*/ 874207 h 1522326"/>
                <a:gd name="connsiteX7" fmla="*/ 1095270 w 4652387"/>
                <a:gd name="connsiteY7" fmla="*/ 698361 h 1522326"/>
                <a:gd name="connsiteX8" fmla="*/ 828989 w 4652387"/>
                <a:gd name="connsiteY8" fmla="*/ 532563 h 1522326"/>
                <a:gd name="connsiteX9" fmla="*/ 557684 w 4652387"/>
                <a:gd name="connsiteY9" fmla="*/ 356717 h 1522326"/>
                <a:gd name="connsiteX10" fmla="*/ 276330 w 4652387"/>
                <a:gd name="connsiteY10" fmla="*/ 200967 h 1522326"/>
                <a:gd name="connsiteX11" fmla="*/ 0 w 4652387"/>
                <a:gd name="connsiteY11" fmla="*/ 0 h 152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52387" h="1522326">
                  <a:moveTo>
                    <a:pt x="4652387" y="1522326"/>
                  </a:moveTo>
                  <a:lnTo>
                    <a:pt x="4094703" y="1487156"/>
                  </a:lnTo>
                  <a:lnTo>
                    <a:pt x="3562141" y="1451987"/>
                  </a:lnTo>
                  <a:lnTo>
                    <a:pt x="2999433" y="1366576"/>
                  </a:lnTo>
                  <a:lnTo>
                    <a:pt x="2471895" y="1240972"/>
                  </a:lnTo>
                  <a:lnTo>
                    <a:pt x="1924260" y="1080198"/>
                  </a:lnTo>
                  <a:lnTo>
                    <a:pt x="1371600" y="874207"/>
                  </a:lnTo>
                  <a:lnTo>
                    <a:pt x="1095270" y="698361"/>
                  </a:lnTo>
                  <a:lnTo>
                    <a:pt x="828989" y="532563"/>
                  </a:lnTo>
                  <a:lnTo>
                    <a:pt x="557684" y="356717"/>
                  </a:lnTo>
                  <a:lnTo>
                    <a:pt x="276330" y="200967"/>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57" name="Oval 156">
              <a:extLst>
                <a:ext uri="{FF2B5EF4-FFF2-40B4-BE49-F238E27FC236}">
                  <a16:creationId xmlns:a16="http://schemas.microsoft.com/office/drawing/2014/main" id="{B5D99FF8-9D14-8CA8-0B5D-2FB5BD02229D}"/>
                </a:ext>
              </a:extLst>
            </p:cNvPr>
            <p:cNvSpPr/>
            <p:nvPr/>
          </p:nvSpPr>
          <p:spPr bwMode="auto">
            <a:xfrm>
              <a:off x="6060831" y="5817997"/>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7AD2025C-CC43-7D87-CF39-E197D7CBC72E}"/>
                </a:ext>
              </a:extLst>
            </p:cNvPr>
            <p:cNvSpPr/>
            <p:nvPr/>
          </p:nvSpPr>
          <p:spPr bwMode="auto">
            <a:xfrm>
              <a:off x="1435240" y="4302371"/>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12B5351A-16B8-C3B4-7C7C-4674E35AA88D}"/>
                </a:ext>
              </a:extLst>
            </p:cNvPr>
            <p:cNvSpPr/>
            <p:nvPr/>
          </p:nvSpPr>
          <p:spPr bwMode="auto">
            <a:xfrm>
              <a:off x="1703196" y="4499989"/>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1DD36BC0-70C7-4C01-D075-63CE2C6E08D2}"/>
                </a:ext>
              </a:extLst>
            </p:cNvPr>
            <p:cNvSpPr/>
            <p:nvPr/>
          </p:nvSpPr>
          <p:spPr bwMode="auto">
            <a:xfrm>
              <a:off x="1981200" y="4647364"/>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75AAAE09-89E8-7730-A684-AE88E8CFEDA9}"/>
                </a:ext>
              </a:extLst>
            </p:cNvPr>
            <p:cNvSpPr/>
            <p:nvPr/>
          </p:nvSpPr>
          <p:spPr bwMode="auto">
            <a:xfrm>
              <a:off x="2254180" y="4829909"/>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A8F9A95E-EC65-6E1B-0B54-E552E3CC10FE}"/>
                </a:ext>
              </a:extLst>
            </p:cNvPr>
            <p:cNvSpPr/>
            <p:nvPr/>
          </p:nvSpPr>
          <p:spPr bwMode="auto">
            <a:xfrm>
              <a:off x="2532184" y="4997381"/>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56328943-625D-D5E4-E78A-2C868D0CC4B3}"/>
                </a:ext>
              </a:extLst>
            </p:cNvPr>
            <p:cNvSpPr/>
            <p:nvPr/>
          </p:nvSpPr>
          <p:spPr bwMode="auto">
            <a:xfrm>
              <a:off x="2800141" y="5164854"/>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D66261BC-61B0-C880-60A4-8BB3ECDCB84E}"/>
                </a:ext>
              </a:extLst>
            </p:cNvPr>
            <p:cNvSpPr/>
            <p:nvPr/>
          </p:nvSpPr>
          <p:spPr bwMode="auto">
            <a:xfrm>
              <a:off x="3349451" y="5367496"/>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3E43FA66-E75F-7009-45EC-C63097C25177}"/>
                </a:ext>
              </a:extLst>
            </p:cNvPr>
            <p:cNvSpPr/>
            <p:nvPr/>
          </p:nvSpPr>
          <p:spPr bwMode="auto">
            <a:xfrm>
              <a:off x="3903785" y="5529944"/>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096DD188-EF7F-0D4B-D00E-9B5CFB3351B4}"/>
                </a:ext>
              </a:extLst>
            </p:cNvPr>
            <p:cNvSpPr/>
            <p:nvPr/>
          </p:nvSpPr>
          <p:spPr bwMode="auto">
            <a:xfrm>
              <a:off x="4427974" y="5652199"/>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94043EB0-0E28-B193-1667-B846B688D022}"/>
                </a:ext>
              </a:extLst>
            </p:cNvPr>
            <p:cNvSpPr/>
            <p:nvPr/>
          </p:nvSpPr>
          <p:spPr bwMode="auto">
            <a:xfrm>
              <a:off x="4982308" y="5739285"/>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213F2B21-24A2-6EC4-9FA8-348DAEDB048C}"/>
                </a:ext>
              </a:extLst>
            </p:cNvPr>
            <p:cNvSpPr/>
            <p:nvPr/>
          </p:nvSpPr>
          <p:spPr bwMode="auto">
            <a:xfrm>
              <a:off x="5521570" y="5776129"/>
              <a:ext cx="70338" cy="7033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1" name="Group 180">
            <a:extLst>
              <a:ext uri="{FF2B5EF4-FFF2-40B4-BE49-F238E27FC236}">
                <a16:creationId xmlns:a16="http://schemas.microsoft.com/office/drawing/2014/main" id="{0B70FC64-0C33-3FB2-EBBD-A6717BB302E8}"/>
              </a:ext>
            </a:extLst>
          </p:cNvPr>
          <p:cNvGrpSpPr/>
          <p:nvPr/>
        </p:nvGrpSpPr>
        <p:grpSpPr>
          <a:xfrm>
            <a:off x="1482132" y="4315767"/>
            <a:ext cx="4679182" cy="339972"/>
            <a:chOff x="1482132" y="4315767"/>
            <a:chExt cx="4679182" cy="339972"/>
          </a:xfrm>
        </p:grpSpPr>
        <p:sp>
          <p:nvSpPr>
            <p:cNvPr id="131" name="Freeform 130">
              <a:extLst>
                <a:ext uri="{FF2B5EF4-FFF2-40B4-BE49-F238E27FC236}">
                  <a16:creationId xmlns:a16="http://schemas.microsoft.com/office/drawing/2014/main" id="{2A0BC76E-28CF-69C1-4391-4148454C0943}"/>
                </a:ext>
              </a:extLst>
            </p:cNvPr>
            <p:cNvSpPr/>
            <p:nvPr/>
          </p:nvSpPr>
          <p:spPr bwMode="auto">
            <a:xfrm>
              <a:off x="1482132" y="4315767"/>
              <a:ext cx="4647363" cy="306475"/>
            </a:xfrm>
            <a:custGeom>
              <a:avLst/>
              <a:gdLst>
                <a:gd name="connsiteX0" fmla="*/ 4647363 w 4647363"/>
                <a:gd name="connsiteY0" fmla="*/ 276330 h 306475"/>
                <a:gd name="connsiteX1" fmla="*/ 4089679 w 4647363"/>
                <a:gd name="connsiteY1" fmla="*/ 301451 h 306475"/>
                <a:gd name="connsiteX2" fmla="*/ 3557116 w 4647363"/>
                <a:gd name="connsiteY2" fmla="*/ 306475 h 306475"/>
                <a:gd name="connsiteX3" fmla="*/ 2989384 w 4647363"/>
                <a:gd name="connsiteY3" fmla="*/ 296426 h 306475"/>
                <a:gd name="connsiteX4" fmla="*/ 2456822 w 4647363"/>
                <a:gd name="connsiteY4" fmla="*/ 281354 h 306475"/>
                <a:gd name="connsiteX5" fmla="*/ 1914211 w 4647363"/>
                <a:gd name="connsiteY5" fmla="*/ 266281 h 306475"/>
                <a:gd name="connsiteX6" fmla="*/ 1371600 w 4647363"/>
                <a:gd name="connsiteY6" fmla="*/ 261257 h 306475"/>
                <a:gd name="connsiteX7" fmla="*/ 1090246 w 4647363"/>
                <a:gd name="connsiteY7" fmla="*/ 231112 h 306475"/>
                <a:gd name="connsiteX8" fmla="*/ 813916 w 4647363"/>
                <a:gd name="connsiteY8" fmla="*/ 200967 h 306475"/>
                <a:gd name="connsiteX9" fmla="*/ 547635 w 4647363"/>
                <a:gd name="connsiteY9" fmla="*/ 160774 h 306475"/>
                <a:gd name="connsiteX10" fmla="*/ 271305 w 4647363"/>
                <a:gd name="connsiteY10" fmla="*/ 100484 h 306475"/>
                <a:gd name="connsiteX11" fmla="*/ 0 w 4647363"/>
                <a:gd name="connsiteY11" fmla="*/ 0 h 3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47363" h="306475">
                  <a:moveTo>
                    <a:pt x="4647363" y="276330"/>
                  </a:moveTo>
                  <a:lnTo>
                    <a:pt x="4089679" y="301451"/>
                  </a:lnTo>
                  <a:lnTo>
                    <a:pt x="3557116" y="306475"/>
                  </a:lnTo>
                  <a:lnTo>
                    <a:pt x="2989384" y="296426"/>
                  </a:lnTo>
                  <a:lnTo>
                    <a:pt x="2456822" y="281354"/>
                  </a:lnTo>
                  <a:lnTo>
                    <a:pt x="1914211" y="266281"/>
                  </a:lnTo>
                  <a:lnTo>
                    <a:pt x="1371600" y="261257"/>
                  </a:lnTo>
                  <a:lnTo>
                    <a:pt x="1090246" y="231112"/>
                  </a:lnTo>
                  <a:lnTo>
                    <a:pt x="813916" y="200967"/>
                  </a:lnTo>
                  <a:lnTo>
                    <a:pt x="547635" y="160774"/>
                  </a:lnTo>
                  <a:lnTo>
                    <a:pt x="271305" y="100484"/>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70" name="Oval 169">
              <a:extLst>
                <a:ext uri="{FF2B5EF4-FFF2-40B4-BE49-F238E27FC236}">
                  <a16:creationId xmlns:a16="http://schemas.microsoft.com/office/drawing/2014/main" id="{3519074D-FC0E-3EA2-CA95-D855F9042FDE}"/>
                </a:ext>
              </a:extLst>
            </p:cNvPr>
            <p:cNvSpPr/>
            <p:nvPr/>
          </p:nvSpPr>
          <p:spPr bwMode="auto">
            <a:xfrm>
              <a:off x="1714919" y="4376059"/>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6F9E7D97-99D5-8AC1-90AB-20A0711858EE}"/>
                </a:ext>
              </a:extLst>
            </p:cNvPr>
            <p:cNvSpPr/>
            <p:nvPr/>
          </p:nvSpPr>
          <p:spPr bwMode="auto">
            <a:xfrm>
              <a:off x="1997948" y="4438024"/>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058D8C4C-48DB-2BB8-A981-9662A211FB3D}"/>
                </a:ext>
              </a:extLst>
            </p:cNvPr>
            <p:cNvSpPr/>
            <p:nvPr/>
          </p:nvSpPr>
          <p:spPr bwMode="auto">
            <a:xfrm>
              <a:off x="2260880" y="4484916"/>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8CCDE99F-9D3D-D7B9-310A-E7A560FD041A}"/>
                </a:ext>
              </a:extLst>
            </p:cNvPr>
            <p:cNvSpPr/>
            <p:nvPr/>
          </p:nvSpPr>
          <p:spPr bwMode="auto">
            <a:xfrm>
              <a:off x="2528835" y="4511712"/>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1A0351F6-0B0F-EBD8-8D99-E2703897CDF8}"/>
                </a:ext>
              </a:extLst>
            </p:cNvPr>
            <p:cNvSpPr/>
            <p:nvPr/>
          </p:nvSpPr>
          <p:spPr bwMode="auto">
            <a:xfrm>
              <a:off x="2816888" y="4538508"/>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ACF5B426-68FE-623A-C47E-104D83201D2A}"/>
                </a:ext>
              </a:extLst>
            </p:cNvPr>
            <p:cNvSpPr/>
            <p:nvPr/>
          </p:nvSpPr>
          <p:spPr bwMode="auto">
            <a:xfrm>
              <a:off x="3361174" y="4545207"/>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0A98A10A-DE24-DCB4-1D67-23AA68AF73F0}"/>
                </a:ext>
              </a:extLst>
            </p:cNvPr>
            <p:cNvSpPr/>
            <p:nvPr/>
          </p:nvSpPr>
          <p:spPr bwMode="auto">
            <a:xfrm>
              <a:off x="3905460" y="4556931"/>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41F903A3-9D6C-E667-2373-368934B597B7}"/>
                </a:ext>
              </a:extLst>
            </p:cNvPr>
            <p:cNvSpPr/>
            <p:nvPr/>
          </p:nvSpPr>
          <p:spPr bwMode="auto">
            <a:xfrm>
              <a:off x="4439697" y="4578701"/>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6B9473FB-8739-DA0A-71A8-DE53F40E1366}"/>
                </a:ext>
              </a:extLst>
            </p:cNvPr>
            <p:cNvSpPr/>
            <p:nvPr/>
          </p:nvSpPr>
          <p:spPr bwMode="auto">
            <a:xfrm>
              <a:off x="5004079" y="4585401"/>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86874FC6-E73B-E8C9-3546-D37A3F7D4497}"/>
                </a:ext>
              </a:extLst>
            </p:cNvPr>
            <p:cNvSpPr/>
            <p:nvPr/>
          </p:nvSpPr>
          <p:spPr bwMode="auto">
            <a:xfrm>
              <a:off x="5538317" y="4577027"/>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1E4896E9-9DF5-E927-C6C3-8549753270D5}"/>
                </a:ext>
              </a:extLst>
            </p:cNvPr>
            <p:cNvSpPr/>
            <p:nvPr/>
          </p:nvSpPr>
          <p:spPr bwMode="auto">
            <a:xfrm>
              <a:off x="6090976" y="4553581"/>
              <a:ext cx="70338" cy="7033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82" name="TextBox 181">
            <a:extLst>
              <a:ext uri="{FF2B5EF4-FFF2-40B4-BE49-F238E27FC236}">
                <a16:creationId xmlns:a16="http://schemas.microsoft.com/office/drawing/2014/main" id="{7F873674-17E3-8AD8-7817-0ACC3744B5DA}"/>
              </a:ext>
            </a:extLst>
          </p:cNvPr>
          <p:cNvSpPr txBox="1"/>
          <p:nvPr/>
        </p:nvSpPr>
        <p:spPr bwMode="auto">
          <a:xfrm>
            <a:off x="7673788" y="5905366"/>
            <a:ext cx="33348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Weight Loss (%)</a:t>
            </a:r>
          </a:p>
        </p:txBody>
      </p:sp>
      <p:cxnSp>
        <p:nvCxnSpPr>
          <p:cNvPr id="186" name="Straight Connector 185">
            <a:extLst>
              <a:ext uri="{FF2B5EF4-FFF2-40B4-BE49-F238E27FC236}">
                <a16:creationId xmlns:a16="http://schemas.microsoft.com/office/drawing/2014/main" id="{B9EF7ED0-7D84-3BF8-4947-63DB744ADA6C}"/>
              </a:ext>
            </a:extLst>
          </p:cNvPr>
          <p:cNvCxnSpPr>
            <a:cxnSpLocks/>
          </p:cNvCxnSpPr>
          <p:nvPr/>
        </p:nvCxnSpPr>
        <p:spPr bwMode="auto">
          <a:xfrm flipV="1">
            <a:off x="7687235" y="3576919"/>
            <a:ext cx="0" cy="2142565"/>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59FB332-C0EB-C25D-47EA-509945270EE7}"/>
              </a:ext>
            </a:extLst>
          </p:cNvPr>
          <p:cNvCxnSpPr>
            <a:cxnSpLocks/>
          </p:cNvCxnSpPr>
          <p:nvPr/>
        </p:nvCxnSpPr>
        <p:spPr bwMode="auto">
          <a:xfrm flipH="1">
            <a:off x="7620000" y="35858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F0678D46-7F87-79DD-8781-FFC82C0E946F}"/>
              </a:ext>
            </a:extLst>
          </p:cNvPr>
          <p:cNvCxnSpPr>
            <a:cxnSpLocks/>
          </p:cNvCxnSpPr>
          <p:nvPr/>
        </p:nvCxnSpPr>
        <p:spPr bwMode="auto">
          <a:xfrm flipH="1">
            <a:off x="7620000" y="40036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F8F9204-27DC-F593-66C1-D31B14CC4A2F}"/>
              </a:ext>
            </a:extLst>
          </p:cNvPr>
          <p:cNvCxnSpPr>
            <a:cxnSpLocks/>
          </p:cNvCxnSpPr>
          <p:nvPr/>
        </p:nvCxnSpPr>
        <p:spPr bwMode="auto">
          <a:xfrm flipH="1">
            <a:off x="7620000" y="44303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3E4C7FD-3956-C02F-09FB-469511BB9250}"/>
              </a:ext>
            </a:extLst>
          </p:cNvPr>
          <p:cNvCxnSpPr>
            <a:cxnSpLocks/>
          </p:cNvCxnSpPr>
          <p:nvPr/>
        </p:nvCxnSpPr>
        <p:spPr bwMode="auto">
          <a:xfrm flipH="1">
            <a:off x="7620000" y="48570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167D89E8-0949-28ED-2CE7-2F8FADB7255D}"/>
              </a:ext>
            </a:extLst>
          </p:cNvPr>
          <p:cNvCxnSpPr>
            <a:cxnSpLocks/>
          </p:cNvCxnSpPr>
          <p:nvPr/>
        </p:nvCxnSpPr>
        <p:spPr bwMode="auto">
          <a:xfrm flipH="1">
            <a:off x="7620000" y="5283798"/>
            <a:ext cx="64008" cy="0"/>
          </a:xfrm>
          <a:prstGeom prst="line">
            <a:avLst/>
          </a:prstGeom>
          <a:noFill/>
          <a:ln w="28575" cap="flat" cmpd="sng" algn="ctr">
            <a:solidFill>
              <a:schemeClr val="bg1"/>
            </a:solidFill>
            <a:prstDash val="solid"/>
            <a:round/>
            <a:headEnd type="none" w="med" len="med"/>
            <a:tailEnd type="none" w="med" len="med"/>
          </a:ln>
          <a:effectLst/>
        </p:spPr>
      </p:cxnSp>
      <p:sp>
        <p:nvSpPr>
          <p:cNvPr id="200" name="TextBox 199">
            <a:extLst>
              <a:ext uri="{FF2B5EF4-FFF2-40B4-BE49-F238E27FC236}">
                <a16:creationId xmlns:a16="http://schemas.microsoft.com/office/drawing/2014/main" id="{E7D271F3-E87B-F451-946C-1A668212E669}"/>
              </a:ext>
            </a:extLst>
          </p:cNvPr>
          <p:cNvSpPr txBox="1"/>
          <p:nvPr/>
        </p:nvSpPr>
        <p:spPr bwMode="auto">
          <a:xfrm>
            <a:off x="7682751" y="5699176"/>
            <a:ext cx="824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≥5</a:t>
            </a:r>
          </a:p>
        </p:txBody>
      </p:sp>
      <p:sp>
        <p:nvSpPr>
          <p:cNvPr id="202" name="TextBox 201">
            <a:extLst>
              <a:ext uri="{FF2B5EF4-FFF2-40B4-BE49-F238E27FC236}">
                <a16:creationId xmlns:a16="http://schemas.microsoft.com/office/drawing/2014/main" id="{F7D4E918-5739-65FC-25F4-26473C852562}"/>
              </a:ext>
            </a:extLst>
          </p:cNvPr>
          <p:cNvSpPr txBox="1"/>
          <p:nvPr/>
        </p:nvSpPr>
        <p:spPr bwMode="auto">
          <a:xfrm>
            <a:off x="8519457" y="5699176"/>
            <a:ext cx="824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≥10</a:t>
            </a:r>
          </a:p>
        </p:txBody>
      </p:sp>
      <p:sp>
        <p:nvSpPr>
          <p:cNvPr id="203" name="TextBox 202">
            <a:extLst>
              <a:ext uri="{FF2B5EF4-FFF2-40B4-BE49-F238E27FC236}">
                <a16:creationId xmlns:a16="http://schemas.microsoft.com/office/drawing/2014/main" id="{A84CE60F-9E93-F8DC-2992-FF0EB463AB56}"/>
              </a:ext>
            </a:extLst>
          </p:cNvPr>
          <p:cNvSpPr txBox="1"/>
          <p:nvPr/>
        </p:nvSpPr>
        <p:spPr bwMode="auto">
          <a:xfrm>
            <a:off x="9356163" y="5699176"/>
            <a:ext cx="824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≥15</a:t>
            </a:r>
          </a:p>
        </p:txBody>
      </p:sp>
      <p:sp>
        <p:nvSpPr>
          <p:cNvPr id="204" name="TextBox 203">
            <a:extLst>
              <a:ext uri="{FF2B5EF4-FFF2-40B4-BE49-F238E27FC236}">
                <a16:creationId xmlns:a16="http://schemas.microsoft.com/office/drawing/2014/main" id="{0591FBC2-A276-9F9C-4D5A-74B678B0C048}"/>
              </a:ext>
            </a:extLst>
          </p:cNvPr>
          <p:cNvSpPr txBox="1"/>
          <p:nvPr/>
        </p:nvSpPr>
        <p:spPr bwMode="auto">
          <a:xfrm>
            <a:off x="10192869" y="5699176"/>
            <a:ext cx="824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≥20</a:t>
            </a:r>
          </a:p>
        </p:txBody>
      </p:sp>
      <p:sp>
        <p:nvSpPr>
          <p:cNvPr id="205" name="TextBox 204">
            <a:extLst>
              <a:ext uri="{FF2B5EF4-FFF2-40B4-BE49-F238E27FC236}">
                <a16:creationId xmlns:a16="http://schemas.microsoft.com/office/drawing/2014/main" id="{30CAA15B-6BE1-9A8A-8352-1D3937527AC2}"/>
              </a:ext>
            </a:extLst>
          </p:cNvPr>
          <p:cNvSpPr txBox="1"/>
          <p:nvPr/>
        </p:nvSpPr>
        <p:spPr bwMode="auto">
          <a:xfrm rot="16200000">
            <a:off x="6042211" y="4515834"/>
            <a:ext cx="2250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Participants (%)</a:t>
            </a:r>
          </a:p>
        </p:txBody>
      </p:sp>
      <p:sp>
        <p:nvSpPr>
          <p:cNvPr id="206" name="TextBox 205">
            <a:extLst>
              <a:ext uri="{FF2B5EF4-FFF2-40B4-BE49-F238E27FC236}">
                <a16:creationId xmlns:a16="http://schemas.microsoft.com/office/drawing/2014/main" id="{D4B470B2-FCE2-9F0C-8908-51606CCCB936}"/>
              </a:ext>
            </a:extLst>
          </p:cNvPr>
          <p:cNvSpPr txBox="1"/>
          <p:nvPr/>
        </p:nvSpPr>
        <p:spPr bwMode="auto">
          <a:xfrm>
            <a:off x="7144870" y="3420035"/>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endParaRPr lang="en-US" sz="1600" b="0" dirty="0">
              <a:solidFill>
                <a:schemeClr val="bg1"/>
              </a:solidFill>
              <a:latin typeface="Calibri" panose="020F0502020204030204" pitchFamily="34" charset="0"/>
            </a:endParaRPr>
          </a:p>
        </p:txBody>
      </p:sp>
      <p:sp>
        <p:nvSpPr>
          <p:cNvPr id="207" name="TextBox 206">
            <a:extLst>
              <a:ext uri="{FF2B5EF4-FFF2-40B4-BE49-F238E27FC236}">
                <a16:creationId xmlns:a16="http://schemas.microsoft.com/office/drawing/2014/main" id="{D4C18408-FCDC-7306-ABD4-FB9EBB560250}"/>
              </a:ext>
            </a:extLst>
          </p:cNvPr>
          <p:cNvSpPr txBox="1"/>
          <p:nvPr/>
        </p:nvSpPr>
        <p:spPr bwMode="auto">
          <a:xfrm>
            <a:off x="7144870" y="3837790"/>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08" name="TextBox 207">
            <a:extLst>
              <a:ext uri="{FF2B5EF4-FFF2-40B4-BE49-F238E27FC236}">
                <a16:creationId xmlns:a16="http://schemas.microsoft.com/office/drawing/2014/main" id="{02AC1005-E249-D7D4-6737-CE7DB93F1D68}"/>
              </a:ext>
            </a:extLst>
          </p:cNvPr>
          <p:cNvSpPr txBox="1"/>
          <p:nvPr/>
        </p:nvSpPr>
        <p:spPr bwMode="auto">
          <a:xfrm>
            <a:off x="7144870" y="4264510"/>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09" name="TextBox 208">
            <a:extLst>
              <a:ext uri="{FF2B5EF4-FFF2-40B4-BE49-F238E27FC236}">
                <a16:creationId xmlns:a16="http://schemas.microsoft.com/office/drawing/2014/main" id="{41E56062-F453-F36B-D5FF-DF71991326BC}"/>
              </a:ext>
            </a:extLst>
          </p:cNvPr>
          <p:cNvSpPr txBox="1"/>
          <p:nvPr/>
        </p:nvSpPr>
        <p:spPr bwMode="auto">
          <a:xfrm>
            <a:off x="7144870" y="4691230"/>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10" name="TextBox 209">
            <a:extLst>
              <a:ext uri="{FF2B5EF4-FFF2-40B4-BE49-F238E27FC236}">
                <a16:creationId xmlns:a16="http://schemas.microsoft.com/office/drawing/2014/main" id="{19DA9448-0454-902C-292E-EE0F781CE3D3}"/>
              </a:ext>
            </a:extLst>
          </p:cNvPr>
          <p:cNvSpPr txBox="1"/>
          <p:nvPr/>
        </p:nvSpPr>
        <p:spPr bwMode="auto">
          <a:xfrm>
            <a:off x="7144870" y="5117950"/>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11" name="TextBox 210">
            <a:extLst>
              <a:ext uri="{FF2B5EF4-FFF2-40B4-BE49-F238E27FC236}">
                <a16:creationId xmlns:a16="http://schemas.microsoft.com/office/drawing/2014/main" id="{6615D15A-200A-BADC-A194-AC909A940A99}"/>
              </a:ext>
            </a:extLst>
          </p:cNvPr>
          <p:cNvSpPr txBox="1"/>
          <p:nvPr/>
        </p:nvSpPr>
        <p:spPr bwMode="auto">
          <a:xfrm>
            <a:off x="7144870" y="5544670"/>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212" name="TextBox 211">
            <a:extLst>
              <a:ext uri="{FF2B5EF4-FFF2-40B4-BE49-F238E27FC236}">
                <a16:creationId xmlns:a16="http://schemas.microsoft.com/office/drawing/2014/main" id="{227A7698-2A96-9102-CF62-ECD3B96DAE8A}"/>
              </a:ext>
            </a:extLst>
          </p:cNvPr>
          <p:cNvSpPr txBox="1"/>
          <p:nvPr/>
        </p:nvSpPr>
        <p:spPr bwMode="auto">
          <a:xfrm>
            <a:off x="7682754" y="3240742"/>
            <a:ext cx="32810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On-Treatment Data at Wk 68</a:t>
            </a:r>
          </a:p>
        </p:txBody>
      </p:sp>
      <p:grpSp>
        <p:nvGrpSpPr>
          <p:cNvPr id="219" name="Group 218">
            <a:extLst>
              <a:ext uri="{FF2B5EF4-FFF2-40B4-BE49-F238E27FC236}">
                <a16:creationId xmlns:a16="http://schemas.microsoft.com/office/drawing/2014/main" id="{DC2FAA0B-DFAA-4168-0151-65930FE448E4}"/>
              </a:ext>
            </a:extLst>
          </p:cNvPr>
          <p:cNvGrpSpPr/>
          <p:nvPr/>
        </p:nvGrpSpPr>
        <p:grpSpPr>
          <a:xfrm>
            <a:off x="9637057" y="3555018"/>
            <a:ext cx="1990166" cy="523220"/>
            <a:chOff x="10201834" y="3680522"/>
            <a:chExt cx="1990166" cy="523220"/>
          </a:xfrm>
        </p:grpSpPr>
        <p:sp>
          <p:nvSpPr>
            <p:cNvPr id="214" name="TextBox 213">
              <a:extLst>
                <a:ext uri="{FF2B5EF4-FFF2-40B4-BE49-F238E27FC236}">
                  <a16:creationId xmlns:a16="http://schemas.microsoft.com/office/drawing/2014/main" id="{7CF6B744-BB31-4FE7-E2DB-5757296E2D9C}"/>
                </a:ext>
              </a:extLst>
            </p:cNvPr>
            <p:cNvSpPr txBox="1"/>
            <p:nvPr/>
          </p:nvSpPr>
          <p:spPr bwMode="auto">
            <a:xfrm>
              <a:off x="10282519" y="3680522"/>
              <a:ext cx="19094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Semaglutide (n = 1059)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Placebo (n = 499)</a:t>
              </a:r>
            </a:p>
          </p:txBody>
        </p:sp>
        <p:sp>
          <p:nvSpPr>
            <p:cNvPr id="217" name="Rectangle 216">
              <a:extLst>
                <a:ext uri="{FF2B5EF4-FFF2-40B4-BE49-F238E27FC236}">
                  <a16:creationId xmlns:a16="http://schemas.microsoft.com/office/drawing/2014/main" id="{4239991F-9099-9A01-FDCC-D7ED2987A927}"/>
                </a:ext>
              </a:extLst>
            </p:cNvPr>
            <p:cNvSpPr/>
            <p:nvPr/>
          </p:nvSpPr>
          <p:spPr bwMode="auto">
            <a:xfrm>
              <a:off x="10201834" y="3774141"/>
              <a:ext cx="125506" cy="1255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AD4848A9-E7D7-06F3-6ACE-65A52B287B3C}"/>
                </a:ext>
              </a:extLst>
            </p:cNvPr>
            <p:cNvSpPr/>
            <p:nvPr/>
          </p:nvSpPr>
          <p:spPr bwMode="auto">
            <a:xfrm>
              <a:off x="10201834" y="3980330"/>
              <a:ext cx="125506" cy="1255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2" name="Group 221">
            <a:extLst>
              <a:ext uri="{FF2B5EF4-FFF2-40B4-BE49-F238E27FC236}">
                <a16:creationId xmlns:a16="http://schemas.microsoft.com/office/drawing/2014/main" id="{C06A7112-49C6-4796-A9F4-29BA2B769612}"/>
              </a:ext>
            </a:extLst>
          </p:cNvPr>
          <p:cNvGrpSpPr/>
          <p:nvPr/>
        </p:nvGrpSpPr>
        <p:grpSpPr>
          <a:xfrm>
            <a:off x="7790331" y="3720354"/>
            <a:ext cx="627528" cy="1990165"/>
            <a:chOff x="8059272" y="3684494"/>
            <a:chExt cx="627528" cy="1990165"/>
          </a:xfrm>
        </p:grpSpPr>
        <p:sp>
          <p:nvSpPr>
            <p:cNvPr id="220" name="Rectangle 219">
              <a:extLst>
                <a:ext uri="{FF2B5EF4-FFF2-40B4-BE49-F238E27FC236}">
                  <a16:creationId xmlns:a16="http://schemas.microsoft.com/office/drawing/2014/main" id="{A297AA99-56F6-B117-3AB9-717FA054578E}"/>
                </a:ext>
              </a:extLst>
            </p:cNvPr>
            <p:cNvSpPr/>
            <p:nvPr/>
          </p:nvSpPr>
          <p:spPr bwMode="auto">
            <a:xfrm>
              <a:off x="8059272" y="3684494"/>
              <a:ext cx="313763" cy="19901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CFAEA138-6E14-C4ED-067E-633342601612}"/>
                </a:ext>
              </a:extLst>
            </p:cNvPr>
            <p:cNvSpPr/>
            <p:nvPr/>
          </p:nvSpPr>
          <p:spPr bwMode="auto">
            <a:xfrm>
              <a:off x="8373037" y="4966447"/>
              <a:ext cx="313763" cy="7082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3" name="Group 222">
            <a:extLst>
              <a:ext uri="{FF2B5EF4-FFF2-40B4-BE49-F238E27FC236}">
                <a16:creationId xmlns:a16="http://schemas.microsoft.com/office/drawing/2014/main" id="{6935DE1F-959A-CB22-157C-8879222013FD}"/>
              </a:ext>
            </a:extLst>
          </p:cNvPr>
          <p:cNvGrpSpPr/>
          <p:nvPr/>
        </p:nvGrpSpPr>
        <p:grpSpPr>
          <a:xfrm>
            <a:off x="8621061" y="4114801"/>
            <a:ext cx="627528" cy="1595718"/>
            <a:chOff x="8059272" y="4078941"/>
            <a:chExt cx="627528" cy="1595718"/>
          </a:xfrm>
        </p:grpSpPr>
        <p:sp>
          <p:nvSpPr>
            <p:cNvPr id="224" name="Rectangle 223">
              <a:extLst>
                <a:ext uri="{FF2B5EF4-FFF2-40B4-BE49-F238E27FC236}">
                  <a16:creationId xmlns:a16="http://schemas.microsoft.com/office/drawing/2014/main" id="{380BC650-0F11-D870-CFE1-55716B5A0425}"/>
                </a:ext>
              </a:extLst>
            </p:cNvPr>
            <p:cNvSpPr/>
            <p:nvPr/>
          </p:nvSpPr>
          <p:spPr bwMode="auto">
            <a:xfrm>
              <a:off x="8059272" y="4078941"/>
              <a:ext cx="313763" cy="15957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415AE39D-5DBC-C5FF-4052-1FBBE2149CD6}"/>
                </a:ext>
              </a:extLst>
            </p:cNvPr>
            <p:cNvSpPr/>
            <p:nvPr/>
          </p:nvSpPr>
          <p:spPr bwMode="auto">
            <a:xfrm>
              <a:off x="8373037" y="5432611"/>
              <a:ext cx="313763" cy="2420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6" name="Group 225">
            <a:extLst>
              <a:ext uri="{FF2B5EF4-FFF2-40B4-BE49-F238E27FC236}">
                <a16:creationId xmlns:a16="http://schemas.microsoft.com/office/drawing/2014/main" id="{B1EE3AAA-F39E-A261-48D6-55249D94C197}"/>
              </a:ext>
            </a:extLst>
          </p:cNvPr>
          <p:cNvGrpSpPr/>
          <p:nvPr/>
        </p:nvGrpSpPr>
        <p:grpSpPr>
          <a:xfrm>
            <a:off x="9451791" y="4545107"/>
            <a:ext cx="627528" cy="1165412"/>
            <a:chOff x="8059272" y="4509247"/>
            <a:chExt cx="627528" cy="1165412"/>
          </a:xfrm>
        </p:grpSpPr>
        <p:sp>
          <p:nvSpPr>
            <p:cNvPr id="227" name="Rectangle 226">
              <a:extLst>
                <a:ext uri="{FF2B5EF4-FFF2-40B4-BE49-F238E27FC236}">
                  <a16:creationId xmlns:a16="http://schemas.microsoft.com/office/drawing/2014/main" id="{CAC8FEFF-F300-1193-D8A5-CA34BA02A5C9}"/>
                </a:ext>
              </a:extLst>
            </p:cNvPr>
            <p:cNvSpPr/>
            <p:nvPr/>
          </p:nvSpPr>
          <p:spPr bwMode="auto">
            <a:xfrm>
              <a:off x="8059272" y="4509247"/>
              <a:ext cx="313763" cy="11654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1342BA58-687D-B7CE-3EF2-ED4C1A66A761}"/>
                </a:ext>
              </a:extLst>
            </p:cNvPr>
            <p:cNvSpPr/>
            <p:nvPr/>
          </p:nvSpPr>
          <p:spPr bwMode="auto">
            <a:xfrm>
              <a:off x="8373037" y="5576047"/>
              <a:ext cx="313763" cy="986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9" name="Group 228">
            <a:extLst>
              <a:ext uri="{FF2B5EF4-FFF2-40B4-BE49-F238E27FC236}">
                <a16:creationId xmlns:a16="http://schemas.microsoft.com/office/drawing/2014/main" id="{393DBFCA-092F-7910-7240-B166E197EA44}"/>
              </a:ext>
            </a:extLst>
          </p:cNvPr>
          <p:cNvGrpSpPr/>
          <p:nvPr/>
        </p:nvGrpSpPr>
        <p:grpSpPr>
          <a:xfrm>
            <a:off x="10282520" y="4966449"/>
            <a:ext cx="627528" cy="744070"/>
            <a:chOff x="8059272" y="4930589"/>
            <a:chExt cx="627528" cy="744070"/>
          </a:xfrm>
        </p:grpSpPr>
        <p:sp>
          <p:nvSpPr>
            <p:cNvPr id="230" name="Rectangle 229">
              <a:extLst>
                <a:ext uri="{FF2B5EF4-FFF2-40B4-BE49-F238E27FC236}">
                  <a16:creationId xmlns:a16="http://schemas.microsoft.com/office/drawing/2014/main" id="{DD835ED0-13A7-637A-D3B7-5F6253902D0D}"/>
                </a:ext>
              </a:extLst>
            </p:cNvPr>
            <p:cNvSpPr/>
            <p:nvPr/>
          </p:nvSpPr>
          <p:spPr bwMode="auto">
            <a:xfrm>
              <a:off x="8059272" y="4930589"/>
              <a:ext cx="313763" cy="7440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Rectangle 230">
              <a:extLst>
                <a:ext uri="{FF2B5EF4-FFF2-40B4-BE49-F238E27FC236}">
                  <a16:creationId xmlns:a16="http://schemas.microsoft.com/office/drawing/2014/main" id="{D6B835E2-7847-3534-950D-CCC48053B645}"/>
                </a:ext>
              </a:extLst>
            </p:cNvPr>
            <p:cNvSpPr/>
            <p:nvPr/>
          </p:nvSpPr>
          <p:spPr bwMode="auto">
            <a:xfrm>
              <a:off x="8373037" y="5628939"/>
              <a:ext cx="313763"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32" name="TextBox 231">
            <a:extLst>
              <a:ext uri="{FF2B5EF4-FFF2-40B4-BE49-F238E27FC236}">
                <a16:creationId xmlns:a16="http://schemas.microsoft.com/office/drawing/2014/main" id="{5330C808-C14D-C521-F33E-064323000DF9}"/>
              </a:ext>
            </a:extLst>
          </p:cNvPr>
          <p:cNvSpPr txBox="1"/>
          <p:nvPr/>
        </p:nvSpPr>
        <p:spPr bwMode="auto">
          <a:xfrm>
            <a:off x="7676775" y="3455895"/>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92.4</a:t>
            </a:r>
          </a:p>
        </p:txBody>
      </p:sp>
      <p:sp>
        <p:nvSpPr>
          <p:cNvPr id="233" name="TextBox 232">
            <a:extLst>
              <a:ext uri="{FF2B5EF4-FFF2-40B4-BE49-F238E27FC236}">
                <a16:creationId xmlns:a16="http://schemas.microsoft.com/office/drawing/2014/main" id="{33145BA0-0F4E-36B9-00D0-40248F22FD8E}"/>
              </a:ext>
            </a:extLst>
          </p:cNvPr>
          <p:cNvSpPr txBox="1"/>
          <p:nvPr/>
        </p:nvSpPr>
        <p:spPr bwMode="auto">
          <a:xfrm>
            <a:off x="8026398" y="4728883"/>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33.1</a:t>
            </a:r>
          </a:p>
        </p:txBody>
      </p:sp>
      <p:sp>
        <p:nvSpPr>
          <p:cNvPr id="234" name="TextBox 233">
            <a:extLst>
              <a:ext uri="{FF2B5EF4-FFF2-40B4-BE49-F238E27FC236}">
                <a16:creationId xmlns:a16="http://schemas.microsoft.com/office/drawing/2014/main" id="{AB5136B9-6894-DE0D-74DF-FF892D096C9E}"/>
              </a:ext>
            </a:extLst>
          </p:cNvPr>
          <p:cNvSpPr txBox="1"/>
          <p:nvPr/>
        </p:nvSpPr>
        <p:spPr bwMode="auto">
          <a:xfrm>
            <a:off x="8510492" y="3850343"/>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74.8</a:t>
            </a:r>
          </a:p>
        </p:txBody>
      </p:sp>
      <p:sp>
        <p:nvSpPr>
          <p:cNvPr id="235" name="TextBox 234">
            <a:extLst>
              <a:ext uri="{FF2B5EF4-FFF2-40B4-BE49-F238E27FC236}">
                <a16:creationId xmlns:a16="http://schemas.microsoft.com/office/drawing/2014/main" id="{A35A2EE4-B35B-FD31-BCCD-CCD00C9D414B}"/>
              </a:ext>
            </a:extLst>
          </p:cNvPr>
          <p:cNvSpPr txBox="1"/>
          <p:nvPr/>
        </p:nvSpPr>
        <p:spPr bwMode="auto">
          <a:xfrm>
            <a:off x="8860116" y="5204014"/>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11.8</a:t>
            </a:r>
          </a:p>
        </p:txBody>
      </p:sp>
      <p:sp>
        <p:nvSpPr>
          <p:cNvPr id="236" name="TextBox 235">
            <a:extLst>
              <a:ext uri="{FF2B5EF4-FFF2-40B4-BE49-F238E27FC236}">
                <a16:creationId xmlns:a16="http://schemas.microsoft.com/office/drawing/2014/main" id="{9E8F0839-B7EF-87AB-A253-2BA791541C0C}"/>
              </a:ext>
            </a:extLst>
          </p:cNvPr>
          <p:cNvSpPr txBox="1"/>
          <p:nvPr/>
        </p:nvSpPr>
        <p:spPr bwMode="auto">
          <a:xfrm>
            <a:off x="9353174" y="4262720"/>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54.8</a:t>
            </a:r>
          </a:p>
        </p:txBody>
      </p:sp>
      <p:sp>
        <p:nvSpPr>
          <p:cNvPr id="237" name="TextBox 236">
            <a:extLst>
              <a:ext uri="{FF2B5EF4-FFF2-40B4-BE49-F238E27FC236}">
                <a16:creationId xmlns:a16="http://schemas.microsoft.com/office/drawing/2014/main" id="{A8EEA026-6EFC-F0DA-2AD5-5A828E9D700D}"/>
              </a:ext>
            </a:extLst>
          </p:cNvPr>
          <p:cNvSpPr txBox="1"/>
          <p:nvPr/>
        </p:nvSpPr>
        <p:spPr bwMode="auto">
          <a:xfrm>
            <a:off x="9657974" y="5329520"/>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a:t>
            </a:r>
          </a:p>
        </p:txBody>
      </p:sp>
      <p:sp>
        <p:nvSpPr>
          <p:cNvPr id="238" name="TextBox 237">
            <a:extLst>
              <a:ext uri="{FF2B5EF4-FFF2-40B4-BE49-F238E27FC236}">
                <a16:creationId xmlns:a16="http://schemas.microsoft.com/office/drawing/2014/main" id="{E263754E-4FF9-F740-1B2B-CB167904A61D}"/>
              </a:ext>
            </a:extLst>
          </p:cNvPr>
          <p:cNvSpPr txBox="1"/>
          <p:nvPr/>
        </p:nvSpPr>
        <p:spPr bwMode="auto">
          <a:xfrm>
            <a:off x="10177927" y="4693026"/>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34.8</a:t>
            </a:r>
          </a:p>
        </p:txBody>
      </p:sp>
      <p:sp>
        <p:nvSpPr>
          <p:cNvPr id="239" name="TextBox 238">
            <a:extLst>
              <a:ext uri="{FF2B5EF4-FFF2-40B4-BE49-F238E27FC236}">
                <a16:creationId xmlns:a16="http://schemas.microsoft.com/office/drawing/2014/main" id="{B2CC2E1F-1DC8-F2FD-7034-9F501F87D33E}"/>
              </a:ext>
            </a:extLst>
          </p:cNvPr>
          <p:cNvSpPr txBox="1"/>
          <p:nvPr/>
        </p:nvSpPr>
        <p:spPr bwMode="auto">
          <a:xfrm>
            <a:off x="10491692" y="5401238"/>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cxnSp>
        <p:nvCxnSpPr>
          <p:cNvPr id="184" name="Straight Connector 183">
            <a:extLst>
              <a:ext uri="{FF2B5EF4-FFF2-40B4-BE49-F238E27FC236}">
                <a16:creationId xmlns:a16="http://schemas.microsoft.com/office/drawing/2014/main" id="{345A209C-819F-2157-B1D9-E2A98B9513EF}"/>
              </a:ext>
            </a:extLst>
          </p:cNvPr>
          <p:cNvCxnSpPr>
            <a:cxnSpLocks/>
          </p:cNvCxnSpPr>
          <p:nvPr/>
        </p:nvCxnSpPr>
        <p:spPr bwMode="auto">
          <a:xfrm>
            <a:off x="7673788" y="5710519"/>
            <a:ext cx="3343835"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DD54421-C3D6-2CBC-C003-3AF61AECD0EF}"/>
              </a:ext>
            </a:extLst>
          </p:cNvPr>
          <p:cNvCxnSpPr>
            <a:cxnSpLocks/>
          </p:cNvCxnSpPr>
          <p:nvPr/>
        </p:nvCxnSpPr>
        <p:spPr bwMode="auto">
          <a:xfrm flipH="1">
            <a:off x="7620000" y="57105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39955439-45B5-D1F6-693F-7E7B1195FCAE}"/>
              </a:ext>
            </a:extLst>
          </p:cNvPr>
          <p:cNvCxnSpPr>
            <a:cxnSpLocks/>
          </p:cNvCxnSpPr>
          <p:nvPr/>
        </p:nvCxnSpPr>
        <p:spPr bwMode="auto">
          <a:xfrm>
            <a:off x="7687235" y="571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112CC1B6-CD0C-7CE8-22A5-9A80470F9B4B}"/>
              </a:ext>
            </a:extLst>
          </p:cNvPr>
          <p:cNvCxnSpPr>
            <a:cxnSpLocks/>
          </p:cNvCxnSpPr>
          <p:nvPr/>
        </p:nvCxnSpPr>
        <p:spPr bwMode="auto">
          <a:xfrm>
            <a:off x="8516470" y="571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7FAC44A6-DE6B-A0D5-B063-FE3B6A1B0CFF}"/>
              </a:ext>
            </a:extLst>
          </p:cNvPr>
          <p:cNvCxnSpPr>
            <a:cxnSpLocks/>
          </p:cNvCxnSpPr>
          <p:nvPr/>
        </p:nvCxnSpPr>
        <p:spPr bwMode="auto">
          <a:xfrm>
            <a:off x="9345705" y="571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007CF6A-14FF-A93A-E585-FB8693B99E6B}"/>
              </a:ext>
            </a:extLst>
          </p:cNvPr>
          <p:cNvCxnSpPr>
            <a:cxnSpLocks/>
          </p:cNvCxnSpPr>
          <p:nvPr/>
        </p:nvCxnSpPr>
        <p:spPr bwMode="auto">
          <a:xfrm>
            <a:off x="10174940" y="57105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3E2B068C-D9C2-4403-8563-740A58DCBD14}"/>
              </a:ext>
            </a:extLst>
          </p:cNvPr>
          <p:cNvCxnSpPr>
            <a:cxnSpLocks/>
          </p:cNvCxnSpPr>
          <p:nvPr/>
        </p:nvCxnSpPr>
        <p:spPr bwMode="auto">
          <a:xfrm>
            <a:off x="11004176" y="5710519"/>
            <a:ext cx="0" cy="64008"/>
          </a:xfrm>
          <a:prstGeom prst="line">
            <a:avLst/>
          </a:prstGeom>
          <a:noFill/>
          <a:ln w="28575" cap="flat" cmpd="sng" algn="ctr">
            <a:solidFill>
              <a:schemeClr val="bg1"/>
            </a:solidFill>
            <a:prstDash val="solid"/>
            <a:round/>
            <a:headEnd type="none" w="med" len="med"/>
            <a:tailEnd type="none" w="med" len="med"/>
          </a:ln>
          <a:effectLst/>
        </p:spPr>
      </p:cxnSp>
      <p:sp>
        <p:nvSpPr>
          <p:cNvPr id="240" name="TextBox 239">
            <a:extLst>
              <a:ext uri="{FF2B5EF4-FFF2-40B4-BE49-F238E27FC236}">
                <a16:creationId xmlns:a16="http://schemas.microsoft.com/office/drawing/2014/main" id="{BDEEB09E-7C5E-D474-791C-2F20F3CB5AEF}"/>
              </a:ext>
            </a:extLst>
          </p:cNvPr>
          <p:cNvSpPr txBox="1"/>
          <p:nvPr/>
        </p:nvSpPr>
        <p:spPr bwMode="auto">
          <a:xfrm>
            <a:off x="7673788" y="2955978"/>
            <a:ext cx="33348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Weight Loss (%)</a:t>
            </a:r>
          </a:p>
        </p:txBody>
      </p:sp>
      <p:cxnSp>
        <p:nvCxnSpPr>
          <p:cNvPr id="241" name="Straight Connector 240">
            <a:extLst>
              <a:ext uri="{FF2B5EF4-FFF2-40B4-BE49-F238E27FC236}">
                <a16:creationId xmlns:a16="http://schemas.microsoft.com/office/drawing/2014/main" id="{A07BE27E-A75D-97E3-F3A6-A09370B54DC1}"/>
              </a:ext>
            </a:extLst>
          </p:cNvPr>
          <p:cNvCxnSpPr>
            <a:cxnSpLocks/>
          </p:cNvCxnSpPr>
          <p:nvPr/>
        </p:nvCxnSpPr>
        <p:spPr bwMode="auto">
          <a:xfrm flipV="1">
            <a:off x="7687235" y="627531"/>
            <a:ext cx="0" cy="2142565"/>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FBCF9B26-4265-053E-D50B-3EDC595F4CC1}"/>
              </a:ext>
            </a:extLst>
          </p:cNvPr>
          <p:cNvCxnSpPr>
            <a:cxnSpLocks/>
          </p:cNvCxnSpPr>
          <p:nvPr/>
        </p:nvCxnSpPr>
        <p:spPr bwMode="auto">
          <a:xfrm flipH="1">
            <a:off x="7620000" y="6364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370DE0E-DEB4-17E1-7327-58C9A02E9F96}"/>
              </a:ext>
            </a:extLst>
          </p:cNvPr>
          <p:cNvCxnSpPr>
            <a:cxnSpLocks/>
          </p:cNvCxnSpPr>
          <p:nvPr/>
        </p:nvCxnSpPr>
        <p:spPr bwMode="auto">
          <a:xfrm flipH="1">
            <a:off x="7620000" y="10542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091020F6-0AB0-90CA-B9E5-13D718F3D404}"/>
              </a:ext>
            </a:extLst>
          </p:cNvPr>
          <p:cNvCxnSpPr>
            <a:cxnSpLocks/>
          </p:cNvCxnSpPr>
          <p:nvPr/>
        </p:nvCxnSpPr>
        <p:spPr bwMode="auto">
          <a:xfrm flipH="1">
            <a:off x="7620000" y="14809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A437DEA-B12F-9D9B-C6A0-DDFB0AFA80C5}"/>
              </a:ext>
            </a:extLst>
          </p:cNvPr>
          <p:cNvCxnSpPr>
            <a:cxnSpLocks/>
          </p:cNvCxnSpPr>
          <p:nvPr/>
        </p:nvCxnSpPr>
        <p:spPr bwMode="auto">
          <a:xfrm flipH="1">
            <a:off x="7620000" y="19076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18E1559B-C816-9C1E-AAD3-241F2A3FF487}"/>
              </a:ext>
            </a:extLst>
          </p:cNvPr>
          <p:cNvCxnSpPr>
            <a:cxnSpLocks/>
          </p:cNvCxnSpPr>
          <p:nvPr/>
        </p:nvCxnSpPr>
        <p:spPr bwMode="auto">
          <a:xfrm flipH="1">
            <a:off x="7620000" y="2334410"/>
            <a:ext cx="64008" cy="0"/>
          </a:xfrm>
          <a:prstGeom prst="line">
            <a:avLst/>
          </a:prstGeom>
          <a:noFill/>
          <a:ln w="28575" cap="flat" cmpd="sng" algn="ctr">
            <a:solidFill>
              <a:schemeClr val="bg1"/>
            </a:solidFill>
            <a:prstDash val="solid"/>
            <a:round/>
            <a:headEnd type="none" w="med" len="med"/>
            <a:tailEnd type="none" w="med" len="med"/>
          </a:ln>
          <a:effectLst/>
        </p:spPr>
      </p:cxnSp>
      <p:sp>
        <p:nvSpPr>
          <p:cNvPr id="247" name="TextBox 246">
            <a:extLst>
              <a:ext uri="{FF2B5EF4-FFF2-40B4-BE49-F238E27FC236}">
                <a16:creationId xmlns:a16="http://schemas.microsoft.com/office/drawing/2014/main" id="{EC943055-5AF8-925B-32E1-FFBEA7F1FE14}"/>
              </a:ext>
            </a:extLst>
          </p:cNvPr>
          <p:cNvSpPr txBox="1"/>
          <p:nvPr/>
        </p:nvSpPr>
        <p:spPr bwMode="auto">
          <a:xfrm>
            <a:off x="7682751" y="2749788"/>
            <a:ext cx="824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≥5</a:t>
            </a:r>
          </a:p>
        </p:txBody>
      </p:sp>
      <p:sp>
        <p:nvSpPr>
          <p:cNvPr id="248" name="TextBox 247">
            <a:extLst>
              <a:ext uri="{FF2B5EF4-FFF2-40B4-BE49-F238E27FC236}">
                <a16:creationId xmlns:a16="http://schemas.microsoft.com/office/drawing/2014/main" id="{E0A16B02-909C-926D-17FB-50A32F78027A}"/>
              </a:ext>
            </a:extLst>
          </p:cNvPr>
          <p:cNvSpPr txBox="1"/>
          <p:nvPr/>
        </p:nvSpPr>
        <p:spPr bwMode="auto">
          <a:xfrm>
            <a:off x="8519457" y="2749788"/>
            <a:ext cx="824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≥10</a:t>
            </a:r>
          </a:p>
        </p:txBody>
      </p:sp>
      <p:sp>
        <p:nvSpPr>
          <p:cNvPr id="249" name="TextBox 248">
            <a:extLst>
              <a:ext uri="{FF2B5EF4-FFF2-40B4-BE49-F238E27FC236}">
                <a16:creationId xmlns:a16="http://schemas.microsoft.com/office/drawing/2014/main" id="{4D1C7172-6D86-E589-D724-3DA2C7E3BFBD}"/>
              </a:ext>
            </a:extLst>
          </p:cNvPr>
          <p:cNvSpPr txBox="1"/>
          <p:nvPr/>
        </p:nvSpPr>
        <p:spPr bwMode="auto">
          <a:xfrm>
            <a:off x="9356163" y="2749788"/>
            <a:ext cx="824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≥15</a:t>
            </a:r>
          </a:p>
        </p:txBody>
      </p:sp>
      <p:sp>
        <p:nvSpPr>
          <p:cNvPr id="250" name="TextBox 249">
            <a:extLst>
              <a:ext uri="{FF2B5EF4-FFF2-40B4-BE49-F238E27FC236}">
                <a16:creationId xmlns:a16="http://schemas.microsoft.com/office/drawing/2014/main" id="{7BAE8CF2-0B57-CA8C-92D8-34CB2BD51565}"/>
              </a:ext>
            </a:extLst>
          </p:cNvPr>
          <p:cNvSpPr txBox="1"/>
          <p:nvPr/>
        </p:nvSpPr>
        <p:spPr bwMode="auto">
          <a:xfrm>
            <a:off x="10192869" y="2749788"/>
            <a:ext cx="824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≥20</a:t>
            </a:r>
          </a:p>
        </p:txBody>
      </p:sp>
      <p:sp>
        <p:nvSpPr>
          <p:cNvPr id="251" name="TextBox 250">
            <a:extLst>
              <a:ext uri="{FF2B5EF4-FFF2-40B4-BE49-F238E27FC236}">
                <a16:creationId xmlns:a16="http://schemas.microsoft.com/office/drawing/2014/main" id="{E83BE3CA-02B2-3C4B-CB95-7F4320DD153A}"/>
              </a:ext>
            </a:extLst>
          </p:cNvPr>
          <p:cNvSpPr txBox="1"/>
          <p:nvPr/>
        </p:nvSpPr>
        <p:spPr bwMode="auto">
          <a:xfrm rot="16200000">
            <a:off x="6042211" y="1566446"/>
            <a:ext cx="2250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Participants (%)</a:t>
            </a:r>
          </a:p>
        </p:txBody>
      </p:sp>
      <p:sp>
        <p:nvSpPr>
          <p:cNvPr id="252" name="TextBox 251">
            <a:extLst>
              <a:ext uri="{FF2B5EF4-FFF2-40B4-BE49-F238E27FC236}">
                <a16:creationId xmlns:a16="http://schemas.microsoft.com/office/drawing/2014/main" id="{BE0674C6-DC0B-CC9A-6AE2-9C3F896928AC}"/>
              </a:ext>
            </a:extLst>
          </p:cNvPr>
          <p:cNvSpPr txBox="1"/>
          <p:nvPr/>
        </p:nvSpPr>
        <p:spPr bwMode="auto">
          <a:xfrm>
            <a:off x="7144870" y="470647"/>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endParaRPr lang="en-US" sz="1600" b="0" dirty="0">
              <a:solidFill>
                <a:schemeClr val="bg1"/>
              </a:solidFill>
              <a:latin typeface="Calibri" panose="020F0502020204030204" pitchFamily="34" charset="0"/>
            </a:endParaRPr>
          </a:p>
        </p:txBody>
      </p:sp>
      <p:sp>
        <p:nvSpPr>
          <p:cNvPr id="253" name="TextBox 252">
            <a:extLst>
              <a:ext uri="{FF2B5EF4-FFF2-40B4-BE49-F238E27FC236}">
                <a16:creationId xmlns:a16="http://schemas.microsoft.com/office/drawing/2014/main" id="{367DA604-9055-B081-B74B-FE6E8C8501CF}"/>
              </a:ext>
            </a:extLst>
          </p:cNvPr>
          <p:cNvSpPr txBox="1"/>
          <p:nvPr/>
        </p:nvSpPr>
        <p:spPr bwMode="auto">
          <a:xfrm>
            <a:off x="7144870" y="888402"/>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54" name="TextBox 253">
            <a:extLst>
              <a:ext uri="{FF2B5EF4-FFF2-40B4-BE49-F238E27FC236}">
                <a16:creationId xmlns:a16="http://schemas.microsoft.com/office/drawing/2014/main" id="{9E1D5E69-7EA0-6B59-5313-8A7B3920ED35}"/>
              </a:ext>
            </a:extLst>
          </p:cNvPr>
          <p:cNvSpPr txBox="1"/>
          <p:nvPr/>
        </p:nvSpPr>
        <p:spPr bwMode="auto">
          <a:xfrm>
            <a:off x="7144870" y="1315122"/>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55" name="TextBox 254">
            <a:extLst>
              <a:ext uri="{FF2B5EF4-FFF2-40B4-BE49-F238E27FC236}">
                <a16:creationId xmlns:a16="http://schemas.microsoft.com/office/drawing/2014/main" id="{143EB30E-EDF0-E5CA-9CD1-372CE5D83FA2}"/>
              </a:ext>
            </a:extLst>
          </p:cNvPr>
          <p:cNvSpPr txBox="1"/>
          <p:nvPr/>
        </p:nvSpPr>
        <p:spPr bwMode="auto">
          <a:xfrm>
            <a:off x="7144870" y="1741842"/>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56" name="TextBox 255">
            <a:extLst>
              <a:ext uri="{FF2B5EF4-FFF2-40B4-BE49-F238E27FC236}">
                <a16:creationId xmlns:a16="http://schemas.microsoft.com/office/drawing/2014/main" id="{7309E0C9-7CA2-3C29-8928-CC6C4199221D}"/>
              </a:ext>
            </a:extLst>
          </p:cNvPr>
          <p:cNvSpPr txBox="1"/>
          <p:nvPr/>
        </p:nvSpPr>
        <p:spPr bwMode="auto">
          <a:xfrm>
            <a:off x="7144870" y="2168562"/>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57" name="TextBox 256">
            <a:extLst>
              <a:ext uri="{FF2B5EF4-FFF2-40B4-BE49-F238E27FC236}">
                <a16:creationId xmlns:a16="http://schemas.microsoft.com/office/drawing/2014/main" id="{D05862C4-50AA-2748-37C6-1755E6F1FFD1}"/>
              </a:ext>
            </a:extLst>
          </p:cNvPr>
          <p:cNvSpPr txBox="1"/>
          <p:nvPr/>
        </p:nvSpPr>
        <p:spPr bwMode="auto">
          <a:xfrm>
            <a:off x="7144870" y="2595282"/>
            <a:ext cx="53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258" name="TextBox 257">
            <a:extLst>
              <a:ext uri="{FF2B5EF4-FFF2-40B4-BE49-F238E27FC236}">
                <a16:creationId xmlns:a16="http://schemas.microsoft.com/office/drawing/2014/main" id="{37135565-C157-7204-8786-CF90A7FC8E10}"/>
              </a:ext>
            </a:extLst>
          </p:cNvPr>
          <p:cNvSpPr txBox="1"/>
          <p:nvPr/>
        </p:nvSpPr>
        <p:spPr bwMode="auto">
          <a:xfrm>
            <a:off x="7682754" y="291354"/>
            <a:ext cx="32810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In-Trial Data at Wk 68</a:t>
            </a:r>
          </a:p>
        </p:txBody>
      </p:sp>
      <p:grpSp>
        <p:nvGrpSpPr>
          <p:cNvPr id="259" name="Group 258">
            <a:extLst>
              <a:ext uri="{FF2B5EF4-FFF2-40B4-BE49-F238E27FC236}">
                <a16:creationId xmlns:a16="http://schemas.microsoft.com/office/drawing/2014/main" id="{7698B7B1-0D58-66ED-5428-748E31E9EF55}"/>
              </a:ext>
            </a:extLst>
          </p:cNvPr>
          <p:cNvGrpSpPr/>
          <p:nvPr/>
        </p:nvGrpSpPr>
        <p:grpSpPr>
          <a:xfrm>
            <a:off x="9637057" y="605630"/>
            <a:ext cx="1990166" cy="523220"/>
            <a:chOff x="10201834" y="3680522"/>
            <a:chExt cx="1990166" cy="523220"/>
          </a:xfrm>
        </p:grpSpPr>
        <p:sp>
          <p:nvSpPr>
            <p:cNvPr id="260" name="TextBox 259">
              <a:extLst>
                <a:ext uri="{FF2B5EF4-FFF2-40B4-BE49-F238E27FC236}">
                  <a16:creationId xmlns:a16="http://schemas.microsoft.com/office/drawing/2014/main" id="{A07D2FB5-FD4E-1FB3-BA32-198E0EEBA18E}"/>
                </a:ext>
              </a:extLst>
            </p:cNvPr>
            <p:cNvSpPr txBox="1"/>
            <p:nvPr/>
          </p:nvSpPr>
          <p:spPr bwMode="auto">
            <a:xfrm>
              <a:off x="10282519" y="3680522"/>
              <a:ext cx="19094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Semaglutide (n = 1212)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Placebo (n = 577)</a:t>
              </a:r>
            </a:p>
          </p:txBody>
        </p:sp>
        <p:sp>
          <p:nvSpPr>
            <p:cNvPr id="261" name="Rectangle 260">
              <a:extLst>
                <a:ext uri="{FF2B5EF4-FFF2-40B4-BE49-F238E27FC236}">
                  <a16:creationId xmlns:a16="http://schemas.microsoft.com/office/drawing/2014/main" id="{2536633E-83EF-99E9-1A4C-09FF6756D94B}"/>
                </a:ext>
              </a:extLst>
            </p:cNvPr>
            <p:cNvSpPr/>
            <p:nvPr/>
          </p:nvSpPr>
          <p:spPr bwMode="auto">
            <a:xfrm>
              <a:off x="10201834" y="3774141"/>
              <a:ext cx="125506" cy="1255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Rectangle 261">
              <a:extLst>
                <a:ext uri="{FF2B5EF4-FFF2-40B4-BE49-F238E27FC236}">
                  <a16:creationId xmlns:a16="http://schemas.microsoft.com/office/drawing/2014/main" id="{C2C2D7FD-802F-51FA-8FF6-B69E4A86674D}"/>
                </a:ext>
              </a:extLst>
            </p:cNvPr>
            <p:cNvSpPr/>
            <p:nvPr/>
          </p:nvSpPr>
          <p:spPr bwMode="auto">
            <a:xfrm>
              <a:off x="10201834" y="3980330"/>
              <a:ext cx="125506" cy="1255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3" name="Group 262">
            <a:extLst>
              <a:ext uri="{FF2B5EF4-FFF2-40B4-BE49-F238E27FC236}">
                <a16:creationId xmlns:a16="http://schemas.microsoft.com/office/drawing/2014/main" id="{BE299155-5DDA-D507-9B86-7E8667C1BF68}"/>
              </a:ext>
            </a:extLst>
          </p:cNvPr>
          <p:cNvGrpSpPr/>
          <p:nvPr/>
        </p:nvGrpSpPr>
        <p:grpSpPr>
          <a:xfrm>
            <a:off x="7790331" y="914400"/>
            <a:ext cx="627528" cy="1846731"/>
            <a:chOff x="8059272" y="3827928"/>
            <a:chExt cx="627528" cy="1846731"/>
          </a:xfrm>
        </p:grpSpPr>
        <p:sp>
          <p:nvSpPr>
            <p:cNvPr id="264" name="Rectangle 263">
              <a:extLst>
                <a:ext uri="{FF2B5EF4-FFF2-40B4-BE49-F238E27FC236}">
                  <a16:creationId xmlns:a16="http://schemas.microsoft.com/office/drawing/2014/main" id="{4E00DA96-2B04-431A-CE3C-902FA32D7087}"/>
                </a:ext>
              </a:extLst>
            </p:cNvPr>
            <p:cNvSpPr/>
            <p:nvPr/>
          </p:nvSpPr>
          <p:spPr bwMode="auto">
            <a:xfrm>
              <a:off x="8059272" y="3827928"/>
              <a:ext cx="313763" cy="18467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Rectangle 264">
              <a:extLst>
                <a:ext uri="{FF2B5EF4-FFF2-40B4-BE49-F238E27FC236}">
                  <a16:creationId xmlns:a16="http://schemas.microsoft.com/office/drawing/2014/main" id="{6A6B15B8-366F-71F6-8A5B-73E5C49D5553}"/>
                </a:ext>
              </a:extLst>
            </p:cNvPr>
            <p:cNvSpPr/>
            <p:nvPr/>
          </p:nvSpPr>
          <p:spPr bwMode="auto">
            <a:xfrm>
              <a:off x="8373037" y="4993153"/>
              <a:ext cx="313763" cy="6815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6" name="Group 265">
            <a:extLst>
              <a:ext uri="{FF2B5EF4-FFF2-40B4-BE49-F238E27FC236}">
                <a16:creationId xmlns:a16="http://schemas.microsoft.com/office/drawing/2014/main" id="{DE9AAE05-71E2-E9E8-DC5B-DD226F3389E8}"/>
              </a:ext>
            </a:extLst>
          </p:cNvPr>
          <p:cNvGrpSpPr/>
          <p:nvPr/>
        </p:nvGrpSpPr>
        <p:grpSpPr>
          <a:xfrm>
            <a:off x="8621061" y="1292225"/>
            <a:ext cx="627528" cy="1468906"/>
            <a:chOff x="8059272" y="4205753"/>
            <a:chExt cx="627528" cy="1468906"/>
          </a:xfrm>
        </p:grpSpPr>
        <p:sp>
          <p:nvSpPr>
            <p:cNvPr id="267" name="Rectangle 266">
              <a:extLst>
                <a:ext uri="{FF2B5EF4-FFF2-40B4-BE49-F238E27FC236}">
                  <a16:creationId xmlns:a16="http://schemas.microsoft.com/office/drawing/2014/main" id="{CD80BDEC-0B21-BA26-E405-D3E1937ADF8E}"/>
                </a:ext>
              </a:extLst>
            </p:cNvPr>
            <p:cNvSpPr/>
            <p:nvPr/>
          </p:nvSpPr>
          <p:spPr bwMode="auto">
            <a:xfrm>
              <a:off x="8059272" y="4205753"/>
              <a:ext cx="313763" cy="14689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Rectangle 267">
              <a:extLst>
                <a:ext uri="{FF2B5EF4-FFF2-40B4-BE49-F238E27FC236}">
                  <a16:creationId xmlns:a16="http://schemas.microsoft.com/office/drawing/2014/main" id="{1349F4D5-F342-F2CC-4DA6-700114DB2B03}"/>
                </a:ext>
              </a:extLst>
            </p:cNvPr>
            <p:cNvSpPr/>
            <p:nvPr/>
          </p:nvSpPr>
          <p:spPr bwMode="auto">
            <a:xfrm>
              <a:off x="8373037" y="5412253"/>
              <a:ext cx="313763" cy="2624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9" name="Group 268">
            <a:extLst>
              <a:ext uri="{FF2B5EF4-FFF2-40B4-BE49-F238E27FC236}">
                <a16:creationId xmlns:a16="http://schemas.microsoft.com/office/drawing/2014/main" id="{233ED148-ABD6-77C8-5069-A601F1590437}"/>
              </a:ext>
            </a:extLst>
          </p:cNvPr>
          <p:cNvGrpSpPr/>
          <p:nvPr/>
        </p:nvGrpSpPr>
        <p:grpSpPr>
          <a:xfrm>
            <a:off x="9451791" y="1676399"/>
            <a:ext cx="627528" cy="1084732"/>
            <a:chOff x="8059272" y="4589927"/>
            <a:chExt cx="627528" cy="1084732"/>
          </a:xfrm>
        </p:grpSpPr>
        <p:sp>
          <p:nvSpPr>
            <p:cNvPr id="270" name="Rectangle 269">
              <a:extLst>
                <a:ext uri="{FF2B5EF4-FFF2-40B4-BE49-F238E27FC236}">
                  <a16:creationId xmlns:a16="http://schemas.microsoft.com/office/drawing/2014/main" id="{5A4DD425-70A7-B86B-821C-3AEB28C672D9}"/>
                </a:ext>
              </a:extLst>
            </p:cNvPr>
            <p:cNvSpPr/>
            <p:nvPr/>
          </p:nvSpPr>
          <p:spPr bwMode="auto">
            <a:xfrm>
              <a:off x="8059272" y="4589927"/>
              <a:ext cx="313763" cy="10847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Rectangle 270">
              <a:extLst>
                <a:ext uri="{FF2B5EF4-FFF2-40B4-BE49-F238E27FC236}">
                  <a16:creationId xmlns:a16="http://schemas.microsoft.com/office/drawing/2014/main" id="{E9329724-8BAB-75FB-B60B-3842AF36F7F9}"/>
                </a:ext>
              </a:extLst>
            </p:cNvPr>
            <p:cNvSpPr/>
            <p:nvPr/>
          </p:nvSpPr>
          <p:spPr bwMode="auto">
            <a:xfrm>
              <a:off x="8373037" y="5564653"/>
              <a:ext cx="313763" cy="1100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2" name="Group 271">
            <a:extLst>
              <a:ext uri="{FF2B5EF4-FFF2-40B4-BE49-F238E27FC236}">
                <a16:creationId xmlns:a16="http://schemas.microsoft.com/office/drawing/2014/main" id="{4988ED64-DF94-298B-A5B2-85065FE01C80}"/>
              </a:ext>
            </a:extLst>
          </p:cNvPr>
          <p:cNvGrpSpPr/>
          <p:nvPr/>
        </p:nvGrpSpPr>
        <p:grpSpPr>
          <a:xfrm>
            <a:off x="10282520" y="2073275"/>
            <a:ext cx="627528" cy="687856"/>
            <a:chOff x="8059272" y="4986803"/>
            <a:chExt cx="627528" cy="687856"/>
          </a:xfrm>
        </p:grpSpPr>
        <p:sp>
          <p:nvSpPr>
            <p:cNvPr id="273" name="Rectangle 272">
              <a:extLst>
                <a:ext uri="{FF2B5EF4-FFF2-40B4-BE49-F238E27FC236}">
                  <a16:creationId xmlns:a16="http://schemas.microsoft.com/office/drawing/2014/main" id="{0FAEE7C2-7F5E-B08D-3E9D-548CC0FCF0F1}"/>
                </a:ext>
              </a:extLst>
            </p:cNvPr>
            <p:cNvSpPr/>
            <p:nvPr/>
          </p:nvSpPr>
          <p:spPr bwMode="auto">
            <a:xfrm>
              <a:off x="8059272" y="4986803"/>
              <a:ext cx="313763" cy="6878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4B96A323-FF92-1230-1D61-683D79A44A07}"/>
                </a:ext>
              </a:extLst>
            </p:cNvPr>
            <p:cNvSpPr/>
            <p:nvPr/>
          </p:nvSpPr>
          <p:spPr bwMode="auto">
            <a:xfrm>
              <a:off x="8373037" y="5628939"/>
              <a:ext cx="313763"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75" name="TextBox 274">
            <a:extLst>
              <a:ext uri="{FF2B5EF4-FFF2-40B4-BE49-F238E27FC236}">
                <a16:creationId xmlns:a16="http://schemas.microsoft.com/office/drawing/2014/main" id="{9164D05C-FB8E-2FB0-505B-4EF9EAF7F1B2}"/>
              </a:ext>
            </a:extLst>
          </p:cNvPr>
          <p:cNvSpPr txBox="1"/>
          <p:nvPr/>
        </p:nvSpPr>
        <p:spPr bwMode="auto">
          <a:xfrm>
            <a:off x="7692650" y="646207"/>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86.4</a:t>
            </a:r>
          </a:p>
        </p:txBody>
      </p:sp>
      <p:sp>
        <p:nvSpPr>
          <p:cNvPr id="276" name="TextBox 275">
            <a:extLst>
              <a:ext uri="{FF2B5EF4-FFF2-40B4-BE49-F238E27FC236}">
                <a16:creationId xmlns:a16="http://schemas.microsoft.com/office/drawing/2014/main" id="{083A5AE4-8F03-284A-C93F-06114351962C}"/>
              </a:ext>
            </a:extLst>
          </p:cNvPr>
          <p:cNvSpPr txBox="1"/>
          <p:nvPr/>
        </p:nvSpPr>
        <p:spPr bwMode="auto">
          <a:xfrm>
            <a:off x="8026398" y="1808070"/>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31.5</a:t>
            </a:r>
          </a:p>
        </p:txBody>
      </p:sp>
      <p:sp>
        <p:nvSpPr>
          <p:cNvPr id="277" name="TextBox 276">
            <a:extLst>
              <a:ext uri="{FF2B5EF4-FFF2-40B4-BE49-F238E27FC236}">
                <a16:creationId xmlns:a16="http://schemas.microsoft.com/office/drawing/2014/main" id="{3FE0059D-752C-AEC7-0FD3-393FC9E26B0F}"/>
              </a:ext>
            </a:extLst>
          </p:cNvPr>
          <p:cNvSpPr txBox="1"/>
          <p:nvPr/>
        </p:nvSpPr>
        <p:spPr bwMode="auto">
          <a:xfrm>
            <a:off x="8510492" y="1012080"/>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69.1</a:t>
            </a:r>
          </a:p>
        </p:txBody>
      </p:sp>
      <p:sp>
        <p:nvSpPr>
          <p:cNvPr id="278" name="TextBox 277">
            <a:extLst>
              <a:ext uri="{FF2B5EF4-FFF2-40B4-BE49-F238E27FC236}">
                <a16:creationId xmlns:a16="http://schemas.microsoft.com/office/drawing/2014/main" id="{44AB8FDA-5297-3BC9-6465-8B1F7FC82F53}"/>
              </a:ext>
            </a:extLst>
          </p:cNvPr>
          <p:cNvSpPr txBox="1"/>
          <p:nvPr/>
        </p:nvSpPr>
        <p:spPr bwMode="auto">
          <a:xfrm>
            <a:off x="8844241" y="2226051"/>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12.0</a:t>
            </a:r>
          </a:p>
        </p:txBody>
      </p:sp>
      <p:sp>
        <p:nvSpPr>
          <p:cNvPr id="279" name="TextBox 278">
            <a:extLst>
              <a:ext uri="{FF2B5EF4-FFF2-40B4-BE49-F238E27FC236}">
                <a16:creationId xmlns:a16="http://schemas.microsoft.com/office/drawing/2014/main" id="{3C4AED32-5B6E-5473-C641-6505EDE15644}"/>
              </a:ext>
            </a:extLst>
          </p:cNvPr>
          <p:cNvSpPr txBox="1"/>
          <p:nvPr/>
        </p:nvSpPr>
        <p:spPr bwMode="auto">
          <a:xfrm>
            <a:off x="9353174" y="1389532"/>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50.5</a:t>
            </a:r>
          </a:p>
        </p:txBody>
      </p:sp>
      <p:sp>
        <p:nvSpPr>
          <p:cNvPr id="280" name="TextBox 279">
            <a:extLst>
              <a:ext uri="{FF2B5EF4-FFF2-40B4-BE49-F238E27FC236}">
                <a16:creationId xmlns:a16="http://schemas.microsoft.com/office/drawing/2014/main" id="{0E236614-371E-EF07-8EC7-E7B3949AA0FF}"/>
              </a:ext>
            </a:extLst>
          </p:cNvPr>
          <p:cNvSpPr txBox="1"/>
          <p:nvPr/>
        </p:nvSpPr>
        <p:spPr bwMode="auto">
          <a:xfrm>
            <a:off x="9657974" y="2380132"/>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4.9</a:t>
            </a:r>
          </a:p>
        </p:txBody>
      </p:sp>
      <p:sp>
        <p:nvSpPr>
          <p:cNvPr id="281" name="TextBox 280">
            <a:extLst>
              <a:ext uri="{FF2B5EF4-FFF2-40B4-BE49-F238E27FC236}">
                <a16:creationId xmlns:a16="http://schemas.microsoft.com/office/drawing/2014/main" id="{4BB37EAE-6B18-6C36-2E94-0C10AA533938}"/>
              </a:ext>
            </a:extLst>
          </p:cNvPr>
          <p:cNvSpPr txBox="1"/>
          <p:nvPr/>
        </p:nvSpPr>
        <p:spPr bwMode="auto">
          <a:xfrm>
            <a:off x="10177927" y="1769038"/>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32.0</a:t>
            </a:r>
          </a:p>
        </p:txBody>
      </p:sp>
      <p:sp>
        <p:nvSpPr>
          <p:cNvPr id="282" name="TextBox 281">
            <a:extLst>
              <a:ext uri="{FF2B5EF4-FFF2-40B4-BE49-F238E27FC236}">
                <a16:creationId xmlns:a16="http://schemas.microsoft.com/office/drawing/2014/main" id="{6AEE33DD-CF43-C74D-EB53-DDB999C2E0A2}"/>
              </a:ext>
            </a:extLst>
          </p:cNvPr>
          <p:cNvSpPr txBox="1"/>
          <p:nvPr/>
        </p:nvSpPr>
        <p:spPr bwMode="auto">
          <a:xfrm>
            <a:off x="10491692" y="2451850"/>
            <a:ext cx="525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a:t>
            </a:r>
          </a:p>
        </p:txBody>
      </p:sp>
      <p:cxnSp>
        <p:nvCxnSpPr>
          <p:cNvPr id="283" name="Straight Connector 282">
            <a:extLst>
              <a:ext uri="{FF2B5EF4-FFF2-40B4-BE49-F238E27FC236}">
                <a16:creationId xmlns:a16="http://schemas.microsoft.com/office/drawing/2014/main" id="{9C1B29D2-CCEF-F60F-1C30-8D03787E1735}"/>
              </a:ext>
            </a:extLst>
          </p:cNvPr>
          <p:cNvCxnSpPr>
            <a:cxnSpLocks/>
          </p:cNvCxnSpPr>
          <p:nvPr/>
        </p:nvCxnSpPr>
        <p:spPr bwMode="auto">
          <a:xfrm>
            <a:off x="7673788" y="2761131"/>
            <a:ext cx="3343835"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0113E558-95A9-27D5-4D78-E013137F5C98}"/>
              </a:ext>
            </a:extLst>
          </p:cNvPr>
          <p:cNvCxnSpPr>
            <a:cxnSpLocks/>
          </p:cNvCxnSpPr>
          <p:nvPr/>
        </p:nvCxnSpPr>
        <p:spPr bwMode="auto">
          <a:xfrm flipH="1">
            <a:off x="7620000" y="27611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9B9F2151-5F55-CE8D-99AF-F37838E171F4}"/>
              </a:ext>
            </a:extLst>
          </p:cNvPr>
          <p:cNvCxnSpPr>
            <a:cxnSpLocks/>
          </p:cNvCxnSpPr>
          <p:nvPr/>
        </p:nvCxnSpPr>
        <p:spPr bwMode="auto">
          <a:xfrm>
            <a:off x="7687235" y="2761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6A7B0B21-8E3E-9BD0-20B2-FFB12E44D736}"/>
              </a:ext>
            </a:extLst>
          </p:cNvPr>
          <p:cNvCxnSpPr>
            <a:cxnSpLocks/>
          </p:cNvCxnSpPr>
          <p:nvPr/>
        </p:nvCxnSpPr>
        <p:spPr bwMode="auto">
          <a:xfrm>
            <a:off x="8516470" y="2761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409AB739-8EC3-6CFE-BFA9-2CE8693C3069}"/>
              </a:ext>
            </a:extLst>
          </p:cNvPr>
          <p:cNvCxnSpPr>
            <a:cxnSpLocks/>
          </p:cNvCxnSpPr>
          <p:nvPr/>
        </p:nvCxnSpPr>
        <p:spPr bwMode="auto">
          <a:xfrm>
            <a:off x="9345705" y="2761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2ECABEB5-5BE5-B003-6C69-95D29919E88F}"/>
              </a:ext>
            </a:extLst>
          </p:cNvPr>
          <p:cNvCxnSpPr>
            <a:cxnSpLocks/>
          </p:cNvCxnSpPr>
          <p:nvPr/>
        </p:nvCxnSpPr>
        <p:spPr bwMode="auto">
          <a:xfrm>
            <a:off x="10174940" y="2761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5586660-F8A2-4D66-5A48-2F964C06E397}"/>
              </a:ext>
            </a:extLst>
          </p:cNvPr>
          <p:cNvCxnSpPr>
            <a:cxnSpLocks/>
          </p:cNvCxnSpPr>
          <p:nvPr/>
        </p:nvCxnSpPr>
        <p:spPr bwMode="auto">
          <a:xfrm>
            <a:off x="11004176" y="2761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EB25B4FF-9969-762B-F6D9-BF67F1F9811E}"/>
              </a:ext>
            </a:extLst>
          </p:cNvPr>
          <p:cNvCxnSpPr>
            <a:cxnSpLocks/>
          </p:cNvCxnSpPr>
          <p:nvPr/>
        </p:nvCxnSpPr>
        <p:spPr bwMode="auto">
          <a:xfrm>
            <a:off x="1557435" y="3227540"/>
            <a:ext cx="250521" cy="0"/>
          </a:xfrm>
          <a:prstGeom prst="line">
            <a:avLst/>
          </a:prstGeom>
          <a:noFill/>
          <a:ln w="28575" cap="flat" cmpd="sng" algn="ctr">
            <a:solidFill>
              <a:schemeClr val="accent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C054C85E-A0B9-0650-0F05-0ACBDFC92112}"/>
              </a:ext>
            </a:extLst>
          </p:cNvPr>
          <p:cNvCxnSpPr>
            <a:cxnSpLocks/>
          </p:cNvCxnSpPr>
          <p:nvPr/>
        </p:nvCxnSpPr>
        <p:spPr bwMode="auto">
          <a:xfrm>
            <a:off x="1553151" y="3000046"/>
            <a:ext cx="250521"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1301700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8" name="Group 607">
            <a:extLst>
              <a:ext uri="{FF2B5EF4-FFF2-40B4-BE49-F238E27FC236}">
                <a16:creationId xmlns:a16="http://schemas.microsoft.com/office/drawing/2014/main" id="{11C78DDD-84C4-BF29-E935-91BE682D25B5}"/>
              </a:ext>
            </a:extLst>
          </p:cNvPr>
          <p:cNvGrpSpPr/>
          <p:nvPr/>
        </p:nvGrpSpPr>
        <p:grpSpPr>
          <a:xfrm>
            <a:off x="7803181" y="4019550"/>
            <a:ext cx="3227295" cy="899761"/>
            <a:chOff x="7803181" y="4019550"/>
            <a:chExt cx="3227295" cy="899761"/>
          </a:xfrm>
        </p:grpSpPr>
        <p:grpSp>
          <p:nvGrpSpPr>
            <p:cNvPr id="511" name="Group 510">
              <a:extLst>
                <a:ext uri="{FF2B5EF4-FFF2-40B4-BE49-F238E27FC236}">
                  <a16:creationId xmlns:a16="http://schemas.microsoft.com/office/drawing/2014/main" id="{B11E5A37-685E-84F2-CDDB-761D70E81BCF}"/>
                </a:ext>
              </a:extLst>
            </p:cNvPr>
            <p:cNvGrpSpPr/>
            <p:nvPr/>
          </p:nvGrpSpPr>
          <p:grpSpPr>
            <a:xfrm>
              <a:off x="10921031" y="4121150"/>
              <a:ext cx="109445" cy="271111"/>
              <a:chOff x="4356640" y="2284972"/>
              <a:chExt cx="109445" cy="271111"/>
            </a:xfrm>
          </p:grpSpPr>
          <p:grpSp>
            <p:nvGrpSpPr>
              <p:cNvPr id="512" name="Group 511">
                <a:extLst>
                  <a:ext uri="{FF2B5EF4-FFF2-40B4-BE49-F238E27FC236}">
                    <a16:creationId xmlns:a16="http://schemas.microsoft.com/office/drawing/2014/main" id="{51EF23B3-26CB-379C-D20F-4A24192A4DA4}"/>
                  </a:ext>
                </a:extLst>
              </p:cNvPr>
              <p:cNvGrpSpPr/>
              <p:nvPr/>
            </p:nvGrpSpPr>
            <p:grpSpPr>
              <a:xfrm>
                <a:off x="4356640" y="2284972"/>
                <a:ext cx="109445" cy="271111"/>
                <a:chOff x="4346048" y="2284972"/>
                <a:chExt cx="109445" cy="271111"/>
              </a:xfrm>
            </p:grpSpPr>
            <p:cxnSp>
              <p:nvCxnSpPr>
                <p:cNvPr id="514" name="Straight Connector 513">
                  <a:extLst>
                    <a:ext uri="{FF2B5EF4-FFF2-40B4-BE49-F238E27FC236}">
                      <a16:creationId xmlns:a16="http://schemas.microsoft.com/office/drawing/2014/main" id="{F4CCC50F-1F96-FD9E-F25A-E0BF1E303511}"/>
                    </a:ext>
                  </a:extLst>
                </p:cNvPr>
                <p:cNvCxnSpPr>
                  <a:cxnSpLocks/>
                </p:cNvCxnSpPr>
                <p:nvPr/>
              </p:nvCxnSpPr>
              <p:spPr bwMode="auto">
                <a:xfrm>
                  <a:off x="4400770" y="2284972"/>
                  <a:ext cx="0" cy="271111"/>
                </a:xfrm>
                <a:prstGeom prst="line">
                  <a:avLst/>
                </a:prstGeom>
                <a:noFill/>
                <a:ln w="28575" cap="flat" cmpd="sng" algn="ctr">
                  <a:solidFill>
                    <a:schemeClr val="accent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70F7C023-8DCF-A57B-9A4D-FF874437DE33}"/>
                    </a:ext>
                  </a:extLst>
                </p:cNvPr>
                <p:cNvCxnSpPr>
                  <a:cxnSpLocks/>
                </p:cNvCxnSpPr>
                <p:nvPr/>
              </p:nvCxnSpPr>
              <p:spPr bwMode="auto">
                <a:xfrm>
                  <a:off x="4346048" y="228954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02EB03EF-4846-1D22-53A2-4F7F37B8FEA0}"/>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13" name="Oval 512">
                <a:extLst>
                  <a:ext uri="{FF2B5EF4-FFF2-40B4-BE49-F238E27FC236}">
                    <a16:creationId xmlns:a16="http://schemas.microsoft.com/office/drawing/2014/main" id="{F9981E5E-6F87-C393-619E-2424E864BE4C}"/>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8" name="Group 517">
              <a:extLst>
                <a:ext uri="{FF2B5EF4-FFF2-40B4-BE49-F238E27FC236}">
                  <a16:creationId xmlns:a16="http://schemas.microsoft.com/office/drawing/2014/main" id="{4579711D-0D7D-54DB-1B95-B5639B4848E3}"/>
                </a:ext>
              </a:extLst>
            </p:cNvPr>
            <p:cNvGrpSpPr/>
            <p:nvPr/>
          </p:nvGrpSpPr>
          <p:grpSpPr>
            <a:xfrm>
              <a:off x="10511456" y="4019550"/>
              <a:ext cx="109445" cy="271111"/>
              <a:chOff x="4356640" y="2284972"/>
              <a:chExt cx="109445" cy="271111"/>
            </a:xfrm>
          </p:grpSpPr>
          <p:grpSp>
            <p:nvGrpSpPr>
              <p:cNvPr id="519" name="Group 518">
                <a:extLst>
                  <a:ext uri="{FF2B5EF4-FFF2-40B4-BE49-F238E27FC236}">
                    <a16:creationId xmlns:a16="http://schemas.microsoft.com/office/drawing/2014/main" id="{DD5A4E13-3F4C-FF73-DE50-9513C6BEE887}"/>
                  </a:ext>
                </a:extLst>
              </p:cNvPr>
              <p:cNvGrpSpPr/>
              <p:nvPr/>
            </p:nvGrpSpPr>
            <p:grpSpPr>
              <a:xfrm>
                <a:off x="4356640" y="2284972"/>
                <a:ext cx="109445" cy="271111"/>
                <a:chOff x="4346048" y="2284972"/>
                <a:chExt cx="109445" cy="271111"/>
              </a:xfrm>
            </p:grpSpPr>
            <p:cxnSp>
              <p:nvCxnSpPr>
                <p:cNvPr id="521" name="Straight Connector 520">
                  <a:extLst>
                    <a:ext uri="{FF2B5EF4-FFF2-40B4-BE49-F238E27FC236}">
                      <a16:creationId xmlns:a16="http://schemas.microsoft.com/office/drawing/2014/main" id="{99DBF8B9-FB8E-3415-579B-D79CAAAFBFFA}"/>
                    </a:ext>
                  </a:extLst>
                </p:cNvPr>
                <p:cNvCxnSpPr>
                  <a:cxnSpLocks/>
                </p:cNvCxnSpPr>
                <p:nvPr/>
              </p:nvCxnSpPr>
              <p:spPr bwMode="auto">
                <a:xfrm>
                  <a:off x="4400770" y="2284972"/>
                  <a:ext cx="0" cy="271111"/>
                </a:xfrm>
                <a:prstGeom prst="line">
                  <a:avLst/>
                </a:prstGeom>
                <a:noFill/>
                <a:ln w="28575" cap="flat" cmpd="sng" algn="ctr">
                  <a:solidFill>
                    <a:schemeClr val="accent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51602D9B-8797-BAD8-CB06-E8B47CFAFA5F}"/>
                    </a:ext>
                  </a:extLst>
                </p:cNvPr>
                <p:cNvCxnSpPr>
                  <a:cxnSpLocks/>
                </p:cNvCxnSpPr>
                <p:nvPr/>
              </p:nvCxnSpPr>
              <p:spPr bwMode="auto">
                <a:xfrm>
                  <a:off x="4346048" y="228954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CAD48A19-439C-030C-7D40-DB55B4A506DD}"/>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20" name="Oval 519">
                <a:extLst>
                  <a:ext uri="{FF2B5EF4-FFF2-40B4-BE49-F238E27FC236}">
                    <a16:creationId xmlns:a16="http://schemas.microsoft.com/office/drawing/2014/main" id="{FF791B7A-4F9D-0A4F-0109-8838EB22712B}"/>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24" name="Group 523">
              <a:extLst>
                <a:ext uri="{FF2B5EF4-FFF2-40B4-BE49-F238E27FC236}">
                  <a16:creationId xmlns:a16="http://schemas.microsoft.com/office/drawing/2014/main" id="{3F73EC55-3EC9-3B6A-6343-2BC253128ADE}"/>
                </a:ext>
              </a:extLst>
            </p:cNvPr>
            <p:cNvGrpSpPr/>
            <p:nvPr/>
          </p:nvGrpSpPr>
          <p:grpSpPr>
            <a:xfrm>
              <a:off x="9885981" y="4229100"/>
              <a:ext cx="109445" cy="299686"/>
              <a:chOff x="4356640" y="2256397"/>
              <a:chExt cx="109445" cy="299686"/>
            </a:xfrm>
          </p:grpSpPr>
          <p:grpSp>
            <p:nvGrpSpPr>
              <p:cNvPr id="525" name="Group 524">
                <a:extLst>
                  <a:ext uri="{FF2B5EF4-FFF2-40B4-BE49-F238E27FC236}">
                    <a16:creationId xmlns:a16="http://schemas.microsoft.com/office/drawing/2014/main" id="{EFF593E3-CFEC-7426-9248-4ADF3D492CE3}"/>
                  </a:ext>
                </a:extLst>
              </p:cNvPr>
              <p:cNvGrpSpPr/>
              <p:nvPr/>
            </p:nvGrpSpPr>
            <p:grpSpPr>
              <a:xfrm>
                <a:off x="4356640" y="2256397"/>
                <a:ext cx="109445" cy="299686"/>
                <a:chOff x="4346048" y="2256397"/>
                <a:chExt cx="109445" cy="299686"/>
              </a:xfrm>
            </p:grpSpPr>
            <p:cxnSp>
              <p:nvCxnSpPr>
                <p:cNvPr id="527" name="Straight Connector 526">
                  <a:extLst>
                    <a:ext uri="{FF2B5EF4-FFF2-40B4-BE49-F238E27FC236}">
                      <a16:creationId xmlns:a16="http://schemas.microsoft.com/office/drawing/2014/main" id="{13D05DE2-563C-F696-0A31-018BDA6EE4B8}"/>
                    </a:ext>
                  </a:extLst>
                </p:cNvPr>
                <p:cNvCxnSpPr>
                  <a:cxnSpLocks/>
                </p:cNvCxnSpPr>
                <p:nvPr/>
              </p:nvCxnSpPr>
              <p:spPr bwMode="auto">
                <a:xfrm>
                  <a:off x="4400770" y="2256397"/>
                  <a:ext cx="0" cy="299686"/>
                </a:xfrm>
                <a:prstGeom prst="line">
                  <a:avLst/>
                </a:prstGeom>
                <a:noFill/>
                <a:ln w="28575" cap="flat" cmpd="sng" algn="ctr">
                  <a:solidFill>
                    <a:schemeClr val="accent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A2545B02-8116-409D-F488-42ED4C761668}"/>
                    </a:ext>
                  </a:extLst>
                </p:cNvPr>
                <p:cNvCxnSpPr>
                  <a:cxnSpLocks/>
                </p:cNvCxnSpPr>
                <p:nvPr/>
              </p:nvCxnSpPr>
              <p:spPr bwMode="auto">
                <a:xfrm>
                  <a:off x="4346048" y="226096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6DB2A77D-6A31-4BC6-8949-4F01C943DC81}"/>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26" name="Oval 525">
                <a:extLst>
                  <a:ext uri="{FF2B5EF4-FFF2-40B4-BE49-F238E27FC236}">
                    <a16:creationId xmlns:a16="http://schemas.microsoft.com/office/drawing/2014/main" id="{B53E5B90-7A8C-0E45-865D-32AFA7B6F453}"/>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1" name="Group 530">
              <a:extLst>
                <a:ext uri="{FF2B5EF4-FFF2-40B4-BE49-F238E27FC236}">
                  <a16:creationId xmlns:a16="http://schemas.microsoft.com/office/drawing/2014/main" id="{C6CBDBC8-5AFE-D823-221D-E7AD414EE662}"/>
                </a:ext>
              </a:extLst>
            </p:cNvPr>
            <p:cNvGrpSpPr/>
            <p:nvPr/>
          </p:nvGrpSpPr>
          <p:grpSpPr>
            <a:xfrm>
              <a:off x="9755806" y="4410075"/>
              <a:ext cx="109445" cy="274286"/>
              <a:chOff x="4356640" y="2281797"/>
              <a:chExt cx="109445" cy="274286"/>
            </a:xfrm>
          </p:grpSpPr>
          <p:grpSp>
            <p:nvGrpSpPr>
              <p:cNvPr id="532" name="Group 531">
                <a:extLst>
                  <a:ext uri="{FF2B5EF4-FFF2-40B4-BE49-F238E27FC236}">
                    <a16:creationId xmlns:a16="http://schemas.microsoft.com/office/drawing/2014/main" id="{2249378C-7020-E99F-C27B-70D42169A9A7}"/>
                  </a:ext>
                </a:extLst>
              </p:cNvPr>
              <p:cNvGrpSpPr/>
              <p:nvPr/>
            </p:nvGrpSpPr>
            <p:grpSpPr>
              <a:xfrm>
                <a:off x="4356640" y="2281797"/>
                <a:ext cx="109445" cy="274286"/>
                <a:chOff x="4346048" y="2281797"/>
                <a:chExt cx="109445" cy="274286"/>
              </a:xfrm>
            </p:grpSpPr>
            <p:cxnSp>
              <p:nvCxnSpPr>
                <p:cNvPr id="534" name="Straight Connector 533">
                  <a:extLst>
                    <a:ext uri="{FF2B5EF4-FFF2-40B4-BE49-F238E27FC236}">
                      <a16:creationId xmlns:a16="http://schemas.microsoft.com/office/drawing/2014/main" id="{4A735C25-B3D5-AA92-EC2E-E107F740BB00}"/>
                    </a:ext>
                  </a:extLst>
                </p:cNvPr>
                <p:cNvCxnSpPr>
                  <a:cxnSpLocks/>
                </p:cNvCxnSpPr>
                <p:nvPr/>
              </p:nvCxnSpPr>
              <p:spPr bwMode="auto">
                <a:xfrm>
                  <a:off x="4400770" y="2281797"/>
                  <a:ext cx="0" cy="274286"/>
                </a:xfrm>
                <a:prstGeom prst="line">
                  <a:avLst/>
                </a:prstGeom>
                <a:noFill/>
                <a:ln w="28575"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A356FB9C-37B8-3400-EFC9-BFF8CFA23D03}"/>
                    </a:ext>
                  </a:extLst>
                </p:cNvPr>
                <p:cNvCxnSpPr>
                  <a:cxnSpLocks/>
                </p:cNvCxnSpPr>
                <p:nvPr/>
              </p:nvCxnSpPr>
              <p:spPr bwMode="auto">
                <a:xfrm>
                  <a:off x="4346048" y="228636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54D85FFF-A884-6B1E-686D-D26D277B7D0C}"/>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33" name="Oval 532">
                <a:extLst>
                  <a:ext uri="{FF2B5EF4-FFF2-40B4-BE49-F238E27FC236}">
                    <a16:creationId xmlns:a16="http://schemas.microsoft.com/office/drawing/2014/main" id="{5A4D20BB-40E1-FC16-64E5-19B4D2D2D609}"/>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8" name="Group 537">
              <a:extLst>
                <a:ext uri="{FF2B5EF4-FFF2-40B4-BE49-F238E27FC236}">
                  <a16:creationId xmlns:a16="http://schemas.microsoft.com/office/drawing/2014/main" id="{BAAF0569-D12F-0FEB-5AB5-E26667DD3C54}"/>
                </a:ext>
              </a:extLst>
            </p:cNvPr>
            <p:cNvGrpSpPr/>
            <p:nvPr/>
          </p:nvGrpSpPr>
          <p:grpSpPr>
            <a:xfrm>
              <a:off x="9365281" y="4544821"/>
              <a:ext cx="109445" cy="285590"/>
              <a:chOff x="4356640" y="2270493"/>
              <a:chExt cx="109445" cy="285590"/>
            </a:xfrm>
          </p:grpSpPr>
          <p:grpSp>
            <p:nvGrpSpPr>
              <p:cNvPr id="539" name="Group 538">
                <a:extLst>
                  <a:ext uri="{FF2B5EF4-FFF2-40B4-BE49-F238E27FC236}">
                    <a16:creationId xmlns:a16="http://schemas.microsoft.com/office/drawing/2014/main" id="{3C3550D5-B948-F704-F46A-9699A17BFE81}"/>
                  </a:ext>
                </a:extLst>
              </p:cNvPr>
              <p:cNvGrpSpPr/>
              <p:nvPr/>
            </p:nvGrpSpPr>
            <p:grpSpPr>
              <a:xfrm>
                <a:off x="4356640" y="2270493"/>
                <a:ext cx="109445" cy="285590"/>
                <a:chOff x="4346048" y="2270493"/>
                <a:chExt cx="109445" cy="285590"/>
              </a:xfrm>
            </p:grpSpPr>
            <p:cxnSp>
              <p:nvCxnSpPr>
                <p:cNvPr id="541" name="Straight Connector 540">
                  <a:extLst>
                    <a:ext uri="{FF2B5EF4-FFF2-40B4-BE49-F238E27FC236}">
                      <a16:creationId xmlns:a16="http://schemas.microsoft.com/office/drawing/2014/main" id="{1190B84E-C136-8F9E-9679-88244A3C4C9B}"/>
                    </a:ext>
                  </a:extLst>
                </p:cNvPr>
                <p:cNvCxnSpPr>
                  <a:cxnSpLocks/>
                </p:cNvCxnSpPr>
                <p:nvPr/>
              </p:nvCxnSpPr>
              <p:spPr bwMode="auto">
                <a:xfrm>
                  <a:off x="4400770" y="2272272"/>
                  <a:ext cx="0" cy="283811"/>
                </a:xfrm>
                <a:prstGeom prst="line">
                  <a:avLst/>
                </a:prstGeom>
                <a:noFill/>
                <a:ln w="28575"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01C6D705-E9C8-3A11-5BC1-5A386E397690}"/>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8FF82534-2D1A-98D8-3FEF-3CAE8E36BF1C}"/>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40" name="Oval 539">
                <a:extLst>
                  <a:ext uri="{FF2B5EF4-FFF2-40B4-BE49-F238E27FC236}">
                    <a16:creationId xmlns:a16="http://schemas.microsoft.com/office/drawing/2014/main" id="{CE39D4A0-D949-27B2-F6D1-AA63F7FEE477}"/>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5" name="Group 544">
              <a:extLst>
                <a:ext uri="{FF2B5EF4-FFF2-40B4-BE49-F238E27FC236}">
                  <a16:creationId xmlns:a16="http://schemas.microsoft.com/office/drawing/2014/main" id="{CC55A90A-E6D1-CA51-520F-EC023075032B}"/>
                </a:ext>
              </a:extLst>
            </p:cNvPr>
            <p:cNvGrpSpPr/>
            <p:nvPr/>
          </p:nvGrpSpPr>
          <p:grpSpPr>
            <a:xfrm>
              <a:off x="9168431" y="4633721"/>
              <a:ext cx="109445" cy="285590"/>
              <a:chOff x="4356640" y="2270493"/>
              <a:chExt cx="109445" cy="285590"/>
            </a:xfrm>
          </p:grpSpPr>
          <p:grpSp>
            <p:nvGrpSpPr>
              <p:cNvPr id="546" name="Group 545">
                <a:extLst>
                  <a:ext uri="{FF2B5EF4-FFF2-40B4-BE49-F238E27FC236}">
                    <a16:creationId xmlns:a16="http://schemas.microsoft.com/office/drawing/2014/main" id="{EB1F4ED5-8F8B-16DA-D7F2-EDDE1B614238}"/>
                  </a:ext>
                </a:extLst>
              </p:cNvPr>
              <p:cNvGrpSpPr/>
              <p:nvPr/>
            </p:nvGrpSpPr>
            <p:grpSpPr>
              <a:xfrm>
                <a:off x="4356640" y="2270493"/>
                <a:ext cx="109445" cy="285590"/>
                <a:chOff x="4346048" y="2270493"/>
                <a:chExt cx="109445" cy="285590"/>
              </a:xfrm>
            </p:grpSpPr>
            <p:cxnSp>
              <p:nvCxnSpPr>
                <p:cNvPr id="548" name="Straight Connector 547">
                  <a:extLst>
                    <a:ext uri="{FF2B5EF4-FFF2-40B4-BE49-F238E27FC236}">
                      <a16:creationId xmlns:a16="http://schemas.microsoft.com/office/drawing/2014/main" id="{A71FB25C-8802-3E03-C908-11E1E967EB0B}"/>
                    </a:ext>
                  </a:extLst>
                </p:cNvPr>
                <p:cNvCxnSpPr>
                  <a:cxnSpLocks/>
                </p:cNvCxnSpPr>
                <p:nvPr/>
              </p:nvCxnSpPr>
              <p:spPr bwMode="auto">
                <a:xfrm>
                  <a:off x="4400770" y="2272272"/>
                  <a:ext cx="0" cy="283811"/>
                </a:xfrm>
                <a:prstGeom prst="line">
                  <a:avLst/>
                </a:prstGeom>
                <a:noFill/>
                <a:ln w="28575"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804D163F-8EC8-3285-5170-97CB5DC1B985}"/>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42B0957F-8E16-D9DD-1B38-77BA6157FEC3}"/>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47" name="Oval 546">
                <a:extLst>
                  <a:ext uri="{FF2B5EF4-FFF2-40B4-BE49-F238E27FC236}">
                    <a16:creationId xmlns:a16="http://schemas.microsoft.com/office/drawing/2014/main" id="{9AD70848-34B1-8524-54BD-FB9E648CD014}"/>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51" name="Group 550">
              <a:extLst>
                <a:ext uri="{FF2B5EF4-FFF2-40B4-BE49-F238E27FC236}">
                  <a16:creationId xmlns:a16="http://schemas.microsoft.com/office/drawing/2014/main" id="{C294DF1D-D0BA-5866-D438-E93AB8371F4C}"/>
                </a:ext>
              </a:extLst>
            </p:cNvPr>
            <p:cNvGrpSpPr/>
            <p:nvPr/>
          </p:nvGrpSpPr>
          <p:grpSpPr>
            <a:xfrm>
              <a:off x="8958881" y="4481321"/>
              <a:ext cx="109445" cy="285590"/>
              <a:chOff x="4356640" y="2270493"/>
              <a:chExt cx="109445" cy="285590"/>
            </a:xfrm>
          </p:grpSpPr>
          <p:grpSp>
            <p:nvGrpSpPr>
              <p:cNvPr id="552" name="Group 551">
                <a:extLst>
                  <a:ext uri="{FF2B5EF4-FFF2-40B4-BE49-F238E27FC236}">
                    <a16:creationId xmlns:a16="http://schemas.microsoft.com/office/drawing/2014/main" id="{207081F5-8881-DD78-AB1E-542F1B13747A}"/>
                  </a:ext>
                </a:extLst>
              </p:cNvPr>
              <p:cNvGrpSpPr/>
              <p:nvPr/>
            </p:nvGrpSpPr>
            <p:grpSpPr>
              <a:xfrm>
                <a:off x="4356640" y="2270493"/>
                <a:ext cx="109445" cy="285590"/>
                <a:chOff x="4346048" y="2270493"/>
                <a:chExt cx="109445" cy="285590"/>
              </a:xfrm>
            </p:grpSpPr>
            <p:cxnSp>
              <p:nvCxnSpPr>
                <p:cNvPr id="554" name="Straight Connector 553">
                  <a:extLst>
                    <a:ext uri="{FF2B5EF4-FFF2-40B4-BE49-F238E27FC236}">
                      <a16:creationId xmlns:a16="http://schemas.microsoft.com/office/drawing/2014/main" id="{2DC0FBC7-DFD0-7618-DA74-F26FF2E67796}"/>
                    </a:ext>
                  </a:extLst>
                </p:cNvPr>
                <p:cNvCxnSpPr>
                  <a:cxnSpLocks/>
                </p:cNvCxnSpPr>
                <p:nvPr/>
              </p:nvCxnSpPr>
              <p:spPr bwMode="auto">
                <a:xfrm>
                  <a:off x="4400770" y="2272272"/>
                  <a:ext cx="0" cy="283811"/>
                </a:xfrm>
                <a:prstGeom prst="line">
                  <a:avLst/>
                </a:prstGeom>
                <a:noFill/>
                <a:ln w="28575"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0F4A04C3-9B1B-CF0D-051E-9BF354CC8DFC}"/>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05C90147-1039-0D60-A3B3-1EB03FFCF47E}"/>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53" name="Oval 552">
                <a:extLst>
                  <a:ext uri="{FF2B5EF4-FFF2-40B4-BE49-F238E27FC236}">
                    <a16:creationId xmlns:a16="http://schemas.microsoft.com/office/drawing/2014/main" id="{E32F0AC7-112C-B163-1FCC-6852600A1377}"/>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57" name="Group 556">
              <a:extLst>
                <a:ext uri="{FF2B5EF4-FFF2-40B4-BE49-F238E27FC236}">
                  <a16:creationId xmlns:a16="http://schemas.microsoft.com/office/drawing/2014/main" id="{A2FCCCB2-B511-5D8E-AA37-57E1C6F22AB9}"/>
                </a:ext>
              </a:extLst>
            </p:cNvPr>
            <p:cNvGrpSpPr/>
            <p:nvPr/>
          </p:nvGrpSpPr>
          <p:grpSpPr>
            <a:xfrm>
              <a:off x="8749331" y="4624196"/>
              <a:ext cx="109445" cy="239904"/>
              <a:chOff x="4356640" y="2270493"/>
              <a:chExt cx="109445" cy="239904"/>
            </a:xfrm>
          </p:grpSpPr>
          <p:grpSp>
            <p:nvGrpSpPr>
              <p:cNvPr id="558" name="Group 557">
                <a:extLst>
                  <a:ext uri="{FF2B5EF4-FFF2-40B4-BE49-F238E27FC236}">
                    <a16:creationId xmlns:a16="http://schemas.microsoft.com/office/drawing/2014/main" id="{3C1B66C1-028F-E515-6DC6-F4EF3FC3C2F5}"/>
                  </a:ext>
                </a:extLst>
              </p:cNvPr>
              <p:cNvGrpSpPr/>
              <p:nvPr/>
            </p:nvGrpSpPr>
            <p:grpSpPr>
              <a:xfrm>
                <a:off x="4356640" y="2270493"/>
                <a:ext cx="109445" cy="239904"/>
                <a:chOff x="4346048" y="2270493"/>
                <a:chExt cx="109445" cy="239904"/>
              </a:xfrm>
            </p:grpSpPr>
            <p:cxnSp>
              <p:nvCxnSpPr>
                <p:cNvPr id="560" name="Straight Connector 559">
                  <a:extLst>
                    <a:ext uri="{FF2B5EF4-FFF2-40B4-BE49-F238E27FC236}">
                      <a16:creationId xmlns:a16="http://schemas.microsoft.com/office/drawing/2014/main" id="{991707ED-DB6A-2910-3122-F2A9DA9D3640}"/>
                    </a:ext>
                  </a:extLst>
                </p:cNvPr>
                <p:cNvCxnSpPr>
                  <a:cxnSpLocks/>
                </p:cNvCxnSpPr>
                <p:nvPr/>
              </p:nvCxnSpPr>
              <p:spPr bwMode="auto">
                <a:xfrm>
                  <a:off x="4400770" y="2272272"/>
                  <a:ext cx="0" cy="238125"/>
                </a:xfrm>
                <a:prstGeom prst="line">
                  <a:avLst/>
                </a:prstGeom>
                <a:noFill/>
                <a:ln w="28575"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A56F2FE3-B01E-19C1-6FBB-269B0F700240}"/>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A856E5B0-53C7-BB65-6351-A0B7072FFD50}"/>
                    </a:ext>
                  </a:extLst>
                </p:cNvPr>
                <p:cNvCxnSpPr>
                  <a:cxnSpLocks/>
                </p:cNvCxnSpPr>
                <p:nvPr/>
              </p:nvCxnSpPr>
              <p:spPr bwMode="auto">
                <a:xfrm>
                  <a:off x="4346048" y="25055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59" name="Oval 558">
                <a:extLst>
                  <a:ext uri="{FF2B5EF4-FFF2-40B4-BE49-F238E27FC236}">
                    <a16:creationId xmlns:a16="http://schemas.microsoft.com/office/drawing/2014/main" id="{6C0F0EF6-FD01-5EA9-0B02-45627996113C}"/>
                  </a:ext>
                </a:extLst>
              </p:cNvPr>
              <p:cNvSpPr/>
              <p:nvPr/>
            </p:nvSpPr>
            <p:spPr bwMode="auto">
              <a:xfrm>
                <a:off x="4367684" y="2347648"/>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64" name="Group 563">
              <a:extLst>
                <a:ext uri="{FF2B5EF4-FFF2-40B4-BE49-F238E27FC236}">
                  <a16:creationId xmlns:a16="http://schemas.microsoft.com/office/drawing/2014/main" id="{DF0FC9B6-EB36-871B-A30C-C72312424150}"/>
                </a:ext>
              </a:extLst>
            </p:cNvPr>
            <p:cNvGrpSpPr/>
            <p:nvPr/>
          </p:nvGrpSpPr>
          <p:grpSpPr>
            <a:xfrm>
              <a:off x="8536606" y="4335271"/>
              <a:ext cx="109445" cy="239904"/>
              <a:chOff x="4356640" y="2270493"/>
              <a:chExt cx="109445" cy="239904"/>
            </a:xfrm>
          </p:grpSpPr>
          <p:grpSp>
            <p:nvGrpSpPr>
              <p:cNvPr id="565" name="Group 564">
                <a:extLst>
                  <a:ext uri="{FF2B5EF4-FFF2-40B4-BE49-F238E27FC236}">
                    <a16:creationId xmlns:a16="http://schemas.microsoft.com/office/drawing/2014/main" id="{004677A9-7527-32D5-AB96-52ED4A6FB209}"/>
                  </a:ext>
                </a:extLst>
              </p:cNvPr>
              <p:cNvGrpSpPr/>
              <p:nvPr/>
            </p:nvGrpSpPr>
            <p:grpSpPr>
              <a:xfrm>
                <a:off x="4356640" y="2270493"/>
                <a:ext cx="109445" cy="239904"/>
                <a:chOff x="4346048" y="2270493"/>
                <a:chExt cx="109445" cy="239904"/>
              </a:xfrm>
            </p:grpSpPr>
            <p:cxnSp>
              <p:nvCxnSpPr>
                <p:cNvPr id="567" name="Straight Connector 566">
                  <a:extLst>
                    <a:ext uri="{FF2B5EF4-FFF2-40B4-BE49-F238E27FC236}">
                      <a16:creationId xmlns:a16="http://schemas.microsoft.com/office/drawing/2014/main" id="{353EB2BB-FEF3-AFBA-7E7A-8527949B964A}"/>
                    </a:ext>
                  </a:extLst>
                </p:cNvPr>
                <p:cNvCxnSpPr>
                  <a:cxnSpLocks/>
                </p:cNvCxnSpPr>
                <p:nvPr/>
              </p:nvCxnSpPr>
              <p:spPr bwMode="auto">
                <a:xfrm>
                  <a:off x="4400770" y="2272272"/>
                  <a:ext cx="0" cy="238125"/>
                </a:xfrm>
                <a:prstGeom prst="line">
                  <a:avLst/>
                </a:prstGeom>
                <a:noFill/>
                <a:ln w="28575"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D6B768C9-083C-BD32-D30F-ED52CA2BD864}"/>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61B161CA-D7FF-E37B-827B-73CFAF2C4741}"/>
                    </a:ext>
                  </a:extLst>
                </p:cNvPr>
                <p:cNvCxnSpPr>
                  <a:cxnSpLocks/>
                </p:cNvCxnSpPr>
                <p:nvPr/>
              </p:nvCxnSpPr>
              <p:spPr bwMode="auto">
                <a:xfrm>
                  <a:off x="4346048" y="25055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66" name="Oval 565">
                <a:extLst>
                  <a:ext uri="{FF2B5EF4-FFF2-40B4-BE49-F238E27FC236}">
                    <a16:creationId xmlns:a16="http://schemas.microsoft.com/office/drawing/2014/main" id="{32EA5809-9F18-B7C3-411F-80E8579A2691}"/>
                  </a:ext>
                </a:extLst>
              </p:cNvPr>
              <p:cNvSpPr/>
              <p:nvPr/>
            </p:nvSpPr>
            <p:spPr bwMode="auto">
              <a:xfrm>
                <a:off x="4367684" y="2347648"/>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0" name="Group 569">
              <a:extLst>
                <a:ext uri="{FF2B5EF4-FFF2-40B4-BE49-F238E27FC236}">
                  <a16:creationId xmlns:a16="http://schemas.microsoft.com/office/drawing/2014/main" id="{B15E0E62-5FBD-3963-526F-8B2302C45F8F}"/>
                </a:ext>
              </a:extLst>
            </p:cNvPr>
            <p:cNvGrpSpPr/>
            <p:nvPr/>
          </p:nvGrpSpPr>
          <p:grpSpPr>
            <a:xfrm>
              <a:off x="8330231" y="4487671"/>
              <a:ext cx="109445" cy="239904"/>
              <a:chOff x="4356640" y="2270493"/>
              <a:chExt cx="109445" cy="239904"/>
            </a:xfrm>
          </p:grpSpPr>
          <p:grpSp>
            <p:nvGrpSpPr>
              <p:cNvPr id="571" name="Group 570">
                <a:extLst>
                  <a:ext uri="{FF2B5EF4-FFF2-40B4-BE49-F238E27FC236}">
                    <a16:creationId xmlns:a16="http://schemas.microsoft.com/office/drawing/2014/main" id="{2B8067D0-B380-C027-0410-FBB73D0ACDA2}"/>
                  </a:ext>
                </a:extLst>
              </p:cNvPr>
              <p:cNvGrpSpPr/>
              <p:nvPr/>
            </p:nvGrpSpPr>
            <p:grpSpPr>
              <a:xfrm>
                <a:off x="4356640" y="2270493"/>
                <a:ext cx="109445" cy="239904"/>
                <a:chOff x="4346048" y="2270493"/>
                <a:chExt cx="109445" cy="239904"/>
              </a:xfrm>
            </p:grpSpPr>
            <p:cxnSp>
              <p:nvCxnSpPr>
                <p:cNvPr id="573" name="Straight Connector 572">
                  <a:extLst>
                    <a:ext uri="{FF2B5EF4-FFF2-40B4-BE49-F238E27FC236}">
                      <a16:creationId xmlns:a16="http://schemas.microsoft.com/office/drawing/2014/main" id="{BE793576-9029-46DF-0B96-1BF69ADA3AE1}"/>
                    </a:ext>
                  </a:extLst>
                </p:cNvPr>
                <p:cNvCxnSpPr>
                  <a:cxnSpLocks/>
                </p:cNvCxnSpPr>
                <p:nvPr/>
              </p:nvCxnSpPr>
              <p:spPr bwMode="auto">
                <a:xfrm>
                  <a:off x="4400770" y="2272272"/>
                  <a:ext cx="0" cy="238125"/>
                </a:xfrm>
                <a:prstGeom prst="line">
                  <a:avLst/>
                </a:prstGeom>
                <a:noFill/>
                <a:ln w="28575"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E7F3E23E-27BC-AD30-6D94-9C9368B089FD}"/>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64FB792C-896B-588C-4356-98AFF274E2B1}"/>
                    </a:ext>
                  </a:extLst>
                </p:cNvPr>
                <p:cNvCxnSpPr>
                  <a:cxnSpLocks/>
                </p:cNvCxnSpPr>
                <p:nvPr/>
              </p:nvCxnSpPr>
              <p:spPr bwMode="auto">
                <a:xfrm>
                  <a:off x="4346048" y="25055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72" name="Oval 571">
                <a:extLst>
                  <a:ext uri="{FF2B5EF4-FFF2-40B4-BE49-F238E27FC236}">
                    <a16:creationId xmlns:a16="http://schemas.microsoft.com/office/drawing/2014/main" id="{4BF4315E-0FBE-2DA1-8877-5F625975925F}"/>
                  </a:ext>
                </a:extLst>
              </p:cNvPr>
              <p:cNvSpPr/>
              <p:nvPr/>
            </p:nvSpPr>
            <p:spPr bwMode="auto">
              <a:xfrm>
                <a:off x="4367684" y="2347648"/>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6" name="Group 575">
              <a:extLst>
                <a:ext uri="{FF2B5EF4-FFF2-40B4-BE49-F238E27FC236}">
                  <a16:creationId xmlns:a16="http://schemas.microsoft.com/office/drawing/2014/main" id="{8C07C442-3B42-B652-EE0A-858BB5325F81}"/>
                </a:ext>
              </a:extLst>
            </p:cNvPr>
            <p:cNvGrpSpPr/>
            <p:nvPr/>
          </p:nvGrpSpPr>
          <p:grpSpPr>
            <a:xfrm>
              <a:off x="8222281" y="4452746"/>
              <a:ext cx="109445" cy="239904"/>
              <a:chOff x="4356640" y="2270493"/>
              <a:chExt cx="109445" cy="239904"/>
            </a:xfrm>
          </p:grpSpPr>
          <p:grpSp>
            <p:nvGrpSpPr>
              <p:cNvPr id="577" name="Group 576">
                <a:extLst>
                  <a:ext uri="{FF2B5EF4-FFF2-40B4-BE49-F238E27FC236}">
                    <a16:creationId xmlns:a16="http://schemas.microsoft.com/office/drawing/2014/main" id="{D008E198-26D9-9B74-E369-7B43F1C0CC49}"/>
                  </a:ext>
                </a:extLst>
              </p:cNvPr>
              <p:cNvGrpSpPr/>
              <p:nvPr/>
            </p:nvGrpSpPr>
            <p:grpSpPr>
              <a:xfrm>
                <a:off x="4356640" y="2270493"/>
                <a:ext cx="109445" cy="239904"/>
                <a:chOff x="4346048" y="2270493"/>
                <a:chExt cx="109445" cy="239904"/>
              </a:xfrm>
            </p:grpSpPr>
            <p:cxnSp>
              <p:nvCxnSpPr>
                <p:cNvPr id="579" name="Straight Connector 578">
                  <a:extLst>
                    <a:ext uri="{FF2B5EF4-FFF2-40B4-BE49-F238E27FC236}">
                      <a16:creationId xmlns:a16="http://schemas.microsoft.com/office/drawing/2014/main" id="{A0426FA0-94E7-9F0D-0649-A89E767ED820}"/>
                    </a:ext>
                  </a:extLst>
                </p:cNvPr>
                <p:cNvCxnSpPr>
                  <a:cxnSpLocks/>
                </p:cNvCxnSpPr>
                <p:nvPr/>
              </p:nvCxnSpPr>
              <p:spPr bwMode="auto">
                <a:xfrm>
                  <a:off x="4400770" y="2272272"/>
                  <a:ext cx="0" cy="238125"/>
                </a:xfrm>
                <a:prstGeom prst="line">
                  <a:avLst/>
                </a:prstGeom>
                <a:noFill/>
                <a:ln w="28575"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2AEAA45C-DF87-3A95-F691-81DD926822D2}"/>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9ED7B1FC-3EA3-8B5C-F980-41B4530EB6DC}"/>
                    </a:ext>
                  </a:extLst>
                </p:cNvPr>
                <p:cNvCxnSpPr>
                  <a:cxnSpLocks/>
                </p:cNvCxnSpPr>
                <p:nvPr/>
              </p:nvCxnSpPr>
              <p:spPr bwMode="auto">
                <a:xfrm>
                  <a:off x="4346048" y="25055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78" name="Oval 577">
                <a:extLst>
                  <a:ext uri="{FF2B5EF4-FFF2-40B4-BE49-F238E27FC236}">
                    <a16:creationId xmlns:a16="http://schemas.microsoft.com/office/drawing/2014/main" id="{2665B7BF-8BC4-17C3-F662-27987F38DC35}"/>
                  </a:ext>
                </a:extLst>
              </p:cNvPr>
              <p:cNvSpPr/>
              <p:nvPr/>
            </p:nvSpPr>
            <p:spPr bwMode="auto">
              <a:xfrm>
                <a:off x="4367684" y="2347648"/>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82" name="Group 581">
              <a:extLst>
                <a:ext uri="{FF2B5EF4-FFF2-40B4-BE49-F238E27FC236}">
                  <a16:creationId xmlns:a16="http://schemas.microsoft.com/office/drawing/2014/main" id="{600C5832-C43F-7A8B-F2C6-5E09AAC31BFA}"/>
                </a:ext>
              </a:extLst>
            </p:cNvPr>
            <p:cNvGrpSpPr/>
            <p:nvPr/>
          </p:nvGrpSpPr>
          <p:grpSpPr>
            <a:xfrm>
              <a:off x="8123856" y="4547996"/>
              <a:ext cx="109445" cy="239904"/>
              <a:chOff x="4356640" y="2270493"/>
              <a:chExt cx="109445" cy="239904"/>
            </a:xfrm>
          </p:grpSpPr>
          <p:grpSp>
            <p:nvGrpSpPr>
              <p:cNvPr id="583" name="Group 582">
                <a:extLst>
                  <a:ext uri="{FF2B5EF4-FFF2-40B4-BE49-F238E27FC236}">
                    <a16:creationId xmlns:a16="http://schemas.microsoft.com/office/drawing/2014/main" id="{9ECD2815-D15A-4284-4DAA-B53F312C7E6E}"/>
                  </a:ext>
                </a:extLst>
              </p:cNvPr>
              <p:cNvGrpSpPr/>
              <p:nvPr/>
            </p:nvGrpSpPr>
            <p:grpSpPr>
              <a:xfrm>
                <a:off x="4356640" y="2270493"/>
                <a:ext cx="109445" cy="239904"/>
                <a:chOff x="4346048" y="2270493"/>
                <a:chExt cx="109445" cy="239904"/>
              </a:xfrm>
            </p:grpSpPr>
            <p:cxnSp>
              <p:nvCxnSpPr>
                <p:cNvPr id="585" name="Straight Connector 584">
                  <a:extLst>
                    <a:ext uri="{FF2B5EF4-FFF2-40B4-BE49-F238E27FC236}">
                      <a16:creationId xmlns:a16="http://schemas.microsoft.com/office/drawing/2014/main" id="{F74D8A02-066D-78CC-F64E-43900A95909E}"/>
                    </a:ext>
                  </a:extLst>
                </p:cNvPr>
                <p:cNvCxnSpPr>
                  <a:cxnSpLocks/>
                </p:cNvCxnSpPr>
                <p:nvPr/>
              </p:nvCxnSpPr>
              <p:spPr bwMode="auto">
                <a:xfrm>
                  <a:off x="4400770" y="2272272"/>
                  <a:ext cx="0" cy="238125"/>
                </a:xfrm>
                <a:prstGeom prst="line">
                  <a:avLst/>
                </a:prstGeom>
                <a:noFill/>
                <a:ln w="28575"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551E5BF8-8F9B-3A98-D1A0-C9C2990733AD}"/>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F3D05FC4-B9B5-197A-40DC-2DE2145B656B}"/>
                    </a:ext>
                  </a:extLst>
                </p:cNvPr>
                <p:cNvCxnSpPr>
                  <a:cxnSpLocks/>
                </p:cNvCxnSpPr>
                <p:nvPr/>
              </p:nvCxnSpPr>
              <p:spPr bwMode="auto">
                <a:xfrm>
                  <a:off x="4346048" y="25055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84" name="Oval 583">
                <a:extLst>
                  <a:ext uri="{FF2B5EF4-FFF2-40B4-BE49-F238E27FC236}">
                    <a16:creationId xmlns:a16="http://schemas.microsoft.com/office/drawing/2014/main" id="{61AF33BC-A92C-BB27-23C3-2E48DD7F4002}"/>
                  </a:ext>
                </a:extLst>
              </p:cNvPr>
              <p:cNvSpPr/>
              <p:nvPr/>
            </p:nvSpPr>
            <p:spPr bwMode="auto">
              <a:xfrm>
                <a:off x="4367684" y="2347648"/>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88" name="Group 587">
              <a:extLst>
                <a:ext uri="{FF2B5EF4-FFF2-40B4-BE49-F238E27FC236}">
                  <a16:creationId xmlns:a16="http://schemas.microsoft.com/office/drawing/2014/main" id="{73139E0B-E7BD-578C-84CE-3C3D55FB2EB8}"/>
                </a:ext>
              </a:extLst>
            </p:cNvPr>
            <p:cNvGrpSpPr/>
            <p:nvPr/>
          </p:nvGrpSpPr>
          <p:grpSpPr>
            <a:xfrm>
              <a:off x="8019081" y="4474971"/>
              <a:ext cx="109445" cy="239904"/>
              <a:chOff x="4356640" y="2270493"/>
              <a:chExt cx="109445" cy="239904"/>
            </a:xfrm>
          </p:grpSpPr>
          <p:grpSp>
            <p:nvGrpSpPr>
              <p:cNvPr id="589" name="Group 588">
                <a:extLst>
                  <a:ext uri="{FF2B5EF4-FFF2-40B4-BE49-F238E27FC236}">
                    <a16:creationId xmlns:a16="http://schemas.microsoft.com/office/drawing/2014/main" id="{7E41E39C-FF87-EB17-686D-2C342AE73B55}"/>
                  </a:ext>
                </a:extLst>
              </p:cNvPr>
              <p:cNvGrpSpPr/>
              <p:nvPr/>
            </p:nvGrpSpPr>
            <p:grpSpPr>
              <a:xfrm>
                <a:off x="4356640" y="2270493"/>
                <a:ext cx="109445" cy="239904"/>
                <a:chOff x="4346048" y="2270493"/>
                <a:chExt cx="109445" cy="239904"/>
              </a:xfrm>
            </p:grpSpPr>
            <p:cxnSp>
              <p:nvCxnSpPr>
                <p:cNvPr id="591" name="Straight Connector 590">
                  <a:extLst>
                    <a:ext uri="{FF2B5EF4-FFF2-40B4-BE49-F238E27FC236}">
                      <a16:creationId xmlns:a16="http://schemas.microsoft.com/office/drawing/2014/main" id="{6AB107FB-0871-7744-D47D-409626E71FF7}"/>
                    </a:ext>
                  </a:extLst>
                </p:cNvPr>
                <p:cNvCxnSpPr>
                  <a:cxnSpLocks/>
                </p:cNvCxnSpPr>
                <p:nvPr/>
              </p:nvCxnSpPr>
              <p:spPr bwMode="auto">
                <a:xfrm>
                  <a:off x="4400770" y="2272272"/>
                  <a:ext cx="0" cy="238125"/>
                </a:xfrm>
                <a:prstGeom prst="line">
                  <a:avLst/>
                </a:prstGeom>
                <a:noFill/>
                <a:ln w="28575" cap="flat" cmpd="sng" algn="ctr">
                  <a:solidFill>
                    <a:schemeClr val="accent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CEAB240E-58EE-CEEE-18C5-62D78F9808EB}"/>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9D40E18F-8A43-1B55-08B6-73F450978437}"/>
                    </a:ext>
                  </a:extLst>
                </p:cNvPr>
                <p:cNvCxnSpPr>
                  <a:cxnSpLocks/>
                </p:cNvCxnSpPr>
                <p:nvPr/>
              </p:nvCxnSpPr>
              <p:spPr bwMode="auto">
                <a:xfrm>
                  <a:off x="4346048" y="25055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90" name="Oval 589">
                <a:extLst>
                  <a:ext uri="{FF2B5EF4-FFF2-40B4-BE49-F238E27FC236}">
                    <a16:creationId xmlns:a16="http://schemas.microsoft.com/office/drawing/2014/main" id="{54AE6D2A-5EC2-F73C-A0E3-31004917984F}"/>
                  </a:ext>
                </a:extLst>
              </p:cNvPr>
              <p:cNvSpPr/>
              <p:nvPr/>
            </p:nvSpPr>
            <p:spPr bwMode="auto">
              <a:xfrm>
                <a:off x="4367684" y="2347648"/>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94" name="Group 593">
              <a:extLst>
                <a:ext uri="{FF2B5EF4-FFF2-40B4-BE49-F238E27FC236}">
                  <a16:creationId xmlns:a16="http://schemas.microsoft.com/office/drawing/2014/main" id="{539827FE-C5D0-0223-7A82-D4B229EA5BBD}"/>
                </a:ext>
              </a:extLst>
            </p:cNvPr>
            <p:cNvGrpSpPr/>
            <p:nvPr/>
          </p:nvGrpSpPr>
          <p:grpSpPr>
            <a:xfrm>
              <a:off x="7914306" y="4503546"/>
              <a:ext cx="109445" cy="239904"/>
              <a:chOff x="4356640" y="2270493"/>
              <a:chExt cx="109445" cy="239904"/>
            </a:xfrm>
          </p:grpSpPr>
          <p:grpSp>
            <p:nvGrpSpPr>
              <p:cNvPr id="595" name="Group 594">
                <a:extLst>
                  <a:ext uri="{FF2B5EF4-FFF2-40B4-BE49-F238E27FC236}">
                    <a16:creationId xmlns:a16="http://schemas.microsoft.com/office/drawing/2014/main" id="{0DCCB7EA-BAD3-C436-182D-445CC359A0A4}"/>
                  </a:ext>
                </a:extLst>
              </p:cNvPr>
              <p:cNvGrpSpPr/>
              <p:nvPr/>
            </p:nvGrpSpPr>
            <p:grpSpPr>
              <a:xfrm>
                <a:off x="4356640" y="2270493"/>
                <a:ext cx="109445" cy="239904"/>
                <a:chOff x="4346048" y="2270493"/>
                <a:chExt cx="109445" cy="239904"/>
              </a:xfrm>
            </p:grpSpPr>
            <p:cxnSp>
              <p:nvCxnSpPr>
                <p:cNvPr id="597" name="Straight Connector 596">
                  <a:extLst>
                    <a:ext uri="{FF2B5EF4-FFF2-40B4-BE49-F238E27FC236}">
                      <a16:creationId xmlns:a16="http://schemas.microsoft.com/office/drawing/2014/main" id="{DC8455B8-99BC-4388-4935-19BA63ADB932}"/>
                    </a:ext>
                  </a:extLst>
                </p:cNvPr>
                <p:cNvCxnSpPr>
                  <a:cxnSpLocks/>
                </p:cNvCxnSpPr>
                <p:nvPr/>
              </p:nvCxnSpPr>
              <p:spPr bwMode="auto">
                <a:xfrm>
                  <a:off x="4400770" y="2272272"/>
                  <a:ext cx="0" cy="238125"/>
                </a:xfrm>
                <a:prstGeom prst="line">
                  <a:avLst/>
                </a:prstGeom>
                <a:noFill/>
                <a:ln w="28575" cap="flat" cmpd="sng" algn="ctr">
                  <a:solidFill>
                    <a:schemeClr val="accent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BACE03CC-2B7F-4FA2-5B05-016C07F13966}"/>
                    </a:ext>
                  </a:extLst>
                </p:cNvPr>
                <p:cNvCxnSpPr>
                  <a:cxnSpLocks/>
                </p:cNvCxnSpPr>
                <p:nvPr/>
              </p:nvCxnSpPr>
              <p:spPr bwMode="auto">
                <a:xfrm>
                  <a:off x="4346048" y="2270493"/>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69BD8ACC-7B35-4905-4BC1-1A61BC50711A}"/>
                    </a:ext>
                  </a:extLst>
                </p:cNvPr>
                <p:cNvCxnSpPr>
                  <a:cxnSpLocks/>
                </p:cNvCxnSpPr>
                <p:nvPr/>
              </p:nvCxnSpPr>
              <p:spPr bwMode="auto">
                <a:xfrm>
                  <a:off x="4346048" y="25055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596" name="Oval 595">
                <a:extLst>
                  <a:ext uri="{FF2B5EF4-FFF2-40B4-BE49-F238E27FC236}">
                    <a16:creationId xmlns:a16="http://schemas.microsoft.com/office/drawing/2014/main" id="{4CE1EAA5-A25D-DDE2-84A0-1DBF0D7AF367}"/>
                  </a:ext>
                </a:extLst>
              </p:cNvPr>
              <p:cNvSpPr/>
              <p:nvPr/>
            </p:nvSpPr>
            <p:spPr bwMode="auto">
              <a:xfrm>
                <a:off x="4367684" y="2347648"/>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0" name="Group 599">
              <a:extLst>
                <a:ext uri="{FF2B5EF4-FFF2-40B4-BE49-F238E27FC236}">
                  <a16:creationId xmlns:a16="http://schemas.microsoft.com/office/drawing/2014/main" id="{29AF4A44-7186-B942-BFAE-0E1967C86350}"/>
                </a:ext>
              </a:extLst>
            </p:cNvPr>
            <p:cNvGrpSpPr/>
            <p:nvPr/>
          </p:nvGrpSpPr>
          <p:grpSpPr>
            <a:xfrm>
              <a:off x="7803181" y="4333875"/>
              <a:ext cx="109445" cy="264994"/>
              <a:chOff x="4356640" y="2240522"/>
              <a:chExt cx="109445" cy="264994"/>
            </a:xfrm>
          </p:grpSpPr>
          <p:grpSp>
            <p:nvGrpSpPr>
              <p:cNvPr id="601" name="Group 600">
                <a:extLst>
                  <a:ext uri="{FF2B5EF4-FFF2-40B4-BE49-F238E27FC236}">
                    <a16:creationId xmlns:a16="http://schemas.microsoft.com/office/drawing/2014/main" id="{3D3E7826-F17C-3916-7BD4-D00F5D4EB48E}"/>
                  </a:ext>
                </a:extLst>
              </p:cNvPr>
              <p:cNvGrpSpPr/>
              <p:nvPr/>
            </p:nvGrpSpPr>
            <p:grpSpPr>
              <a:xfrm>
                <a:off x="4356640" y="2240522"/>
                <a:ext cx="109445" cy="264994"/>
                <a:chOff x="4346048" y="2240522"/>
                <a:chExt cx="109445" cy="264994"/>
              </a:xfrm>
            </p:grpSpPr>
            <p:cxnSp>
              <p:nvCxnSpPr>
                <p:cNvPr id="603" name="Straight Connector 602">
                  <a:extLst>
                    <a:ext uri="{FF2B5EF4-FFF2-40B4-BE49-F238E27FC236}">
                      <a16:creationId xmlns:a16="http://schemas.microsoft.com/office/drawing/2014/main" id="{9F48B583-D8E7-12B1-1D50-48777C4DFFA9}"/>
                    </a:ext>
                  </a:extLst>
                </p:cNvPr>
                <p:cNvCxnSpPr>
                  <a:cxnSpLocks/>
                </p:cNvCxnSpPr>
                <p:nvPr/>
              </p:nvCxnSpPr>
              <p:spPr bwMode="auto">
                <a:xfrm>
                  <a:off x="4400770" y="2240522"/>
                  <a:ext cx="0" cy="263525"/>
                </a:xfrm>
                <a:prstGeom prst="line">
                  <a:avLst/>
                </a:prstGeom>
                <a:noFill/>
                <a:ln w="28575" cap="flat" cmpd="sng" algn="ctr">
                  <a:solidFill>
                    <a:schemeClr val="accent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8EA269A5-0C7A-6CE6-AD8D-A4B48AD399DE}"/>
                    </a:ext>
                  </a:extLst>
                </p:cNvPr>
                <p:cNvCxnSpPr>
                  <a:cxnSpLocks/>
                </p:cNvCxnSpPr>
                <p:nvPr/>
              </p:nvCxnSpPr>
              <p:spPr bwMode="auto">
                <a:xfrm>
                  <a:off x="4346048" y="22419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057A8722-FF59-8386-7443-2242BCA6A579}"/>
                    </a:ext>
                  </a:extLst>
                </p:cNvPr>
                <p:cNvCxnSpPr>
                  <a:cxnSpLocks/>
                </p:cNvCxnSpPr>
                <p:nvPr/>
              </p:nvCxnSpPr>
              <p:spPr bwMode="auto">
                <a:xfrm>
                  <a:off x="4346048" y="25055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602" name="Oval 601">
                <a:extLst>
                  <a:ext uri="{FF2B5EF4-FFF2-40B4-BE49-F238E27FC236}">
                    <a16:creationId xmlns:a16="http://schemas.microsoft.com/office/drawing/2014/main" id="{00236DBB-D9D1-7320-2EF3-ABF7A7BAD1D1}"/>
                  </a:ext>
                </a:extLst>
              </p:cNvPr>
              <p:cNvSpPr/>
              <p:nvPr/>
            </p:nvSpPr>
            <p:spPr bwMode="auto">
              <a:xfrm>
                <a:off x="4367684" y="2322248"/>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2" name="Text Box 15">
            <a:extLst>
              <a:ext uri="{FF2B5EF4-FFF2-40B4-BE49-F238E27FC236}">
                <a16:creationId xmlns:a16="http://schemas.microsoft.com/office/drawing/2014/main" id="{A8929CF3-DD11-28CE-5369-E86E41B24F4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Wilding. Diabetes Obes Metab. 2022;24:1553.</a:t>
            </a:r>
            <a:endParaRPr lang="en-US" altLang="en-US" sz="1200" b="0" dirty="0">
              <a:solidFill>
                <a:schemeClr val="bg2"/>
              </a:solidFill>
              <a:latin typeface="Calibri" panose="020F0502020204030204" pitchFamily="34" charset="0"/>
              <a:cs typeface="+mn-cs"/>
            </a:endParaRPr>
          </a:p>
        </p:txBody>
      </p:sp>
      <p:sp>
        <p:nvSpPr>
          <p:cNvPr id="3" name="Title 2">
            <a:extLst>
              <a:ext uri="{FF2B5EF4-FFF2-40B4-BE49-F238E27FC236}">
                <a16:creationId xmlns:a16="http://schemas.microsoft.com/office/drawing/2014/main" id="{7DFFE155-CE55-D327-4856-A03A0FD1693F}"/>
              </a:ext>
            </a:extLst>
          </p:cNvPr>
          <p:cNvSpPr>
            <a:spLocks noGrp="1"/>
          </p:cNvSpPr>
          <p:nvPr>
            <p:ph type="title"/>
          </p:nvPr>
        </p:nvSpPr>
        <p:spPr>
          <a:xfrm>
            <a:off x="609601" y="238125"/>
            <a:ext cx="6956612" cy="1103313"/>
          </a:xfrm>
        </p:spPr>
        <p:txBody>
          <a:bodyPr/>
          <a:lstStyle/>
          <a:p>
            <a:r>
              <a:rPr lang="en-US" sz="3200" dirty="0"/>
              <a:t>STEP 1 Extension: Weight Regain </a:t>
            </a:r>
            <a:br>
              <a:rPr lang="en-US" sz="3200" dirty="0"/>
            </a:br>
            <a:r>
              <a:rPr lang="en-US" sz="3200" dirty="0"/>
              <a:t>and Cardiometabolic Effects at Wk 120</a:t>
            </a:r>
          </a:p>
        </p:txBody>
      </p:sp>
      <p:cxnSp>
        <p:nvCxnSpPr>
          <p:cNvPr id="15" name="Straight Connector 14">
            <a:extLst>
              <a:ext uri="{FF2B5EF4-FFF2-40B4-BE49-F238E27FC236}">
                <a16:creationId xmlns:a16="http://schemas.microsoft.com/office/drawing/2014/main" id="{89358E20-724D-34D5-00FE-8F4FF387BCF3}"/>
              </a:ext>
            </a:extLst>
          </p:cNvPr>
          <p:cNvCxnSpPr>
            <a:cxnSpLocks/>
          </p:cNvCxnSpPr>
          <p:nvPr/>
        </p:nvCxnSpPr>
        <p:spPr bwMode="auto">
          <a:xfrm>
            <a:off x="1290918" y="5591797"/>
            <a:ext cx="4652682" cy="0"/>
          </a:xfrm>
          <a:prstGeom prst="line">
            <a:avLst/>
          </a:prstGeom>
          <a:noFill/>
          <a:ln w="28575" cap="flat" cmpd="sng" algn="ctr">
            <a:solidFill>
              <a:schemeClr val="bg1"/>
            </a:solidFill>
            <a:prstDash val="solid"/>
            <a:round/>
            <a:headEnd type="none" w="med" len="med"/>
            <a:tailEnd type="none" w="med" len="med"/>
          </a:ln>
          <a:effectLst/>
        </p:spPr>
      </p:cxnSp>
      <p:grpSp>
        <p:nvGrpSpPr>
          <p:cNvPr id="51" name="Group 50">
            <a:extLst>
              <a:ext uri="{FF2B5EF4-FFF2-40B4-BE49-F238E27FC236}">
                <a16:creationId xmlns:a16="http://schemas.microsoft.com/office/drawing/2014/main" id="{517B08FC-CB78-E7C4-5609-31A14FA2F3DB}"/>
              </a:ext>
            </a:extLst>
          </p:cNvPr>
          <p:cNvGrpSpPr/>
          <p:nvPr/>
        </p:nvGrpSpPr>
        <p:grpSpPr>
          <a:xfrm>
            <a:off x="1295399" y="1846729"/>
            <a:ext cx="4636994" cy="3742473"/>
            <a:chOff x="1295399" y="1846729"/>
            <a:chExt cx="4636994" cy="3818965"/>
          </a:xfrm>
        </p:grpSpPr>
        <p:cxnSp>
          <p:nvCxnSpPr>
            <p:cNvPr id="18" name="Straight Connector 17">
              <a:extLst>
                <a:ext uri="{FF2B5EF4-FFF2-40B4-BE49-F238E27FC236}">
                  <a16:creationId xmlns:a16="http://schemas.microsoft.com/office/drawing/2014/main" id="{5F58C6EC-CA30-A48A-886C-1B24F2C13864}"/>
                </a:ext>
              </a:extLst>
            </p:cNvPr>
            <p:cNvCxnSpPr>
              <a:cxnSpLocks/>
            </p:cNvCxnSpPr>
            <p:nvPr/>
          </p:nvCxnSpPr>
          <p:spPr bwMode="auto">
            <a:xfrm flipV="1">
              <a:off x="1295399" y="1846729"/>
              <a:ext cx="0" cy="3818965"/>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2A3DF7D-9568-85E4-2E35-522308A1754B}"/>
                </a:ext>
              </a:extLst>
            </p:cNvPr>
            <p:cNvCxnSpPr>
              <a:cxnSpLocks/>
            </p:cNvCxnSpPr>
            <p:nvPr/>
          </p:nvCxnSpPr>
          <p:spPr bwMode="auto">
            <a:xfrm flipV="1">
              <a:off x="5932393" y="1846729"/>
              <a:ext cx="0" cy="3818965"/>
            </a:xfrm>
            <a:prstGeom prst="line">
              <a:avLst/>
            </a:prstGeom>
            <a:noFill/>
            <a:ln w="28575" cap="flat" cmpd="sng" algn="ctr">
              <a:solidFill>
                <a:schemeClr val="bg1"/>
              </a:solidFill>
              <a:prstDash val="solid"/>
              <a:round/>
              <a:headEnd type="none" w="med" len="med"/>
              <a:tailEnd type="none" w="med" len="med"/>
            </a:ln>
            <a:effectLst/>
          </p:spPr>
        </p:cxnSp>
      </p:grpSp>
      <p:cxnSp>
        <p:nvCxnSpPr>
          <p:cNvPr id="21" name="Straight Connector 20">
            <a:extLst>
              <a:ext uri="{FF2B5EF4-FFF2-40B4-BE49-F238E27FC236}">
                <a16:creationId xmlns:a16="http://schemas.microsoft.com/office/drawing/2014/main" id="{CF533F94-477B-554B-5B6F-9DA35579A8D2}"/>
              </a:ext>
            </a:extLst>
          </p:cNvPr>
          <p:cNvCxnSpPr>
            <a:cxnSpLocks/>
          </p:cNvCxnSpPr>
          <p:nvPr/>
        </p:nvCxnSpPr>
        <p:spPr bwMode="auto">
          <a:xfrm>
            <a:off x="1295399"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91201B6-AA46-BB08-D0FE-B74E7081CF31}"/>
              </a:ext>
            </a:extLst>
          </p:cNvPr>
          <p:cNvCxnSpPr>
            <a:cxnSpLocks/>
          </p:cNvCxnSpPr>
          <p:nvPr/>
        </p:nvCxnSpPr>
        <p:spPr bwMode="auto">
          <a:xfrm>
            <a:off x="1447799"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F94817A-9C67-82F3-456B-2B5B5BDA5390}"/>
              </a:ext>
            </a:extLst>
          </p:cNvPr>
          <p:cNvCxnSpPr>
            <a:cxnSpLocks/>
          </p:cNvCxnSpPr>
          <p:nvPr/>
        </p:nvCxnSpPr>
        <p:spPr bwMode="auto">
          <a:xfrm>
            <a:off x="1600199"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3C7DDAB-636B-E873-8658-D39C4488F857}"/>
              </a:ext>
            </a:extLst>
          </p:cNvPr>
          <p:cNvCxnSpPr>
            <a:cxnSpLocks/>
          </p:cNvCxnSpPr>
          <p:nvPr/>
        </p:nvCxnSpPr>
        <p:spPr bwMode="auto">
          <a:xfrm>
            <a:off x="1752599"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E0EAC8F-84FD-54CB-5EDF-1290F97B7D02}"/>
              </a:ext>
            </a:extLst>
          </p:cNvPr>
          <p:cNvCxnSpPr>
            <a:cxnSpLocks/>
          </p:cNvCxnSpPr>
          <p:nvPr/>
        </p:nvCxnSpPr>
        <p:spPr bwMode="auto">
          <a:xfrm>
            <a:off x="1904999"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AE91389-BCBA-A778-888C-1863CC77503E}"/>
              </a:ext>
            </a:extLst>
          </p:cNvPr>
          <p:cNvCxnSpPr>
            <a:cxnSpLocks/>
          </p:cNvCxnSpPr>
          <p:nvPr/>
        </p:nvCxnSpPr>
        <p:spPr bwMode="auto">
          <a:xfrm>
            <a:off x="2057399"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768826B-BF4E-2487-D315-FEA2BE24C917}"/>
              </a:ext>
            </a:extLst>
          </p:cNvPr>
          <p:cNvCxnSpPr>
            <a:cxnSpLocks/>
          </p:cNvCxnSpPr>
          <p:nvPr/>
        </p:nvCxnSpPr>
        <p:spPr bwMode="auto">
          <a:xfrm>
            <a:off x="2382940"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D3040AC-C489-177C-1681-803424DEE206}"/>
              </a:ext>
            </a:extLst>
          </p:cNvPr>
          <p:cNvCxnSpPr>
            <a:cxnSpLocks/>
          </p:cNvCxnSpPr>
          <p:nvPr/>
        </p:nvCxnSpPr>
        <p:spPr bwMode="auto">
          <a:xfrm>
            <a:off x="2697660"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34C84B5-5665-1BBD-11C6-593559B2B503}"/>
              </a:ext>
            </a:extLst>
          </p:cNvPr>
          <p:cNvCxnSpPr>
            <a:cxnSpLocks/>
          </p:cNvCxnSpPr>
          <p:nvPr/>
        </p:nvCxnSpPr>
        <p:spPr bwMode="auto">
          <a:xfrm>
            <a:off x="3006969"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33F77E8-47F5-0BD5-4BCE-EBA009357065}"/>
              </a:ext>
            </a:extLst>
          </p:cNvPr>
          <p:cNvCxnSpPr>
            <a:cxnSpLocks/>
          </p:cNvCxnSpPr>
          <p:nvPr/>
        </p:nvCxnSpPr>
        <p:spPr bwMode="auto">
          <a:xfrm>
            <a:off x="3321687"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05C2EA5-6D21-C627-C803-7E2C2910F234}"/>
              </a:ext>
            </a:extLst>
          </p:cNvPr>
          <p:cNvCxnSpPr>
            <a:cxnSpLocks/>
          </p:cNvCxnSpPr>
          <p:nvPr/>
        </p:nvCxnSpPr>
        <p:spPr bwMode="auto">
          <a:xfrm>
            <a:off x="3620175"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803C086-8A29-6C10-3ED9-1AB4335640E8}"/>
              </a:ext>
            </a:extLst>
          </p:cNvPr>
          <p:cNvCxnSpPr>
            <a:cxnSpLocks/>
          </p:cNvCxnSpPr>
          <p:nvPr/>
        </p:nvCxnSpPr>
        <p:spPr bwMode="auto">
          <a:xfrm>
            <a:off x="3924073"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3EC1320-3392-7B61-AAC4-F620F9CC925B}"/>
              </a:ext>
            </a:extLst>
          </p:cNvPr>
          <p:cNvCxnSpPr>
            <a:cxnSpLocks/>
          </p:cNvCxnSpPr>
          <p:nvPr/>
        </p:nvCxnSpPr>
        <p:spPr bwMode="auto">
          <a:xfrm>
            <a:off x="4217150"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DEB956D-D7AD-B842-3899-1996E11D5C9B}"/>
              </a:ext>
            </a:extLst>
          </p:cNvPr>
          <p:cNvCxnSpPr>
            <a:cxnSpLocks/>
          </p:cNvCxnSpPr>
          <p:nvPr/>
        </p:nvCxnSpPr>
        <p:spPr bwMode="auto">
          <a:xfrm>
            <a:off x="4391194"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B91A5B4-5D02-DC4C-7752-392DDF169D0C}"/>
              </a:ext>
            </a:extLst>
          </p:cNvPr>
          <p:cNvCxnSpPr>
            <a:cxnSpLocks/>
          </p:cNvCxnSpPr>
          <p:nvPr/>
        </p:nvCxnSpPr>
        <p:spPr bwMode="auto">
          <a:xfrm>
            <a:off x="5317316"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76086E8-818C-F572-8B92-5B8BD2DC9078}"/>
              </a:ext>
            </a:extLst>
          </p:cNvPr>
          <p:cNvCxnSpPr>
            <a:cxnSpLocks/>
          </p:cNvCxnSpPr>
          <p:nvPr/>
        </p:nvCxnSpPr>
        <p:spPr bwMode="auto">
          <a:xfrm>
            <a:off x="5932393" y="55917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DDCF7D9-A009-043F-FC6D-AC3157CD7EF9}"/>
              </a:ext>
            </a:extLst>
          </p:cNvPr>
          <p:cNvCxnSpPr>
            <a:cxnSpLocks/>
          </p:cNvCxnSpPr>
          <p:nvPr/>
        </p:nvCxnSpPr>
        <p:spPr bwMode="auto">
          <a:xfrm flipV="1">
            <a:off x="3920467" y="1846729"/>
            <a:ext cx="0" cy="3753295"/>
          </a:xfrm>
          <a:prstGeom prst="line">
            <a:avLst/>
          </a:prstGeom>
          <a:noFill/>
          <a:ln w="28575" cap="flat" cmpd="sng" algn="ctr">
            <a:solidFill>
              <a:schemeClr val="bg1"/>
            </a:solidFill>
            <a:prstDash val="sysDot"/>
            <a:round/>
            <a:headEnd type="none" w="med" len="med"/>
            <a:tailEnd type="none" w="med" len="med"/>
          </a:ln>
          <a:effectLst/>
        </p:spPr>
      </p:cxnSp>
      <p:cxnSp>
        <p:nvCxnSpPr>
          <p:cNvPr id="39" name="Straight Connector 38">
            <a:extLst>
              <a:ext uri="{FF2B5EF4-FFF2-40B4-BE49-F238E27FC236}">
                <a16:creationId xmlns:a16="http://schemas.microsoft.com/office/drawing/2014/main" id="{B1292466-92B4-54E8-2E93-28222C390195}"/>
              </a:ext>
            </a:extLst>
          </p:cNvPr>
          <p:cNvCxnSpPr>
            <a:cxnSpLocks/>
          </p:cNvCxnSpPr>
          <p:nvPr/>
        </p:nvCxnSpPr>
        <p:spPr bwMode="auto">
          <a:xfrm flipH="1">
            <a:off x="1239039" y="1861265"/>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9EDFC52-3B35-30C9-089B-2410F23A569A}"/>
              </a:ext>
            </a:extLst>
          </p:cNvPr>
          <p:cNvCxnSpPr>
            <a:cxnSpLocks/>
          </p:cNvCxnSpPr>
          <p:nvPr/>
        </p:nvCxnSpPr>
        <p:spPr bwMode="auto">
          <a:xfrm flipH="1">
            <a:off x="1239039" y="2234419"/>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3816FBB-5699-D905-8471-F353B6BB2023}"/>
              </a:ext>
            </a:extLst>
          </p:cNvPr>
          <p:cNvCxnSpPr>
            <a:cxnSpLocks/>
          </p:cNvCxnSpPr>
          <p:nvPr/>
        </p:nvCxnSpPr>
        <p:spPr bwMode="auto">
          <a:xfrm flipH="1">
            <a:off x="1239039" y="2607573"/>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D2506C2-F45E-6899-A850-665CF36437FB}"/>
              </a:ext>
            </a:extLst>
          </p:cNvPr>
          <p:cNvCxnSpPr>
            <a:cxnSpLocks/>
          </p:cNvCxnSpPr>
          <p:nvPr/>
        </p:nvCxnSpPr>
        <p:spPr bwMode="auto">
          <a:xfrm flipH="1">
            <a:off x="1239039" y="2980727"/>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C434B15-578C-209C-3532-2514458B904B}"/>
              </a:ext>
            </a:extLst>
          </p:cNvPr>
          <p:cNvCxnSpPr>
            <a:cxnSpLocks/>
          </p:cNvCxnSpPr>
          <p:nvPr/>
        </p:nvCxnSpPr>
        <p:spPr bwMode="auto">
          <a:xfrm flipH="1">
            <a:off x="1239039" y="3353881"/>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54718CD-A60C-5823-6507-D01CE4F821F6}"/>
              </a:ext>
            </a:extLst>
          </p:cNvPr>
          <p:cNvCxnSpPr>
            <a:cxnSpLocks/>
          </p:cNvCxnSpPr>
          <p:nvPr/>
        </p:nvCxnSpPr>
        <p:spPr bwMode="auto">
          <a:xfrm flipH="1">
            <a:off x="1239039" y="3727035"/>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FB79A0C-D2E3-4607-FEB4-7AD3E5499A20}"/>
              </a:ext>
            </a:extLst>
          </p:cNvPr>
          <p:cNvCxnSpPr>
            <a:cxnSpLocks/>
          </p:cNvCxnSpPr>
          <p:nvPr/>
        </p:nvCxnSpPr>
        <p:spPr bwMode="auto">
          <a:xfrm flipH="1">
            <a:off x="1239039" y="4100189"/>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F26F0D1-E8A9-A906-290B-25A39E85074E}"/>
              </a:ext>
            </a:extLst>
          </p:cNvPr>
          <p:cNvCxnSpPr>
            <a:cxnSpLocks/>
          </p:cNvCxnSpPr>
          <p:nvPr/>
        </p:nvCxnSpPr>
        <p:spPr bwMode="auto">
          <a:xfrm flipH="1">
            <a:off x="1239039" y="4473343"/>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61CD798-A07E-5D11-EB78-D1C23B3263B9}"/>
              </a:ext>
            </a:extLst>
          </p:cNvPr>
          <p:cNvCxnSpPr>
            <a:cxnSpLocks/>
          </p:cNvCxnSpPr>
          <p:nvPr/>
        </p:nvCxnSpPr>
        <p:spPr bwMode="auto">
          <a:xfrm flipH="1">
            <a:off x="1239039" y="4846497"/>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CE452EA-0867-5C9C-4E33-D8F9F982A347}"/>
              </a:ext>
            </a:extLst>
          </p:cNvPr>
          <p:cNvCxnSpPr>
            <a:cxnSpLocks/>
          </p:cNvCxnSpPr>
          <p:nvPr/>
        </p:nvCxnSpPr>
        <p:spPr bwMode="auto">
          <a:xfrm flipH="1">
            <a:off x="1239039" y="5219651"/>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1F6744E-797D-AF50-E918-2346E2AC1E40}"/>
              </a:ext>
            </a:extLst>
          </p:cNvPr>
          <p:cNvCxnSpPr>
            <a:cxnSpLocks/>
          </p:cNvCxnSpPr>
          <p:nvPr/>
        </p:nvCxnSpPr>
        <p:spPr bwMode="auto">
          <a:xfrm flipH="1">
            <a:off x="1239039" y="5592807"/>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3730EB2-428A-F99D-6671-FAFBBEB8973D}"/>
              </a:ext>
            </a:extLst>
          </p:cNvPr>
          <p:cNvCxnSpPr>
            <a:cxnSpLocks/>
          </p:cNvCxnSpPr>
          <p:nvPr/>
        </p:nvCxnSpPr>
        <p:spPr bwMode="auto">
          <a:xfrm flipH="1">
            <a:off x="5930975" y="2224680"/>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6ADC426-17AF-5EC2-BBAC-C3594B5668E7}"/>
              </a:ext>
            </a:extLst>
          </p:cNvPr>
          <p:cNvCxnSpPr>
            <a:cxnSpLocks/>
          </p:cNvCxnSpPr>
          <p:nvPr/>
        </p:nvCxnSpPr>
        <p:spPr bwMode="auto">
          <a:xfrm flipH="1">
            <a:off x="5930975" y="3112928"/>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8355E76-550E-9E5D-B7E3-F4ADD92595C1}"/>
              </a:ext>
            </a:extLst>
          </p:cNvPr>
          <p:cNvCxnSpPr>
            <a:cxnSpLocks/>
          </p:cNvCxnSpPr>
          <p:nvPr/>
        </p:nvCxnSpPr>
        <p:spPr bwMode="auto">
          <a:xfrm flipH="1">
            <a:off x="5930975" y="4001176"/>
            <a:ext cx="5951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D48ED9C-5DD1-195B-142F-2A83CB6033F1}"/>
              </a:ext>
            </a:extLst>
          </p:cNvPr>
          <p:cNvCxnSpPr>
            <a:cxnSpLocks/>
          </p:cNvCxnSpPr>
          <p:nvPr/>
        </p:nvCxnSpPr>
        <p:spPr bwMode="auto">
          <a:xfrm flipH="1">
            <a:off x="5930975" y="4889425"/>
            <a:ext cx="59517" cy="0"/>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8512B972-BC54-29AF-BC7C-9D1B19EB8060}"/>
              </a:ext>
            </a:extLst>
          </p:cNvPr>
          <p:cNvSpPr txBox="1"/>
          <p:nvPr/>
        </p:nvSpPr>
        <p:spPr bwMode="auto">
          <a:xfrm>
            <a:off x="1314788" y="5852877"/>
            <a:ext cx="46467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Since Randomization (Wk)</a:t>
            </a:r>
          </a:p>
        </p:txBody>
      </p:sp>
      <p:sp>
        <p:nvSpPr>
          <p:cNvPr id="57" name="TextBox 56">
            <a:extLst>
              <a:ext uri="{FF2B5EF4-FFF2-40B4-BE49-F238E27FC236}">
                <a16:creationId xmlns:a16="http://schemas.microsoft.com/office/drawing/2014/main" id="{76E57FCC-BC55-7F3E-C495-93EDD4665362}"/>
              </a:ext>
            </a:extLst>
          </p:cNvPr>
          <p:cNvSpPr txBox="1"/>
          <p:nvPr/>
        </p:nvSpPr>
        <p:spPr bwMode="auto">
          <a:xfrm rot="16200000">
            <a:off x="-1530786" y="3572550"/>
            <a:ext cx="4300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Body Weight Change From BL (%)</a:t>
            </a:r>
          </a:p>
        </p:txBody>
      </p:sp>
      <p:sp>
        <p:nvSpPr>
          <p:cNvPr id="58" name="TextBox 57">
            <a:extLst>
              <a:ext uri="{FF2B5EF4-FFF2-40B4-BE49-F238E27FC236}">
                <a16:creationId xmlns:a16="http://schemas.microsoft.com/office/drawing/2014/main" id="{07AFA80D-4B55-4095-5721-2242F5A30472}"/>
              </a:ext>
            </a:extLst>
          </p:cNvPr>
          <p:cNvSpPr txBox="1"/>
          <p:nvPr/>
        </p:nvSpPr>
        <p:spPr bwMode="auto">
          <a:xfrm>
            <a:off x="1303967" y="1380616"/>
            <a:ext cx="261875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dirty="0">
                <a:solidFill>
                  <a:schemeClr val="bg1"/>
                </a:solidFill>
                <a:latin typeface="Calibri" panose="020F0502020204030204" pitchFamily="34" charset="0"/>
              </a:rPr>
              <a:t>68-Wk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Treatment Phase</a:t>
            </a:r>
          </a:p>
        </p:txBody>
      </p:sp>
      <p:sp>
        <p:nvSpPr>
          <p:cNvPr id="59" name="TextBox 58">
            <a:extLst>
              <a:ext uri="{FF2B5EF4-FFF2-40B4-BE49-F238E27FC236}">
                <a16:creationId xmlns:a16="http://schemas.microsoft.com/office/drawing/2014/main" id="{2DABA6E0-83F3-593D-2194-CE2A98F8D1EF}"/>
              </a:ext>
            </a:extLst>
          </p:cNvPr>
          <p:cNvSpPr txBox="1"/>
          <p:nvPr/>
        </p:nvSpPr>
        <p:spPr bwMode="auto">
          <a:xfrm>
            <a:off x="3690965" y="1380616"/>
            <a:ext cx="261875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dirty="0">
                <a:solidFill>
                  <a:schemeClr val="bg1"/>
                </a:solidFill>
                <a:latin typeface="Calibri" panose="020F0502020204030204" pitchFamily="34" charset="0"/>
              </a:rPr>
              <a:t>52-Wk Off-Treatment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Extension Phase</a:t>
            </a:r>
          </a:p>
        </p:txBody>
      </p:sp>
      <p:sp>
        <p:nvSpPr>
          <p:cNvPr id="65" name="TextBox 64">
            <a:extLst>
              <a:ext uri="{FF2B5EF4-FFF2-40B4-BE49-F238E27FC236}">
                <a16:creationId xmlns:a16="http://schemas.microsoft.com/office/drawing/2014/main" id="{80BD03D4-C914-49FA-8E69-AD657B529130}"/>
              </a:ext>
            </a:extLst>
          </p:cNvPr>
          <p:cNvSpPr txBox="1"/>
          <p:nvPr/>
        </p:nvSpPr>
        <p:spPr bwMode="auto">
          <a:xfrm>
            <a:off x="5965372" y="2037806"/>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6" name="TextBox 65">
            <a:extLst>
              <a:ext uri="{FF2B5EF4-FFF2-40B4-BE49-F238E27FC236}">
                <a16:creationId xmlns:a16="http://schemas.microsoft.com/office/drawing/2014/main" id="{3EE38C66-3B0F-5F7B-B01C-11EA560519B1}"/>
              </a:ext>
            </a:extLst>
          </p:cNvPr>
          <p:cNvSpPr txBox="1"/>
          <p:nvPr/>
        </p:nvSpPr>
        <p:spPr bwMode="auto">
          <a:xfrm>
            <a:off x="5965372" y="2924629"/>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67" name="TextBox 66">
            <a:extLst>
              <a:ext uri="{FF2B5EF4-FFF2-40B4-BE49-F238E27FC236}">
                <a16:creationId xmlns:a16="http://schemas.microsoft.com/office/drawing/2014/main" id="{B962E1E2-7F6B-1F5C-7702-C76ED3A2FC18}"/>
              </a:ext>
            </a:extLst>
          </p:cNvPr>
          <p:cNvSpPr txBox="1"/>
          <p:nvPr/>
        </p:nvSpPr>
        <p:spPr bwMode="auto">
          <a:xfrm>
            <a:off x="5965372" y="3811452"/>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68" name="TextBox 67">
            <a:extLst>
              <a:ext uri="{FF2B5EF4-FFF2-40B4-BE49-F238E27FC236}">
                <a16:creationId xmlns:a16="http://schemas.microsoft.com/office/drawing/2014/main" id="{EAD064BF-B11B-A775-6ACC-7A539AAC2F76}"/>
              </a:ext>
            </a:extLst>
          </p:cNvPr>
          <p:cNvSpPr txBox="1"/>
          <p:nvPr/>
        </p:nvSpPr>
        <p:spPr bwMode="auto">
          <a:xfrm>
            <a:off x="5965372" y="4698275"/>
            <a:ext cx="967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69" name="TextBox 68">
            <a:extLst>
              <a:ext uri="{FF2B5EF4-FFF2-40B4-BE49-F238E27FC236}">
                <a16:creationId xmlns:a16="http://schemas.microsoft.com/office/drawing/2014/main" id="{43283B3D-F739-B2F4-1D31-A2F1F9C8698B}"/>
              </a:ext>
            </a:extLst>
          </p:cNvPr>
          <p:cNvSpPr txBox="1"/>
          <p:nvPr/>
        </p:nvSpPr>
        <p:spPr bwMode="auto">
          <a:xfrm>
            <a:off x="657499" y="5402272"/>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70" name="TextBox 69">
            <a:extLst>
              <a:ext uri="{FF2B5EF4-FFF2-40B4-BE49-F238E27FC236}">
                <a16:creationId xmlns:a16="http://schemas.microsoft.com/office/drawing/2014/main" id="{2B9AF5D4-EF96-ED56-BAB2-95BD6D5F4AB9}"/>
              </a:ext>
            </a:extLst>
          </p:cNvPr>
          <p:cNvSpPr txBox="1"/>
          <p:nvPr/>
        </p:nvSpPr>
        <p:spPr bwMode="auto">
          <a:xfrm>
            <a:off x="657499" y="1670649"/>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endParaRPr lang="en-US" b="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8491B6F4-43B2-3C19-2503-E0F5DC49D576}"/>
              </a:ext>
            </a:extLst>
          </p:cNvPr>
          <p:cNvSpPr txBox="1"/>
          <p:nvPr/>
        </p:nvSpPr>
        <p:spPr bwMode="auto">
          <a:xfrm>
            <a:off x="657499" y="2043811"/>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30692C7D-DC0F-672B-222C-59E374A6B249}"/>
              </a:ext>
            </a:extLst>
          </p:cNvPr>
          <p:cNvSpPr txBox="1"/>
          <p:nvPr/>
        </p:nvSpPr>
        <p:spPr bwMode="auto">
          <a:xfrm>
            <a:off x="657499" y="2416973"/>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endParaRPr lang="en-US"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B2DACC30-1C35-0AE1-2A72-6D3A98607EAA}"/>
              </a:ext>
            </a:extLst>
          </p:cNvPr>
          <p:cNvSpPr txBox="1"/>
          <p:nvPr/>
        </p:nvSpPr>
        <p:spPr bwMode="auto">
          <a:xfrm>
            <a:off x="657499" y="2790135"/>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endParaRPr lang="en-US"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E942BAC3-C797-3889-F3BA-D72F8D74F89A}"/>
              </a:ext>
            </a:extLst>
          </p:cNvPr>
          <p:cNvSpPr txBox="1"/>
          <p:nvPr/>
        </p:nvSpPr>
        <p:spPr bwMode="auto">
          <a:xfrm>
            <a:off x="657499" y="3163297"/>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75" name="TextBox 74">
            <a:extLst>
              <a:ext uri="{FF2B5EF4-FFF2-40B4-BE49-F238E27FC236}">
                <a16:creationId xmlns:a16="http://schemas.microsoft.com/office/drawing/2014/main" id="{8CBCE15A-F3AA-D3AE-4078-D7D81F564CDE}"/>
              </a:ext>
            </a:extLst>
          </p:cNvPr>
          <p:cNvSpPr txBox="1"/>
          <p:nvPr/>
        </p:nvSpPr>
        <p:spPr bwMode="auto">
          <a:xfrm>
            <a:off x="657499" y="3536459"/>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endParaRPr lang="en-US" b="0" dirty="0">
              <a:solidFill>
                <a:schemeClr val="bg1"/>
              </a:solidFill>
              <a:latin typeface="Calibri" panose="020F0502020204030204" pitchFamily="34" charset="0"/>
            </a:endParaRPr>
          </a:p>
        </p:txBody>
      </p:sp>
      <p:sp>
        <p:nvSpPr>
          <p:cNvPr id="76" name="TextBox 75">
            <a:extLst>
              <a:ext uri="{FF2B5EF4-FFF2-40B4-BE49-F238E27FC236}">
                <a16:creationId xmlns:a16="http://schemas.microsoft.com/office/drawing/2014/main" id="{9A747510-AD42-42A4-25DA-0BAEE9EDF178}"/>
              </a:ext>
            </a:extLst>
          </p:cNvPr>
          <p:cNvSpPr txBox="1"/>
          <p:nvPr/>
        </p:nvSpPr>
        <p:spPr bwMode="auto">
          <a:xfrm>
            <a:off x="657499" y="3909621"/>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endParaRPr lang="en-US" b="0" dirty="0">
              <a:solidFill>
                <a:schemeClr val="bg1"/>
              </a:solidFill>
              <a:latin typeface="Calibri" panose="020F0502020204030204" pitchFamily="34" charset="0"/>
            </a:endParaRPr>
          </a:p>
        </p:txBody>
      </p:sp>
      <p:sp>
        <p:nvSpPr>
          <p:cNvPr id="77" name="TextBox 76">
            <a:extLst>
              <a:ext uri="{FF2B5EF4-FFF2-40B4-BE49-F238E27FC236}">
                <a16:creationId xmlns:a16="http://schemas.microsoft.com/office/drawing/2014/main" id="{57454C86-E284-6EBF-C4CE-DED79F712559}"/>
              </a:ext>
            </a:extLst>
          </p:cNvPr>
          <p:cNvSpPr txBox="1"/>
          <p:nvPr/>
        </p:nvSpPr>
        <p:spPr bwMode="auto">
          <a:xfrm>
            <a:off x="657499" y="4282783"/>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78" name="TextBox 77">
            <a:extLst>
              <a:ext uri="{FF2B5EF4-FFF2-40B4-BE49-F238E27FC236}">
                <a16:creationId xmlns:a16="http://schemas.microsoft.com/office/drawing/2014/main" id="{E8C0F5C3-7934-5545-92F0-D21FA42D560D}"/>
              </a:ext>
            </a:extLst>
          </p:cNvPr>
          <p:cNvSpPr txBox="1"/>
          <p:nvPr/>
        </p:nvSpPr>
        <p:spPr bwMode="auto">
          <a:xfrm>
            <a:off x="657499" y="4655945"/>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endParaRPr lang="en-US" b="0" dirty="0">
              <a:solidFill>
                <a:schemeClr val="bg1"/>
              </a:solidFill>
              <a:latin typeface="Calibri" panose="020F0502020204030204" pitchFamily="34" charset="0"/>
            </a:endParaRPr>
          </a:p>
        </p:txBody>
      </p:sp>
      <p:sp>
        <p:nvSpPr>
          <p:cNvPr id="79" name="TextBox 78">
            <a:extLst>
              <a:ext uri="{FF2B5EF4-FFF2-40B4-BE49-F238E27FC236}">
                <a16:creationId xmlns:a16="http://schemas.microsoft.com/office/drawing/2014/main" id="{99F06B9E-E4CA-970D-ECE6-60A241EE002A}"/>
              </a:ext>
            </a:extLst>
          </p:cNvPr>
          <p:cNvSpPr txBox="1"/>
          <p:nvPr/>
        </p:nvSpPr>
        <p:spPr bwMode="auto">
          <a:xfrm>
            <a:off x="657499" y="5029107"/>
            <a:ext cx="635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80" name="TextBox 79">
            <a:extLst>
              <a:ext uri="{FF2B5EF4-FFF2-40B4-BE49-F238E27FC236}">
                <a16:creationId xmlns:a16="http://schemas.microsoft.com/office/drawing/2014/main" id="{BCCB0214-0AB5-64CC-37FA-B5D0DEE1A0EA}"/>
              </a:ext>
            </a:extLst>
          </p:cNvPr>
          <p:cNvSpPr txBox="1"/>
          <p:nvPr/>
        </p:nvSpPr>
        <p:spPr bwMode="auto">
          <a:xfrm>
            <a:off x="5660572"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120</a:t>
            </a:r>
            <a:endParaRPr lang="en-US" sz="1400" b="0" dirty="0">
              <a:solidFill>
                <a:schemeClr val="bg1"/>
              </a:solidFill>
              <a:latin typeface="Calibri" panose="020F0502020204030204" pitchFamily="34" charset="0"/>
            </a:endParaRPr>
          </a:p>
        </p:txBody>
      </p:sp>
      <p:sp>
        <p:nvSpPr>
          <p:cNvPr id="81" name="TextBox 80">
            <a:extLst>
              <a:ext uri="{FF2B5EF4-FFF2-40B4-BE49-F238E27FC236}">
                <a16:creationId xmlns:a16="http://schemas.microsoft.com/office/drawing/2014/main" id="{0FCD7C42-6780-3703-0E3D-E4C77FC479FE}"/>
              </a:ext>
            </a:extLst>
          </p:cNvPr>
          <p:cNvSpPr txBox="1"/>
          <p:nvPr/>
        </p:nvSpPr>
        <p:spPr bwMode="auto">
          <a:xfrm>
            <a:off x="1014549"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379F7FA3-7219-7CE4-C6BE-BD3C8FA580D6}"/>
              </a:ext>
            </a:extLst>
          </p:cNvPr>
          <p:cNvSpPr txBox="1"/>
          <p:nvPr/>
        </p:nvSpPr>
        <p:spPr bwMode="auto">
          <a:xfrm>
            <a:off x="1166949"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endParaRPr lang="en-US" sz="1400" b="0" dirty="0">
              <a:solidFill>
                <a:schemeClr val="bg1"/>
              </a:solidFill>
              <a:latin typeface="Calibri" panose="020F0502020204030204" pitchFamily="34" charset="0"/>
            </a:endParaRPr>
          </a:p>
        </p:txBody>
      </p:sp>
      <p:sp>
        <p:nvSpPr>
          <p:cNvPr id="83" name="TextBox 82">
            <a:extLst>
              <a:ext uri="{FF2B5EF4-FFF2-40B4-BE49-F238E27FC236}">
                <a16:creationId xmlns:a16="http://schemas.microsoft.com/office/drawing/2014/main" id="{15A0F771-6A83-4D13-DE07-828FDB3D10ED}"/>
              </a:ext>
            </a:extLst>
          </p:cNvPr>
          <p:cNvSpPr txBox="1"/>
          <p:nvPr/>
        </p:nvSpPr>
        <p:spPr bwMode="auto">
          <a:xfrm>
            <a:off x="1319349"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a:t>
            </a:r>
            <a:endParaRPr lang="en-US" sz="1400" b="0" dirty="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03EBA5E5-F087-5BC9-BD3D-09C2832D97EC}"/>
              </a:ext>
            </a:extLst>
          </p:cNvPr>
          <p:cNvSpPr txBox="1"/>
          <p:nvPr/>
        </p:nvSpPr>
        <p:spPr bwMode="auto">
          <a:xfrm>
            <a:off x="1471748"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endParaRPr lang="en-US" sz="1400" b="0" dirty="0">
              <a:solidFill>
                <a:schemeClr val="bg1"/>
              </a:solidFill>
              <a:latin typeface="Calibri" panose="020F0502020204030204" pitchFamily="34" charset="0"/>
            </a:endParaRPr>
          </a:p>
        </p:txBody>
      </p:sp>
      <p:sp>
        <p:nvSpPr>
          <p:cNvPr id="85" name="TextBox 84">
            <a:extLst>
              <a:ext uri="{FF2B5EF4-FFF2-40B4-BE49-F238E27FC236}">
                <a16:creationId xmlns:a16="http://schemas.microsoft.com/office/drawing/2014/main" id="{8E2B0908-63E3-C4B8-6056-8DED195E5FAA}"/>
              </a:ext>
            </a:extLst>
          </p:cNvPr>
          <p:cNvSpPr txBox="1"/>
          <p:nvPr/>
        </p:nvSpPr>
        <p:spPr bwMode="auto">
          <a:xfrm>
            <a:off x="1632858"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a:t>
            </a:r>
            <a:endParaRPr lang="en-US" sz="1400" b="0" dirty="0">
              <a:solidFill>
                <a:schemeClr val="bg1"/>
              </a:solidFill>
              <a:latin typeface="Calibri" panose="020F0502020204030204" pitchFamily="34" charset="0"/>
            </a:endParaRPr>
          </a:p>
        </p:txBody>
      </p:sp>
      <p:sp>
        <p:nvSpPr>
          <p:cNvPr id="86" name="TextBox 85">
            <a:extLst>
              <a:ext uri="{FF2B5EF4-FFF2-40B4-BE49-F238E27FC236}">
                <a16:creationId xmlns:a16="http://schemas.microsoft.com/office/drawing/2014/main" id="{625F9167-54DF-5D34-27BB-41BFC81ADF32}"/>
              </a:ext>
            </a:extLst>
          </p:cNvPr>
          <p:cNvSpPr txBox="1"/>
          <p:nvPr/>
        </p:nvSpPr>
        <p:spPr bwMode="auto">
          <a:xfrm>
            <a:off x="1802673"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endParaRPr lang="en-US" sz="1400" b="0" dirty="0">
              <a:solidFill>
                <a:schemeClr val="bg1"/>
              </a:solidFill>
              <a:latin typeface="Calibri" panose="020F0502020204030204" pitchFamily="34" charset="0"/>
            </a:endParaRPr>
          </a:p>
        </p:txBody>
      </p:sp>
      <p:sp>
        <p:nvSpPr>
          <p:cNvPr id="87" name="TextBox 86">
            <a:extLst>
              <a:ext uri="{FF2B5EF4-FFF2-40B4-BE49-F238E27FC236}">
                <a16:creationId xmlns:a16="http://schemas.microsoft.com/office/drawing/2014/main" id="{2331FE8E-72D8-65F0-E7AF-2BEFFD96B140}"/>
              </a:ext>
            </a:extLst>
          </p:cNvPr>
          <p:cNvSpPr txBox="1"/>
          <p:nvPr/>
        </p:nvSpPr>
        <p:spPr bwMode="auto">
          <a:xfrm>
            <a:off x="2111828"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28</a:t>
            </a:r>
            <a:endParaRPr lang="en-US" sz="1400" b="0" dirty="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63F2A29A-AC0E-6933-5674-A74F0BEFF3A3}"/>
              </a:ext>
            </a:extLst>
          </p:cNvPr>
          <p:cNvSpPr txBox="1"/>
          <p:nvPr/>
        </p:nvSpPr>
        <p:spPr bwMode="auto">
          <a:xfrm>
            <a:off x="2420984"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endParaRPr lang="en-US" sz="1400" b="0" dirty="0">
              <a:solidFill>
                <a:schemeClr val="bg1"/>
              </a:solidFill>
              <a:latin typeface="Calibri" panose="020F0502020204030204" pitchFamily="34" charset="0"/>
            </a:endParaRPr>
          </a:p>
        </p:txBody>
      </p:sp>
      <p:sp>
        <p:nvSpPr>
          <p:cNvPr id="89" name="TextBox 88">
            <a:extLst>
              <a:ext uri="{FF2B5EF4-FFF2-40B4-BE49-F238E27FC236}">
                <a16:creationId xmlns:a16="http://schemas.microsoft.com/office/drawing/2014/main" id="{42D917F8-2ADE-B4EA-EB49-FC5E337DF289}"/>
              </a:ext>
            </a:extLst>
          </p:cNvPr>
          <p:cNvSpPr txBox="1"/>
          <p:nvPr/>
        </p:nvSpPr>
        <p:spPr bwMode="auto">
          <a:xfrm>
            <a:off x="2730138"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44</a:t>
            </a:r>
            <a:endParaRPr lang="en-US" sz="1400" b="0" dirty="0">
              <a:solidFill>
                <a:schemeClr val="bg1"/>
              </a:solidFill>
              <a:latin typeface="Calibri" panose="020F0502020204030204" pitchFamily="34" charset="0"/>
            </a:endParaRPr>
          </a:p>
        </p:txBody>
      </p:sp>
      <p:sp>
        <p:nvSpPr>
          <p:cNvPr id="90" name="TextBox 89">
            <a:extLst>
              <a:ext uri="{FF2B5EF4-FFF2-40B4-BE49-F238E27FC236}">
                <a16:creationId xmlns:a16="http://schemas.microsoft.com/office/drawing/2014/main" id="{A2254BE2-DA82-00A0-725B-012BA8FA3AC8}"/>
              </a:ext>
            </a:extLst>
          </p:cNvPr>
          <p:cNvSpPr txBox="1"/>
          <p:nvPr/>
        </p:nvSpPr>
        <p:spPr bwMode="auto">
          <a:xfrm>
            <a:off x="3039292"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52</a:t>
            </a:r>
            <a:endParaRPr lang="en-US" sz="1400" b="0" dirty="0">
              <a:solidFill>
                <a:schemeClr val="bg1"/>
              </a:solidFill>
              <a:latin typeface="Calibri" panose="020F0502020204030204" pitchFamily="34" charset="0"/>
            </a:endParaRPr>
          </a:p>
        </p:txBody>
      </p:sp>
      <p:sp>
        <p:nvSpPr>
          <p:cNvPr id="91" name="TextBox 90">
            <a:extLst>
              <a:ext uri="{FF2B5EF4-FFF2-40B4-BE49-F238E27FC236}">
                <a16:creationId xmlns:a16="http://schemas.microsoft.com/office/drawing/2014/main" id="{9CF44DBC-3D55-9385-7844-D290179F87F5}"/>
              </a:ext>
            </a:extLst>
          </p:cNvPr>
          <p:cNvSpPr txBox="1"/>
          <p:nvPr/>
        </p:nvSpPr>
        <p:spPr bwMode="auto">
          <a:xfrm>
            <a:off x="3339738"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60</a:t>
            </a:r>
            <a:endParaRPr lang="en-US" sz="1400" b="0" dirty="0">
              <a:solidFill>
                <a:schemeClr val="bg1"/>
              </a:solidFill>
              <a:latin typeface="Calibri" panose="020F0502020204030204" pitchFamily="34" charset="0"/>
            </a:endParaRPr>
          </a:p>
        </p:txBody>
      </p:sp>
      <p:sp>
        <p:nvSpPr>
          <p:cNvPr id="92" name="TextBox 91">
            <a:extLst>
              <a:ext uri="{FF2B5EF4-FFF2-40B4-BE49-F238E27FC236}">
                <a16:creationId xmlns:a16="http://schemas.microsoft.com/office/drawing/2014/main" id="{6A6444AB-146B-CB77-3D9C-0E3E2453799B}"/>
              </a:ext>
            </a:extLst>
          </p:cNvPr>
          <p:cNvSpPr txBox="1"/>
          <p:nvPr/>
        </p:nvSpPr>
        <p:spPr bwMode="auto">
          <a:xfrm>
            <a:off x="3657600"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68</a:t>
            </a:r>
            <a:endParaRPr lang="en-US" sz="1400" b="0" dirty="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6F4574F4-2E7E-FEE4-AA5C-EB2421A4538D}"/>
              </a:ext>
            </a:extLst>
          </p:cNvPr>
          <p:cNvSpPr txBox="1"/>
          <p:nvPr/>
        </p:nvSpPr>
        <p:spPr bwMode="auto">
          <a:xfrm>
            <a:off x="3940629"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75</a:t>
            </a:r>
            <a:endParaRPr lang="en-US" sz="1400" b="0" dirty="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3FAE5F58-94DF-F24D-5C56-A4302106F4EA}"/>
              </a:ext>
            </a:extLst>
          </p:cNvPr>
          <p:cNvSpPr txBox="1"/>
          <p:nvPr/>
        </p:nvSpPr>
        <p:spPr bwMode="auto">
          <a:xfrm>
            <a:off x="4119155"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80</a:t>
            </a:r>
            <a:endParaRPr lang="en-US" sz="1400" b="0" dirty="0">
              <a:solidFill>
                <a:schemeClr val="bg1"/>
              </a:solidFill>
              <a:latin typeface="Calibri" panose="020F0502020204030204" pitchFamily="34" charset="0"/>
            </a:endParaRPr>
          </a:p>
        </p:txBody>
      </p:sp>
      <p:sp>
        <p:nvSpPr>
          <p:cNvPr id="95" name="TextBox 94">
            <a:extLst>
              <a:ext uri="{FF2B5EF4-FFF2-40B4-BE49-F238E27FC236}">
                <a16:creationId xmlns:a16="http://schemas.microsoft.com/office/drawing/2014/main" id="{93E9174C-6800-0CB1-B3E4-488FD0390E91}"/>
              </a:ext>
            </a:extLst>
          </p:cNvPr>
          <p:cNvSpPr txBox="1"/>
          <p:nvPr/>
        </p:nvSpPr>
        <p:spPr bwMode="auto">
          <a:xfrm>
            <a:off x="5037909" y="5606925"/>
            <a:ext cx="557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104</a:t>
            </a:r>
            <a:endParaRPr lang="en-US" sz="1400" b="0" dirty="0">
              <a:solidFill>
                <a:schemeClr val="bg1"/>
              </a:solidFill>
              <a:latin typeface="Calibri" panose="020F0502020204030204" pitchFamily="34" charset="0"/>
            </a:endParaRPr>
          </a:p>
        </p:txBody>
      </p:sp>
      <p:sp>
        <p:nvSpPr>
          <p:cNvPr id="96" name="Freeform 95">
            <a:extLst>
              <a:ext uri="{FF2B5EF4-FFF2-40B4-BE49-F238E27FC236}">
                <a16:creationId xmlns:a16="http://schemas.microsoft.com/office/drawing/2014/main" id="{3C9E5B39-10A6-62C6-5687-993C6BAEF42F}"/>
              </a:ext>
            </a:extLst>
          </p:cNvPr>
          <p:cNvSpPr/>
          <p:nvPr/>
        </p:nvSpPr>
        <p:spPr bwMode="auto">
          <a:xfrm>
            <a:off x="1297577" y="2229394"/>
            <a:ext cx="4641669" cy="513806"/>
          </a:xfrm>
          <a:custGeom>
            <a:avLst/>
            <a:gdLst>
              <a:gd name="connsiteX0" fmla="*/ 4641669 w 4641669"/>
              <a:gd name="connsiteY0" fmla="*/ 0 h 513806"/>
              <a:gd name="connsiteX1" fmla="*/ 4032069 w 4641669"/>
              <a:gd name="connsiteY1" fmla="*/ 95795 h 513806"/>
              <a:gd name="connsiteX2" fmla="*/ 3117669 w 4641669"/>
              <a:gd name="connsiteY2" fmla="*/ 182880 h 513806"/>
              <a:gd name="connsiteX3" fmla="*/ 2917372 w 4641669"/>
              <a:gd name="connsiteY3" fmla="*/ 322217 h 513806"/>
              <a:gd name="connsiteX4" fmla="*/ 2647406 w 4641669"/>
              <a:gd name="connsiteY4" fmla="*/ 365760 h 513806"/>
              <a:gd name="connsiteX5" fmla="*/ 2351314 w 4641669"/>
              <a:gd name="connsiteY5" fmla="*/ 444137 h 513806"/>
              <a:gd name="connsiteX6" fmla="*/ 2020389 w 4641669"/>
              <a:gd name="connsiteY6" fmla="*/ 487680 h 513806"/>
              <a:gd name="connsiteX7" fmla="*/ 1706880 w 4641669"/>
              <a:gd name="connsiteY7" fmla="*/ 487680 h 513806"/>
              <a:gd name="connsiteX8" fmla="*/ 1402080 w 4641669"/>
              <a:gd name="connsiteY8" fmla="*/ 513806 h 513806"/>
              <a:gd name="connsiteX9" fmla="*/ 1097280 w 4641669"/>
              <a:gd name="connsiteY9" fmla="*/ 487680 h 513806"/>
              <a:gd name="connsiteX10" fmla="*/ 775063 w 4641669"/>
              <a:gd name="connsiteY10" fmla="*/ 470263 h 513806"/>
              <a:gd name="connsiteX11" fmla="*/ 600892 w 4641669"/>
              <a:gd name="connsiteY11" fmla="*/ 418012 h 513806"/>
              <a:gd name="connsiteX12" fmla="*/ 478972 w 4641669"/>
              <a:gd name="connsiteY12" fmla="*/ 391886 h 513806"/>
              <a:gd name="connsiteX13" fmla="*/ 296092 w 4641669"/>
              <a:gd name="connsiteY13" fmla="*/ 296092 h 513806"/>
              <a:gd name="connsiteX14" fmla="*/ 156754 w 4641669"/>
              <a:gd name="connsiteY14" fmla="*/ 191589 h 513806"/>
              <a:gd name="connsiteX15" fmla="*/ 0 w 4641669"/>
              <a:gd name="connsiteY15" fmla="*/ 0 h 51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1669" h="513806">
                <a:moveTo>
                  <a:pt x="4641669" y="0"/>
                </a:moveTo>
                <a:lnTo>
                  <a:pt x="4032069" y="95795"/>
                </a:lnTo>
                <a:lnTo>
                  <a:pt x="3117669" y="182880"/>
                </a:lnTo>
                <a:lnTo>
                  <a:pt x="2917372" y="322217"/>
                </a:lnTo>
                <a:lnTo>
                  <a:pt x="2647406" y="365760"/>
                </a:lnTo>
                <a:lnTo>
                  <a:pt x="2351314" y="444137"/>
                </a:lnTo>
                <a:lnTo>
                  <a:pt x="2020389" y="487680"/>
                </a:lnTo>
                <a:lnTo>
                  <a:pt x="1706880" y="487680"/>
                </a:lnTo>
                <a:lnTo>
                  <a:pt x="1402080" y="513806"/>
                </a:lnTo>
                <a:lnTo>
                  <a:pt x="1097280" y="487680"/>
                </a:lnTo>
                <a:lnTo>
                  <a:pt x="775063" y="470263"/>
                </a:lnTo>
                <a:lnTo>
                  <a:pt x="600892" y="418012"/>
                </a:lnTo>
                <a:lnTo>
                  <a:pt x="478972" y="391886"/>
                </a:lnTo>
                <a:lnTo>
                  <a:pt x="296092" y="296092"/>
                </a:lnTo>
                <a:lnTo>
                  <a:pt x="156754" y="191589"/>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7" name="Freeform 96">
            <a:extLst>
              <a:ext uri="{FF2B5EF4-FFF2-40B4-BE49-F238E27FC236}">
                <a16:creationId xmlns:a16="http://schemas.microsoft.com/office/drawing/2014/main" id="{228BC458-71FB-0771-FF66-91854CA56783}"/>
              </a:ext>
            </a:extLst>
          </p:cNvPr>
          <p:cNvSpPr/>
          <p:nvPr/>
        </p:nvSpPr>
        <p:spPr bwMode="auto">
          <a:xfrm>
            <a:off x="1306286" y="2255520"/>
            <a:ext cx="4659085" cy="3204754"/>
          </a:xfrm>
          <a:custGeom>
            <a:avLst/>
            <a:gdLst>
              <a:gd name="connsiteX0" fmla="*/ 4659085 w 4659085"/>
              <a:gd name="connsiteY0" fmla="*/ 1010194 h 3204754"/>
              <a:gd name="connsiteX1" fmla="*/ 4040777 w 4659085"/>
              <a:gd name="connsiteY1" fmla="*/ 1219200 h 3204754"/>
              <a:gd name="connsiteX2" fmla="*/ 3091543 w 4659085"/>
              <a:gd name="connsiteY2" fmla="*/ 2072640 h 3204754"/>
              <a:gd name="connsiteX3" fmla="*/ 2908663 w 4659085"/>
              <a:gd name="connsiteY3" fmla="*/ 2551611 h 3204754"/>
              <a:gd name="connsiteX4" fmla="*/ 2621280 w 4659085"/>
              <a:gd name="connsiteY4" fmla="*/ 3204754 h 3204754"/>
              <a:gd name="connsiteX5" fmla="*/ 2325188 w 4659085"/>
              <a:gd name="connsiteY5" fmla="*/ 3152503 h 3204754"/>
              <a:gd name="connsiteX6" fmla="*/ 2002971 w 4659085"/>
              <a:gd name="connsiteY6" fmla="*/ 3091543 h 3204754"/>
              <a:gd name="connsiteX7" fmla="*/ 1715588 w 4659085"/>
              <a:gd name="connsiteY7" fmla="*/ 2873829 h 3204754"/>
              <a:gd name="connsiteX8" fmla="*/ 1375954 w 4659085"/>
              <a:gd name="connsiteY8" fmla="*/ 2603863 h 3204754"/>
              <a:gd name="connsiteX9" fmla="*/ 1062445 w 4659085"/>
              <a:gd name="connsiteY9" fmla="*/ 2299063 h 3204754"/>
              <a:gd name="connsiteX10" fmla="*/ 775063 w 4659085"/>
              <a:gd name="connsiteY10" fmla="*/ 1854926 h 3204754"/>
              <a:gd name="connsiteX11" fmla="*/ 600891 w 4659085"/>
              <a:gd name="connsiteY11" fmla="*/ 1489166 h 3204754"/>
              <a:gd name="connsiteX12" fmla="*/ 452845 w 4659085"/>
              <a:gd name="connsiteY12" fmla="*/ 1158240 h 3204754"/>
              <a:gd name="connsiteX13" fmla="*/ 296091 w 4659085"/>
              <a:gd name="connsiteY13" fmla="*/ 792480 h 3204754"/>
              <a:gd name="connsiteX14" fmla="*/ 148045 w 4659085"/>
              <a:gd name="connsiteY14" fmla="*/ 400594 h 3204754"/>
              <a:gd name="connsiteX15" fmla="*/ 0 w 4659085"/>
              <a:gd name="connsiteY15" fmla="*/ 0 h 3204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59085" h="3204754">
                <a:moveTo>
                  <a:pt x="4659085" y="1010194"/>
                </a:moveTo>
                <a:lnTo>
                  <a:pt x="4040777" y="1219200"/>
                </a:lnTo>
                <a:lnTo>
                  <a:pt x="3091543" y="2072640"/>
                </a:lnTo>
                <a:lnTo>
                  <a:pt x="2908663" y="2551611"/>
                </a:lnTo>
                <a:lnTo>
                  <a:pt x="2621280" y="3204754"/>
                </a:lnTo>
                <a:lnTo>
                  <a:pt x="2325188" y="3152503"/>
                </a:lnTo>
                <a:lnTo>
                  <a:pt x="2002971" y="3091543"/>
                </a:lnTo>
                <a:lnTo>
                  <a:pt x="1715588" y="2873829"/>
                </a:lnTo>
                <a:lnTo>
                  <a:pt x="1375954" y="2603863"/>
                </a:lnTo>
                <a:lnTo>
                  <a:pt x="1062445" y="2299063"/>
                </a:lnTo>
                <a:lnTo>
                  <a:pt x="775063" y="1854926"/>
                </a:lnTo>
                <a:lnTo>
                  <a:pt x="600891" y="1489166"/>
                </a:lnTo>
                <a:lnTo>
                  <a:pt x="452845" y="1158240"/>
                </a:lnTo>
                <a:lnTo>
                  <a:pt x="296091" y="792480"/>
                </a:lnTo>
                <a:lnTo>
                  <a:pt x="148045" y="400594"/>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08" name="Group 107">
            <a:extLst>
              <a:ext uri="{FF2B5EF4-FFF2-40B4-BE49-F238E27FC236}">
                <a16:creationId xmlns:a16="http://schemas.microsoft.com/office/drawing/2014/main" id="{7ACBD35C-1127-B4EE-038A-79B148BE4D00}"/>
              </a:ext>
            </a:extLst>
          </p:cNvPr>
          <p:cNvGrpSpPr/>
          <p:nvPr/>
        </p:nvGrpSpPr>
        <p:grpSpPr>
          <a:xfrm>
            <a:off x="4356640" y="2305418"/>
            <a:ext cx="109445" cy="250665"/>
            <a:chOff x="4356640" y="2305418"/>
            <a:chExt cx="109445" cy="250665"/>
          </a:xfrm>
        </p:grpSpPr>
        <p:grpSp>
          <p:nvGrpSpPr>
            <p:cNvPr id="107" name="Group 106">
              <a:extLst>
                <a:ext uri="{FF2B5EF4-FFF2-40B4-BE49-F238E27FC236}">
                  <a16:creationId xmlns:a16="http://schemas.microsoft.com/office/drawing/2014/main" id="{906AE579-BB95-ADA7-12E5-24C80ECD90B7}"/>
                </a:ext>
              </a:extLst>
            </p:cNvPr>
            <p:cNvGrpSpPr/>
            <p:nvPr/>
          </p:nvGrpSpPr>
          <p:grpSpPr>
            <a:xfrm>
              <a:off x="4356640" y="2305418"/>
              <a:ext cx="109445" cy="250665"/>
              <a:chOff x="4346048" y="2305418"/>
              <a:chExt cx="109445" cy="250665"/>
            </a:xfrm>
          </p:grpSpPr>
          <p:cxnSp>
            <p:nvCxnSpPr>
              <p:cNvPr id="103" name="Straight Connector 102">
                <a:extLst>
                  <a:ext uri="{FF2B5EF4-FFF2-40B4-BE49-F238E27FC236}">
                    <a16:creationId xmlns:a16="http://schemas.microsoft.com/office/drawing/2014/main" id="{4F873830-F155-C7AD-7DE9-B358D4B8696D}"/>
                  </a:ext>
                </a:extLst>
              </p:cNvPr>
              <p:cNvCxnSpPr>
                <a:cxnSpLocks/>
              </p:cNvCxnSpPr>
              <p:nvPr/>
            </p:nvCxnSpPr>
            <p:spPr bwMode="auto">
              <a:xfrm>
                <a:off x="4400770" y="2305418"/>
                <a:ext cx="0" cy="250665"/>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F578BBA-8403-C39A-4DAD-2C274FA4DB52}"/>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67A7838-BFC1-9ABE-DC92-5DF73AE87963}"/>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98" name="Oval 97">
              <a:extLst>
                <a:ext uri="{FF2B5EF4-FFF2-40B4-BE49-F238E27FC236}">
                  <a16:creationId xmlns:a16="http://schemas.microsoft.com/office/drawing/2014/main" id="{7A31D8D8-BB8B-4E10-72AD-E918D8935620}"/>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315FF2FE-CCC7-A60F-18F9-21E9C60FCDA7}"/>
              </a:ext>
            </a:extLst>
          </p:cNvPr>
          <p:cNvGrpSpPr/>
          <p:nvPr/>
        </p:nvGrpSpPr>
        <p:grpSpPr>
          <a:xfrm>
            <a:off x="5278689" y="2193030"/>
            <a:ext cx="109445" cy="250665"/>
            <a:chOff x="4356640" y="2305418"/>
            <a:chExt cx="109445" cy="250665"/>
          </a:xfrm>
        </p:grpSpPr>
        <p:grpSp>
          <p:nvGrpSpPr>
            <p:cNvPr id="110" name="Group 109">
              <a:extLst>
                <a:ext uri="{FF2B5EF4-FFF2-40B4-BE49-F238E27FC236}">
                  <a16:creationId xmlns:a16="http://schemas.microsoft.com/office/drawing/2014/main" id="{35A6D61F-1390-65CA-B39E-638B6A817D15}"/>
                </a:ext>
              </a:extLst>
            </p:cNvPr>
            <p:cNvGrpSpPr/>
            <p:nvPr/>
          </p:nvGrpSpPr>
          <p:grpSpPr>
            <a:xfrm>
              <a:off x="4356640" y="2305418"/>
              <a:ext cx="109445" cy="250665"/>
              <a:chOff x="4346048" y="2305418"/>
              <a:chExt cx="109445" cy="250665"/>
            </a:xfrm>
          </p:grpSpPr>
          <p:cxnSp>
            <p:nvCxnSpPr>
              <p:cNvPr id="112" name="Straight Connector 111">
                <a:extLst>
                  <a:ext uri="{FF2B5EF4-FFF2-40B4-BE49-F238E27FC236}">
                    <a16:creationId xmlns:a16="http://schemas.microsoft.com/office/drawing/2014/main" id="{D3919636-FEC4-E7B0-86E8-F699CD1EA218}"/>
                  </a:ext>
                </a:extLst>
              </p:cNvPr>
              <p:cNvCxnSpPr>
                <a:cxnSpLocks/>
              </p:cNvCxnSpPr>
              <p:nvPr/>
            </p:nvCxnSpPr>
            <p:spPr bwMode="auto">
              <a:xfrm>
                <a:off x="4400770" y="2305418"/>
                <a:ext cx="0" cy="250665"/>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551AD75-4FA9-4785-15C0-0B2F1F98FE49}"/>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10D4917-C3D5-20B1-803C-6733E65D7605}"/>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11" name="Oval 110">
              <a:extLst>
                <a:ext uri="{FF2B5EF4-FFF2-40B4-BE49-F238E27FC236}">
                  <a16:creationId xmlns:a16="http://schemas.microsoft.com/office/drawing/2014/main" id="{C11FB848-45E3-F4D2-AD7B-D896B26580DD}"/>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5" name="Group 114">
            <a:extLst>
              <a:ext uri="{FF2B5EF4-FFF2-40B4-BE49-F238E27FC236}">
                <a16:creationId xmlns:a16="http://schemas.microsoft.com/office/drawing/2014/main" id="{4E81C521-F17C-4DE3-C541-7FA457E4C58C}"/>
              </a:ext>
            </a:extLst>
          </p:cNvPr>
          <p:cNvGrpSpPr/>
          <p:nvPr/>
        </p:nvGrpSpPr>
        <p:grpSpPr>
          <a:xfrm>
            <a:off x="5907706" y="2115946"/>
            <a:ext cx="109445" cy="250665"/>
            <a:chOff x="4356640" y="2305418"/>
            <a:chExt cx="109445" cy="250665"/>
          </a:xfrm>
        </p:grpSpPr>
        <p:grpSp>
          <p:nvGrpSpPr>
            <p:cNvPr id="116" name="Group 115">
              <a:extLst>
                <a:ext uri="{FF2B5EF4-FFF2-40B4-BE49-F238E27FC236}">
                  <a16:creationId xmlns:a16="http://schemas.microsoft.com/office/drawing/2014/main" id="{7ABE34BB-4626-187D-9402-00A9A2826A8D}"/>
                </a:ext>
              </a:extLst>
            </p:cNvPr>
            <p:cNvGrpSpPr/>
            <p:nvPr/>
          </p:nvGrpSpPr>
          <p:grpSpPr>
            <a:xfrm>
              <a:off x="4356640" y="2305418"/>
              <a:ext cx="109445" cy="250665"/>
              <a:chOff x="4346048" y="2305418"/>
              <a:chExt cx="109445" cy="250665"/>
            </a:xfrm>
          </p:grpSpPr>
          <p:cxnSp>
            <p:nvCxnSpPr>
              <p:cNvPr id="118" name="Straight Connector 117">
                <a:extLst>
                  <a:ext uri="{FF2B5EF4-FFF2-40B4-BE49-F238E27FC236}">
                    <a16:creationId xmlns:a16="http://schemas.microsoft.com/office/drawing/2014/main" id="{D2A4755D-2CB3-5D37-FE37-737E48164CB8}"/>
                  </a:ext>
                </a:extLst>
              </p:cNvPr>
              <p:cNvCxnSpPr>
                <a:cxnSpLocks/>
              </p:cNvCxnSpPr>
              <p:nvPr/>
            </p:nvCxnSpPr>
            <p:spPr bwMode="auto">
              <a:xfrm>
                <a:off x="4400770" y="2305418"/>
                <a:ext cx="0" cy="250665"/>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AACA71B-8D7C-CB02-BF93-E0D5A03436E1}"/>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7B45AA5-0674-425B-0128-2C535103B5D7}"/>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17" name="Oval 116">
              <a:extLst>
                <a:ext uri="{FF2B5EF4-FFF2-40B4-BE49-F238E27FC236}">
                  <a16:creationId xmlns:a16="http://schemas.microsoft.com/office/drawing/2014/main" id="{45DA205A-9218-CF98-0143-674C4F8E0100}"/>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1" name="Group 120">
            <a:extLst>
              <a:ext uri="{FF2B5EF4-FFF2-40B4-BE49-F238E27FC236}">
                <a16:creationId xmlns:a16="http://schemas.microsoft.com/office/drawing/2014/main" id="{18BA6109-AD3C-D7D3-40C9-204620574928}"/>
              </a:ext>
            </a:extLst>
          </p:cNvPr>
          <p:cNvGrpSpPr/>
          <p:nvPr/>
        </p:nvGrpSpPr>
        <p:grpSpPr>
          <a:xfrm>
            <a:off x="3880610" y="2475470"/>
            <a:ext cx="109445" cy="250665"/>
            <a:chOff x="4356640" y="2305418"/>
            <a:chExt cx="109445" cy="250665"/>
          </a:xfrm>
        </p:grpSpPr>
        <p:grpSp>
          <p:nvGrpSpPr>
            <p:cNvPr id="122" name="Group 121">
              <a:extLst>
                <a:ext uri="{FF2B5EF4-FFF2-40B4-BE49-F238E27FC236}">
                  <a16:creationId xmlns:a16="http://schemas.microsoft.com/office/drawing/2014/main" id="{694D5C5E-646A-03E5-D1D6-4FD96B69C69C}"/>
                </a:ext>
              </a:extLst>
            </p:cNvPr>
            <p:cNvGrpSpPr/>
            <p:nvPr/>
          </p:nvGrpSpPr>
          <p:grpSpPr>
            <a:xfrm>
              <a:off x="4356640" y="2305418"/>
              <a:ext cx="109445" cy="250665"/>
              <a:chOff x="4346048" y="2305418"/>
              <a:chExt cx="109445" cy="250665"/>
            </a:xfrm>
          </p:grpSpPr>
          <p:cxnSp>
            <p:nvCxnSpPr>
              <p:cNvPr id="124" name="Straight Connector 123">
                <a:extLst>
                  <a:ext uri="{FF2B5EF4-FFF2-40B4-BE49-F238E27FC236}">
                    <a16:creationId xmlns:a16="http://schemas.microsoft.com/office/drawing/2014/main" id="{D877641E-0E74-D955-4137-DBD6EDEB54FA}"/>
                  </a:ext>
                </a:extLst>
              </p:cNvPr>
              <p:cNvCxnSpPr>
                <a:cxnSpLocks/>
              </p:cNvCxnSpPr>
              <p:nvPr/>
            </p:nvCxnSpPr>
            <p:spPr bwMode="auto">
              <a:xfrm>
                <a:off x="4400770" y="2305418"/>
                <a:ext cx="0" cy="250665"/>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D0DDBFD-71F8-2C0B-E9EF-9F8920F59A8C}"/>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7F2BDC4-7E7A-4DE7-9406-9B2A45F7C5DC}"/>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23" name="Oval 122">
              <a:extLst>
                <a:ext uri="{FF2B5EF4-FFF2-40B4-BE49-F238E27FC236}">
                  <a16:creationId xmlns:a16="http://schemas.microsoft.com/office/drawing/2014/main" id="{41036A13-FF5E-ADE5-C8FA-FC5038022D17}"/>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7" name="Group 126">
            <a:extLst>
              <a:ext uri="{FF2B5EF4-FFF2-40B4-BE49-F238E27FC236}">
                <a16:creationId xmlns:a16="http://schemas.microsoft.com/office/drawing/2014/main" id="{11947725-D426-1201-A519-278A4B515E13}"/>
              </a:ext>
            </a:extLst>
          </p:cNvPr>
          <p:cNvGrpSpPr/>
          <p:nvPr/>
        </p:nvGrpSpPr>
        <p:grpSpPr>
          <a:xfrm>
            <a:off x="3577576" y="2543139"/>
            <a:ext cx="109445" cy="250665"/>
            <a:chOff x="4356640" y="2305418"/>
            <a:chExt cx="109445" cy="250665"/>
          </a:xfrm>
        </p:grpSpPr>
        <p:grpSp>
          <p:nvGrpSpPr>
            <p:cNvPr id="128" name="Group 127">
              <a:extLst>
                <a:ext uri="{FF2B5EF4-FFF2-40B4-BE49-F238E27FC236}">
                  <a16:creationId xmlns:a16="http://schemas.microsoft.com/office/drawing/2014/main" id="{98A91AC6-B921-C9AE-2F7D-67663F4DAC8F}"/>
                </a:ext>
              </a:extLst>
            </p:cNvPr>
            <p:cNvGrpSpPr/>
            <p:nvPr/>
          </p:nvGrpSpPr>
          <p:grpSpPr>
            <a:xfrm>
              <a:off x="4356640" y="2305418"/>
              <a:ext cx="109445" cy="250665"/>
              <a:chOff x="4346048" y="2305418"/>
              <a:chExt cx="109445" cy="250665"/>
            </a:xfrm>
          </p:grpSpPr>
          <p:cxnSp>
            <p:nvCxnSpPr>
              <p:cNvPr id="130" name="Straight Connector 129">
                <a:extLst>
                  <a:ext uri="{FF2B5EF4-FFF2-40B4-BE49-F238E27FC236}">
                    <a16:creationId xmlns:a16="http://schemas.microsoft.com/office/drawing/2014/main" id="{7F1B60B3-BF8F-FBC8-C59B-CEF66D4C3C6B}"/>
                  </a:ext>
                </a:extLst>
              </p:cNvPr>
              <p:cNvCxnSpPr>
                <a:cxnSpLocks/>
              </p:cNvCxnSpPr>
              <p:nvPr/>
            </p:nvCxnSpPr>
            <p:spPr bwMode="auto">
              <a:xfrm>
                <a:off x="4400770" y="2305418"/>
                <a:ext cx="0" cy="250665"/>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D2F7606-0455-4182-C66E-BB4E31B8EF13}"/>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655521C-273E-2524-7007-00A818338FF6}"/>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29" name="Oval 128">
              <a:extLst>
                <a:ext uri="{FF2B5EF4-FFF2-40B4-BE49-F238E27FC236}">
                  <a16:creationId xmlns:a16="http://schemas.microsoft.com/office/drawing/2014/main" id="{CE06E78D-4429-293E-1064-3DD7CDD60EC9}"/>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8809F02D-F30C-71C7-677E-55F1D853FC7C}"/>
              </a:ext>
            </a:extLst>
          </p:cNvPr>
          <p:cNvGrpSpPr/>
          <p:nvPr/>
        </p:nvGrpSpPr>
        <p:grpSpPr>
          <a:xfrm>
            <a:off x="4153636" y="2441343"/>
            <a:ext cx="109445" cy="250665"/>
            <a:chOff x="4356640" y="2305418"/>
            <a:chExt cx="109445" cy="250665"/>
          </a:xfrm>
        </p:grpSpPr>
        <p:grpSp>
          <p:nvGrpSpPr>
            <p:cNvPr id="134" name="Group 133">
              <a:extLst>
                <a:ext uri="{FF2B5EF4-FFF2-40B4-BE49-F238E27FC236}">
                  <a16:creationId xmlns:a16="http://schemas.microsoft.com/office/drawing/2014/main" id="{A05E5CFA-2A9E-9517-0959-CFB973B49D57}"/>
                </a:ext>
              </a:extLst>
            </p:cNvPr>
            <p:cNvGrpSpPr/>
            <p:nvPr/>
          </p:nvGrpSpPr>
          <p:grpSpPr>
            <a:xfrm>
              <a:off x="4356640" y="2305418"/>
              <a:ext cx="109445" cy="250665"/>
              <a:chOff x="4346048" y="2305418"/>
              <a:chExt cx="109445" cy="250665"/>
            </a:xfrm>
          </p:grpSpPr>
          <p:cxnSp>
            <p:nvCxnSpPr>
              <p:cNvPr id="136" name="Straight Connector 135">
                <a:extLst>
                  <a:ext uri="{FF2B5EF4-FFF2-40B4-BE49-F238E27FC236}">
                    <a16:creationId xmlns:a16="http://schemas.microsoft.com/office/drawing/2014/main" id="{45D32A4E-FD0D-82A3-F8BA-838CB4C4C777}"/>
                  </a:ext>
                </a:extLst>
              </p:cNvPr>
              <p:cNvCxnSpPr>
                <a:cxnSpLocks/>
              </p:cNvCxnSpPr>
              <p:nvPr/>
            </p:nvCxnSpPr>
            <p:spPr bwMode="auto">
              <a:xfrm>
                <a:off x="4400770" y="2305418"/>
                <a:ext cx="0" cy="250665"/>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3370B11-6155-320E-AC69-E8B2275F4783}"/>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C190837-5C71-EEF4-51F8-E6A3BC177622}"/>
                  </a:ext>
                </a:extLst>
              </p:cNvPr>
              <p:cNvCxnSpPr>
                <a:cxnSpLocks/>
              </p:cNvCxnSpPr>
              <p:nvPr/>
            </p:nvCxnSpPr>
            <p:spPr bwMode="auto">
              <a:xfrm>
                <a:off x="4346048" y="25531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35" name="Oval 134">
              <a:extLst>
                <a:ext uri="{FF2B5EF4-FFF2-40B4-BE49-F238E27FC236}">
                  <a16:creationId xmlns:a16="http://schemas.microsoft.com/office/drawing/2014/main" id="{84B143F7-A489-D337-3BCE-3B65DD4A07DD}"/>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9" name="Group 138">
            <a:extLst>
              <a:ext uri="{FF2B5EF4-FFF2-40B4-BE49-F238E27FC236}">
                <a16:creationId xmlns:a16="http://schemas.microsoft.com/office/drawing/2014/main" id="{987C2F52-A26D-78C0-62A4-5C7A3266CE02}"/>
              </a:ext>
            </a:extLst>
          </p:cNvPr>
          <p:cNvGrpSpPr/>
          <p:nvPr/>
        </p:nvGrpSpPr>
        <p:grpSpPr>
          <a:xfrm>
            <a:off x="3271011" y="2614338"/>
            <a:ext cx="109445" cy="234777"/>
            <a:chOff x="4356640" y="2305418"/>
            <a:chExt cx="109445" cy="234777"/>
          </a:xfrm>
        </p:grpSpPr>
        <p:grpSp>
          <p:nvGrpSpPr>
            <p:cNvPr id="140" name="Group 139">
              <a:extLst>
                <a:ext uri="{FF2B5EF4-FFF2-40B4-BE49-F238E27FC236}">
                  <a16:creationId xmlns:a16="http://schemas.microsoft.com/office/drawing/2014/main" id="{2D8E37AE-58F1-9283-EF11-1DE590070F6C}"/>
                </a:ext>
              </a:extLst>
            </p:cNvPr>
            <p:cNvGrpSpPr/>
            <p:nvPr/>
          </p:nvGrpSpPr>
          <p:grpSpPr>
            <a:xfrm>
              <a:off x="4356640" y="2305418"/>
              <a:ext cx="109445" cy="234777"/>
              <a:chOff x="4346048" y="2305418"/>
              <a:chExt cx="109445" cy="234777"/>
            </a:xfrm>
          </p:grpSpPr>
          <p:cxnSp>
            <p:nvCxnSpPr>
              <p:cNvPr id="142" name="Straight Connector 141">
                <a:extLst>
                  <a:ext uri="{FF2B5EF4-FFF2-40B4-BE49-F238E27FC236}">
                    <a16:creationId xmlns:a16="http://schemas.microsoft.com/office/drawing/2014/main" id="{B7CCEA5E-5BCD-342E-1922-3DAB2A34BF31}"/>
                  </a:ext>
                </a:extLst>
              </p:cNvPr>
              <p:cNvCxnSpPr>
                <a:cxnSpLocks/>
              </p:cNvCxnSpPr>
              <p:nvPr/>
            </p:nvCxnSpPr>
            <p:spPr bwMode="auto">
              <a:xfrm>
                <a:off x="4400770" y="2305418"/>
                <a:ext cx="0" cy="234777"/>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AAA86F5-AE0C-638B-6EAB-85B18FCD0255}"/>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E73DE19-3264-2AA5-D239-ED756EEFC75F}"/>
                  </a:ext>
                </a:extLst>
              </p:cNvPr>
              <p:cNvCxnSpPr>
                <a:cxnSpLocks/>
              </p:cNvCxnSpPr>
              <p:nvPr/>
            </p:nvCxnSpPr>
            <p:spPr bwMode="auto">
              <a:xfrm>
                <a:off x="4346048" y="2539019"/>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41" name="Oval 140">
              <a:extLst>
                <a:ext uri="{FF2B5EF4-FFF2-40B4-BE49-F238E27FC236}">
                  <a16:creationId xmlns:a16="http://schemas.microsoft.com/office/drawing/2014/main" id="{AFBE535F-7F5E-C12F-D3F5-BEE222984141}"/>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6" name="Group 145">
            <a:extLst>
              <a:ext uri="{FF2B5EF4-FFF2-40B4-BE49-F238E27FC236}">
                <a16:creationId xmlns:a16="http://schemas.microsoft.com/office/drawing/2014/main" id="{258BC5BB-B72F-9E5D-9567-501A9F2A20AD}"/>
              </a:ext>
            </a:extLst>
          </p:cNvPr>
          <p:cNvGrpSpPr/>
          <p:nvPr/>
        </p:nvGrpSpPr>
        <p:grpSpPr>
          <a:xfrm>
            <a:off x="2950324" y="2621987"/>
            <a:ext cx="109445" cy="234777"/>
            <a:chOff x="4356640" y="2305418"/>
            <a:chExt cx="109445" cy="234777"/>
          </a:xfrm>
        </p:grpSpPr>
        <p:grpSp>
          <p:nvGrpSpPr>
            <p:cNvPr id="147" name="Group 146">
              <a:extLst>
                <a:ext uri="{FF2B5EF4-FFF2-40B4-BE49-F238E27FC236}">
                  <a16:creationId xmlns:a16="http://schemas.microsoft.com/office/drawing/2014/main" id="{32D0847B-1711-CD92-3559-70A0FE03CA13}"/>
                </a:ext>
              </a:extLst>
            </p:cNvPr>
            <p:cNvGrpSpPr/>
            <p:nvPr/>
          </p:nvGrpSpPr>
          <p:grpSpPr>
            <a:xfrm>
              <a:off x="4356640" y="2305418"/>
              <a:ext cx="109445" cy="234777"/>
              <a:chOff x="4346048" y="2305418"/>
              <a:chExt cx="109445" cy="234777"/>
            </a:xfrm>
          </p:grpSpPr>
          <p:cxnSp>
            <p:nvCxnSpPr>
              <p:cNvPr id="149" name="Straight Connector 148">
                <a:extLst>
                  <a:ext uri="{FF2B5EF4-FFF2-40B4-BE49-F238E27FC236}">
                    <a16:creationId xmlns:a16="http://schemas.microsoft.com/office/drawing/2014/main" id="{CE6D2F31-A8BC-228A-D2DE-E96BE040B0A2}"/>
                  </a:ext>
                </a:extLst>
              </p:cNvPr>
              <p:cNvCxnSpPr>
                <a:cxnSpLocks/>
              </p:cNvCxnSpPr>
              <p:nvPr/>
            </p:nvCxnSpPr>
            <p:spPr bwMode="auto">
              <a:xfrm>
                <a:off x="4400770" y="2305418"/>
                <a:ext cx="0" cy="234777"/>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DD3D7F3-274E-C143-94BF-D578EB165895}"/>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A73DE5C-83A7-E5F7-B187-E6A06F8D909D}"/>
                  </a:ext>
                </a:extLst>
              </p:cNvPr>
              <p:cNvCxnSpPr>
                <a:cxnSpLocks/>
              </p:cNvCxnSpPr>
              <p:nvPr/>
            </p:nvCxnSpPr>
            <p:spPr bwMode="auto">
              <a:xfrm>
                <a:off x="4346048" y="2539019"/>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48" name="Oval 147">
              <a:extLst>
                <a:ext uri="{FF2B5EF4-FFF2-40B4-BE49-F238E27FC236}">
                  <a16:creationId xmlns:a16="http://schemas.microsoft.com/office/drawing/2014/main" id="{B1E92EB8-4011-06B2-D481-219C650E7176}"/>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2" name="Group 151">
            <a:extLst>
              <a:ext uri="{FF2B5EF4-FFF2-40B4-BE49-F238E27FC236}">
                <a16:creationId xmlns:a16="http://schemas.microsoft.com/office/drawing/2014/main" id="{8958E438-0C26-ED19-FED7-F7ADD369051B}"/>
              </a:ext>
            </a:extLst>
          </p:cNvPr>
          <p:cNvGrpSpPr/>
          <p:nvPr/>
        </p:nvGrpSpPr>
        <p:grpSpPr>
          <a:xfrm>
            <a:off x="2650820" y="2633167"/>
            <a:ext cx="109445" cy="208887"/>
            <a:chOff x="4356640" y="2305418"/>
            <a:chExt cx="109445" cy="208887"/>
          </a:xfrm>
        </p:grpSpPr>
        <p:grpSp>
          <p:nvGrpSpPr>
            <p:cNvPr id="153" name="Group 152">
              <a:extLst>
                <a:ext uri="{FF2B5EF4-FFF2-40B4-BE49-F238E27FC236}">
                  <a16:creationId xmlns:a16="http://schemas.microsoft.com/office/drawing/2014/main" id="{622DAEAC-2E71-17F7-27CD-CB2ACD6A39A3}"/>
                </a:ext>
              </a:extLst>
            </p:cNvPr>
            <p:cNvGrpSpPr/>
            <p:nvPr/>
          </p:nvGrpSpPr>
          <p:grpSpPr>
            <a:xfrm>
              <a:off x="4356640" y="2305418"/>
              <a:ext cx="109445" cy="208887"/>
              <a:chOff x="4346048" y="2305418"/>
              <a:chExt cx="109445" cy="208887"/>
            </a:xfrm>
          </p:grpSpPr>
          <p:cxnSp>
            <p:nvCxnSpPr>
              <p:cNvPr id="155" name="Straight Connector 154">
                <a:extLst>
                  <a:ext uri="{FF2B5EF4-FFF2-40B4-BE49-F238E27FC236}">
                    <a16:creationId xmlns:a16="http://schemas.microsoft.com/office/drawing/2014/main" id="{A0B797D8-1844-B9DE-9244-358B2A544D73}"/>
                  </a:ext>
                </a:extLst>
              </p:cNvPr>
              <p:cNvCxnSpPr>
                <a:cxnSpLocks/>
              </p:cNvCxnSpPr>
              <p:nvPr/>
            </p:nvCxnSpPr>
            <p:spPr bwMode="auto">
              <a:xfrm>
                <a:off x="4400770" y="2305418"/>
                <a:ext cx="0" cy="201826"/>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CBFD9B7-D661-4FF6-E4F4-DBD8BF597C46}"/>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6DA60EA-AB84-DCF0-BA41-0A1F82F66B7F}"/>
                  </a:ext>
                </a:extLst>
              </p:cNvPr>
              <p:cNvCxnSpPr>
                <a:cxnSpLocks/>
              </p:cNvCxnSpPr>
              <p:nvPr/>
            </p:nvCxnSpPr>
            <p:spPr bwMode="auto">
              <a:xfrm>
                <a:off x="4346048" y="2514305"/>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54" name="Oval 153">
              <a:extLst>
                <a:ext uri="{FF2B5EF4-FFF2-40B4-BE49-F238E27FC236}">
                  <a16:creationId xmlns:a16="http://schemas.microsoft.com/office/drawing/2014/main" id="{90E6E0C5-6BA6-1D35-5057-A0BAEADF769F}"/>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9" name="Group 158">
            <a:extLst>
              <a:ext uri="{FF2B5EF4-FFF2-40B4-BE49-F238E27FC236}">
                <a16:creationId xmlns:a16="http://schemas.microsoft.com/office/drawing/2014/main" id="{F19A279E-D133-2979-189F-64C679333768}"/>
              </a:ext>
            </a:extLst>
          </p:cNvPr>
          <p:cNvGrpSpPr/>
          <p:nvPr/>
        </p:nvGrpSpPr>
        <p:grpSpPr>
          <a:xfrm>
            <a:off x="2330133" y="2616103"/>
            <a:ext cx="109445" cy="208887"/>
            <a:chOff x="4356640" y="2305418"/>
            <a:chExt cx="109445" cy="208887"/>
          </a:xfrm>
        </p:grpSpPr>
        <p:grpSp>
          <p:nvGrpSpPr>
            <p:cNvPr id="160" name="Group 159">
              <a:extLst>
                <a:ext uri="{FF2B5EF4-FFF2-40B4-BE49-F238E27FC236}">
                  <a16:creationId xmlns:a16="http://schemas.microsoft.com/office/drawing/2014/main" id="{43C79B0A-C78E-FC73-38C4-B3627D51DCB4}"/>
                </a:ext>
              </a:extLst>
            </p:cNvPr>
            <p:cNvGrpSpPr/>
            <p:nvPr/>
          </p:nvGrpSpPr>
          <p:grpSpPr>
            <a:xfrm>
              <a:off x="4356640" y="2305418"/>
              <a:ext cx="109445" cy="208887"/>
              <a:chOff x="4346048" y="2305418"/>
              <a:chExt cx="109445" cy="208887"/>
            </a:xfrm>
          </p:grpSpPr>
          <p:cxnSp>
            <p:nvCxnSpPr>
              <p:cNvPr id="162" name="Straight Connector 161">
                <a:extLst>
                  <a:ext uri="{FF2B5EF4-FFF2-40B4-BE49-F238E27FC236}">
                    <a16:creationId xmlns:a16="http://schemas.microsoft.com/office/drawing/2014/main" id="{DFB8B65A-68B0-C49E-9C91-A719D9B91749}"/>
                  </a:ext>
                </a:extLst>
              </p:cNvPr>
              <p:cNvCxnSpPr>
                <a:cxnSpLocks/>
              </p:cNvCxnSpPr>
              <p:nvPr/>
            </p:nvCxnSpPr>
            <p:spPr bwMode="auto">
              <a:xfrm>
                <a:off x="4400770" y="2305418"/>
                <a:ext cx="0" cy="201826"/>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7C244600-CA74-8A2C-C27A-ADA29FB76681}"/>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19A7E7B-131B-6D36-74D6-0886D13461ED}"/>
                  </a:ext>
                </a:extLst>
              </p:cNvPr>
              <p:cNvCxnSpPr>
                <a:cxnSpLocks/>
              </p:cNvCxnSpPr>
              <p:nvPr/>
            </p:nvCxnSpPr>
            <p:spPr bwMode="auto">
              <a:xfrm>
                <a:off x="4346048" y="2514305"/>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61" name="Oval 160">
              <a:extLst>
                <a:ext uri="{FF2B5EF4-FFF2-40B4-BE49-F238E27FC236}">
                  <a16:creationId xmlns:a16="http://schemas.microsoft.com/office/drawing/2014/main" id="{79F96892-D9B4-0395-94AF-7A69D5C46251}"/>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5" name="Group 164">
            <a:extLst>
              <a:ext uri="{FF2B5EF4-FFF2-40B4-BE49-F238E27FC236}">
                <a16:creationId xmlns:a16="http://schemas.microsoft.com/office/drawing/2014/main" id="{E35FC88A-147F-8513-1B01-CB8101D0EE70}"/>
              </a:ext>
            </a:extLst>
          </p:cNvPr>
          <p:cNvGrpSpPr/>
          <p:nvPr/>
        </p:nvGrpSpPr>
        <p:grpSpPr>
          <a:xfrm>
            <a:off x="2020038" y="2612571"/>
            <a:ext cx="109445" cy="163579"/>
            <a:chOff x="4356640" y="2333072"/>
            <a:chExt cx="109445" cy="163579"/>
          </a:xfrm>
        </p:grpSpPr>
        <p:grpSp>
          <p:nvGrpSpPr>
            <p:cNvPr id="166" name="Group 165">
              <a:extLst>
                <a:ext uri="{FF2B5EF4-FFF2-40B4-BE49-F238E27FC236}">
                  <a16:creationId xmlns:a16="http://schemas.microsoft.com/office/drawing/2014/main" id="{28ED54C4-809A-C179-EA85-BBDC5A6D50B8}"/>
                </a:ext>
              </a:extLst>
            </p:cNvPr>
            <p:cNvGrpSpPr/>
            <p:nvPr/>
          </p:nvGrpSpPr>
          <p:grpSpPr>
            <a:xfrm>
              <a:off x="4356640" y="2333072"/>
              <a:ext cx="109445" cy="163579"/>
              <a:chOff x="4346048" y="2333072"/>
              <a:chExt cx="109445" cy="163579"/>
            </a:xfrm>
          </p:grpSpPr>
          <p:cxnSp>
            <p:nvCxnSpPr>
              <p:cNvPr id="168" name="Straight Connector 167">
                <a:extLst>
                  <a:ext uri="{FF2B5EF4-FFF2-40B4-BE49-F238E27FC236}">
                    <a16:creationId xmlns:a16="http://schemas.microsoft.com/office/drawing/2014/main" id="{E4A79BF2-593F-D4BA-2C1F-47A2377F853B}"/>
                  </a:ext>
                </a:extLst>
              </p:cNvPr>
              <p:cNvCxnSpPr>
                <a:cxnSpLocks/>
              </p:cNvCxnSpPr>
              <p:nvPr/>
            </p:nvCxnSpPr>
            <p:spPr bwMode="auto">
              <a:xfrm>
                <a:off x="4400770" y="2333072"/>
                <a:ext cx="0" cy="163579"/>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BF1115A-BCDD-FD67-7979-6A521B619204}"/>
                  </a:ext>
                </a:extLst>
              </p:cNvPr>
              <p:cNvCxnSpPr>
                <a:cxnSpLocks/>
              </p:cNvCxnSpPr>
              <p:nvPr/>
            </p:nvCxnSpPr>
            <p:spPr bwMode="auto">
              <a:xfrm>
                <a:off x="4346048" y="2333662"/>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6F15E7B-5C5E-A4CA-C8ED-203F61F5FDB2}"/>
                  </a:ext>
                </a:extLst>
              </p:cNvPr>
              <p:cNvCxnSpPr>
                <a:cxnSpLocks/>
              </p:cNvCxnSpPr>
              <p:nvPr/>
            </p:nvCxnSpPr>
            <p:spPr bwMode="auto">
              <a:xfrm>
                <a:off x="4346048" y="248959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67" name="Oval 166">
              <a:extLst>
                <a:ext uri="{FF2B5EF4-FFF2-40B4-BE49-F238E27FC236}">
                  <a16:creationId xmlns:a16="http://schemas.microsoft.com/office/drawing/2014/main" id="{6C5BE562-9AFC-6126-C26A-CDB2F4A09B8A}"/>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2" name="Group 171">
            <a:extLst>
              <a:ext uri="{FF2B5EF4-FFF2-40B4-BE49-F238E27FC236}">
                <a16:creationId xmlns:a16="http://schemas.microsoft.com/office/drawing/2014/main" id="{E7F9F770-0AA4-0FE3-E564-0C2307D285D6}"/>
              </a:ext>
            </a:extLst>
          </p:cNvPr>
          <p:cNvGrpSpPr/>
          <p:nvPr/>
        </p:nvGrpSpPr>
        <p:grpSpPr>
          <a:xfrm>
            <a:off x="1861754" y="2567263"/>
            <a:ext cx="109445" cy="163579"/>
            <a:chOff x="4356640" y="2333072"/>
            <a:chExt cx="109445" cy="163579"/>
          </a:xfrm>
        </p:grpSpPr>
        <p:grpSp>
          <p:nvGrpSpPr>
            <p:cNvPr id="173" name="Group 172">
              <a:extLst>
                <a:ext uri="{FF2B5EF4-FFF2-40B4-BE49-F238E27FC236}">
                  <a16:creationId xmlns:a16="http://schemas.microsoft.com/office/drawing/2014/main" id="{87F3D369-60AD-FDAA-68E0-C45BAD2CFFD7}"/>
                </a:ext>
              </a:extLst>
            </p:cNvPr>
            <p:cNvGrpSpPr/>
            <p:nvPr/>
          </p:nvGrpSpPr>
          <p:grpSpPr>
            <a:xfrm>
              <a:off x="4356640" y="2333072"/>
              <a:ext cx="109445" cy="163579"/>
              <a:chOff x="4346048" y="2333072"/>
              <a:chExt cx="109445" cy="163579"/>
            </a:xfrm>
          </p:grpSpPr>
          <p:cxnSp>
            <p:nvCxnSpPr>
              <p:cNvPr id="175" name="Straight Connector 174">
                <a:extLst>
                  <a:ext uri="{FF2B5EF4-FFF2-40B4-BE49-F238E27FC236}">
                    <a16:creationId xmlns:a16="http://schemas.microsoft.com/office/drawing/2014/main" id="{AD2B50FA-D546-A6B8-CC7D-1B82F2CBDBAB}"/>
                  </a:ext>
                </a:extLst>
              </p:cNvPr>
              <p:cNvCxnSpPr>
                <a:cxnSpLocks/>
              </p:cNvCxnSpPr>
              <p:nvPr/>
            </p:nvCxnSpPr>
            <p:spPr bwMode="auto">
              <a:xfrm>
                <a:off x="4400770" y="2333072"/>
                <a:ext cx="0" cy="163579"/>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ECD1ED4C-6280-C406-094E-7AD1E3E3C10A}"/>
                  </a:ext>
                </a:extLst>
              </p:cNvPr>
              <p:cNvCxnSpPr>
                <a:cxnSpLocks/>
              </p:cNvCxnSpPr>
              <p:nvPr/>
            </p:nvCxnSpPr>
            <p:spPr bwMode="auto">
              <a:xfrm>
                <a:off x="4346048" y="2333662"/>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9C0DF8C9-6C09-5632-F0C9-39F043674705}"/>
                  </a:ext>
                </a:extLst>
              </p:cNvPr>
              <p:cNvCxnSpPr>
                <a:cxnSpLocks/>
              </p:cNvCxnSpPr>
              <p:nvPr/>
            </p:nvCxnSpPr>
            <p:spPr bwMode="auto">
              <a:xfrm>
                <a:off x="4346048" y="248959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74" name="Oval 173">
              <a:extLst>
                <a:ext uri="{FF2B5EF4-FFF2-40B4-BE49-F238E27FC236}">
                  <a16:creationId xmlns:a16="http://schemas.microsoft.com/office/drawing/2014/main" id="{CE2A8EC7-F4B4-50E9-E22E-3CBE37B751C5}"/>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8" name="Group 177">
            <a:extLst>
              <a:ext uri="{FF2B5EF4-FFF2-40B4-BE49-F238E27FC236}">
                <a16:creationId xmlns:a16="http://schemas.microsoft.com/office/drawing/2014/main" id="{B0DCFD1D-EB62-8B3C-1D1F-C972122D5A78}"/>
              </a:ext>
            </a:extLst>
          </p:cNvPr>
          <p:cNvGrpSpPr/>
          <p:nvPr/>
        </p:nvGrpSpPr>
        <p:grpSpPr>
          <a:xfrm>
            <a:off x="1721123" y="2550790"/>
            <a:ext cx="109445" cy="131215"/>
            <a:chOff x="4356640" y="2347784"/>
            <a:chExt cx="109445" cy="131215"/>
          </a:xfrm>
        </p:grpSpPr>
        <p:grpSp>
          <p:nvGrpSpPr>
            <p:cNvPr id="179" name="Group 178">
              <a:extLst>
                <a:ext uri="{FF2B5EF4-FFF2-40B4-BE49-F238E27FC236}">
                  <a16:creationId xmlns:a16="http://schemas.microsoft.com/office/drawing/2014/main" id="{BEE419C9-8BDB-A31D-3CE6-E9F628F0E49D}"/>
                </a:ext>
              </a:extLst>
            </p:cNvPr>
            <p:cNvGrpSpPr/>
            <p:nvPr/>
          </p:nvGrpSpPr>
          <p:grpSpPr>
            <a:xfrm>
              <a:off x="4356640" y="2347784"/>
              <a:ext cx="109445" cy="131215"/>
              <a:chOff x="4346048" y="2347784"/>
              <a:chExt cx="109445" cy="131215"/>
            </a:xfrm>
          </p:grpSpPr>
          <p:cxnSp>
            <p:nvCxnSpPr>
              <p:cNvPr id="181" name="Straight Connector 180">
                <a:extLst>
                  <a:ext uri="{FF2B5EF4-FFF2-40B4-BE49-F238E27FC236}">
                    <a16:creationId xmlns:a16="http://schemas.microsoft.com/office/drawing/2014/main" id="{11225DA5-F707-F988-1196-33C6601AA4FD}"/>
                  </a:ext>
                </a:extLst>
              </p:cNvPr>
              <p:cNvCxnSpPr>
                <a:cxnSpLocks/>
              </p:cNvCxnSpPr>
              <p:nvPr/>
            </p:nvCxnSpPr>
            <p:spPr bwMode="auto">
              <a:xfrm>
                <a:off x="4400770" y="2356608"/>
                <a:ext cx="0" cy="122391"/>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6F2613D-8791-37DA-19C7-A0FB68D9CB52}"/>
                  </a:ext>
                </a:extLst>
              </p:cNvPr>
              <p:cNvCxnSpPr>
                <a:cxnSpLocks/>
              </p:cNvCxnSpPr>
              <p:nvPr/>
            </p:nvCxnSpPr>
            <p:spPr bwMode="auto">
              <a:xfrm>
                <a:off x="4346048" y="2347784"/>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3C8DB19-A190-4265-09F7-7A81139D4C96}"/>
                  </a:ext>
                </a:extLst>
              </p:cNvPr>
              <p:cNvCxnSpPr>
                <a:cxnSpLocks/>
              </p:cNvCxnSpPr>
              <p:nvPr/>
            </p:nvCxnSpPr>
            <p:spPr bwMode="auto">
              <a:xfrm>
                <a:off x="4346048" y="2478999"/>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80" name="Oval 179">
              <a:extLst>
                <a:ext uri="{FF2B5EF4-FFF2-40B4-BE49-F238E27FC236}">
                  <a16:creationId xmlns:a16="http://schemas.microsoft.com/office/drawing/2014/main" id="{91E30E6D-BB31-FB17-51E1-A8F198E367F8}"/>
                </a:ext>
              </a:extLst>
            </p:cNvPr>
            <p:cNvSpPr/>
            <p:nvPr/>
          </p:nvSpPr>
          <p:spPr bwMode="auto">
            <a:xfrm>
              <a:off x="4367684" y="2366342"/>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5" name="Group 184">
            <a:extLst>
              <a:ext uri="{FF2B5EF4-FFF2-40B4-BE49-F238E27FC236}">
                <a16:creationId xmlns:a16="http://schemas.microsoft.com/office/drawing/2014/main" id="{D42B3B2B-3816-9EA9-3993-FF83A4A08F62}"/>
              </a:ext>
            </a:extLst>
          </p:cNvPr>
          <p:cNvGrpSpPr/>
          <p:nvPr/>
        </p:nvGrpSpPr>
        <p:grpSpPr>
          <a:xfrm>
            <a:off x="1548716" y="2470178"/>
            <a:ext cx="109445" cy="114150"/>
            <a:chOff x="4356640" y="2347784"/>
            <a:chExt cx="109445" cy="131215"/>
          </a:xfrm>
        </p:grpSpPr>
        <p:grpSp>
          <p:nvGrpSpPr>
            <p:cNvPr id="186" name="Group 185">
              <a:extLst>
                <a:ext uri="{FF2B5EF4-FFF2-40B4-BE49-F238E27FC236}">
                  <a16:creationId xmlns:a16="http://schemas.microsoft.com/office/drawing/2014/main" id="{98B3A9FA-DF39-0E97-DC22-02542170DD72}"/>
                </a:ext>
              </a:extLst>
            </p:cNvPr>
            <p:cNvGrpSpPr/>
            <p:nvPr/>
          </p:nvGrpSpPr>
          <p:grpSpPr>
            <a:xfrm>
              <a:off x="4356640" y="2347784"/>
              <a:ext cx="109445" cy="131215"/>
              <a:chOff x="4346048" y="2347784"/>
              <a:chExt cx="109445" cy="131215"/>
            </a:xfrm>
          </p:grpSpPr>
          <p:cxnSp>
            <p:nvCxnSpPr>
              <p:cNvPr id="188" name="Straight Connector 187">
                <a:extLst>
                  <a:ext uri="{FF2B5EF4-FFF2-40B4-BE49-F238E27FC236}">
                    <a16:creationId xmlns:a16="http://schemas.microsoft.com/office/drawing/2014/main" id="{A1FAC69D-227E-B11B-783D-35040A11AA3B}"/>
                  </a:ext>
                </a:extLst>
              </p:cNvPr>
              <p:cNvCxnSpPr>
                <a:cxnSpLocks/>
              </p:cNvCxnSpPr>
              <p:nvPr/>
            </p:nvCxnSpPr>
            <p:spPr bwMode="auto">
              <a:xfrm>
                <a:off x="4400770" y="2356608"/>
                <a:ext cx="0" cy="122391"/>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6915648D-4D1D-C32E-CD9F-EAE4FF7E1FF0}"/>
                  </a:ext>
                </a:extLst>
              </p:cNvPr>
              <p:cNvCxnSpPr>
                <a:cxnSpLocks/>
              </p:cNvCxnSpPr>
              <p:nvPr/>
            </p:nvCxnSpPr>
            <p:spPr bwMode="auto">
              <a:xfrm>
                <a:off x="4346048" y="2347784"/>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FEB62D9-FB57-689B-50D7-BE6D8DA48531}"/>
                  </a:ext>
                </a:extLst>
              </p:cNvPr>
              <p:cNvCxnSpPr>
                <a:cxnSpLocks/>
              </p:cNvCxnSpPr>
              <p:nvPr/>
            </p:nvCxnSpPr>
            <p:spPr bwMode="auto">
              <a:xfrm>
                <a:off x="4346048" y="2478999"/>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87" name="Oval 186">
              <a:extLst>
                <a:ext uri="{FF2B5EF4-FFF2-40B4-BE49-F238E27FC236}">
                  <a16:creationId xmlns:a16="http://schemas.microsoft.com/office/drawing/2014/main" id="{B61F2473-7FE8-10B5-5306-9E034988058A}"/>
                </a:ext>
              </a:extLst>
            </p:cNvPr>
            <p:cNvSpPr/>
            <p:nvPr/>
          </p:nvSpPr>
          <p:spPr bwMode="auto">
            <a:xfrm>
              <a:off x="4364153" y="2362281"/>
              <a:ext cx="91440" cy="1051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1" name="Group 190">
            <a:extLst>
              <a:ext uri="{FF2B5EF4-FFF2-40B4-BE49-F238E27FC236}">
                <a16:creationId xmlns:a16="http://schemas.microsoft.com/office/drawing/2014/main" id="{EAA679AC-B13C-1418-F66E-7834687D81E8}"/>
              </a:ext>
            </a:extLst>
          </p:cNvPr>
          <p:cNvGrpSpPr/>
          <p:nvPr/>
        </p:nvGrpSpPr>
        <p:grpSpPr>
          <a:xfrm>
            <a:off x="1397493" y="2357791"/>
            <a:ext cx="109445" cy="114150"/>
            <a:chOff x="4356640" y="2347784"/>
            <a:chExt cx="109445" cy="131215"/>
          </a:xfrm>
        </p:grpSpPr>
        <p:grpSp>
          <p:nvGrpSpPr>
            <p:cNvPr id="192" name="Group 191">
              <a:extLst>
                <a:ext uri="{FF2B5EF4-FFF2-40B4-BE49-F238E27FC236}">
                  <a16:creationId xmlns:a16="http://schemas.microsoft.com/office/drawing/2014/main" id="{AD970377-B88C-E008-DE8D-33B27191B4F6}"/>
                </a:ext>
              </a:extLst>
            </p:cNvPr>
            <p:cNvGrpSpPr/>
            <p:nvPr/>
          </p:nvGrpSpPr>
          <p:grpSpPr>
            <a:xfrm>
              <a:off x="4356640" y="2347784"/>
              <a:ext cx="109445" cy="131215"/>
              <a:chOff x="4346048" y="2347784"/>
              <a:chExt cx="109445" cy="131215"/>
            </a:xfrm>
          </p:grpSpPr>
          <p:cxnSp>
            <p:nvCxnSpPr>
              <p:cNvPr id="194" name="Straight Connector 193">
                <a:extLst>
                  <a:ext uri="{FF2B5EF4-FFF2-40B4-BE49-F238E27FC236}">
                    <a16:creationId xmlns:a16="http://schemas.microsoft.com/office/drawing/2014/main" id="{62F7C8C0-53D4-3B20-0269-9E1E51E8718C}"/>
                  </a:ext>
                </a:extLst>
              </p:cNvPr>
              <p:cNvCxnSpPr>
                <a:cxnSpLocks/>
              </p:cNvCxnSpPr>
              <p:nvPr/>
            </p:nvCxnSpPr>
            <p:spPr bwMode="auto">
              <a:xfrm>
                <a:off x="4400770" y="2356608"/>
                <a:ext cx="0" cy="122391"/>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EA1D0F6A-BFCF-021C-E0E2-F9B7AA3F30AE}"/>
                  </a:ext>
                </a:extLst>
              </p:cNvPr>
              <p:cNvCxnSpPr>
                <a:cxnSpLocks/>
              </p:cNvCxnSpPr>
              <p:nvPr/>
            </p:nvCxnSpPr>
            <p:spPr bwMode="auto">
              <a:xfrm>
                <a:off x="4346048" y="2347784"/>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E3CCE69E-1E62-A9A9-3E97-C3449D196AF1}"/>
                  </a:ext>
                </a:extLst>
              </p:cNvPr>
              <p:cNvCxnSpPr>
                <a:cxnSpLocks/>
              </p:cNvCxnSpPr>
              <p:nvPr/>
            </p:nvCxnSpPr>
            <p:spPr bwMode="auto">
              <a:xfrm>
                <a:off x="4346048" y="2478999"/>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193" name="Oval 192">
              <a:extLst>
                <a:ext uri="{FF2B5EF4-FFF2-40B4-BE49-F238E27FC236}">
                  <a16:creationId xmlns:a16="http://schemas.microsoft.com/office/drawing/2014/main" id="{EE7731E3-EDF3-2DC8-331A-6D4A677B3EF9}"/>
                </a:ext>
              </a:extLst>
            </p:cNvPr>
            <p:cNvSpPr/>
            <p:nvPr/>
          </p:nvSpPr>
          <p:spPr bwMode="auto">
            <a:xfrm>
              <a:off x="4364153" y="2362281"/>
              <a:ext cx="91440" cy="1051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7" name="Group 196">
            <a:extLst>
              <a:ext uri="{FF2B5EF4-FFF2-40B4-BE49-F238E27FC236}">
                <a16:creationId xmlns:a16="http://schemas.microsoft.com/office/drawing/2014/main" id="{0BF0F447-0A61-22C7-4649-06532D7E4DC6}"/>
              </a:ext>
            </a:extLst>
          </p:cNvPr>
          <p:cNvGrpSpPr/>
          <p:nvPr/>
        </p:nvGrpSpPr>
        <p:grpSpPr>
          <a:xfrm>
            <a:off x="1235679" y="2174794"/>
            <a:ext cx="109445" cy="114150"/>
            <a:chOff x="4356640" y="2347784"/>
            <a:chExt cx="109445" cy="131215"/>
          </a:xfrm>
          <a:solidFill>
            <a:schemeClr val="accent3"/>
          </a:solidFill>
        </p:grpSpPr>
        <p:grpSp>
          <p:nvGrpSpPr>
            <p:cNvPr id="198" name="Group 197">
              <a:extLst>
                <a:ext uri="{FF2B5EF4-FFF2-40B4-BE49-F238E27FC236}">
                  <a16:creationId xmlns:a16="http://schemas.microsoft.com/office/drawing/2014/main" id="{3E2248A6-9C91-8A88-20C7-1BD3195985A6}"/>
                </a:ext>
              </a:extLst>
            </p:cNvPr>
            <p:cNvGrpSpPr/>
            <p:nvPr/>
          </p:nvGrpSpPr>
          <p:grpSpPr>
            <a:xfrm>
              <a:off x="4356640" y="2347784"/>
              <a:ext cx="109445" cy="131215"/>
              <a:chOff x="4346048" y="2347784"/>
              <a:chExt cx="109445" cy="131215"/>
            </a:xfrm>
            <a:grpFill/>
          </p:grpSpPr>
          <p:cxnSp>
            <p:nvCxnSpPr>
              <p:cNvPr id="200" name="Straight Connector 199">
                <a:extLst>
                  <a:ext uri="{FF2B5EF4-FFF2-40B4-BE49-F238E27FC236}">
                    <a16:creationId xmlns:a16="http://schemas.microsoft.com/office/drawing/2014/main" id="{E2ADC6ED-9E67-8C5E-D136-C1B7C8815A47}"/>
                  </a:ext>
                </a:extLst>
              </p:cNvPr>
              <p:cNvCxnSpPr>
                <a:cxnSpLocks/>
              </p:cNvCxnSpPr>
              <p:nvPr/>
            </p:nvCxnSpPr>
            <p:spPr bwMode="auto">
              <a:xfrm>
                <a:off x="4400770" y="2356608"/>
                <a:ext cx="0" cy="122391"/>
              </a:xfrm>
              <a:prstGeom prst="line">
                <a:avLst/>
              </a:prstGeom>
              <a:grp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92790C76-7587-57A1-067C-7C341DA77E78}"/>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F72F0D4A-1969-A7F7-0D33-9F8C17E72869}"/>
                  </a:ext>
                </a:extLst>
              </p:cNvPr>
              <p:cNvCxnSpPr>
                <a:cxnSpLocks/>
              </p:cNvCxnSpPr>
              <p:nvPr/>
            </p:nvCxnSpPr>
            <p:spPr bwMode="auto">
              <a:xfrm>
                <a:off x="4346048" y="2478999"/>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199" name="Oval 198">
              <a:extLst>
                <a:ext uri="{FF2B5EF4-FFF2-40B4-BE49-F238E27FC236}">
                  <a16:creationId xmlns:a16="http://schemas.microsoft.com/office/drawing/2014/main" id="{EB22DEAD-497D-3BD2-7ECC-13051B729AE0}"/>
                </a:ext>
              </a:extLst>
            </p:cNvPr>
            <p:cNvSpPr/>
            <p:nvPr/>
          </p:nvSpPr>
          <p:spPr bwMode="auto">
            <a:xfrm>
              <a:off x="4364153" y="2362281"/>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3" name="Group 202">
            <a:extLst>
              <a:ext uri="{FF2B5EF4-FFF2-40B4-BE49-F238E27FC236}">
                <a16:creationId xmlns:a16="http://schemas.microsoft.com/office/drawing/2014/main" id="{B2EB2D3C-A394-B1CC-8653-9A130CF00473}"/>
              </a:ext>
            </a:extLst>
          </p:cNvPr>
          <p:cNvGrpSpPr/>
          <p:nvPr/>
        </p:nvGrpSpPr>
        <p:grpSpPr>
          <a:xfrm>
            <a:off x="1391610" y="2613165"/>
            <a:ext cx="109445" cy="114150"/>
            <a:chOff x="4356640" y="2347784"/>
            <a:chExt cx="109445" cy="131215"/>
          </a:xfrm>
          <a:solidFill>
            <a:schemeClr val="accent3"/>
          </a:solidFill>
        </p:grpSpPr>
        <p:grpSp>
          <p:nvGrpSpPr>
            <p:cNvPr id="204" name="Group 203">
              <a:extLst>
                <a:ext uri="{FF2B5EF4-FFF2-40B4-BE49-F238E27FC236}">
                  <a16:creationId xmlns:a16="http://schemas.microsoft.com/office/drawing/2014/main" id="{588E25CF-45E1-C2AE-9236-9B5F3A3478C2}"/>
                </a:ext>
              </a:extLst>
            </p:cNvPr>
            <p:cNvGrpSpPr/>
            <p:nvPr/>
          </p:nvGrpSpPr>
          <p:grpSpPr>
            <a:xfrm>
              <a:off x="4356640" y="2347784"/>
              <a:ext cx="109445" cy="131215"/>
              <a:chOff x="4346048" y="2347784"/>
              <a:chExt cx="109445" cy="131215"/>
            </a:xfrm>
            <a:grpFill/>
          </p:grpSpPr>
          <p:cxnSp>
            <p:nvCxnSpPr>
              <p:cNvPr id="206" name="Straight Connector 205">
                <a:extLst>
                  <a:ext uri="{FF2B5EF4-FFF2-40B4-BE49-F238E27FC236}">
                    <a16:creationId xmlns:a16="http://schemas.microsoft.com/office/drawing/2014/main" id="{1E8DDE17-EAF4-5A4E-B314-D7983587DA9A}"/>
                  </a:ext>
                </a:extLst>
              </p:cNvPr>
              <p:cNvCxnSpPr>
                <a:cxnSpLocks/>
              </p:cNvCxnSpPr>
              <p:nvPr/>
            </p:nvCxnSpPr>
            <p:spPr bwMode="auto">
              <a:xfrm>
                <a:off x="4400770" y="2356608"/>
                <a:ext cx="0" cy="122391"/>
              </a:xfrm>
              <a:prstGeom prst="line">
                <a:avLst/>
              </a:prstGeom>
              <a:grp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089F783D-7647-EF8D-3491-69493E15D89D}"/>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BF696C30-5BB7-4BF9-DF4C-A3CC1BA47311}"/>
                  </a:ext>
                </a:extLst>
              </p:cNvPr>
              <p:cNvCxnSpPr>
                <a:cxnSpLocks/>
              </p:cNvCxnSpPr>
              <p:nvPr/>
            </p:nvCxnSpPr>
            <p:spPr bwMode="auto">
              <a:xfrm>
                <a:off x="4346048" y="2478999"/>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05" name="Oval 204">
              <a:extLst>
                <a:ext uri="{FF2B5EF4-FFF2-40B4-BE49-F238E27FC236}">
                  <a16:creationId xmlns:a16="http://schemas.microsoft.com/office/drawing/2014/main" id="{D01F83CD-6130-6DC9-F153-3F3BBD65A91D}"/>
                </a:ext>
              </a:extLst>
            </p:cNvPr>
            <p:cNvSpPr/>
            <p:nvPr/>
          </p:nvSpPr>
          <p:spPr bwMode="auto">
            <a:xfrm>
              <a:off x="4364153" y="2362281"/>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9" name="Group 208">
            <a:extLst>
              <a:ext uri="{FF2B5EF4-FFF2-40B4-BE49-F238E27FC236}">
                <a16:creationId xmlns:a16="http://schemas.microsoft.com/office/drawing/2014/main" id="{A88FA066-89F9-8DE0-ABE4-5B08FA437D77}"/>
              </a:ext>
            </a:extLst>
          </p:cNvPr>
          <p:cNvGrpSpPr/>
          <p:nvPr/>
        </p:nvGrpSpPr>
        <p:grpSpPr>
          <a:xfrm>
            <a:off x="1544010" y="2977395"/>
            <a:ext cx="109445" cy="114150"/>
            <a:chOff x="4356640" y="2347784"/>
            <a:chExt cx="109445" cy="131215"/>
          </a:xfrm>
          <a:solidFill>
            <a:schemeClr val="accent3"/>
          </a:solidFill>
        </p:grpSpPr>
        <p:grpSp>
          <p:nvGrpSpPr>
            <p:cNvPr id="210" name="Group 209">
              <a:extLst>
                <a:ext uri="{FF2B5EF4-FFF2-40B4-BE49-F238E27FC236}">
                  <a16:creationId xmlns:a16="http://schemas.microsoft.com/office/drawing/2014/main" id="{A7D893FC-9AE2-9558-E6FC-FC395C854632}"/>
                </a:ext>
              </a:extLst>
            </p:cNvPr>
            <p:cNvGrpSpPr/>
            <p:nvPr/>
          </p:nvGrpSpPr>
          <p:grpSpPr>
            <a:xfrm>
              <a:off x="4356640" y="2347784"/>
              <a:ext cx="109445" cy="131215"/>
              <a:chOff x="4346048" y="2347784"/>
              <a:chExt cx="109445" cy="131215"/>
            </a:xfrm>
            <a:grpFill/>
          </p:grpSpPr>
          <p:cxnSp>
            <p:nvCxnSpPr>
              <p:cNvPr id="212" name="Straight Connector 211">
                <a:extLst>
                  <a:ext uri="{FF2B5EF4-FFF2-40B4-BE49-F238E27FC236}">
                    <a16:creationId xmlns:a16="http://schemas.microsoft.com/office/drawing/2014/main" id="{CDDCC1D8-1FA8-4EA4-6E60-427EF5811BD6}"/>
                  </a:ext>
                </a:extLst>
              </p:cNvPr>
              <p:cNvCxnSpPr>
                <a:cxnSpLocks/>
              </p:cNvCxnSpPr>
              <p:nvPr/>
            </p:nvCxnSpPr>
            <p:spPr bwMode="auto">
              <a:xfrm>
                <a:off x="4400770" y="2356608"/>
                <a:ext cx="0" cy="122391"/>
              </a:xfrm>
              <a:prstGeom prst="line">
                <a:avLst/>
              </a:prstGeom>
              <a:grp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9389614-5D48-E32E-0A72-40D3EC3CE384}"/>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AF74317-5CB1-2970-460C-89FAB77A300F}"/>
                  </a:ext>
                </a:extLst>
              </p:cNvPr>
              <p:cNvCxnSpPr>
                <a:cxnSpLocks/>
              </p:cNvCxnSpPr>
              <p:nvPr/>
            </p:nvCxnSpPr>
            <p:spPr bwMode="auto">
              <a:xfrm>
                <a:off x="4346048" y="2478999"/>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11" name="Oval 210">
              <a:extLst>
                <a:ext uri="{FF2B5EF4-FFF2-40B4-BE49-F238E27FC236}">
                  <a16:creationId xmlns:a16="http://schemas.microsoft.com/office/drawing/2014/main" id="{A24508BE-F210-7558-CBEE-0EEFDB4C4D2F}"/>
                </a:ext>
              </a:extLst>
            </p:cNvPr>
            <p:cNvSpPr/>
            <p:nvPr/>
          </p:nvSpPr>
          <p:spPr bwMode="auto">
            <a:xfrm>
              <a:off x="4364153" y="2362281"/>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5" name="Group 214">
            <a:extLst>
              <a:ext uri="{FF2B5EF4-FFF2-40B4-BE49-F238E27FC236}">
                <a16:creationId xmlns:a16="http://schemas.microsoft.com/office/drawing/2014/main" id="{82B87D89-C763-71D1-D411-6B8BB05A32B5}"/>
              </a:ext>
            </a:extLst>
          </p:cNvPr>
          <p:cNvGrpSpPr/>
          <p:nvPr/>
        </p:nvGrpSpPr>
        <p:grpSpPr>
          <a:xfrm>
            <a:off x="1689349" y="3345155"/>
            <a:ext cx="109445" cy="114150"/>
            <a:chOff x="4356640" y="2347784"/>
            <a:chExt cx="109445" cy="131215"/>
          </a:xfrm>
          <a:solidFill>
            <a:schemeClr val="accent3"/>
          </a:solidFill>
        </p:grpSpPr>
        <p:grpSp>
          <p:nvGrpSpPr>
            <p:cNvPr id="216" name="Group 215">
              <a:extLst>
                <a:ext uri="{FF2B5EF4-FFF2-40B4-BE49-F238E27FC236}">
                  <a16:creationId xmlns:a16="http://schemas.microsoft.com/office/drawing/2014/main" id="{8A0AB56F-E240-F85E-980D-41C52A20F6D7}"/>
                </a:ext>
              </a:extLst>
            </p:cNvPr>
            <p:cNvGrpSpPr/>
            <p:nvPr/>
          </p:nvGrpSpPr>
          <p:grpSpPr>
            <a:xfrm>
              <a:off x="4356640" y="2347784"/>
              <a:ext cx="109445" cy="131215"/>
              <a:chOff x="4346048" y="2347784"/>
              <a:chExt cx="109445" cy="131215"/>
            </a:xfrm>
            <a:grpFill/>
          </p:grpSpPr>
          <p:cxnSp>
            <p:nvCxnSpPr>
              <p:cNvPr id="218" name="Straight Connector 217">
                <a:extLst>
                  <a:ext uri="{FF2B5EF4-FFF2-40B4-BE49-F238E27FC236}">
                    <a16:creationId xmlns:a16="http://schemas.microsoft.com/office/drawing/2014/main" id="{7ADF3830-8092-5C67-F79A-C02C67CAF1A5}"/>
                  </a:ext>
                </a:extLst>
              </p:cNvPr>
              <p:cNvCxnSpPr>
                <a:cxnSpLocks/>
              </p:cNvCxnSpPr>
              <p:nvPr/>
            </p:nvCxnSpPr>
            <p:spPr bwMode="auto">
              <a:xfrm>
                <a:off x="4400770" y="2356608"/>
                <a:ext cx="0" cy="122391"/>
              </a:xfrm>
              <a:prstGeom prst="line">
                <a:avLst/>
              </a:prstGeom>
              <a:grp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7D996B3F-FCAF-8555-5161-8C835CEDB162}"/>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D88BA1D-421F-8DD4-ED31-5BAAF2B4A631}"/>
                  </a:ext>
                </a:extLst>
              </p:cNvPr>
              <p:cNvCxnSpPr>
                <a:cxnSpLocks/>
              </p:cNvCxnSpPr>
              <p:nvPr/>
            </p:nvCxnSpPr>
            <p:spPr bwMode="auto">
              <a:xfrm>
                <a:off x="4346048" y="2478999"/>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17" name="Oval 216">
              <a:extLst>
                <a:ext uri="{FF2B5EF4-FFF2-40B4-BE49-F238E27FC236}">
                  <a16:creationId xmlns:a16="http://schemas.microsoft.com/office/drawing/2014/main" id="{35CAC0C4-6E81-3A76-A1E8-27FD49F3A544}"/>
                </a:ext>
              </a:extLst>
            </p:cNvPr>
            <p:cNvSpPr/>
            <p:nvPr/>
          </p:nvSpPr>
          <p:spPr bwMode="auto">
            <a:xfrm>
              <a:off x="4364153" y="2362281"/>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1" name="Group 220">
            <a:extLst>
              <a:ext uri="{FF2B5EF4-FFF2-40B4-BE49-F238E27FC236}">
                <a16:creationId xmlns:a16="http://schemas.microsoft.com/office/drawing/2014/main" id="{423C7988-4CE0-7AFE-7D59-4F69BD0DBB43}"/>
              </a:ext>
            </a:extLst>
          </p:cNvPr>
          <p:cNvGrpSpPr/>
          <p:nvPr/>
        </p:nvGrpSpPr>
        <p:grpSpPr>
          <a:xfrm>
            <a:off x="1855871" y="3684673"/>
            <a:ext cx="109445" cy="114150"/>
            <a:chOff x="4356640" y="2347784"/>
            <a:chExt cx="109445" cy="131215"/>
          </a:xfrm>
          <a:solidFill>
            <a:schemeClr val="accent3"/>
          </a:solidFill>
        </p:grpSpPr>
        <p:grpSp>
          <p:nvGrpSpPr>
            <p:cNvPr id="222" name="Group 221">
              <a:extLst>
                <a:ext uri="{FF2B5EF4-FFF2-40B4-BE49-F238E27FC236}">
                  <a16:creationId xmlns:a16="http://schemas.microsoft.com/office/drawing/2014/main" id="{793CE41F-08A0-5CD8-E0B6-98B8F02447B1}"/>
                </a:ext>
              </a:extLst>
            </p:cNvPr>
            <p:cNvGrpSpPr/>
            <p:nvPr/>
          </p:nvGrpSpPr>
          <p:grpSpPr>
            <a:xfrm>
              <a:off x="4356640" y="2347784"/>
              <a:ext cx="109445" cy="131215"/>
              <a:chOff x="4346048" y="2347784"/>
              <a:chExt cx="109445" cy="131215"/>
            </a:xfrm>
            <a:grpFill/>
          </p:grpSpPr>
          <p:cxnSp>
            <p:nvCxnSpPr>
              <p:cNvPr id="224" name="Straight Connector 223">
                <a:extLst>
                  <a:ext uri="{FF2B5EF4-FFF2-40B4-BE49-F238E27FC236}">
                    <a16:creationId xmlns:a16="http://schemas.microsoft.com/office/drawing/2014/main" id="{71397ABA-CD47-DC1D-DD55-B33F91DB4A49}"/>
                  </a:ext>
                </a:extLst>
              </p:cNvPr>
              <p:cNvCxnSpPr>
                <a:cxnSpLocks/>
              </p:cNvCxnSpPr>
              <p:nvPr/>
            </p:nvCxnSpPr>
            <p:spPr bwMode="auto">
              <a:xfrm>
                <a:off x="4400770" y="2356608"/>
                <a:ext cx="0" cy="122391"/>
              </a:xfrm>
              <a:prstGeom prst="line">
                <a:avLst/>
              </a:prstGeom>
              <a:grp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F2C0E14D-9A6D-0CC9-D0A1-7F23EC6E4C87}"/>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432D7747-C63F-D432-D10B-7C87DCC9AA20}"/>
                  </a:ext>
                </a:extLst>
              </p:cNvPr>
              <p:cNvCxnSpPr>
                <a:cxnSpLocks/>
              </p:cNvCxnSpPr>
              <p:nvPr/>
            </p:nvCxnSpPr>
            <p:spPr bwMode="auto">
              <a:xfrm>
                <a:off x="4346048" y="2478999"/>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23" name="Oval 222">
              <a:extLst>
                <a:ext uri="{FF2B5EF4-FFF2-40B4-BE49-F238E27FC236}">
                  <a16:creationId xmlns:a16="http://schemas.microsoft.com/office/drawing/2014/main" id="{3683A5CE-BCF7-C1DD-6FDA-B52574BC2837}"/>
                </a:ext>
              </a:extLst>
            </p:cNvPr>
            <p:cNvSpPr/>
            <p:nvPr/>
          </p:nvSpPr>
          <p:spPr bwMode="auto">
            <a:xfrm>
              <a:off x="4364153" y="2362281"/>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7" name="Group 226">
            <a:extLst>
              <a:ext uri="{FF2B5EF4-FFF2-40B4-BE49-F238E27FC236}">
                <a16:creationId xmlns:a16="http://schemas.microsoft.com/office/drawing/2014/main" id="{1E7BCDE3-F7FE-9B89-0EDD-640F20CF3274}"/>
              </a:ext>
            </a:extLst>
          </p:cNvPr>
          <p:cNvGrpSpPr/>
          <p:nvPr/>
        </p:nvGrpSpPr>
        <p:grpSpPr>
          <a:xfrm>
            <a:off x="2001210" y="4034761"/>
            <a:ext cx="109445" cy="149458"/>
            <a:chOff x="4356640" y="2347784"/>
            <a:chExt cx="109445" cy="171803"/>
          </a:xfrm>
          <a:solidFill>
            <a:schemeClr val="accent3"/>
          </a:solidFill>
        </p:grpSpPr>
        <p:grpSp>
          <p:nvGrpSpPr>
            <p:cNvPr id="228" name="Group 227">
              <a:extLst>
                <a:ext uri="{FF2B5EF4-FFF2-40B4-BE49-F238E27FC236}">
                  <a16:creationId xmlns:a16="http://schemas.microsoft.com/office/drawing/2014/main" id="{F9BAFC1C-B64B-6603-8BB4-C91D9805711A}"/>
                </a:ext>
              </a:extLst>
            </p:cNvPr>
            <p:cNvGrpSpPr/>
            <p:nvPr/>
          </p:nvGrpSpPr>
          <p:grpSpPr>
            <a:xfrm>
              <a:off x="4356640" y="2347784"/>
              <a:ext cx="109445" cy="171803"/>
              <a:chOff x="4346048" y="2347784"/>
              <a:chExt cx="109445" cy="171803"/>
            </a:xfrm>
            <a:grpFill/>
          </p:grpSpPr>
          <p:cxnSp>
            <p:nvCxnSpPr>
              <p:cNvPr id="230" name="Straight Connector 229">
                <a:extLst>
                  <a:ext uri="{FF2B5EF4-FFF2-40B4-BE49-F238E27FC236}">
                    <a16:creationId xmlns:a16="http://schemas.microsoft.com/office/drawing/2014/main" id="{796A7BBE-4661-84FA-7692-7232BAB9D078}"/>
                  </a:ext>
                </a:extLst>
              </p:cNvPr>
              <p:cNvCxnSpPr>
                <a:cxnSpLocks/>
              </p:cNvCxnSpPr>
              <p:nvPr/>
            </p:nvCxnSpPr>
            <p:spPr bwMode="auto">
              <a:xfrm>
                <a:off x="4400770" y="2356608"/>
                <a:ext cx="0" cy="162315"/>
              </a:xfrm>
              <a:prstGeom prst="line">
                <a:avLst/>
              </a:prstGeom>
              <a:grp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59A8A5F0-6B32-489C-6263-CEDCB9F67BE1}"/>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AE1614B4-ED03-B3E3-B3D4-C52605388FE6}"/>
                  </a:ext>
                </a:extLst>
              </p:cNvPr>
              <p:cNvCxnSpPr>
                <a:cxnSpLocks/>
              </p:cNvCxnSpPr>
              <p:nvPr/>
            </p:nvCxnSpPr>
            <p:spPr bwMode="auto">
              <a:xfrm>
                <a:off x="4346048" y="2519587"/>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29" name="Oval 228">
              <a:extLst>
                <a:ext uri="{FF2B5EF4-FFF2-40B4-BE49-F238E27FC236}">
                  <a16:creationId xmlns:a16="http://schemas.microsoft.com/office/drawing/2014/main" id="{D38C38BC-E7DD-CF41-F0F8-EAE599A239CA}"/>
                </a:ext>
              </a:extLst>
            </p:cNvPr>
            <p:cNvSpPr/>
            <p:nvPr/>
          </p:nvSpPr>
          <p:spPr bwMode="auto">
            <a:xfrm>
              <a:off x="4364153" y="2382572"/>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0" name="Group 239">
            <a:extLst>
              <a:ext uri="{FF2B5EF4-FFF2-40B4-BE49-F238E27FC236}">
                <a16:creationId xmlns:a16="http://schemas.microsoft.com/office/drawing/2014/main" id="{4A735361-6C62-5497-3194-EEFD5E8EE14B}"/>
              </a:ext>
            </a:extLst>
          </p:cNvPr>
          <p:cNvGrpSpPr/>
          <p:nvPr/>
        </p:nvGrpSpPr>
        <p:grpSpPr>
          <a:xfrm>
            <a:off x="2323074" y="4466071"/>
            <a:ext cx="109445" cy="149458"/>
            <a:chOff x="4356640" y="2347784"/>
            <a:chExt cx="109445" cy="171803"/>
          </a:xfrm>
          <a:solidFill>
            <a:schemeClr val="accent3"/>
          </a:solidFill>
        </p:grpSpPr>
        <p:grpSp>
          <p:nvGrpSpPr>
            <p:cNvPr id="241" name="Group 240">
              <a:extLst>
                <a:ext uri="{FF2B5EF4-FFF2-40B4-BE49-F238E27FC236}">
                  <a16:creationId xmlns:a16="http://schemas.microsoft.com/office/drawing/2014/main" id="{8341B715-CADD-B417-B651-D3AA415D6042}"/>
                </a:ext>
              </a:extLst>
            </p:cNvPr>
            <p:cNvGrpSpPr/>
            <p:nvPr/>
          </p:nvGrpSpPr>
          <p:grpSpPr>
            <a:xfrm>
              <a:off x="4356640" y="2347784"/>
              <a:ext cx="109445" cy="171803"/>
              <a:chOff x="4346048" y="2347784"/>
              <a:chExt cx="109445" cy="171803"/>
            </a:xfrm>
            <a:grpFill/>
          </p:grpSpPr>
          <p:cxnSp>
            <p:nvCxnSpPr>
              <p:cNvPr id="243" name="Straight Connector 242">
                <a:extLst>
                  <a:ext uri="{FF2B5EF4-FFF2-40B4-BE49-F238E27FC236}">
                    <a16:creationId xmlns:a16="http://schemas.microsoft.com/office/drawing/2014/main" id="{59A0A2DF-6119-DAC7-7610-E9DC057CF0B5}"/>
                  </a:ext>
                </a:extLst>
              </p:cNvPr>
              <p:cNvCxnSpPr>
                <a:cxnSpLocks/>
              </p:cNvCxnSpPr>
              <p:nvPr/>
            </p:nvCxnSpPr>
            <p:spPr bwMode="auto">
              <a:xfrm>
                <a:off x="4400770" y="2356608"/>
                <a:ext cx="0" cy="162315"/>
              </a:xfrm>
              <a:prstGeom prst="line">
                <a:avLst/>
              </a:prstGeom>
              <a:grp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4BFAE17D-C7F8-CC07-0CE3-784BA5EACB7A}"/>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6E465007-AF07-D87E-B404-52D09146CF4E}"/>
                  </a:ext>
                </a:extLst>
              </p:cNvPr>
              <p:cNvCxnSpPr>
                <a:cxnSpLocks/>
              </p:cNvCxnSpPr>
              <p:nvPr/>
            </p:nvCxnSpPr>
            <p:spPr bwMode="auto">
              <a:xfrm>
                <a:off x="4346048" y="2519587"/>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42" name="Oval 241">
              <a:extLst>
                <a:ext uri="{FF2B5EF4-FFF2-40B4-BE49-F238E27FC236}">
                  <a16:creationId xmlns:a16="http://schemas.microsoft.com/office/drawing/2014/main" id="{1A48C5AD-5FA0-59CB-61D1-62996D3EF7E1}"/>
                </a:ext>
              </a:extLst>
            </p:cNvPr>
            <p:cNvSpPr/>
            <p:nvPr/>
          </p:nvSpPr>
          <p:spPr bwMode="auto">
            <a:xfrm>
              <a:off x="4364153" y="2382572"/>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6" name="Group 245">
            <a:extLst>
              <a:ext uri="{FF2B5EF4-FFF2-40B4-BE49-F238E27FC236}">
                <a16:creationId xmlns:a16="http://schemas.microsoft.com/office/drawing/2014/main" id="{70680BB2-7849-F0D1-D309-AC0A8FE7F19F}"/>
              </a:ext>
            </a:extLst>
          </p:cNvPr>
          <p:cNvGrpSpPr/>
          <p:nvPr/>
        </p:nvGrpSpPr>
        <p:grpSpPr>
          <a:xfrm>
            <a:off x="2627285" y="4773814"/>
            <a:ext cx="109445" cy="149458"/>
            <a:chOff x="4356640" y="2347784"/>
            <a:chExt cx="109445" cy="171803"/>
          </a:xfrm>
          <a:solidFill>
            <a:schemeClr val="accent3"/>
          </a:solidFill>
        </p:grpSpPr>
        <p:grpSp>
          <p:nvGrpSpPr>
            <p:cNvPr id="247" name="Group 246">
              <a:extLst>
                <a:ext uri="{FF2B5EF4-FFF2-40B4-BE49-F238E27FC236}">
                  <a16:creationId xmlns:a16="http://schemas.microsoft.com/office/drawing/2014/main" id="{393DF5C1-72D2-6000-27E2-FABFDBC7687C}"/>
                </a:ext>
              </a:extLst>
            </p:cNvPr>
            <p:cNvGrpSpPr/>
            <p:nvPr/>
          </p:nvGrpSpPr>
          <p:grpSpPr>
            <a:xfrm>
              <a:off x="4356640" y="2347784"/>
              <a:ext cx="109445" cy="171803"/>
              <a:chOff x="4346048" y="2347784"/>
              <a:chExt cx="109445" cy="171803"/>
            </a:xfrm>
            <a:grpFill/>
          </p:grpSpPr>
          <p:cxnSp>
            <p:nvCxnSpPr>
              <p:cNvPr id="249" name="Straight Connector 248">
                <a:extLst>
                  <a:ext uri="{FF2B5EF4-FFF2-40B4-BE49-F238E27FC236}">
                    <a16:creationId xmlns:a16="http://schemas.microsoft.com/office/drawing/2014/main" id="{37577771-B88E-A384-5B92-30B944A27152}"/>
                  </a:ext>
                </a:extLst>
              </p:cNvPr>
              <p:cNvCxnSpPr>
                <a:cxnSpLocks/>
              </p:cNvCxnSpPr>
              <p:nvPr/>
            </p:nvCxnSpPr>
            <p:spPr bwMode="auto">
              <a:xfrm>
                <a:off x="4400770" y="2356608"/>
                <a:ext cx="0" cy="162315"/>
              </a:xfrm>
              <a:prstGeom prst="line">
                <a:avLst/>
              </a:prstGeom>
              <a:grp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4B52900E-B350-8F94-3EFA-04BB41A46CC2}"/>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797A3550-7BE3-3272-3631-E5695E650252}"/>
                  </a:ext>
                </a:extLst>
              </p:cNvPr>
              <p:cNvCxnSpPr>
                <a:cxnSpLocks/>
              </p:cNvCxnSpPr>
              <p:nvPr/>
            </p:nvCxnSpPr>
            <p:spPr bwMode="auto">
              <a:xfrm>
                <a:off x="4346048" y="2519587"/>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48" name="Oval 247">
              <a:extLst>
                <a:ext uri="{FF2B5EF4-FFF2-40B4-BE49-F238E27FC236}">
                  <a16:creationId xmlns:a16="http://schemas.microsoft.com/office/drawing/2014/main" id="{B5D36AA0-8ACC-D9EA-5043-13DB50FA647F}"/>
                </a:ext>
              </a:extLst>
            </p:cNvPr>
            <p:cNvSpPr/>
            <p:nvPr/>
          </p:nvSpPr>
          <p:spPr bwMode="auto">
            <a:xfrm>
              <a:off x="4364153" y="2382572"/>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2" name="Group 251">
            <a:extLst>
              <a:ext uri="{FF2B5EF4-FFF2-40B4-BE49-F238E27FC236}">
                <a16:creationId xmlns:a16="http://schemas.microsoft.com/office/drawing/2014/main" id="{DE813CDA-AB5B-43A0-02D9-F5270109F77E}"/>
              </a:ext>
            </a:extLst>
          </p:cNvPr>
          <p:cNvGrpSpPr/>
          <p:nvPr/>
        </p:nvGrpSpPr>
        <p:grpSpPr>
          <a:xfrm>
            <a:off x="2942088" y="5039181"/>
            <a:ext cx="109445" cy="177705"/>
            <a:chOff x="4356640" y="2347784"/>
            <a:chExt cx="109445" cy="204274"/>
          </a:xfrm>
          <a:solidFill>
            <a:schemeClr val="accent3"/>
          </a:solidFill>
        </p:grpSpPr>
        <p:grpSp>
          <p:nvGrpSpPr>
            <p:cNvPr id="253" name="Group 252">
              <a:extLst>
                <a:ext uri="{FF2B5EF4-FFF2-40B4-BE49-F238E27FC236}">
                  <a16:creationId xmlns:a16="http://schemas.microsoft.com/office/drawing/2014/main" id="{79D34B5A-991E-F473-6036-55A16034462E}"/>
                </a:ext>
              </a:extLst>
            </p:cNvPr>
            <p:cNvGrpSpPr/>
            <p:nvPr/>
          </p:nvGrpSpPr>
          <p:grpSpPr>
            <a:xfrm>
              <a:off x="4356640" y="2347784"/>
              <a:ext cx="109445" cy="204274"/>
              <a:chOff x="4346048" y="2347784"/>
              <a:chExt cx="109445" cy="204274"/>
            </a:xfrm>
            <a:grpFill/>
          </p:grpSpPr>
          <p:cxnSp>
            <p:nvCxnSpPr>
              <p:cNvPr id="255" name="Straight Connector 254">
                <a:extLst>
                  <a:ext uri="{FF2B5EF4-FFF2-40B4-BE49-F238E27FC236}">
                    <a16:creationId xmlns:a16="http://schemas.microsoft.com/office/drawing/2014/main" id="{1D45E602-D93F-C237-99C3-76FAFA64BDD3}"/>
                  </a:ext>
                </a:extLst>
              </p:cNvPr>
              <p:cNvCxnSpPr>
                <a:cxnSpLocks/>
              </p:cNvCxnSpPr>
              <p:nvPr/>
            </p:nvCxnSpPr>
            <p:spPr bwMode="auto">
              <a:xfrm>
                <a:off x="4400770" y="2356608"/>
                <a:ext cx="0" cy="192769"/>
              </a:xfrm>
              <a:prstGeom prst="line">
                <a:avLst/>
              </a:prstGeom>
              <a:grp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3414CD2-BDE7-C541-2EBF-4EEDAB37368D}"/>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265B57C-BDDB-7903-144E-B37724513D33}"/>
                  </a:ext>
                </a:extLst>
              </p:cNvPr>
              <p:cNvCxnSpPr>
                <a:cxnSpLocks/>
              </p:cNvCxnSpPr>
              <p:nvPr/>
            </p:nvCxnSpPr>
            <p:spPr bwMode="auto">
              <a:xfrm>
                <a:off x="4346048" y="2552058"/>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54" name="Oval 253">
              <a:extLst>
                <a:ext uri="{FF2B5EF4-FFF2-40B4-BE49-F238E27FC236}">
                  <a16:creationId xmlns:a16="http://schemas.microsoft.com/office/drawing/2014/main" id="{79C6ABCD-0EB3-E3C6-F7EC-B7F19DE3A1A2}"/>
                </a:ext>
              </a:extLst>
            </p:cNvPr>
            <p:cNvSpPr/>
            <p:nvPr/>
          </p:nvSpPr>
          <p:spPr bwMode="auto">
            <a:xfrm>
              <a:off x="4364153" y="2394747"/>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9" name="Group 258">
            <a:extLst>
              <a:ext uri="{FF2B5EF4-FFF2-40B4-BE49-F238E27FC236}">
                <a16:creationId xmlns:a16="http://schemas.microsoft.com/office/drawing/2014/main" id="{3AFF36AE-1F2C-73BB-7BFA-B8D277A80B0D}"/>
              </a:ext>
            </a:extLst>
          </p:cNvPr>
          <p:cNvGrpSpPr/>
          <p:nvPr/>
        </p:nvGrpSpPr>
        <p:grpSpPr>
          <a:xfrm>
            <a:off x="3246300" y="5223358"/>
            <a:ext cx="109445" cy="216540"/>
            <a:chOff x="4356640" y="2347784"/>
            <a:chExt cx="109445" cy="248915"/>
          </a:xfrm>
          <a:solidFill>
            <a:schemeClr val="accent3"/>
          </a:solidFill>
        </p:grpSpPr>
        <p:grpSp>
          <p:nvGrpSpPr>
            <p:cNvPr id="260" name="Group 259">
              <a:extLst>
                <a:ext uri="{FF2B5EF4-FFF2-40B4-BE49-F238E27FC236}">
                  <a16:creationId xmlns:a16="http://schemas.microsoft.com/office/drawing/2014/main" id="{591B1842-BD8C-E238-E2FD-53A744B6A4D3}"/>
                </a:ext>
              </a:extLst>
            </p:cNvPr>
            <p:cNvGrpSpPr/>
            <p:nvPr/>
          </p:nvGrpSpPr>
          <p:grpSpPr>
            <a:xfrm>
              <a:off x="4356640" y="2347784"/>
              <a:ext cx="109445" cy="248915"/>
              <a:chOff x="4346048" y="2347784"/>
              <a:chExt cx="109445" cy="248915"/>
            </a:xfrm>
            <a:grpFill/>
          </p:grpSpPr>
          <p:cxnSp>
            <p:nvCxnSpPr>
              <p:cNvPr id="262" name="Straight Connector 261">
                <a:extLst>
                  <a:ext uri="{FF2B5EF4-FFF2-40B4-BE49-F238E27FC236}">
                    <a16:creationId xmlns:a16="http://schemas.microsoft.com/office/drawing/2014/main" id="{EFDF8660-831F-1AA0-4A3D-6F35FEA6039E}"/>
                  </a:ext>
                </a:extLst>
              </p:cNvPr>
              <p:cNvCxnSpPr>
                <a:cxnSpLocks/>
              </p:cNvCxnSpPr>
              <p:nvPr/>
            </p:nvCxnSpPr>
            <p:spPr bwMode="auto">
              <a:xfrm>
                <a:off x="4400770" y="2356608"/>
                <a:ext cx="0" cy="232670"/>
              </a:xfrm>
              <a:prstGeom prst="line">
                <a:avLst/>
              </a:prstGeom>
              <a:grp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2ADFE77-F05B-2B94-F57A-938D6F6980A0}"/>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945EAA7-C433-755B-3B95-6A86C470BA77}"/>
                  </a:ext>
                </a:extLst>
              </p:cNvPr>
              <p:cNvCxnSpPr>
                <a:cxnSpLocks/>
              </p:cNvCxnSpPr>
              <p:nvPr/>
            </p:nvCxnSpPr>
            <p:spPr bwMode="auto">
              <a:xfrm>
                <a:off x="4346048" y="2596699"/>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61" name="Oval 260">
              <a:extLst>
                <a:ext uri="{FF2B5EF4-FFF2-40B4-BE49-F238E27FC236}">
                  <a16:creationId xmlns:a16="http://schemas.microsoft.com/office/drawing/2014/main" id="{B4C503FD-F7D7-F185-8638-3DCC08A6C79D}"/>
                </a:ext>
              </a:extLst>
            </p:cNvPr>
            <p:cNvSpPr/>
            <p:nvPr/>
          </p:nvSpPr>
          <p:spPr bwMode="auto">
            <a:xfrm>
              <a:off x="4364153" y="2419097"/>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6" name="Group 265">
            <a:extLst>
              <a:ext uri="{FF2B5EF4-FFF2-40B4-BE49-F238E27FC236}">
                <a16:creationId xmlns:a16="http://schemas.microsoft.com/office/drawing/2014/main" id="{A461A435-43B7-8D12-85F6-2717B4FAC1FB}"/>
              </a:ext>
            </a:extLst>
          </p:cNvPr>
          <p:cNvGrpSpPr/>
          <p:nvPr/>
        </p:nvGrpSpPr>
        <p:grpSpPr>
          <a:xfrm>
            <a:off x="3561104" y="5294557"/>
            <a:ext cx="109445" cy="216540"/>
            <a:chOff x="4356640" y="2347784"/>
            <a:chExt cx="109445" cy="248915"/>
          </a:xfrm>
          <a:solidFill>
            <a:schemeClr val="accent3"/>
          </a:solidFill>
        </p:grpSpPr>
        <p:grpSp>
          <p:nvGrpSpPr>
            <p:cNvPr id="267" name="Group 266">
              <a:extLst>
                <a:ext uri="{FF2B5EF4-FFF2-40B4-BE49-F238E27FC236}">
                  <a16:creationId xmlns:a16="http://schemas.microsoft.com/office/drawing/2014/main" id="{708BDA86-7935-805B-4258-7A3B29D39E20}"/>
                </a:ext>
              </a:extLst>
            </p:cNvPr>
            <p:cNvGrpSpPr/>
            <p:nvPr/>
          </p:nvGrpSpPr>
          <p:grpSpPr>
            <a:xfrm>
              <a:off x="4356640" y="2347784"/>
              <a:ext cx="109445" cy="248915"/>
              <a:chOff x="4346048" y="2347784"/>
              <a:chExt cx="109445" cy="248915"/>
            </a:xfrm>
            <a:grpFill/>
          </p:grpSpPr>
          <p:cxnSp>
            <p:nvCxnSpPr>
              <p:cNvPr id="269" name="Straight Connector 268">
                <a:extLst>
                  <a:ext uri="{FF2B5EF4-FFF2-40B4-BE49-F238E27FC236}">
                    <a16:creationId xmlns:a16="http://schemas.microsoft.com/office/drawing/2014/main" id="{0E659B2B-5BD2-942C-46A9-0C15294BB541}"/>
                  </a:ext>
                </a:extLst>
              </p:cNvPr>
              <p:cNvCxnSpPr>
                <a:cxnSpLocks/>
              </p:cNvCxnSpPr>
              <p:nvPr/>
            </p:nvCxnSpPr>
            <p:spPr bwMode="auto">
              <a:xfrm>
                <a:off x="4400770" y="2356608"/>
                <a:ext cx="0" cy="232670"/>
              </a:xfrm>
              <a:prstGeom prst="line">
                <a:avLst/>
              </a:prstGeom>
              <a:grp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88C53F7E-E2B7-74EE-C60E-BA321EC42293}"/>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E44A2C45-85C3-0E1E-DE7F-3DF7ED5A6577}"/>
                  </a:ext>
                </a:extLst>
              </p:cNvPr>
              <p:cNvCxnSpPr>
                <a:cxnSpLocks/>
              </p:cNvCxnSpPr>
              <p:nvPr/>
            </p:nvCxnSpPr>
            <p:spPr bwMode="auto">
              <a:xfrm>
                <a:off x="4346048" y="2596699"/>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68" name="Oval 267">
              <a:extLst>
                <a:ext uri="{FF2B5EF4-FFF2-40B4-BE49-F238E27FC236}">
                  <a16:creationId xmlns:a16="http://schemas.microsoft.com/office/drawing/2014/main" id="{44C6E345-FE60-A8DD-F72C-0F8682E1F0A7}"/>
                </a:ext>
              </a:extLst>
            </p:cNvPr>
            <p:cNvSpPr/>
            <p:nvPr/>
          </p:nvSpPr>
          <p:spPr bwMode="auto">
            <a:xfrm>
              <a:off x="4364153" y="2419097"/>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2" name="Group 271">
            <a:extLst>
              <a:ext uri="{FF2B5EF4-FFF2-40B4-BE49-F238E27FC236}">
                <a16:creationId xmlns:a16="http://schemas.microsoft.com/office/drawing/2014/main" id="{7011084D-1A02-97AC-7F4C-9C98AD8E457F}"/>
              </a:ext>
            </a:extLst>
          </p:cNvPr>
          <p:cNvGrpSpPr/>
          <p:nvPr/>
        </p:nvGrpSpPr>
        <p:grpSpPr>
          <a:xfrm>
            <a:off x="3875907" y="5344573"/>
            <a:ext cx="109445" cy="216540"/>
            <a:chOff x="4356640" y="2347784"/>
            <a:chExt cx="109445" cy="248915"/>
          </a:xfrm>
          <a:solidFill>
            <a:schemeClr val="accent3"/>
          </a:solidFill>
        </p:grpSpPr>
        <p:grpSp>
          <p:nvGrpSpPr>
            <p:cNvPr id="273" name="Group 272">
              <a:extLst>
                <a:ext uri="{FF2B5EF4-FFF2-40B4-BE49-F238E27FC236}">
                  <a16:creationId xmlns:a16="http://schemas.microsoft.com/office/drawing/2014/main" id="{390F7422-8474-ECA1-B32B-317752B12E36}"/>
                </a:ext>
              </a:extLst>
            </p:cNvPr>
            <p:cNvGrpSpPr/>
            <p:nvPr/>
          </p:nvGrpSpPr>
          <p:grpSpPr>
            <a:xfrm>
              <a:off x="4356640" y="2347784"/>
              <a:ext cx="109445" cy="248915"/>
              <a:chOff x="4346048" y="2347784"/>
              <a:chExt cx="109445" cy="248915"/>
            </a:xfrm>
            <a:grpFill/>
          </p:grpSpPr>
          <p:cxnSp>
            <p:nvCxnSpPr>
              <p:cNvPr id="275" name="Straight Connector 274">
                <a:extLst>
                  <a:ext uri="{FF2B5EF4-FFF2-40B4-BE49-F238E27FC236}">
                    <a16:creationId xmlns:a16="http://schemas.microsoft.com/office/drawing/2014/main" id="{3744545E-EED8-7147-E51B-2D0AAB5FF7F3}"/>
                  </a:ext>
                </a:extLst>
              </p:cNvPr>
              <p:cNvCxnSpPr>
                <a:cxnSpLocks/>
              </p:cNvCxnSpPr>
              <p:nvPr/>
            </p:nvCxnSpPr>
            <p:spPr bwMode="auto">
              <a:xfrm>
                <a:off x="4400770" y="2356608"/>
                <a:ext cx="0" cy="232670"/>
              </a:xfrm>
              <a:prstGeom prst="line">
                <a:avLst/>
              </a:prstGeom>
              <a:grp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995D741B-2722-C381-025E-EFD0D406F273}"/>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782A7040-3B75-1B37-9851-B6B2634BF99C}"/>
                  </a:ext>
                </a:extLst>
              </p:cNvPr>
              <p:cNvCxnSpPr>
                <a:cxnSpLocks/>
              </p:cNvCxnSpPr>
              <p:nvPr/>
            </p:nvCxnSpPr>
            <p:spPr bwMode="auto">
              <a:xfrm>
                <a:off x="4346048" y="2596699"/>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74" name="Oval 273">
              <a:extLst>
                <a:ext uri="{FF2B5EF4-FFF2-40B4-BE49-F238E27FC236}">
                  <a16:creationId xmlns:a16="http://schemas.microsoft.com/office/drawing/2014/main" id="{CD3B22E7-843B-B1DC-2A03-AD53E363B462}"/>
                </a:ext>
              </a:extLst>
            </p:cNvPr>
            <p:cNvSpPr/>
            <p:nvPr/>
          </p:nvSpPr>
          <p:spPr bwMode="auto">
            <a:xfrm>
              <a:off x="4364153" y="2419097"/>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8" name="Group 277">
            <a:extLst>
              <a:ext uri="{FF2B5EF4-FFF2-40B4-BE49-F238E27FC236}">
                <a16:creationId xmlns:a16="http://schemas.microsoft.com/office/drawing/2014/main" id="{6E4CB79B-7BB7-2CEA-9CC3-EDFD4AB53C50}"/>
              </a:ext>
            </a:extLst>
          </p:cNvPr>
          <p:cNvGrpSpPr/>
          <p:nvPr/>
        </p:nvGrpSpPr>
        <p:grpSpPr>
          <a:xfrm>
            <a:off x="4141283" y="4702605"/>
            <a:ext cx="109445" cy="237725"/>
            <a:chOff x="4356640" y="2347784"/>
            <a:chExt cx="109445" cy="273268"/>
          </a:xfrm>
          <a:solidFill>
            <a:schemeClr val="accent3"/>
          </a:solidFill>
        </p:grpSpPr>
        <p:grpSp>
          <p:nvGrpSpPr>
            <p:cNvPr id="279" name="Group 278">
              <a:extLst>
                <a:ext uri="{FF2B5EF4-FFF2-40B4-BE49-F238E27FC236}">
                  <a16:creationId xmlns:a16="http://schemas.microsoft.com/office/drawing/2014/main" id="{4B9395D8-3A21-E20E-88D5-0F8E7B0C9A1A}"/>
                </a:ext>
              </a:extLst>
            </p:cNvPr>
            <p:cNvGrpSpPr/>
            <p:nvPr/>
          </p:nvGrpSpPr>
          <p:grpSpPr>
            <a:xfrm>
              <a:off x="4356640" y="2347784"/>
              <a:ext cx="109445" cy="273268"/>
              <a:chOff x="4346048" y="2347784"/>
              <a:chExt cx="109445" cy="273268"/>
            </a:xfrm>
            <a:grpFill/>
          </p:grpSpPr>
          <p:cxnSp>
            <p:nvCxnSpPr>
              <p:cNvPr id="281" name="Straight Connector 280">
                <a:extLst>
                  <a:ext uri="{FF2B5EF4-FFF2-40B4-BE49-F238E27FC236}">
                    <a16:creationId xmlns:a16="http://schemas.microsoft.com/office/drawing/2014/main" id="{AB16457D-B3CD-BB74-2C2C-6F84D137C001}"/>
                  </a:ext>
                </a:extLst>
              </p:cNvPr>
              <p:cNvCxnSpPr>
                <a:cxnSpLocks/>
              </p:cNvCxnSpPr>
              <p:nvPr/>
            </p:nvCxnSpPr>
            <p:spPr bwMode="auto">
              <a:xfrm>
                <a:off x="4400770" y="2356608"/>
                <a:ext cx="0" cy="254996"/>
              </a:xfrm>
              <a:prstGeom prst="line">
                <a:avLst/>
              </a:prstGeom>
              <a:grp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0D68CDB9-5F5B-DD26-6663-BA6C3B483F5B}"/>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019C9225-A426-7DDB-BEA6-CB0AC432EC44}"/>
                  </a:ext>
                </a:extLst>
              </p:cNvPr>
              <p:cNvCxnSpPr>
                <a:cxnSpLocks/>
              </p:cNvCxnSpPr>
              <p:nvPr/>
            </p:nvCxnSpPr>
            <p:spPr bwMode="auto">
              <a:xfrm>
                <a:off x="4346048" y="2621052"/>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80" name="Oval 279">
              <a:extLst>
                <a:ext uri="{FF2B5EF4-FFF2-40B4-BE49-F238E27FC236}">
                  <a16:creationId xmlns:a16="http://schemas.microsoft.com/office/drawing/2014/main" id="{AB3D7A73-7655-D4BA-3E86-525EADB88894}"/>
                </a:ext>
              </a:extLst>
            </p:cNvPr>
            <p:cNvSpPr/>
            <p:nvPr/>
          </p:nvSpPr>
          <p:spPr bwMode="auto">
            <a:xfrm>
              <a:off x="4364153" y="2419097"/>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5" name="Group 284">
            <a:extLst>
              <a:ext uri="{FF2B5EF4-FFF2-40B4-BE49-F238E27FC236}">
                <a16:creationId xmlns:a16="http://schemas.microsoft.com/office/drawing/2014/main" id="{863A13B4-F73D-CE9A-35C2-D1517C14A352}"/>
              </a:ext>
            </a:extLst>
          </p:cNvPr>
          <p:cNvGrpSpPr/>
          <p:nvPr/>
        </p:nvGrpSpPr>
        <p:grpSpPr>
          <a:xfrm>
            <a:off x="4339580" y="4230106"/>
            <a:ext cx="109445" cy="237725"/>
            <a:chOff x="4356640" y="2347784"/>
            <a:chExt cx="109445" cy="273268"/>
          </a:xfrm>
          <a:solidFill>
            <a:schemeClr val="accent3"/>
          </a:solidFill>
        </p:grpSpPr>
        <p:grpSp>
          <p:nvGrpSpPr>
            <p:cNvPr id="286" name="Group 285">
              <a:extLst>
                <a:ext uri="{FF2B5EF4-FFF2-40B4-BE49-F238E27FC236}">
                  <a16:creationId xmlns:a16="http://schemas.microsoft.com/office/drawing/2014/main" id="{C8179C31-2BC2-FB17-46E5-6B2B09C1860C}"/>
                </a:ext>
              </a:extLst>
            </p:cNvPr>
            <p:cNvGrpSpPr/>
            <p:nvPr/>
          </p:nvGrpSpPr>
          <p:grpSpPr>
            <a:xfrm>
              <a:off x="4356640" y="2347784"/>
              <a:ext cx="109445" cy="273268"/>
              <a:chOff x="4346048" y="2347784"/>
              <a:chExt cx="109445" cy="273268"/>
            </a:xfrm>
            <a:grpFill/>
          </p:grpSpPr>
          <p:cxnSp>
            <p:nvCxnSpPr>
              <p:cNvPr id="288" name="Straight Connector 287">
                <a:extLst>
                  <a:ext uri="{FF2B5EF4-FFF2-40B4-BE49-F238E27FC236}">
                    <a16:creationId xmlns:a16="http://schemas.microsoft.com/office/drawing/2014/main" id="{F5A6FCA8-BDAF-592D-CAEE-0CD9670D4809}"/>
                  </a:ext>
                </a:extLst>
              </p:cNvPr>
              <p:cNvCxnSpPr>
                <a:cxnSpLocks/>
              </p:cNvCxnSpPr>
              <p:nvPr/>
            </p:nvCxnSpPr>
            <p:spPr bwMode="auto">
              <a:xfrm>
                <a:off x="4400770" y="2356608"/>
                <a:ext cx="0" cy="254996"/>
              </a:xfrm>
              <a:prstGeom prst="line">
                <a:avLst/>
              </a:prstGeom>
              <a:grp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1FB2B8FC-9B9E-3649-0D41-81C6D8891C13}"/>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36ECA7AB-99DC-66CA-BAF0-9BD9C385F355}"/>
                  </a:ext>
                </a:extLst>
              </p:cNvPr>
              <p:cNvCxnSpPr>
                <a:cxnSpLocks/>
              </p:cNvCxnSpPr>
              <p:nvPr/>
            </p:nvCxnSpPr>
            <p:spPr bwMode="auto">
              <a:xfrm>
                <a:off x="4346048" y="2621052"/>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87" name="Oval 286">
              <a:extLst>
                <a:ext uri="{FF2B5EF4-FFF2-40B4-BE49-F238E27FC236}">
                  <a16:creationId xmlns:a16="http://schemas.microsoft.com/office/drawing/2014/main" id="{50C13F13-90AB-DEF7-F7D5-E141D951A332}"/>
                </a:ext>
              </a:extLst>
            </p:cNvPr>
            <p:cNvSpPr/>
            <p:nvPr/>
          </p:nvSpPr>
          <p:spPr bwMode="auto">
            <a:xfrm>
              <a:off x="4364153" y="2419097"/>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1" name="Group 290">
            <a:extLst>
              <a:ext uri="{FF2B5EF4-FFF2-40B4-BE49-F238E27FC236}">
                <a16:creationId xmlns:a16="http://schemas.microsoft.com/office/drawing/2014/main" id="{2034F594-D138-CF23-9E74-64A0A1EC31A9}"/>
              </a:ext>
            </a:extLst>
          </p:cNvPr>
          <p:cNvGrpSpPr/>
          <p:nvPr/>
        </p:nvGrpSpPr>
        <p:grpSpPr>
          <a:xfrm>
            <a:off x="5275751" y="3358661"/>
            <a:ext cx="109445" cy="237725"/>
            <a:chOff x="4356640" y="2347784"/>
            <a:chExt cx="109445" cy="273268"/>
          </a:xfrm>
          <a:solidFill>
            <a:schemeClr val="accent3"/>
          </a:solidFill>
        </p:grpSpPr>
        <p:grpSp>
          <p:nvGrpSpPr>
            <p:cNvPr id="292" name="Group 291">
              <a:extLst>
                <a:ext uri="{FF2B5EF4-FFF2-40B4-BE49-F238E27FC236}">
                  <a16:creationId xmlns:a16="http://schemas.microsoft.com/office/drawing/2014/main" id="{61DD82A7-9D5B-4DD6-5A8C-7B95177EF01B}"/>
                </a:ext>
              </a:extLst>
            </p:cNvPr>
            <p:cNvGrpSpPr/>
            <p:nvPr/>
          </p:nvGrpSpPr>
          <p:grpSpPr>
            <a:xfrm>
              <a:off x="4356640" y="2347784"/>
              <a:ext cx="109445" cy="273268"/>
              <a:chOff x="4346048" y="2347784"/>
              <a:chExt cx="109445" cy="273268"/>
            </a:xfrm>
            <a:grpFill/>
          </p:grpSpPr>
          <p:cxnSp>
            <p:nvCxnSpPr>
              <p:cNvPr id="294" name="Straight Connector 293">
                <a:extLst>
                  <a:ext uri="{FF2B5EF4-FFF2-40B4-BE49-F238E27FC236}">
                    <a16:creationId xmlns:a16="http://schemas.microsoft.com/office/drawing/2014/main" id="{E797ABC4-3BF0-EABB-1A10-5223F9DEE00C}"/>
                  </a:ext>
                </a:extLst>
              </p:cNvPr>
              <p:cNvCxnSpPr>
                <a:cxnSpLocks/>
              </p:cNvCxnSpPr>
              <p:nvPr/>
            </p:nvCxnSpPr>
            <p:spPr bwMode="auto">
              <a:xfrm>
                <a:off x="4400770" y="2356608"/>
                <a:ext cx="0" cy="254996"/>
              </a:xfrm>
              <a:prstGeom prst="line">
                <a:avLst/>
              </a:prstGeom>
              <a:grp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43C9384C-8583-33DF-EA26-345F26E695F5}"/>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B375B00-EEFF-C968-A42B-937232A7DD78}"/>
                  </a:ext>
                </a:extLst>
              </p:cNvPr>
              <p:cNvCxnSpPr>
                <a:cxnSpLocks/>
              </p:cNvCxnSpPr>
              <p:nvPr/>
            </p:nvCxnSpPr>
            <p:spPr bwMode="auto">
              <a:xfrm>
                <a:off x="4346048" y="2621052"/>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93" name="Oval 292">
              <a:extLst>
                <a:ext uri="{FF2B5EF4-FFF2-40B4-BE49-F238E27FC236}">
                  <a16:creationId xmlns:a16="http://schemas.microsoft.com/office/drawing/2014/main" id="{1D0AC0CA-CA69-0D10-63F1-8E885DD955C5}"/>
                </a:ext>
              </a:extLst>
            </p:cNvPr>
            <p:cNvSpPr/>
            <p:nvPr/>
          </p:nvSpPr>
          <p:spPr bwMode="auto">
            <a:xfrm>
              <a:off x="4364153" y="2419097"/>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7" name="Group 296">
            <a:extLst>
              <a:ext uri="{FF2B5EF4-FFF2-40B4-BE49-F238E27FC236}">
                <a16:creationId xmlns:a16="http://schemas.microsoft.com/office/drawing/2014/main" id="{988FD5B7-9F28-4D18-7621-688C8DB79961}"/>
              </a:ext>
            </a:extLst>
          </p:cNvPr>
          <p:cNvGrpSpPr/>
          <p:nvPr/>
        </p:nvGrpSpPr>
        <p:grpSpPr>
          <a:xfrm>
            <a:off x="5876524" y="3150950"/>
            <a:ext cx="109445" cy="237725"/>
            <a:chOff x="4356640" y="2347784"/>
            <a:chExt cx="109445" cy="273268"/>
          </a:xfrm>
          <a:solidFill>
            <a:schemeClr val="accent3"/>
          </a:solidFill>
        </p:grpSpPr>
        <p:grpSp>
          <p:nvGrpSpPr>
            <p:cNvPr id="298" name="Group 297">
              <a:extLst>
                <a:ext uri="{FF2B5EF4-FFF2-40B4-BE49-F238E27FC236}">
                  <a16:creationId xmlns:a16="http://schemas.microsoft.com/office/drawing/2014/main" id="{A6025E19-C244-1829-6A67-DF3A47B70ABF}"/>
                </a:ext>
              </a:extLst>
            </p:cNvPr>
            <p:cNvGrpSpPr/>
            <p:nvPr/>
          </p:nvGrpSpPr>
          <p:grpSpPr>
            <a:xfrm>
              <a:off x="4356640" y="2347784"/>
              <a:ext cx="109445" cy="273268"/>
              <a:chOff x="4346048" y="2347784"/>
              <a:chExt cx="109445" cy="273268"/>
            </a:xfrm>
            <a:grpFill/>
          </p:grpSpPr>
          <p:cxnSp>
            <p:nvCxnSpPr>
              <p:cNvPr id="300" name="Straight Connector 299">
                <a:extLst>
                  <a:ext uri="{FF2B5EF4-FFF2-40B4-BE49-F238E27FC236}">
                    <a16:creationId xmlns:a16="http://schemas.microsoft.com/office/drawing/2014/main" id="{673EF083-A5F3-CAB4-7631-582C452E0C23}"/>
                  </a:ext>
                </a:extLst>
              </p:cNvPr>
              <p:cNvCxnSpPr>
                <a:cxnSpLocks/>
              </p:cNvCxnSpPr>
              <p:nvPr/>
            </p:nvCxnSpPr>
            <p:spPr bwMode="auto">
              <a:xfrm>
                <a:off x="4400770" y="2356608"/>
                <a:ext cx="0" cy="254996"/>
              </a:xfrm>
              <a:prstGeom prst="line">
                <a:avLst/>
              </a:prstGeom>
              <a:grp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A5A9018A-B96C-55E9-C1AC-B2BB02C3AB5F}"/>
                  </a:ext>
                </a:extLst>
              </p:cNvPr>
              <p:cNvCxnSpPr>
                <a:cxnSpLocks/>
              </p:cNvCxnSpPr>
              <p:nvPr/>
            </p:nvCxnSpPr>
            <p:spPr bwMode="auto">
              <a:xfrm>
                <a:off x="4346048" y="2347784"/>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7327610E-AB87-C854-6352-647468D87C68}"/>
                  </a:ext>
                </a:extLst>
              </p:cNvPr>
              <p:cNvCxnSpPr>
                <a:cxnSpLocks/>
              </p:cNvCxnSpPr>
              <p:nvPr/>
            </p:nvCxnSpPr>
            <p:spPr bwMode="auto">
              <a:xfrm>
                <a:off x="4346048" y="2621052"/>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299" name="Oval 298">
              <a:extLst>
                <a:ext uri="{FF2B5EF4-FFF2-40B4-BE49-F238E27FC236}">
                  <a16:creationId xmlns:a16="http://schemas.microsoft.com/office/drawing/2014/main" id="{73B8ECFD-6BC0-9655-6C61-529CA58EB996}"/>
                </a:ext>
              </a:extLst>
            </p:cNvPr>
            <p:cNvSpPr/>
            <p:nvPr/>
          </p:nvSpPr>
          <p:spPr bwMode="auto">
            <a:xfrm>
              <a:off x="4364153" y="2419097"/>
              <a:ext cx="91440" cy="105110"/>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304" name="Straight Connector 303">
            <a:extLst>
              <a:ext uri="{FF2B5EF4-FFF2-40B4-BE49-F238E27FC236}">
                <a16:creationId xmlns:a16="http://schemas.microsoft.com/office/drawing/2014/main" id="{7852C0F2-C88E-6E48-EFCD-B514B298748A}"/>
              </a:ext>
            </a:extLst>
          </p:cNvPr>
          <p:cNvCxnSpPr/>
          <p:nvPr/>
        </p:nvCxnSpPr>
        <p:spPr bwMode="auto">
          <a:xfrm>
            <a:off x="7858715" y="2822354"/>
            <a:ext cx="3121572"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FA85E26A-B80E-E2B9-0E9A-13A63815A76F}"/>
              </a:ext>
            </a:extLst>
          </p:cNvPr>
          <p:cNvCxnSpPr>
            <a:cxnSpLocks/>
          </p:cNvCxnSpPr>
          <p:nvPr/>
        </p:nvCxnSpPr>
        <p:spPr bwMode="auto">
          <a:xfrm flipV="1">
            <a:off x="7863970" y="536354"/>
            <a:ext cx="0" cy="228600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C619D843-B4C1-CC1B-5447-9D923AC7F10F}"/>
              </a:ext>
            </a:extLst>
          </p:cNvPr>
          <p:cNvCxnSpPr>
            <a:cxnSpLocks/>
          </p:cNvCxnSpPr>
          <p:nvPr/>
        </p:nvCxnSpPr>
        <p:spPr bwMode="auto">
          <a:xfrm flipV="1">
            <a:off x="9624453" y="536354"/>
            <a:ext cx="0" cy="2286000"/>
          </a:xfrm>
          <a:prstGeom prst="line">
            <a:avLst/>
          </a:prstGeom>
          <a:noFill/>
          <a:ln w="28575" cap="flat" cmpd="sng" algn="ctr">
            <a:solidFill>
              <a:schemeClr val="bg1"/>
            </a:solidFill>
            <a:prstDash val="sysDot"/>
            <a:round/>
            <a:headEnd type="none" w="med" len="med"/>
            <a:tailEnd type="none" w="med" len="med"/>
          </a:ln>
          <a:effectLst/>
        </p:spPr>
      </p:cxnSp>
      <p:cxnSp>
        <p:nvCxnSpPr>
          <p:cNvPr id="309" name="Straight Connector 308">
            <a:extLst>
              <a:ext uri="{FF2B5EF4-FFF2-40B4-BE49-F238E27FC236}">
                <a16:creationId xmlns:a16="http://schemas.microsoft.com/office/drawing/2014/main" id="{B3228400-9585-8550-FDA1-FEA149E70D40}"/>
              </a:ext>
            </a:extLst>
          </p:cNvPr>
          <p:cNvCxnSpPr>
            <a:cxnSpLocks/>
          </p:cNvCxnSpPr>
          <p:nvPr/>
        </p:nvCxnSpPr>
        <p:spPr bwMode="auto">
          <a:xfrm flipV="1">
            <a:off x="10969777" y="536354"/>
            <a:ext cx="0" cy="228600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ACD4440-9563-8303-6233-A1C5A775DEB7}"/>
              </a:ext>
            </a:extLst>
          </p:cNvPr>
          <p:cNvCxnSpPr>
            <a:cxnSpLocks/>
          </p:cNvCxnSpPr>
          <p:nvPr/>
        </p:nvCxnSpPr>
        <p:spPr bwMode="auto">
          <a:xfrm>
            <a:off x="7863970" y="281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8EE2E70F-5E59-0CE1-1277-50EDA48443F1}"/>
              </a:ext>
            </a:extLst>
          </p:cNvPr>
          <p:cNvCxnSpPr>
            <a:cxnSpLocks/>
          </p:cNvCxnSpPr>
          <p:nvPr/>
        </p:nvCxnSpPr>
        <p:spPr bwMode="auto">
          <a:xfrm>
            <a:off x="8378977" y="281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701CC3D5-310C-56C8-D417-A2C3C98E4D0C}"/>
              </a:ext>
            </a:extLst>
          </p:cNvPr>
          <p:cNvCxnSpPr>
            <a:cxnSpLocks/>
          </p:cNvCxnSpPr>
          <p:nvPr/>
        </p:nvCxnSpPr>
        <p:spPr bwMode="auto">
          <a:xfrm>
            <a:off x="9219804" y="281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F3C36A5D-CB46-C7C1-3077-5F550DC2AB47}"/>
              </a:ext>
            </a:extLst>
          </p:cNvPr>
          <p:cNvCxnSpPr>
            <a:cxnSpLocks/>
          </p:cNvCxnSpPr>
          <p:nvPr/>
        </p:nvCxnSpPr>
        <p:spPr bwMode="auto">
          <a:xfrm>
            <a:off x="9624453" y="281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2588316-C659-4AE4-6763-50530025F007}"/>
              </a:ext>
            </a:extLst>
          </p:cNvPr>
          <p:cNvCxnSpPr>
            <a:cxnSpLocks/>
          </p:cNvCxnSpPr>
          <p:nvPr/>
        </p:nvCxnSpPr>
        <p:spPr bwMode="auto">
          <a:xfrm>
            <a:off x="9813639" y="281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ABB3286D-0C31-904D-FFBE-555218276F26}"/>
              </a:ext>
            </a:extLst>
          </p:cNvPr>
          <p:cNvCxnSpPr>
            <a:cxnSpLocks/>
          </p:cNvCxnSpPr>
          <p:nvPr/>
        </p:nvCxnSpPr>
        <p:spPr bwMode="auto">
          <a:xfrm>
            <a:off x="9945018" y="281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42EE9AA2-9013-DAC4-619B-7956DCFD0956}"/>
              </a:ext>
            </a:extLst>
          </p:cNvPr>
          <p:cNvCxnSpPr>
            <a:cxnSpLocks/>
          </p:cNvCxnSpPr>
          <p:nvPr/>
        </p:nvCxnSpPr>
        <p:spPr bwMode="auto">
          <a:xfrm>
            <a:off x="10554618" y="281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01C3E51-F8EE-0F60-516A-557F6CA04798}"/>
              </a:ext>
            </a:extLst>
          </p:cNvPr>
          <p:cNvCxnSpPr>
            <a:cxnSpLocks/>
          </p:cNvCxnSpPr>
          <p:nvPr/>
        </p:nvCxnSpPr>
        <p:spPr bwMode="auto">
          <a:xfrm>
            <a:off x="10969778" y="28223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20" name="TextBox 319">
            <a:extLst>
              <a:ext uri="{FF2B5EF4-FFF2-40B4-BE49-F238E27FC236}">
                <a16:creationId xmlns:a16="http://schemas.microsoft.com/office/drawing/2014/main" id="{25DDE711-7C9C-5F41-C3DE-928684779FAB}"/>
              </a:ext>
            </a:extLst>
          </p:cNvPr>
          <p:cNvSpPr txBox="1"/>
          <p:nvPr/>
        </p:nvSpPr>
        <p:spPr bwMode="auto">
          <a:xfrm>
            <a:off x="10696508" y="2843374"/>
            <a:ext cx="564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120</a:t>
            </a:r>
          </a:p>
        </p:txBody>
      </p:sp>
      <p:sp>
        <p:nvSpPr>
          <p:cNvPr id="321" name="TextBox 320">
            <a:extLst>
              <a:ext uri="{FF2B5EF4-FFF2-40B4-BE49-F238E27FC236}">
                <a16:creationId xmlns:a16="http://schemas.microsoft.com/office/drawing/2014/main" id="{36A4727F-FA07-FBEE-86C6-FE873BA362D9}"/>
              </a:ext>
            </a:extLst>
          </p:cNvPr>
          <p:cNvSpPr txBox="1"/>
          <p:nvPr/>
        </p:nvSpPr>
        <p:spPr bwMode="auto">
          <a:xfrm>
            <a:off x="7574936" y="2843374"/>
            <a:ext cx="564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22" name="TextBox 321">
            <a:extLst>
              <a:ext uri="{FF2B5EF4-FFF2-40B4-BE49-F238E27FC236}">
                <a16:creationId xmlns:a16="http://schemas.microsoft.com/office/drawing/2014/main" id="{DE97CC11-75DE-71EA-9B62-3DCDFB557282}"/>
              </a:ext>
            </a:extLst>
          </p:cNvPr>
          <p:cNvSpPr txBox="1"/>
          <p:nvPr/>
        </p:nvSpPr>
        <p:spPr bwMode="auto">
          <a:xfrm>
            <a:off x="8089192" y="2843374"/>
            <a:ext cx="564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23" name="TextBox 322">
            <a:extLst>
              <a:ext uri="{FF2B5EF4-FFF2-40B4-BE49-F238E27FC236}">
                <a16:creationId xmlns:a16="http://schemas.microsoft.com/office/drawing/2014/main" id="{1B7BBA45-9819-DC2C-098F-B20433548A18}"/>
              </a:ext>
            </a:extLst>
          </p:cNvPr>
          <p:cNvSpPr txBox="1"/>
          <p:nvPr/>
        </p:nvSpPr>
        <p:spPr bwMode="auto">
          <a:xfrm>
            <a:off x="8939779" y="2843374"/>
            <a:ext cx="564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a:t>
            </a:r>
          </a:p>
        </p:txBody>
      </p:sp>
      <p:sp>
        <p:nvSpPr>
          <p:cNvPr id="324" name="TextBox 323">
            <a:extLst>
              <a:ext uri="{FF2B5EF4-FFF2-40B4-BE49-F238E27FC236}">
                <a16:creationId xmlns:a16="http://schemas.microsoft.com/office/drawing/2014/main" id="{0177D7B2-859F-5ABF-3CF8-570BF14A9983}"/>
              </a:ext>
            </a:extLst>
          </p:cNvPr>
          <p:cNvSpPr txBox="1"/>
          <p:nvPr/>
        </p:nvSpPr>
        <p:spPr bwMode="auto">
          <a:xfrm>
            <a:off x="9338422" y="2843374"/>
            <a:ext cx="564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68</a:t>
            </a:r>
          </a:p>
        </p:txBody>
      </p:sp>
      <p:sp>
        <p:nvSpPr>
          <p:cNvPr id="325" name="TextBox 324">
            <a:extLst>
              <a:ext uri="{FF2B5EF4-FFF2-40B4-BE49-F238E27FC236}">
                <a16:creationId xmlns:a16="http://schemas.microsoft.com/office/drawing/2014/main" id="{B7C0784C-8149-A7ED-1AC7-27903BA018BF}"/>
              </a:ext>
            </a:extLst>
          </p:cNvPr>
          <p:cNvSpPr txBox="1"/>
          <p:nvPr/>
        </p:nvSpPr>
        <p:spPr bwMode="auto">
          <a:xfrm>
            <a:off x="9516347" y="2843374"/>
            <a:ext cx="564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a:t>
            </a:r>
          </a:p>
        </p:txBody>
      </p:sp>
      <p:sp>
        <p:nvSpPr>
          <p:cNvPr id="326" name="TextBox 325">
            <a:extLst>
              <a:ext uri="{FF2B5EF4-FFF2-40B4-BE49-F238E27FC236}">
                <a16:creationId xmlns:a16="http://schemas.microsoft.com/office/drawing/2014/main" id="{C9FE3BFE-4E14-87A3-7501-66DB620DF6DC}"/>
              </a:ext>
            </a:extLst>
          </p:cNvPr>
          <p:cNvSpPr txBox="1"/>
          <p:nvPr/>
        </p:nvSpPr>
        <p:spPr bwMode="auto">
          <a:xfrm>
            <a:off x="9678507" y="2843374"/>
            <a:ext cx="564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27" name="TextBox 326">
            <a:extLst>
              <a:ext uri="{FF2B5EF4-FFF2-40B4-BE49-F238E27FC236}">
                <a16:creationId xmlns:a16="http://schemas.microsoft.com/office/drawing/2014/main" id="{6F4CFC1C-D965-1CD6-42FA-99AF12E88065}"/>
              </a:ext>
            </a:extLst>
          </p:cNvPr>
          <p:cNvSpPr txBox="1"/>
          <p:nvPr/>
        </p:nvSpPr>
        <p:spPr bwMode="auto">
          <a:xfrm>
            <a:off x="10276845" y="2843374"/>
            <a:ext cx="564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104</a:t>
            </a:r>
          </a:p>
        </p:txBody>
      </p:sp>
      <p:sp>
        <p:nvSpPr>
          <p:cNvPr id="328" name="TextBox 327">
            <a:extLst>
              <a:ext uri="{FF2B5EF4-FFF2-40B4-BE49-F238E27FC236}">
                <a16:creationId xmlns:a16="http://schemas.microsoft.com/office/drawing/2014/main" id="{7346E20F-E00E-46E8-20CB-507666CC53ED}"/>
              </a:ext>
            </a:extLst>
          </p:cNvPr>
          <p:cNvSpPr txBox="1"/>
          <p:nvPr/>
        </p:nvSpPr>
        <p:spPr bwMode="auto">
          <a:xfrm>
            <a:off x="7858716" y="2987082"/>
            <a:ext cx="30900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Time Since Randomization (Wk)</a:t>
            </a:r>
          </a:p>
        </p:txBody>
      </p:sp>
      <p:sp>
        <p:nvSpPr>
          <p:cNvPr id="329" name="TextBox 328">
            <a:extLst>
              <a:ext uri="{FF2B5EF4-FFF2-40B4-BE49-F238E27FC236}">
                <a16:creationId xmlns:a16="http://schemas.microsoft.com/office/drawing/2014/main" id="{A84456E7-379D-0566-0A73-C3FE29D08E47}"/>
              </a:ext>
            </a:extLst>
          </p:cNvPr>
          <p:cNvSpPr txBox="1"/>
          <p:nvPr/>
        </p:nvSpPr>
        <p:spPr bwMode="auto">
          <a:xfrm rot="16200000">
            <a:off x="6250636" y="1548736"/>
            <a:ext cx="23122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A1C (%)</a:t>
            </a:r>
          </a:p>
        </p:txBody>
      </p:sp>
      <p:sp>
        <p:nvSpPr>
          <p:cNvPr id="330" name="TextBox 329">
            <a:extLst>
              <a:ext uri="{FF2B5EF4-FFF2-40B4-BE49-F238E27FC236}">
                <a16:creationId xmlns:a16="http://schemas.microsoft.com/office/drawing/2014/main" id="{A5706BDC-2FEE-0353-B236-7A3712CBA4E2}"/>
              </a:ext>
            </a:extLst>
          </p:cNvPr>
          <p:cNvSpPr txBox="1"/>
          <p:nvPr/>
        </p:nvSpPr>
        <p:spPr bwMode="auto">
          <a:xfrm rot="16200000">
            <a:off x="10285014" y="1535599"/>
            <a:ext cx="22649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A1C (mmol/mol)</a:t>
            </a:r>
          </a:p>
        </p:txBody>
      </p:sp>
      <p:cxnSp>
        <p:nvCxnSpPr>
          <p:cNvPr id="332" name="Straight Connector 331">
            <a:extLst>
              <a:ext uri="{FF2B5EF4-FFF2-40B4-BE49-F238E27FC236}">
                <a16:creationId xmlns:a16="http://schemas.microsoft.com/office/drawing/2014/main" id="{312EAA77-1EB1-F82E-2822-16D512E36285}"/>
              </a:ext>
            </a:extLst>
          </p:cNvPr>
          <p:cNvCxnSpPr>
            <a:cxnSpLocks/>
          </p:cNvCxnSpPr>
          <p:nvPr/>
        </p:nvCxnSpPr>
        <p:spPr bwMode="auto">
          <a:xfrm>
            <a:off x="10969777" y="5468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3FCD1933-C428-B395-C2D6-813024DFB6B4}"/>
              </a:ext>
            </a:extLst>
          </p:cNvPr>
          <p:cNvCxnSpPr>
            <a:cxnSpLocks/>
          </p:cNvCxnSpPr>
          <p:nvPr/>
        </p:nvCxnSpPr>
        <p:spPr bwMode="auto">
          <a:xfrm>
            <a:off x="10969777" y="8411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7FB13D26-7231-5B29-45EC-E0CE66D57508}"/>
              </a:ext>
            </a:extLst>
          </p:cNvPr>
          <p:cNvCxnSpPr>
            <a:cxnSpLocks/>
          </p:cNvCxnSpPr>
          <p:nvPr/>
        </p:nvCxnSpPr>
        <p:spPr bwMode="auto">
          <a:xfrm>
            <a:off x="10969777" y="11354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718B8664-77D3-3A2B-55B1-52474627C99E}"/>
              </a:ext>
            </a:extLst>
          </p:cNvPr>
          <p:cNvCxnSpPr>
            <a:cxnSpLocks/>
          </p:cNvCxnSpPr>
          <p:nvPr/>
        </p:nvCxnSpPr>
        <p:spPr bwMode="auto">
          <a:xfrm>
            <a:off x="10969777" y="14297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8E9C97E5-8DA3-86AA-1699-B2308437C296}"/>
              </a:ext>
            </a:extLst>
          </p:cNvPr>
          <p:cNvCxnSpPr>
            <a:cxnSpLocks/>
          </p:cNvCxnSpPr>
          <p:nvPr/>
        </p:nvCxnSpPr>
        <p:spPr bwMode="auto">
          <a:xfrm>
            <a:off x="10969777" y="17240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866A5AF3-6298-CB6A-CBC2-84E44BAB83BD}"/>
              </a:ext>
            </a:extLst>
          </p:cNvPr>
          <p:cNvCxnSpPr>
            <a:cxnSpLocks/>
          </p:cNvCxnSpPr>
          <p:nvPr/>
        </p:nvCxnSpPr>
        <p:spPr bwMode="auto">
          <a:xfrm>
            <a:off x="10969777" y="20183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5DF491F-6CF2-2E45-23ED-2F6452EDD99F}"/>
              </a:ext>
            </a:extLst>
          </p:cNvPr>
          <p:cNvCxnSpPr>
            <a:cxnSpLocks/>
          </p:cNvCxnSpPr>
          <p:nvPr/>
        </p:nvCxnSpPr>
        <p:spPr bwMode="auto">
          <a:xfrm>
            <a:off x="10969777" y="23126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6B141E77-3885-8088-E7D5-3602DAB9F085}"/>
              </a:ext>
            </a:extLst>
          </p:cNvPr>
          <p:cNvCxnSpPr>
            <a:cxnSpLocks/>
          </p:cNvCxnSpPr>
          <p:nvPr/>
        </p:nvCxnSpPr>
        <p:spPr bwMode="auto">
          <a:xfrm>
            <a:off x="10969777" y="2606892"/>
            <a:ext cx="64008" cy="0"/>
          </a:xfrm>
          <a:prstGeom prst="line">
            <a:avLst/>
          </a:prstGeom>
          <a:noFill/>
          <a:ln w="28575" cap="flat" cmpd="sng" algn="ctr">
            <a:solidFill>
              <a:schemeClr val="bg1"/>
            </a:solidFill>
            <a:prstDash val="solid"/>
            <a:round/>
            <a:headEnd type="none" w="med" len="med"/>
            <a:tailEnd type="none" w="med" len="med"/>
          </a:ln>
          <a:effectLst/>
        </p:spPr>
      </p:cxnSp>
      <p:sp>
        <p:nvSpPr>
          <p:cNvPr id="340" name="TextBox 339">
            <a:extLst>
              <a:ext uri="{FF2B5EF4-FFF2-40B4-BE49-F238E27FC236}">
                <a16:creationId xmlns:a16="http://schemas.microsoft.com/office/drawing/2014/main" id="{944060F6-181C-282A-921C-3AA775D24174}"/>
              </a:ext>
            </a:extLst>
          </p:cNvPr>
          <p:cNvSpPr txBox="1"/>
          <p:nvPr/>
        </p:nvSpPr>
        <p:spPr bwMode="auto">
          <a:xfrm>
            <a:off x="10971280" y="410229"/>
            <a:ext cx="35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41" name="TextBox 340">
            <a:extLst>
              <a:ext uri="{FF2B5EF4-FFF2-40B4-BE49-F238E27FC236}">
                <a16:creationId xmlns:a16="http://schemas.microsoft.com/office/drawing/2014/main" id="{AD59A5BF-E5B3-B994-CE65-AE9AED1CF266}"/>
              </a:ext>
            </a:extLst>
          </p:cNvPr>
          <p:cNvSpPr txBox="1"/>
          <p:nvPr/>
        </p:nvSpPr>
        <p:spPr bwMode="auto">
          <a:xfrm>
            <a:off x="10971280" y="704519"/>
            <a:ext cx="35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sp>
        <p:nvSpPr>
          <p:cNvPr id="342" name="TextBox 341">
            <a:extLst>
              <a:ext uri="{FF2B5EF4-FFF2-40B4-BE49-F238E27FC236}">
                <a16:creationId xmlns:a16="http://schemas.microsoft.com/office/drawing/2014/main" id="{DCC33E01-C9D7-6663-08A4-DCC0693DCDD7}"/>
              </a:ext>
            </a:extLst>
          </p:cNvPr>
          <p:cNvSpPr txBox="1"/>
          <p:nvPr/>
        </p:nvSpPr>
        <p:spPr bwMode="auto">
          <a:xfrm>
            <a:off x="10971280" y="998809"/>
            <a:ext cx="35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38</a:t>
            </a:r>
          </a:p>
        </p:txBody>
      </p:sp>
      <p:sp>
        <p:nvSpPr>
          <p:cNvPr id="343" name="TextBox 342">
            <a:extLst>
              <a:ext uri="{FF2B5EF4-FFF2-40B4-BE49-F238E27FC236}">
                <a16:creationId xmlns:a16="http://schemas.microsoft.com/office/drawing/2014/main" id="{10D895B6-C9FC-2C6A-078F-56651593E1CB}"/>
              </a:ext>
            </a:extLst>
          </p:cNvPr>
          <p:cNvSpPr txBox="1"/>
          <p:nvPr/>
        </p:nvSpPr>
        <p:spPr bwMode="auto">
          <a:xfrm>
            <a:off x="10971280" y="1293099"/>
            <a:ext cx="35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p>
        </p:txBody>
      </p:sp>
      <p:sp>
        <p:nvSpPr>
          <p:cNvPr id="344" name="TextBox 343">
            <a:extLst>
              <a:ext uri="{FF2B5EF4-FFF2-40B4-BE49-F238E27FC236}">
                <a16:creationId xmlns:a16="http://schemas.microsoft.com/office/drawing/2014/main" id="{27BCB7B8-70F2-A98C-909A-26A0E1000DB6}"/>
              </a:ext>
            </a:extLst>
          </p:cNvPr>
          <p:cNvSpPr txBox="1"/>
          <p:nvPr/>
        </p:nvSpPr>
        <p:spPr bwMode="auto">
          <a:xfrm>
            <a:off x="10971280" y="1587389"/>
            <a:ext cx="35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45" name="TextBox 344">
            <a:extLst>
              <a:ext uri="{FF2B5EF4-FFF2-40B4-BE49-F238E27FC236}">
                <a16:creationId xmlns:a16="http://schemas.microsoft.com/office/drawing/2014/main" id="{0811E33C-F0BB-C618-C610-F1F1E5A0221E}"/>
              </a:ext>
            </a:extLst>
          </p:cNvPr>
          <p:cNvSpPr txBox="1"/>
          <p:nvPr/>
        </p:nvSpPr>
        <p:spPr bwMode="auto">
          <a:xfrm>
            <a:off x="10971280" y="1881679"/>
            <a:ext cx="35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a:t>
            </a:r>
          </a:p>
        </p:txBody>
      </p:sp>
      <p:sp>
        <p:nvSpPr>
          <p:cNvPr id="346" name="TextBox 345">
            <a:extLst>
              <a:ext uri="{FF2B5EF4-FFF2-40B4-BE49-F238E27FC236}">
                <a16:creationId xmlns:a16="http://schemas.microsoft.com/office/drawing/2014/main" id="{AC2FA943-B869-26B7-40C4-4DA25683CCF4}"/>
              </a:ext>
            </a:extLst>
          </p:cNvPr>
          <p:cNvSpPr txBox="1"/>
          <p:nvPr/>
        </p:nvSpPr>
        <p:spPr bwMode="auto">
          <a:xfrm>
            <a:off x="10971280" y="2175969"/>
            <a:ext cx="35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a:t>
            </a:r>
          </a:p>
        </p:txBody>
      </p:sp>
      <p:sp>
        <p:nvSpPr>
          <p:cNvPr id="347" name="TextBox 346">
            <a:extLst>
              <a:ext uri="{FF2B5EF4-FFF2-40B4-BE49-F238E27FC236}">
                <a16:creationId xmlns:a16="http://schemas.microsoft.com/office/drawing/2014/main" id="{D1F2E8C6-0457-B667-AE95-E6CB3A283041}"/>
              </a:ext>
            </a:extLst>
          </p:cNvPr>
          <p:cNvSpPr txBox="1"/>
          <p:nvPr/>
        </p:nvSpPr>
        <p:spPr bwMode="auto">
          <a:xfrm>
            <a:off x="10971280" y="2470256"/>
            <a:ext cx="35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348" name="TextBox 347">
            <a:extLst>
              <a:ext uri="{FF2B5EF4-FFF2-40B4-BE49-F238E27FC236}">
                <a16:creationId xmlns:a16="http://schemas.microsoft.com/office/drawing/2014/main" id="{53746C69-C019-0974-5E6B-3DD7AAB7DADC}"/>
              </a:ext>
            </a:extLst>
          </p:cNvPr>
          <p:cNvSpPr txBox="1"/>
          <p:nvPr/>
        </p:nvSpPr>
        <p:spPr bwMode="auto">
          <a:xfrm>
            <a:off x="7455569" y="410228"/>
            <a:ext cx="418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5.8</a:t>
            </a:r>
          </a:p>
        </p:txBody>
      </p:sp>
      <p:cxnSp>
        <p:nvCxnSpPr>
          <p:cNvPr id="350" name="Straight Connector 349">
            <a:extLst>
              <a:ext uri="{FF2B5EF4-FFF2-40B4-BE49-F238E27FC236}">
                <a16:creationId xmlns:a16="http://schemas.microsoft.com/office/drawing/2014/main" id="{F2D9B183-891E-E8E1-8875-B1E0C0C594D2}"/>
              </a:ext>
            </a:extLst>
          </p:cNvPr>
          <p:cNvCxnSpPr>
            <a:cxnSpLocks/>
          </p:cNvCxnSpPr>
          <p:nvPr/>
        </p:nvCxnSpPr>
        <p:spPr bwMode="auto">
          <a:xfrm flipH="1">
            <a:off x="7806163" y="5468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7A6BD84C-7E13-04EB-80C8-5F8585F340E5}"/>
              </a:ext>
            </a:extLst>
          </p:cNvPr>
          <p:cNvCxnSpPr>
            <a:cxnSpLocks/>
          </p:cNvCxnSpPr>
          <p:nvPr/>
        </p:nvCxnSpPr>
        <p:spPr bwMode="auto">
          <a:xfrm flipH="1">
            <a:off x="7806163" y="8719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C4F55971-4815-EA9C-B5C8-BDE85F4DE398}"/>
              </a:ext>
            </a:extLst>
          </p:cNvPr>
          <p:cNvCxnSpPr>
            <a:cxnSpLocks/>
          </p:cNvCxnSpPr>
          <p:nvPr/>
        </p:nvCxnSpPr>
        <p:spPr bwMode="auto">
          <a:xfrm flipH="1">
            <a:off x="7806163" y="11970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1E23EA69-585A-9801-E6C1-CF8984955ADC}"/>
              </a:ext>
            </a:extLst>
          </p:cNvPr>
          <p:cNvCxnSpPr>
            <a:cxnSpLocks/>
          </p:cNvCxnSpPr>
          <p:nvPr/>
        </p:nvCxnSpPr>
        <p:spPr bwMode="auto">
          <a:xfrm flipH="1">
            <a:off x="7806163" y="1522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61F16821-11C1-EA61-307C-A83662740F68}"/>
              </a:ext>
            </a:extLst>
          </p:cNvPr>
          <p:cNvCxnSpPr>
            <a:cxnSpLocks/>
          </p:cNvCxnSpPr>
          <p:nvPr/>
        </p:nvCxnSpPr>
        <p:spPr bwMode="auto">
          <a:xfrm flipH="1">
            <a:off x="7806163" y="18471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832CA719-CA7C-998E-105D-B4BB35B40539}"/>
              </a:ext>
            </a:extLst>
          </p:cNvPr>
          <p:cNvCxnSpPr>
            <a:cxnSpLocks/>
          </p:cNvCxnSpPr>
          <p:nvPr/>
        </p:nvCxnSpPr>
        <p:spPr bwMode="auto">
          <a:xfrm flipH="1">
            <a:off x="7806163" y="21722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3D0E9552-2857-CF22-E352-3CA3BCF28F0A}"/>
              </a:ext>
            </a:extLst>
          </p:cNvPr>
          <p:cNvCxnSpPr>
            <a:cxnSpLocks/>
          </p:cNvCxnSpPr>
          <p:nvPr/>
        </p:nvCxnSpPr>
        <p:spPr bwMode="auto">
          <a:xfrm flipH="1">
            <a:off x="7806163" y="24972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AFF446D3-D8F8-6F54-8035-735C8176568D}"/>
              </a:ext>
            </a:extLst>
          </p:cNvPr>
          <p:cNvCxnSpPr>
            <a:cxnSpLocks/>
          </p:cNvCxnSpPr>
          <p:nvPr/>
        </p:nvCxnSpPr>
        <p:spPr bwMode="auto">
          <a:xfrm flipH="1">
            <a:off x="7806163" y="2822354"/>
            <a:ext cx="64008" cy="0"/>
          </a:xfrm>
          <a:prstGeom prst="line">
            <a:avLst/>
          </a:prstGeom>
          <a:noFill/>
          <a:ln w="28575" cap="flat" cmpd="sng" algn="ctr">
            <a:solidFill>
              <a:schemeClr val="bg1"/>
            </a:solidFill>
            <a:prstDash val="solid"/>
            <a:round/>
            <a:headEnd type="none" w="med" len="med"/>
            <a:tailEnd type="none" w="med" len="med"/>
          </a:ln>
          <a:effectLst/>
        </p:spPr>
      </p:cxnSp>
      <p:sp>
        <p:nvSpPr>
          <p:cNvPr id="358" name="TextBox 357">
            <a:extLst>
              <a:ext uri="{FF2B5EF4-FFF2-40B4-BE49-F238E27FC236}">
                <a16:creationId xmlns:a16="http://schemas.microsoft.com/office/drawing/2014/main" id="{FC3C50BB-FF2B-BC2A-5124-B4A15DE7D8D8}"/>
              </a:ext>
            </a:extLst>
          </p:cNvPr>
          <p:cNvSpPr txBox="1"/>
          <p:nvPr/>
        </p:nvSpPr>
        <p:spPr bwMode="auto">
          <a:xfrm>
            <a:off x="7455569" y="734547"/>
            <a:ext cx="418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359" name="TextBox 358">
            <a:extLst>
              <a:ext uri="{FF2B5EF4-FFF2-40B4-BE49-F238E27FC236}">
                <a16:creationId xmlns:a16="http://schemas.microsoft.com/office/drawing/2014/main" id="{82295F6C-EBAC-FDAA-7E88-8912C2165064}"/>
              </a:ext>
            </a:extLst>
          </p:cNvPr>
          <p:cNvSpPr txBox="1"/>
          <p:nvPr/>
        </p:nvSpPr>
        <p:spPr bwMode="auto">
          <a:xfrm>
            <a:off x="7455569" y="1058866"/>
            <a:ext cx="418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p>
        </p:txBody>
      </p:sp>
      <p:sp>
        <p:nvSpPr>
          <p:cNvPr id="360" name="TextBox 359">
            <a:extLst>
              <a:ext uri="{FF2B5EF4-FFF2-40B4-BE49-F238E27FC236}">
                <a16:creationId xmlns:a16="http://schemas.microsoft.com/office/drawing/2014/main" id="{6FC4F181-56C9-224A-5BB0-1A78B60B7DF6}"/>
              </a:ext>
            </a:extLst>
          </p:cNvPr>
          <p:cNvSpPr txBox="1"/>
          <p:nvPr/>
        </p:nvSpPr>
        <p:spPr bwMode="auto">
          <a:xfrm>
            <a:off x="7455569" y="1383185"/>
            <a:ext cx="418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5.5</a:t>
            </a:r>
          </a:p>
        </p:txBody>
      </p:sp>
      <p:sp>
        <p:nvSpPr>
          <p:cNvPr id="361" name="TextBox 360">
            <a:extLst>
              <a:ext uri="{FF2B5EF4-FFF2-40B4-BE49-F238E27FC236}">
                <a16:creationId xmlns:a16="http://schemas.microsoft.com/office/drawing/2014/main" id="{44AD28EE-C257-D764-B166-3170C2D230D8}"/>
              </a:ext>
            </a:extLst>
          </p:cNvPr>
          <p:cNvSpPr txBox="1"/>
          <p:nvPr/>
        </p:nvSpPr>
        <p:spPr bwMode="auto">
          <a:xfrm>
            <a:off x="7455569" y="1707504"/>
            <a:ext cx="418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sp>
        <p:nvSpPr>
          <p:cNvPr id="362" name="TextBox 361">
            <a:extLst>
              <a:ext uri="{FF2B5EF4-FFF2-40B4-BE49-F238E27FC236}">
                <a16:creationId xmlns:a16="http://schemas.microsoft.com/office/drawing/2014/main" id="{63097602-9943-FFF7-F4D7-D0A9670E1A5D}"/>
              </a:ext>
            </a:extLst>
          </p:cNvPr>
          <p:cNvSpPr txBox="1"/>
          <p:nvPr/>
        </p:nvSpPr>
        <p:spPr bwMode="auto">
          <a:xfrm>
            <a:off x="7455569" y="2031823"/>
            <a:ext cx="418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5.3</a:t>
            </a:r>
          </a:p>
        </p:txBody>
      </p:sp>
      <p:sp>
        <p:nvSpPr>
          <p:cNvPr id="363" name="TextBox 362">
            <a:extLst>
              <a:ext uri="{FF2B5EF4-FFF2-40B4-BE49-F238E27FC236}">
                <a16:creationId xmlns:a16="http://schemas.microsoft.com/office/drawing/2014/main" id="{4CC00520-0EED-6E28-9FB7-138CF0C85AE1}"/>
              </a:ext>
            </a:extLst>
          </p:cNvPr>
          <p:cNvSpPr txBox="1"/>
          <p:nvPr/>
        </p:nvSpPr>
        <p:spPr bwMode="auto">
          <a:xfrm>
            <a:off x="7455569" y="2356142"/>
            <a:ext cx="418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a:t>
            </a:r>
          </a:p>
        </p:txBody>
      </p:sp>
      <p:sp>
        <p:nvSpPr>
          <p:cNvPr id="364" name="TextBox 363">
            <a:extLst>
              <a:ext uri="{FF2B5EF4-FFF2-40B4-BE49-F238E27FC236}">
                <a16:creationId xmlns:a16="http://schemas.microsoft.com/office/drawing/2014/main" id="{34EAF572-848E-9A16-6A1F-BAB05F7DE308}"/>
              </a:ext>
            </a:extLst>
          </p:cNvPr>
          <p:cNvSpPr txBox="1"/>
          <p:nvPr/>
        </p:nvSpPr>
        <p:spPr bwMode="auto">
          <a:xfrm>
            <a:off x="7455569" y="2680463"/>
            <a:ext cx="418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p>
        </p:txBody>
      </p:sp>
      <p:sp>
        <p:nvSpPr>
          <p:cNvPr id="7" name="TextBox 6">
            <a:extLst>
              <a:ext uri="{FF2B5EF4-FFF2-40B4-BE49-F238E27FC236}">
                <a16:creationId xmlns:a16="http://schemas.microsoft.com/office/drawing/2014/main" id="{8371615D-72CE-6230-232A-CED0C68F940B}"/>
              </a:ext>
            </a:extLst>
          </p:cNvPr>
          <p:cNvSpPr txBox="1"/>
          <p:nvPr/>
        </p:nvSpPr>
        <p:spPr bwMode="auto">
          <a:xfrm>
            <a:off x="7794418" y="429043"/>
            <a:ext cx="1900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1" dirty="0">
                <a:solidFill>
                  <a:schemeClr val="bg1"/>
                </a:solidFill>
                <a:latin typeface="Calibri" panose="020F0502020204030204" pitchFamily="34" charset="0"/>
              </a:rPr>
              <a:t>68-Wk </a:t>
            </a:r>
            <a:br>
              <a:rPr lang="en-US" sz="1000" b="1" dirty="0">
                <a:solidFill>
                  <a:schemeClr val="bg1"/>
                </a:solidFill>
                <a:latin typeface="Calibri" panose="020F0502020204030204" pitchFamily="34" charset="0"/>
              </a:rPr>
            </a:br>
            <a:r>
              <a:rPr lang="en-US" sz="1000" b="1" dirty="0">
                <a:solidFill>
                  <a:schemeClr val="bg1"/>
                </a:solidFill>
                <a:latin typeface="Calibri" panose="020F0502020204030204" pitchFamily="34" charset="0"/>
              </a:rPr>
              <a:t>Treatment Phase</a:t>
            </a:r>
          </a:p>
        </p:txBody>
      </p:sp>
      <p:sp>
        <p:nvSpPr>
          <p:cNvPr id="11" name="TextBox 10">
            <a:extLst>
              <a:ext uri="{FF2B5EF4-FFF2-40B4-BE49-F238E27FC236}">
                <a16:creationId xmlns:a16="http://schemas.microsoft.com/office/drawing/2014/main" id="{4DD228AE-35F1-11A8-ABAD-EBB733F84BE6}"/>
              </a:ext>
            </a:extLst>
          </p:cNvPr>
          <p:cNvSpPr txBox="1"/>
          <p:nvPr/>
        </p:nvSpPr>
        <p:spPr bwMode="auto">
          <a:xfrm>
            <a:off x="9439437" y="429043"/>
            <a:ext cx="17457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1" dirty="0">
                <a:solidFill>
                  <a:schemeClr val="bg1"/>
                </a:solidFill>
                <a:latin typeface="Calibri" panose="020F0502020204030204" pitchFamily="34" charset="0"/>
              </a:rPr>
              <a:t>52-Wk Off-Treatment Extension Phase</a:t>
            </a:r>
          </a:p>
        </p:txBody>
      </p:sp>
      <p:sp>
        <p:nvSpPr>
          <p:cNvPr id="14" name="TextBox 13">
            <a:extLst>
              <a:ext uri="{FF2B5EF4-FFF2-40B4-BE49-F238E27FC236}">
                <a16:creationId xmlns:a16="http://schemas.microsoft.com/office/drawing/2014/main" id="{17729A1F-2317-8B7D-582C-E56AE6634CEA}"/>
              </a:ext>
            </a:extLst>
          </p:cNvPr>
          <p:cNvSpPr txBox="1"/>
          <p:nvPr/>
        </p:nvSpPr>
        <p:spPr bwMode="auto">
          <a:xfrm>
            <a:off x="7912626" y="215460"/>
            <a:ext cx="3068516"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A1C</a:t>
            </a:r>
          </a:p>
        </p:txBody>
      </p:sp>
      <p:cxnSp>
        <p:nvCxnSpPr>
          <p:cNvPr id="16" name="Straight Connector 15">
            <a:extLst>
              <a:ext uri="{FF2B5EF4-FFF2-40B4-BE49-F238E27FC236}">
                <a16:creationId xmlns:a16="http://schemas.microsoft.com/office/drawing/2014/main" id="{1AB3EB3C-4450-9BC5-4A5E-790E017D4721}"/>
              </a:ext>
            </a:extLst>
          </p:cNvPr>
          <p:cNvCxnSpPr/>
          <p:nvPr/>
        </p:nvCxnSpPr>
        <p:spPr bwMode="auto">
          <a:xfrm>
            <a:off x="7858715" y="5798874"/>
            <a:ext cx="312157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CFE0D39-D8E6-1A9B-78AB-BC80D3F10EE2}"/>
              </a:ext>
            </a:extLst>
          </p:cNvPr>
          <p:cNvCxnSpPr>
            <a:cxnSpLocks/>
          </p:cNvCxnSpPr>
          <p:nvPr/>
        </p:nvCxnSpPr>
        <p:spPr bwMode="auto">
          <a:xfrm flipV="1">
            <a:off x="7863970" y="3512874"/>
            <a:ext cx="0" cy="228600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1C0BDAE-63BA-BB67-0608-76E2D92DCEB1}"/>
              </a:ext>
            </a:extLst>
          </p:cNvPr>
          <p:cNvCxnSpPr>
            <a:cxnSpLocks/>
          </p:cNvCxnSpPr>
          <p:nvPr/>
        </p:nvCxnSpPr>
        <p:spPr bwMode="auto">
          <a:xfrm flipV="1">
            <a:off x="9624453" y="3512874"/>
            <a:ext cx="0" cy="2286000"/>
          </a:xfrm>
          <a:prstGeom prst="line">
            <a:avLst/>
          </a:prstGeom>
          <a:noFill/>
          <a:ln w="28575" cap="flat" cmpd="sng" algn="ctr">
            <a:solidFill>
              <a:schemeClr val="bg1"/>
            </a:solidFill>
            <a:prstDash val="sysDot"/>
            <a:round/>
            <a:headEnd type="none" w="med" len="med"/>
            <a:tailEnd type="none" w="med" len="med"/>
          </a:ln>
          <a:effectLst/>
        </p:spPr>
      </p:cxnSp>
      <p:cxnSp>
        <p:nvCxnSpPr>
          <p:cNvPr id="50" name="Straight Connector 49">
            <a:extLst>
              <a:ext uri="{FF2B5EF4-FFF2-40B4-BE49-F238E27FC236}">
                <a16:creationId xmlns:a16="http://schemas.microsoft.com/office/drawing/2014/main" id="{6884E53D-4091-EFED-3097-828F938FA116}"/>
              </a:ext>
            </a:extLst>
          </p:cNvPr>
          <p:cNvCxnSpPr>
            <a:cxnSpLocks/>
          </p:cNvCxnSpPr>
          <p:nvPr/>
        </p:nvCxnSpPr>
        <p:spPr bwMode="auto">
          <a:xfrm>
            <a:off x="7863970"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C9A6818-B3BA-E176-997F-04969927BD4E}"/>
              </a:ext>
            </a:extLst>
          </p:cNvPr>
          <p:cNvCxnSpPr>
            <a:cxnSpLocks/>
          </p:cNvCxnSpPr>
          <p:nvPr/>
        </p:nvCxnSpPr>
        <p:spPr bwMode="auto">
          <a:xfrm>
            <a:off x="8378977"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C40A836-396C-8E8B-DCD8-B5728188000A}"/>
              </a:ext>
            </a:extLst>
          </p:cNvPr>
          <p:cNvCxnSpPr>
            <a:cxnSpLocks/>
          </p:cNvCxnSpPr>
          <p:nvPr/>
        </p:nvCxnSpPr>
        <p:spPr bwMode="auto">
          <a:xfrm>
            <a:off x="9219804"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DE4C5CF-C3B6-467A-53ED-31DBEED72ACC}"/>
              </a:ext>
            </a:extLst>
          </p:cNvPr>
          <p:cNvCxnSpPr>
            <a:cxnSpLocks/>
          </p:cNvCxnSpPr>
          <p:nvPr/>
        </p:nvCxnSpPr>
        <p:spPr bwMode="auto">
          <a:xfrm>
            <a:off x="9624453"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A810401-BED3-3468-DADC-3BCB4236B4C4}"/>
              </a:ext>
            </a:extLst>
          </p:cNvPr>
          <p:cNvCxnSpPr>
            <a:cxnSpLocks/>
          </p:cNvCxnSpPr>
          <p:nvPr/>
        </p:nvCxnSpPr>
        <p:spPr bwMode="auto">
          <a:xfrm>
            <a:off x="9813639"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020CE39-1B36-CFAD-FC28-0891536F787E}"/>
              </a:ext>
            </a:extLst>
          </p:cNvPr>
          <p:cNvCxnSpPr>
            <a:cxnSpLocks/>
          </p:cNvCxnSpPr>
          <p:nvPr/>
        </p:nvCxnSpPr>
        <p:spPr bwMode="auto">
          <a:xfrm>
            <a:off x="9945018"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5DED0E0-796B-147F-ACF1-E632817280D6}"/>
              </a:ext>
            </a:extLst>
          </p:cNvPr>
          <p:cNvCxnSpPr>
            <a:cxnSpLocks/>
          </p:cNvCxnSpPr>
          <p:nvPr/>
        </p:nvCxnSpPr>
        <p:spPr bwMode="auto">
          <a:xfrm>
            <a:off x="10554618"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4EDAC05-BFA7-A579-4E96-36F62D2C461F}"/>
              </a:ext>
            </a:extLst>
          </p:cNvPr>
          <p:cNvCxnSpPr>
            <a:cxnSpLocks/>
          </p:cNvCxnSpPr>
          <p:nvPr/>
        </p:nvCxnSpPr>
        <p:spPr bwMode="auto">
          <a:xfrm>
            <a:off x="10969778" y="5798873"/>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8" name="TextBox 157">
            <a:extLst>
              <a:ext uri="{FF2B5EF4-FFF2-40B4-BE49-F238E27FC236}">
                <a16:creationId xmlns:a16="http://schemas.microsoft.com/office/drawing/2014/main" id="{03CEB430-1EB9-9EA5-D4A9-BE9C23CC5583}"/>
              </a:ext>
            </a:extLst>
          </p:cNvPr>
          <p:cNvSpPr txBox="1"/>
          <p:nvPr/>
        </p:nvSpPr>
        <p:spPr bwMode="auto">
          <a:xfrm>
            <a:off x="10696508" y="5842889"/>
            <a:ext cx="5642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120</a:t>
            </a:r>
          </a:p>
        </p:txBody>
      </p:sp>
      <p:sp>
        <p:nvSpPr>
          <p:cNvPr id="171" name="TextBox 170">
            <a:extLst>
              <a:ext uri="{FF2B5EF4-FFF2-40B4-BE49-F238E27FC236}">
                <a16:creationId xmlns:a16="http://schemas.microsoft.com/office/drawing/2014/main" id="{B06360C5-1798-CD7D-ED35-67DE61F403FB}"/>
              </a:ext>
            </a:extLst>
          </p:cNvPr>
          <p:cNvSpPr txBox="1"/>
          <p:nvPr/>
        </p:nvSpPr>
        <p:spPr bwMode="auto">
          <a:xfrm>
            <a:off x="7584134" y="5838598"/>
            <a:ext cx="5642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233" name="TextBox 232">
            <a:extLst>
              <a:ext uri="{FF2B5EF4-FFF2-40B4-BE49-F238E27FC236}">
                <a16:creationId xmlns:a16="http://schemas.microsoft.com/office/drawing/2014/main" id="{91BB77CE-53D6-81A6-AFF1-39FF3C03FC21}"/>
              </a:ext>
            </a:extLst>
          </p:cNvPr>
          <p:cNvSpPr txBox="1"/>
          <p:nvPr/>
        </p:nvSpPr>
        <p:spPr bwMode="auto">
          <a:xfrm>
            <a:off x="8939779" y="5842889"/>
            <a:ext cx="5642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52</a:t>
            </a:r>
          </a:p>
        </p:txBody>
      </p:sp>
      <p:sp>
        <p:nvSpPr>
          <p:cNvPr id="234" name="TextBox 233">
            <a:extLst>
              <a:ext uri="{FF2B5EF4-FFF2-40B4-BE49-F238E27FC236}">
                <a16:creationId xmlns:a16="http://schemas.microsoft.com/office/drawing/2014/main" id="{68A6FEB3-6521-8240-495B-1BBA7A6CB74A}"/>
              </a:ext>
            </a:extLst>
          </p:cNvPr>
          <p:cNvSpPr txBox="1"/>
          <p:nvPr/>
        </p:nvSpPr>
        <p:spPr bwMode="auto">
          <a:xfrm>
            <a:off x="9338422" y="5842889"/>
            <a:ext cx="5642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68</a:t>
            </a:r>
          </a:p>
        </p:txBody>
      </p:sp>
      <p:sp>
        <p:nvSpPr>
          <p:cNvPr id="235" name="TextBox 234">
            <a:extLst>
              <a:ext uri="{FF2B5EF4-FFF2-40B4-BE49-F238E27FC236}">
                <a16:creationId xmlns:a16="http://schemas.microsoft.com/office/drawing/2014/main" id="{ECB5B975-14BC-369B-DE25-49AF4E27F695}"/>
              </a:ext>
            </a:extLst>
          </p:cNvPr>
          <p:cNvSpPr txBox="1"/>
          <p:nvPr/>
        </p:nvSpPr>
        <p:spPr bwMode="auto">
          <a:xfrm>
            <a:off x="9516347" y="5842889"/>
            <a:ext cx="5642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75</a:t>
            </a:r>
          </a:p>
        </p:txBody>
      </p:sp>
      <p:sp>
        <p:nvSpPr>
          <p:cNvPr id="236" name="TextBox 235">
            <a:extLst>
              <a:ext uri="{FF2B5EF4-FFF2-40B4-BE49-F238E27FC236}">
                <a16:creationId xmlns:a16="http://schemas.microsoft.com/office/drawing/2014/main" id="{DEAA2A42-B5DA-D7E0-2245-9CA70CF55B3F}"/>
              </a:ext>
            </a:extLst>
          </p:cNvPr>
          <p:cNvSpPr txBox="1"/>
          <p:nvPr/>
        </p:nvSpPr>
        <p:spPr bwMode="auto">
          <a:xfrm>
            <a:off x="9678507" y="5842889"/>
            <a:ext cx="5642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80</a:t>
            </a:r>
          </a:p>
        </p:txBody>
      </p:sp>
      <p:sp>
        <p:nvSpPr>
          <p:cNvPr id="237" name="TextBox 236">
            <a:extLst>
              <a:ext uri="{FF2B5EF4-FFF2-40B4-BE49-F238E27FC236}">
                <a16:creationId xmlns:a16="http://schemas.microsoft.com/office/drawing/2014/main" id="{FF2B4647-0CB8-D422-8750-CDBD894CF30B}"/>
              </a:ext>
            </a:extLst>
          </p:cNvPr>
          <p:cNvSpPr txBox="1"/>
          <p:nvPr/>
        </p:nvSpPr>
        <p:spPr bwMode="auto">
          <a:xfrm>
            <a:off x="10276845" y="5842889"/>
            <a:ext cx="5642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104</a:t>
            </a:r>
          </a:p>
        </p:txBody>
      </p:sp>
      <p:sp>
        <p:nvSpPr>
          <p:cNvPr id="239" name="TextBox 238">
            <a:extLst>
              <a:ext uri="{FF2B5EF4-FFF2-40B4-BE49-F238E27FC236}">
                <a16:creationId xmlns:a16="http://schemas.microsoft.com/office/drawing/2014/main" id="{EA3D1608-2BE5-3713-8A4C-FCF908B251CA}"/>
              </a:ext>
            </a:extLst>
          </p:cNvPr>
          <p:cNvSpPr txBox="1"/>
          <p:nvPr/>
        </p:nvSpPr>
        <p:spPr bwMode="auto">
          <a:xfrm rot="16200000">
            <a:off x="6253846" y="4540645"/>
            <a:ext cx="23122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Systolic Blood Pressure (mm Hg)</a:t>
            </a:r>
          </a:p>
        </p:txBody>
      </p:sp>
      <p:cxnSp>
        <p:nvCxnSpPr>
          <p:cNvPr id="373" name="Straight Connector 372">
            <a:extLst>
              <a:ext uri="{FF2B5EF4-FFF2-40B4-BE49-F238E27FC236}">
                <a16:creationId xmlns:a16="http://schemas.microsoft.com/office/drawing/2014/main" id="{E67C28E9-AEF6-CB04-693B-DF54FD65B44E}"/>
              </a:ext>
            </a:extLst>
          </p:cNvPr>
          <p:cNvCxnSpPr>
            <a:cxnSpLocks/>
          </p:cNvCxnSpPr>
          <p:nvPr/>
        </p:nvCxnSpPr>
        <p:spPr bwMode="auto">
          <a:xfrm flipH="1">
            <a:off x="7806163" y="35233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84AE22D6-7505-08ED-BA56-1F59C37921AD}"/>
              </a:ext>
            </a:extLst>
          </p:cNvPr>
          <p:cNvCxnSpPr>
            <a:cxnSpLocks/>
          </p:cNvCxnSpPr>
          <p:nvPr/>
        </p:nvCxnSpPr>
        <p:spPr bwMode="auto">
          <a:xfrm flipH="1">
            <a:off x="7806163" y="39784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0BA8F38A-17FB-E7E9-0DA8-3FAABA509D12}"/>
              </a:ext>
            </a:extLst>
          </p:cNvPr>
          <p:cNvCxnSpPr>
            <a:cxnSpLocks/>
          </p:cNvCxnSpPr>
          <p:nvPr/>
        </p:nvCxnSpPr>
        <p:spPr bwMode="auto">
          <a:xfrm flipH="1">
            <a:off x="7806163" y="44335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1EBBA8BF-1078-828E-8A68-1CB1568CDFC6}"/>
              </a:ext>
            </a:extLst>
          </p:cNvPr>
          <p:cNvCxnSpPr>
            <a:cxnSpLocks/>
          </p:cNvCxnSpPr>
          <p:nvPr/>
        </p:nvCxnSpPr>
        <p:spPr bwMode="auto">
          <a:xfrm flipH="1">
            <a:off x="7806163" y="48886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73ABED5E-6F7B-419A-5769-CE2D797EFA0E}"/>
              </a:ext>
            </a:extLst>
          </p:cNvPr>
          <p:cNvCxnSpPr>
            <a:cxnSpLocks/>
          </p:cNvCxnSpPr>
          <p:nvPr/>
        </p:nvCxnSpPr>
        <p:spPr bwMode="auto">
          <a:xfrm flipH="1">
            <a:off x="7806163" y="53437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BF06E397-5A40-32F9-2BF4-BE6C4DEDAA82}"/>
              </a:ext>
            </a:extLst>
          </p:cNvPr>
          <p:cNvCxnSpPr>
            <a:cxnSpLocks/>
          </p:cNvCxnSpPr>
          <p:nvPr/>
        </p:nvCxnSpPr>
        <p:spPr bwMode="auto">
          <a:xfrm flipH="1">
            <a:off x="7806163" y="5798874"/>
            <a:ext cx="64008" cy="0"/>
          </a:xfrm>
          <a:prstGeom prst="line">
            <a:avLst/>
          </a:prstGeom>
          <a:noFill/>
          <a:ln w="28575" cap="flat" cmpd="sng" algn="ctr">
            <a:solidFill>
              <a:schemeClr val="bg1"/>
            </a:solidFill>
            <a:prstDash val="solid"/>
            <a:round/>
            <a:headEnd type="none" w="med" len="med"/>
            <a:tailEnd type="none" w="med" len="med"/>
          </a:ln>
          <a:effectLst/>
        </p:spPr>
      </p:cxnSp>
      <p:grpSp>
        <p:nvGrpSpPr>
          <p:cNvPr id="265" name="Group 264">
            <a:extLst>
              <a:ext uri="{FF2B5EF4-FFF2-40B4-BE49-F238E27FC236}">
                <a16:creationId xmlns:a16="http://schemas.microsoft.com/office/drawing/2014/main" id="{EFC408C3-2320-F5D9-34CA-26D80AEA90D4}"/>
              </a:ext>
            </a:extLst>
          </p:cNvPr>
          <p:cNvGrpSpPr/>
          <p:nvPr/>
        </p:nvGrpSpPr>
        <p:grpSpPr>
          <a:xfrm>
            <a:off x="7455569" y="3400426"/>
            <a:ext cx="418911" cy="2535406"/>
            <a:chOff x="7455569" y="3386748"/>
            <a:chExt cx="418911" cy="2516456"/>
          </a:xfrm>
        </p:grpSpPr>
        <p:sp>
          <p:nvSpPr>
            <p:cNvPr id="372" name="TextBox 371">
              <a:extLst>
                <a:ext uri="{FF2B5EF4-FFF2-40B4-BE49-F238E27FC236}">
                  <a16:creationId xmlns:a16="http://schemas.microsoft.com/office/drawing/2014/main" id="{52B02BA1-1692-82B4-8F01-8C2AE70BCA64}"/>
                </a:ext>
              </a:extLst>
            </p:cNvPr>
            <p:cNvSpPr txBox="1"/>
            <p:nvPr/>
          </p:nvSpPr>
          <p:spPr bwMode="auto">
            <a:xfrm>
              <a:off x="7455569" y="3386748"/>
              <a:ext cx="418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140</a:t>
              </a:r>
            </a:p>
          </p:txBody>
        </p:sp>
        <p:sp>
          <p:nvSpPr>
            <p:cNvPr id="381" name="TextBox 380">
              <a:extLst>
                <a:ext uri="{FF2B5EF4-FFF2-40B4-BE49-F238E27FC236}">
                  <a16:creationId xmlns:a16="http://schemas.microsoft.com/office/drawing/2014/main" id="{CB5F6FA0-737E-61DC-A47A-225EB6616B37}"/>
                </a:ext>
              </a:extLst>
            </p:cNvPr>
            <p:cNvSpPr txBox="1"/>
            <p:nvPr/>
          </p:nvSpPr>
          <p:spPr bwMode="auto">
            <a:xfrm>
              <a:off x="7455569" y="3840795"/>
              <a:ext cx="418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135</a:t>
              </a:r>
            </a:p>
          </p:txBody>
        </p:sp>
        <p:sp>
          <p:nvSpPr>
            <p:cNvPr id="382" name="TextBox 381">
              <a:extLst>
                <a:ext uri="{FF2B5EF4-FFF2-40B4-BE49-F238E27FC236}">
                  <a16:creationId xmlns:a16="http://schemas.microsoft.com/office/drawing/2014/main" id="{305094A1-A677-32C4-98DF-A3F692767DA3}"/>
                </a:ext>
              </a:extLst>
            </p:cNvPr>
            <p:cNvSpPr txBox="1"/>
            <p:nvPr/>
          </p:nvSpPr>
          <p:spPr bwMode="auto">
            <a:xfrm>
              <a:off x="7455569" y="4294842"/>
              <a:ext cx="418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130</a:t>
              </a:r>
            </a:p>
          </p:txBody>
        </p:sp>
        <p:sp>
          <p:nvSpPr>
            <p:cNvPr id="383" name="TextBox 382">
              <a:extLst>
                <a:ext uri="{FF2B5EF4-FFF2-40B4-BE49-F238E27FC236}">
                  <a16:creationId xmlns:a16="http://schemas.microsoft.com/office/drawing/2014/main" id="{87A294D2-AA65-EBAB-6B4E-AE3BEF48B15D}"/>
                </a:ext>
              </a:extLst>
            </p:cNvPr>
            <p:cNvSpPr txBox="1"/>
            <p:nvPr/>
          </p:nvSpPr>
          <p:spPr bwMode="auto">
            <a:xfrm>
              <a:off x="7455569" y="4748889"/>
              <a:ext cx="418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125</a:t>
              </a:r>
            </a:p>
          </p:txBody>
        </p:sp>
        <p:sp>
          <p:nvSpPr>
            <p:cNvPr id="384" name="TextBox 383">
              <a:extLst>
                <a:ext uri="{FF2B5EF4-FFF2-40B4-BE49-F238E27FC236}">
                  <a16:creationId xmlns:a16="http://schemas.microsoft.com/office/drawing/2014/main" id="{4B1D38BB-B724-6A3C-3FD9-F07339F70D02}"/>
                </a:ext>
              </a:extLst>
            </p:cNvPr>
            <p:cNvSpPr txBox="1"/>
            <p:nvPr/>
          </p:nvSpPr>
          <p:spPr bwMode="auto">
            <a:xfrm>
              <a:off x="7455569" y="5202936"/>
              <a:ext cx="418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120</a:t>
              </a:r>
            </a:p>
          </p:txBody>
        </p:sp>
        <p:sp>
          <p:nvSpPr>
            <p:cNvPr id="387" name="TextBox 386">
              <a:extLst>
                <a:ext uri="{FF2B5EF4-FFF2-40B4-BE49-F238E27FC236}">
                  <a16:creationId xmlns:a16="http://schemas.microsoft.com/office/drawing/2014/main" id="{852C9FDA-E7AD-A0C0-EAC7-30F4636321D2}"/>
                </a:ext>
              </a:extLst>
            </p:cNvPr>
            <p:cNvSpPr txBox="1"/>
            <p:nvPr/>
          </p:nvSpPr>
          <p:spPr bwMode="auto">
            <a:xfrm>
              <a:off x="7455569" y="5656983"/>
              <a:ext cx="4189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115</a:t>
              </a:r>
            </a:p>
          </p:txBody>
        </p:sp>
      </p:grpSp>
      <p:sp>
        <p:nvSpPr>
          <p:cNvPr id="388" name="TextBox 387">
            <a:extLst>
              <a:ext uri="{FF2B5EF4-FFF2-40B4-BE49-F238E27FC236}">
                <a16:creationId xmlns:a16="http://schemas.microsoft.com/office/drawing/2014/main" id="{47E586AF-0E21-F679-C0C7-C3E19455C7EF}"/>
              </a:ext>
            </a:extLst>
          </p:cNvPr>
          <p:cNvSpPr txBox="1"/>
          <p:nvPr/>
        </p:nvSpPr>
        <p:spPr bwMode="auto">
          <a:xfrm>
            <a:off x="7863528" y="3470413"/>
            <a:ext cx="1761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1" dirty="0">
                <a:solidFill>
                  <a:schemeClr val="bg1"/>
                </a:solidFill>
                <a:latin typeface="Calibri" panose="020F0502020204030204" pitchFamily="34" charset="0"/>
              </a:rPr>
              <a:t>68-Wk </a:t>
            </a:r>
            <a:br>
              <a:rPr lang="en-US" sz="1000" b="1" dirty="0">
                <a:solidFill>
                  <a:schemeClr val="bg1"/>
                </a:solidFill>
                <a:latin typeface="Calibri" panose="020F0502020204030204" pitchFamily="34" charset="0"/>
              </a:rPr>
            </a:br>
            <a:r>
              <a:rPr lang="en-US" sz="1000" b="1" dirty="0">
                <a:solidFill>
                  <a:schemeClr val="bg1"/>
                </a:solidFill>
                <a:latin typeface="Calibri" panose="020F0502020204030204" pitchFamily="34" charset="0"/>
              </a:rPr>
              <a:t>Treatment Phase</a:t>
            </a:r>
          </a:p>
        </p:txBody>
      </p:sp>
      <p:sp>
        <p:nvSpPr>
          <p:cNvPr id="389" name="TextBox 388">
            <a:extLst>
              <a:ext uri="{FF2B5EF4-FFF2-40B4-BE49-F238E27FC236}">
                <a16:creationId xmlns:a16="http://schemas.microsoft.com/office/drawing/2014/main" id="{1E0E3CDD-5575-0CFE-12B4-7B847BB19B51}"/>
              </a:ext>
            </a:extLst>
          </p:cNvPr>
          <p:cNvSpPr txBox="1"/>
          <p:nvPr/>
        </p:nvSpPr>
        <p:spPr bwMode="auto">
          <a:xfrm>
            <a:off x="9612117" y="3470413"/>
            <a:ext cx="13988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1" dirty="0">
                <a:solidFill>
                  <a:schemeClr val="bg1"/>
                </a:solidFill>
                <a:latin typeface="Calibri" panose="020F0502020204030204" pitchFamily="34" charset="0"/>
              </a:rPr>
              <a:t>52-Wk Off-Treatment Extension Phase</a:t>
            </a:r>
          </a:p>
        </p:txBody>
      </p:sp>
      <p:sp>
        <p:nvSpPr>
          <p:cNvPr id="390" name="TextBox 389">
            <a:extLst>
              <a:ext uri="{FF2B5EF4-FFF2-40B4-BE49-F238E27FC236}">
                <a16:creationId xmlns:a16="http://schemas.microsoft.com/office/drawing/2014/main" id="{22CF063E-EB04-B04E-E287-430C4DCB8A71}"/>
              </a:ext>
            </a:extLst>
          </p:cNvPr>
          <p:cNvSpPr txBox="1"/>
          <p:nvPr/>
        </p:nvSpPr>
        <p:spPr bwMode="auto">
          <a:xfrm>
            <a:off x="7879230" y="3233606"/>
            <a:ext cx="3068516"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Systolic Blood Pressure</a:t>
            </a:r>
          </a:p>
        </p:txBody>
      </p:sp>
      <p:grpSp>
        <p:nvGrpSpPr>
          <p:cNvPr id="447" name="Group 446">
            <a:extLst>
              <a:ext uri="{FF2B5EF4-FFF2-40B4-BE49-F238E27FC236}">
                <a16:creationId xmlns:a16="http://schemas.microsoft.com/office/drawing/2014/main" id="{3FADC884-6BD9-8B06-C159-A55322DCFD30}"/>
              </a:ext>
            </a:extLst>
          </p:cNvPr>
          <p:cNvGrpSpPr/>
          <p:nvPr/>
        </p:nvGrpSpPr>
        <p:grpSpPr>
          <a:xfrm>
            <a:off x="7803771" y="792281"/>
            <a:ext cx="3220945" cy="807919"/>
            <a:chOff x="8022256" y="792281"/>
            <a:chExt cx="3220945" cy="807919"/>
          </a:xfrm>
        </p:grpSpPr>
        <p:sp>
          <p:nvSpPr>
            <p:cNvPr id="391" name="Freeform 390">
              <a:extLst>
                <a:ext uri="{FF2B5EF4-FFF2-40B4-BE49-F238E27FC236}">
                  <a16:creationId xmlns:a16="http://schemas.microsoft.com/office/drawing/2014/main" id="{47F86C1D-DCF3-B235-6616-AC5CF27C5630}"/>
                </a:ext>
              </a:extLst>
            </p:cNvPr>
            <p:cNvSpPr/>
            <p:nvPr/>
          </p:nvSpPr>
          <p:spPr bwMode="auto">
            <a:xfrm>
              <a:off x="8083550" y="904875"/>
              <a:ext cx="3105150" cy="571500"/>
            </a:xfrm>
            <a:custGeom>
              <a:avLst/>
              <a:gdLst>
                <a:gd name="connsiteX0" fmla="*/ 3105150 w 3105150"/>
                <a:gd name="connsiteY0" fmla="*/ 85725 h 571500"/>
                <a:gd name="connsiteX1" fmla="*/ 2695575 w 3105150"/>
                <a:gd name="connsiteY1" fmla="*/ 142875 h 571500"/>
                <a:gd name="connsiteX2" fmla="*/ 2070100 w 3105150"/>
                <a:gd name="connsiteY2" fmla="*/ 327025 h 571500"/>
                <a:gd name="connsiteX3" fmla="*/ 1936750 w 3105150"/>
                <a:gd name="connsiteY3" fmla="*/ 473075 h 571500"/>
                <a:gd name="connsiteX4" fmla="*/ 1758950 w 3105150"/>
                <a:gd name="connsiteY4" fmla="*/ 473075 h 571500"/>
                <a:gd name="connsiteX5" fmla="*/ 1352550 w 3105150"/>
                <a:gd name="connsiteY5" fmla="*/ 571500 h 571500"/>
                <a:gd name="connsiteX6" fmla="*/ 520700 w 3105150"/>
                <a:gd name="connsiteY6" fmla="*/ 311150 h 571500"/>
                <a:gd name="connsiteX7" fmla="*/ 0 w 3105150"/>
                <a:gd name="connsiteY7"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5150" h="571500">
                  <a:moveTo>
                    <a:pt x="3105150" y="85725"/>
                  </a:moveTo>
                  <a:lnTo>
                    <a:pt x="2695575" y="142875"/>
                  </a:lnTo>
                  <a:lnTo>
                    <a:pt x="2070100" y="327025"/>
                  </a:lnTo>
                  <a:lnTo>
                    <a:pt x="1936750" y="473075"/>
                  </a:lnTo>
                  <a:lnTo>
                    <a:pt x="1758950" y="473075"/>
                  </a:lnTo>
                  <a:lnTo>
                    <a:pt x="1352550" y="571500"/>
                  </a:lnTo>
                  <a:lnTo>
                    <a:pt x="520700" y="31115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93" name="Group 392">
              <a:extLst>
                <a:ext uri="{FF2B5EF4-FFF2-40B4-BE49-F238E27FC236}">
                  <a16:creationId xmlns:a16="http://schemas.microsoft.com/office/drawing/2014/main" id="{F0C5CFE9-8114-9130-3932-962D76D129FC}"/>
                </a:ext>
              </a:extLst>
            </p:cNvPr>
            <p:cNvGrpSpPr/>
            <p:nvPr/>
          </p:nvGrpSpPr>
          <p:grpSpPr>
            <a:xfrm>
              <a:off x="11133756" y="830071"/>
              <a:ext cx="109445" cy="336623"/>
              <a:chOff x="4356640" y="2260968"/>
              <a:chExt cx="109445" cy="336623"/>
            </a:xfrm>
          </p:grpSpPr>
          <p:grpSp>
            <p:nvGrpSpPr>
              <p:cNvPr id="394" name="Group 393">
                <a:extLst>
                  <a:ext uri="{FF2B5EF4-FFF2-40B4-BE49-F238E27FC236}">
                    <a16:creationId xmlns:a16="http://schemas.microsoft.com/office/drawing/2014/main" id="{DF0BA76D-2BAA-EA3C-772E-D6058F3127FE}"/>
                  </a:ext>
                </a:extLst>
              </p:cNvPr>
              <p:cNvGrpSpPr/>
              <p:nvPr/>
            </p:nvGrpSpPr>
            <p:grpSpPr>
              <a:xfrm>
                <a:off x="4356640" y="2260968"/>
                <a:ext cx="109445" cy="336623"/>
                <a:chOff x="4346048" y="2260968"/>
                <a:chExt cx="109445" cy="336623"/>
              </a:xfrm>
            </p:grpSpPr>
            <p:cxnSp>
              <p:nvCxnSpPr>
                <p:cNvPr id="396" name="Straight Connector 395">
                  <a:extLst>
                    <a:ext uri="{FF2B5EF4-FFF2-40B4-BE49-F238E27FC236}">
                      <a16:creationId xmlns:a16="http://schemas.microsoft.com/office/drawing/2014/main" id="{D5ED395B-EA7B-D5AD-E8E3-952FF04A10CA}"/>
                    </a:ext>
                  </a:extLst>
                </p:cNvPr>
                <p:cNvCxnSpPr>
                  <a:cxnSpLocks/>
                </p:cNvCxnSpPr>
                <p:nvPr/>
              </p:nvCxnSpPr>
              <p:spPr bwMode="auto">
                <a:xfrm flipH="1">
                  <a:off x="4401413" y="2273916"/>
                  <a:ext cx="1287" cy="322206"/>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5C9F68C3-DC6D-7416-BC17-47099ECCE27D}"/>
                    </a:ext>
                  </a:extLst>
                </p:cNvPr>
                <p:cNvCxnSpPr>
                  <a:cxnSpLocks/>
                </p:cNvCxnSpPr>
                <p:nvPr/>
              </p:nvCxnSpPr>
              <p:spPr bwMode="auto">
                <a:xfrm>
                  <a:off x="4346048" y="226096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C855C832-A773-76B4-5611-05B5042AB49E}"/>
                    </a:ext>
                  </a:extLst>
                </p:cNvPr>
                <p:cNvCxnSpPr>
                  <a:cxnSpLocks/>
                </p:cNvCxnSpPr>
                <p:nvPr/>
              </p:nvCxnSpPr>
              <p:spPr bwMode="auto">
                <a:xfrm>
                  <a:off x="4346048" y="259759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395" name="Oval 394">
                <a:extLst>
                  <a:ext uri="{FF2B5EF4-FFF2-40B4-BE49-F238E27FC236}">
                    <a16:creationId xmlns:a16="http://schemas.microsoft.com/office/drawing/2014/main" id="{281C7EA9-8B30-D8AC-BFC0-F56995250E2E}"/>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01" name="Group 400">
              <a:extLst>
                <a:ext uri="{FF2B5EF4-FFF2-40B4-BE49-F238E27FC236}">
                  <a16:creationId xmlns:a16="http://schemas.microsoft.com/office/drawing/2014/main" id="{B00EB547-0D65-D67A-502D-3F7E470BC4AC}"/>
                </a:ext>
              </a:extLst>
            </p:cNvPr>
            <p:cNvGrpSpPr/>
            <p:nvPr/>
          </p:nvGrpSpPr>
          <p:grpSpPr>
            <a:xfrm>
              <a:off x="10714656" y="904875"/>
              <a:ext cx="109445" cy="293569"/>
              <a:chOff x="4356640" y="2304022"/>
              <a:chExt cx="109445" cy="293569"/>
            </a:xfrm>
          </p:grpSpPr>
          <p:grpSp>
            <p:nvGrpSpPr>
              <p:cNvPr id="402" name="Group 401">
                <a:extLst>
                  <a:ext uri="{FF2B5EF4-FFF2-40B4-BE49-F238E27FC236}">
                    <a16:creationId xmlns:a16="http://schemas.microsoft.com/office/drawing/2014/main" id="{8918F243-686F-CAC6-E216-5C41A07DFFE2}"/>
                  </a:ext>
                </a:extLst>
              </p:cNvPr>
              <p:cNvGrpSpPr/>
              <p:nvPr/>
            </p:nvGrpSpPr>
            <p:grpSpPr>
              <a:xfrm>
                <a:off x="4356640" y="2304022"/>
                <a:ext cx="109445" cy="293569"/>
                <a:chOff x="4346048" y="2304022"/>
                <a:chExt cx="109445" cy="293569"/>
              </a:xfrm>
            </p:grpSpPr>
            <p:cxnSp>
              <p:nvCxnSpPr>
                <p:cNvPr id="404" name="Straight Connector 403">
                  <a:extLst>
                    <a:ext uri="{FF2B5EF4-FFF2-40B4-BE49-F238E27FC236}">
                      <a16:creationId xmlns:a16="http://schemas.microsoft.com/office/drawing/2014/main" id="{A0E0975A-614C-B271-E367-BCDF35A3E2FB}"/>
                    </a:ext>
                  </a:extLst>
                </p:cNvPr>
                <p:cNvCxnSpPr>
                  <a:cxnSpLocks/>
                </p:cNvCxnSpPr>
                <p:nvPr/>
              </p:nvCxnSpPr>
              <p:spPr bwMode="auto">
                <a:xfrm>
                  <a:off x="4400770" y="2304022"/>
                  <a:ext cx="0" cy="292100"/>
                </a:xfrm>
                <a:prstGeom prst="line">
                  <a:avLst/>
                </a:prstGeom>
                <a:noFill/>
                <a:ln w="28575"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BE8AD20C-ACE7-36A1-3472-0FEDF58A2246}"/>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14755A0-25A4-92E2-B834-A78753923079}"/>
                    </a:ext>
                  </a:extLst>
                </p:cNvPr>
                <p:cNvCxnSpPr>
                  <a:cxnSpLocks/>
                </p:cNvCxnSpPr>
                <p:nvPr/>
              </p:nvCxnSpPr>
              <p:spPr bwMode="auto">
                <a:xfrm>
                  <a:off x="4346048" y="259759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403" name="Oval 402">
                <a:extLst>
                  <a:ext uri="{FF2B5EF4-FFF2-40B4-BE49-F238E27FC236}">
                    <a16:creationId xmlns:a16="http://schemas.microsoft.com/office/drawing/2014/main" id="{9002A3C1-32FC-EE48-4BE4-A67D069311E3}"/>
                  </a:ext>
                </a:extLst>
              </p:cNvPr>
              <p:cNvSpPr/>
              <p:nvPr/>
            </p:nvSpPr>
            <p:spPr bwMode="auto">
              <a:xfrm>
                <a:off x="4367684" y="24079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09" name="Group 408">
              <a:extLst>
                <a:ext uri="{FF2B5EF4-FFF2-40B4-BE49-F238E27FC236}">
                  <a16:creationId xmlns:a16="http://schemas.microsoft.com/office/drawing/2014/main" id="{63FDF134-623F-1DDB-50E5-DD226BB3FEF9}"/>
                </a:ext>
              </a:extLst>
            </p:cNvPr>
            <p:cNvGrpSpPr/>
            <p:nvPr/>
          </p:nvGrpSpPr>
          <p:grpSpPr>
            <a:xfrm>
              <a:off x="10101881" y="1085850"/>
              <a:ext cx="109445" cy="293569"/>
              <a:chOff x="4356640" y="2304022"/>
              <a:chExt cx="109445" cy="293569"/>
            </a:xfrm>
          </p:grpSpPr>
          <p:grpSp>
            <p:nvGrpSpPr>
              <p:cNvPr id="410" name="Group 409">
                <a:extLst>
                  <a:ext uri="{FF2B5EF4-FFF2-40B4-BE49-F238E27FC236}">
                    <a16:creationId xmlns:a16="http://schemas.microsoft.com/office/drawing/2014/main" id="{E85E06F3-8FED-64DC-B81B-340A9EB0DC18}"/>
                  </a:ext>
                </a:extLst>
              </p:cNvPr>
              <p:cNvGrpSpPr/>
              <p:nvPr/>
            </p:nvGrpSpPr>
            <p:grpSpPr>
              <a:xfrm>
                <a:off x="4356640" y="2304022"/>
                <a:ext cx="109445" cy="293569"/>
                <a:chOff x="4346048" y="2304022"/>
                <a:chExt cx="109445" cy="293569"/>
              </a:xfrm>
            </p:grpSpPr>
            <p:cxnSp>
              <p:nvCxnSpPr>
                <p:cNvPr id="412" name="Straight Connector 411">
                  <a:extLst>
                    <a:ext uri="{FF2B5EF4-FFF2-40B4-BE49-F238E27FC236}">
                      <a16:creationId xmlns:a16="http://schemas.microsoft.com/office/drawing/2014/main" id="{F9D6B4E6-E45E-1E13-0A95-AAE1A941E301}"/>
                    </a:ext>
                  </a:extLst>
                </p:cNvPr>
                <p:cNvCxnSpPr>
                  <a:cxnSpLocks/>
                </p:cNvCxnSpPr>
                <p:nvPr/>
              </p:nvCxnSpPr>
              <p:spPr bwMode="auto">
                <a:xfrm>
                  <a:off x="4400770" y="2304022"/>
                  <a:ext cx="0" cy="292100"/>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91699E6D-D141-F0F2-FD26-1C2818E9A312}"/>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B757374C-A330-63A7-7DDA-AF7D2645239A}"/>
                    </a:ext>
                  </a:extLst>
                </p:cNvPr>
                <p:cNvCxnSpPr>
                  <a:cxnSpLocks/>
                </p:cNvCxnSpPr>
                <p:nvPr/>
              </p:nvCxnSpPr>
              <p:spPr bwMode="auto">
                <a:xfrm>
                  <a:off x="4346048" y="259759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411" name="Oval 410">
                <a:extLst>
                  <a:ext uri="{FF2B5EF4-FFF2-40B4-BE49-F238E27FC236}">
                    <a16:creationId xmlns:a16="http://schemas.microsoft.com/office/drawing/2014/main" id="{297D292F-D435-1303-14DD-A59FC77C3CD7}"/>
                  </a:ext>
                </a:extLst>
              </p:cNvPr>
              <p:cNvSpPr/>
              <p:nvPr/>
            </p:nvSpPr>
            <p:spPr bwMode="auto">
              <a:xfrm>
                <a:off x="4367684" y="24079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5" name="Group 414">
              <a:extLst>
                <a:ext uri="{FF2B5EF4-FFF2-40B4-BE49-F238E27FC236}">
                  <a16:creationId xmlns:a16="http://schemas.microsoft.com/office/drawing/2014/main" id="{837AFE3F-3EB3-8656-82AA-C8CC4F2EA09C}"/>
                </a:ext>
              </a:extLst>
            </p:cNvPr>
            <p:cNvGrpSpPr/>
            <p:nvPr/>
          </p:nvGrpSpPr>
          <p:grpSpPr>
            <a:xfrm>
              <a:off x="9971706" y="1241425"/>
              <a:ext cx="109445" cy="293569"/>
              <a:chOff x="4356640" y="2304022"/>
              <a:chExt cx="109445" cy="293569"/>
            </a:xfrm>
          </p:grpSpPr>
          <p:grpSp>
            <p:nvGrpSpPr>
              <p:cNvPr id="416" name="Group 415">
                <a:extLst>
                  <a:ext uri="{FF2B5EF4-FFF2-40B4-BE49-F238E27FC236}">
                    <a16:creationId xmlns:a16="http://schemas.microsoft.com/office/drawing/2014/main" id="{BA8DBBEC-AE68-85FF-B1D3-39749212AEC5}"/>
                  </a:ext>
                </a:extLst>
              </p:cNvPr>
              <p:cNvGrpSpPr/>
              <p:nvPr/>
            </p:nvGrpSpPr>
            <p:grpSpPr>
              <a:xfrm>
                <a:off x="4356640" y="2304022"/>
                <a:ext cx="109445" cy="293569"/>
                <a:chOff x="4346048" y="2304022"/>
                <a:chExt cx="109445" cy="293569"/>
              </a:xfrm>
            </p:grpSpPr>
            <p:cxnSp>
              <p:nvCxnSpPr>
                <p:cNvPr id="418" name="Straight Connector 417">
                  <a:extLst>
                    <a:ext uri="{FF2B5EF4-FFF2-40B4-BE49-F238E27FC236}">
                      <a16:creationId xmlns:a16="http://schemas.microsoft.com/office/drawing/2014/main" id="{E9E4640C-AF5E-695D-B6C9-D8833283D834}"/>
                    </a:ext>
                  </a:extLst>
                </p:cNvPr>
                <p:cNvCxnSpPr>
                  <a:cxnSpLocks/>
                </p:cNvCxnSpPr>
                <p:nvPr/>
              </p:nvCxnSpPr>
              <p:spPr bwMode="auto">
                <a:xfrm>
                  <a:off x="4400770" y="2304022"/>
                  <a:ext cx="0" cy="292100"/>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0D7C24ED-427D-5E6D-B4BD-0ADEF7D7D8DC}"/>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8AABC677-0DD4-2721-5DBD-E57B7259DF45}"/>
                    </a:ext>
                  </a:extLst>
                </p:cNvPr>
                <p:cNvCxnSpPr>
                  <a:cxnSpLocks/>
                </p:cNvCxnSpPr>
                <p:nvPr/>
              </p:nvCxnSpPr>
              <p:spPr bwMode="auto">
                <a:xfrm>
                  <a:off x="4346048" y="259759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417" name="Oval 416">
                <a:extLst>
                  <a:ext uri="{FF2B5EF4-FFF2-40B4-BE49-F238E27FC236}">
                    <a16:creationId xmlns:a16="http://schemas.microsoft.com/office/drawing/2014/main" id="{8EA049DC-78A4-4D2A-221D-2EC9E774A481}"/>
                  </a:ext>
                </a:extLst>
              </p:cNvPr>
              <p:cNvSpPr/>
              <p:nvPr/>
            </p:nvSpPr>
            <p:spPr bwMode="auto">
              <a:xfrm>
                <a:off x="4367684" y="24079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1" name="Group 420">
              <a:extLst>
                <a:ext uri="{FF2B5EF4-FFF2-40B4-BE49-F238E27FC236}">
                  <a16:creationId xmlns:a16="http://schemas.microsoft.com/office/drawing/2014/main" id="{87C81C7F-6257-12D0-722B-E67B53CA219E}"/>
                </a:ext>
              </a:extLst>
            </p:cNvPr>
            <p:cNvGrpSpPr/>
            <p:nvPr/>
          </p:nvGrpSpPr>
          <p:grpSpPr>
            <a:xfrm>
              <a:off x="9790731" y="1241425"/>
              <a:ext cx="109445" cy="261819"/>
              <a:chOff x="4356640" y="2304022"/>
              <a:chExt cx="109445" cy="261819"/>
            </a:xfrm>
          </p:grpSpPr>
          <p:grpSp>
            <p:nvGrpSpPr>
              <p:cNvPr id="422" name="Group 421">
                <a:extLst>
                  <a:ext uri="{FF2B5EF4-FFF2-40B4-BE49-F238E27FC236}">
                    <a16:creationId xmlns:a16="http://schemas.microsoft.com/office/drawing/2014/main" id="{000018DA-A0F6-097A-2ECB-37582AF52B6B}"/>
                  </a:ext>
                </a:extLst>
              </p:cNvPr>
              <p:cNvGrpSpPr/>
              <p:nvPr/>
            </p:nvGrpSpPr>
            <p:grpSpPr>
              <a:xfrm>
                <a:off x="4356640" y="2304022"/>
                <a:ext cx="109445" cy="261819"/>
                <a:chOff x="4346048" y="2304022"/>
                <a:chExt cx="109445" cy="261819"/>
              </a:xfrm>
            </p:grpSpPr>
            <p:cxnSp>
              <p:nvCxnSpPr>
                <p:cNvPr id="424" name="Straight Connector 423">
                  <a:extLst>
                    <a:ext uri="{FF2B5EF4-FFF2-40B4-BE49-F238E27FC236}">
                      <a16:creationId xmlns:a16="http://schemas.microsoft.com/office/drawing/2014/main" id="{B71AB392-9F30-4F24-934E-5B45E51D42E9}"/>
                    </a:ext>
                  </a:extLst>
                </p:cNvPr>
                <p:cNvCxnSpPr>
                  <a:cxnSpLocks/>
                </p:cNvCxnSpPr>
                <p:nvPr/>
              </p:nvCxnSpPr>
              <p:spPr bwMode="auto">
                <a:xfrm>
                  <a:off x="4400770" y="2304022"/>
                  <a:ext cx="0" cy="260350"/>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93801981-AB8F-D057-8241-2BA8B08C0F14}"/>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C4C662EF-8742-113A-F389-C9D844113462}"/>
                    </a:ext>
                  </a:extLst>
                </p:cNvPr>
                <p:cNvCxnSpPr>
                  <a:cxnSpLocks/>
                </p:cNvCxnSpPr>
                <p:nvPr/>
              </p:nvCxnSpPr>
              <p:spPr bwMode="auto">
                <a:xfrm>
                  <a:off x="4346048" y="25658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423" name="Oval 422">
                <a:extLst>
                  <a:ext uri="{FF2B5EF4-FFF2-40B4-BE49-F238E27FC236}">
                    <a16:creationId xmlns:a16="http://schemas.microsoft.com/office/drawing/2014/main" id="{6895C4CE-7D41-2FCA-B3CE-63FA2BB9DFD7}"/>
                  </a:ext>
                </a:extLst>
              </p:cNvPr>
              <p:cNvSpPr/>
              <p:nvPr/>
            </p:nvSpPr>
            <p:spPr bwMode="auto">
              <a:xfrm>
                <a:off x="4367684" y="24079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8" name="Group 427">
              <a:extLst>
                <a:ext uri="{FF2B5EF4-FFF2-40B4-BE49-F238E27FC236}">
                  <a16:creationId xmlns:a16="http://schemas.microsoft.com/office/drawing/2014/main" id="{C2E6FC78-D3F6-E1FF-B846-C73EBA28B739}"/>
                </a:ext>
              </a:extLst>
            </p:cNvPr>
            <p:cNvGrpSpPr/>
            <p:nvPr/>
          </p:nvGrpSpPr>
          <p:grpSpPr>
            <a:xfrm>
              <a:off x="9381156" y="1338381"/>
              <a:ext cx="109445" cy="261819"/>
              <a:chOff x="4356640" y="2304022"/>
              <a:chExt cx="109445" cy="261819"/>
            </a:xfrm>
          </p:grpSpPr>
          <p:grpSp>
            <p:nvGrpSpPr>
              <p:cNvPr id="429" name="Group 428">
                <a:extLst>
                  <a:ext uri="{FF2B5EF4-FFF2-40B4-BE49-F238E27FC236}">
                    <a16:creationId xmlns:a16="http://schemas.microsoft.com/office/drawing/2014/main" id="{5C8720DD-B9F2-C952-3A44-064AB93CEE65}"/>
                  </a:ext>
                </a:extLst>
              </p:cNvPr>
              <p:cNvGrpSpPr/>
              <p:nvPr/>
            </p:nvGrpSpPr>
            <p:grpSpPr>
              <a:xfrm>
                <a:off x="4356640" y="2304022"/>
                <a:ext cx="109445" cy="261819"/>
                <a:chOff x="4346048" y="2304022"/>
                <a:chExt cx="109445" cy="261819"/>
              </a:xfrm>
            </p:grpSpPr>
            <p:cxnSp>
              <p:nvCxnSpPr>
                <p:cNvPr id="431" name="Straight Connector 430">
                  <a:extLst>
                    <a:ext uri="{FF2B5EF4-FFF2-40B4-BE49-F238E27FC236}">
                      <a16:creationId xmlns:a16="http://schemas.microsoft.com/office/drawing/2014/main" id="{C5CB1258-D749-574F-4E9A-CE5D064BA6A9}"/>
                    </a:ext>
                  </a:extLst>
                </p:cNvPr>
                <p:cNvCxnSpPr>
                  <a:cxnSpLocks/>
                </p:cNvCxnSpPr>
                <p:nvPr/>
              </p:nvCxnSpPr>
              <p:spPr bwMode="auto">
                <a:xfrm>
                  <a:off x="4400770" y="2304022"/>
                  <a:ext cx="0" cy="260350"/>
                </a:xfrm>
                <a:prstGeom prst="line">
                  <a:avLst/>
                </a:prstGeom>
                <a:noFill/>
                <a:ln w="28575"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3BCB015B-DEEC-0D39-768E-D63731F0F874}"/>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FE23A320-35F9-3413-A1CB-5C20A642D0BC}"/>
                    </a:ext>
                  </a:extLst>
                </p:cNvPr>
                <p:cNvCxnSpPr>
                  <a:cxnSpLocks/>
                </p:cNvCxnSpPr>
                <p:nvPr/>
              </p:nvCxnSpPr>
              <p:spPr bwMode="auto">
                <a:xfrm>
                  <a:off x="4346048" y="2565841"/>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430" name="Oval 429">
                <a:extLst>
                  <a:ext uri="{FF2B5EF4-FFF2-40B4-BE49-F238E27FC236}">
                    <a16:creationId xmlns:a16="http://schemas.microsoft.com/office/drawing/2014/main" id="{D0B2887C-8B1B-6E21-0F7B-D4D906E274EF}"/>
                  </a:ext>
                </a:extLst>
              </p:cNvPr>
              <p:cNvSpPr/>
              <p:nvPr/>
            </p:nvSpPr>
            <p:spPr bwMode="auto">
              <a:xfrm>
                <a:off x="4367684" y="24079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34" name="Group 433">
              <a:extLst>
                <a:ext uri="{FF2B5EF4-FFF2-40B4-BE49-F238E27FC236}">
                  <a16:creationId xmlns:a16="http://schemas.microsoft.com/office/drawing/2014/main" id="{E7B43012-3F74-FD7E-4500-E611CB66FF1A}"/>
                </a:ext>
              </a:extLst>
            </p:cNvPr>
            <p:cNvGrpSpPr/>
            <p:nvPr/>
          </p:nvGrpSpPr>
          <p:grpSpPr>
            <a:xfrm>
              <a:off x="8552481" y="1112956"/>
              <a:ext cx="109445" cy="226894"/>
              <a:chOff x="4356640" y="2304022"/>
              <a:chExt cx="109445" cy="226894"/>
            </a:xfrm>
          </p:grpSpPr>
          <p:grpSp>
            <p:nvGrpSpPr>
              <p:cNvPr id="435" name="Group 434">
                <a:extLst>
                  <a:ext uri="{FF2B5EF4-FFF2-40B4-BE49-F238E27FC236}">
                    <a16:creationId xmlns:a16="http://schemas.microsoft.com/office/drawing/2014/main" id="{2D3596CA-0C0E-220A-C8DB-075C9F13BE31}"/>
                  </a:ext>
                </a:extLst>
              </p:cNvPr>
              <p:cNvGrpSpPr/>
              <p:nvPr/>
            </p:nvGrpSpPr>
            <p:grpSpPr>
              <a:xfrm>
                <a:off x="4356640" y="2304022"/>
                <a:ext cx="109445" cy="226894"/>
                <a:chOff x="4346048" y="2304022"/>
                <a:chExt cx="109445" cy="226894"/>
              </a:xfrm>
            </p:grpSpPr>
            <p:cxnSp>
              <p:nvCxnSpPr>
                <p:cNvPr id="437" name="Straight Connector 436">
                  <a:extLst>
                    <a:ext uri="{FF2B5EF4-FFF2-40B4-BE49-F238E27FC236}">
                      <a16:creationId xmlns:a16="http://schemas.microsoft.com/office/drawing/2014/main" id="{E5816BE6-D9F6-B624-B3B1-16AF9832898D}"/>
                    </a:ext>
                  </a:extLst>
                </p:cNvPr>
                <p:cNvCxnSpPr>
                  <a:cxnSpLocks/>
                </p:cNvCxnSpPr>
                <p:nvPr/>
              </p:nvCxnSpPr>
              <p:spPr bwMode="auto">
                <a:xfrm>
                  <a:off x="4400770" y="2304022"/>
                  <a:ext cx="0" cy="223719"/>
                </a:xfrm>
                <a:prstGeom prst="line">
                  <a:avLst/>
                </a:prstGeom>
                <a:noFill/>
                <a:ln w="28575"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D769DE6C-5AF9-6F00-3F41-C61E70C1D3B9}"/>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D18D893A-FA9C-80DE-6EAE-9376AD4A08C2}"/>
                    </a:ext>
                  </a:extLst>
                </p:cNvPr>
                <p:cNvCxnSpPr>
                  <a:cxnSpLocks/>
                </p:cNvCxnSpPr>
                <p:nvPr/>
              </p:nvCxnSpPr>
              <p:spPr bwMode="auto">
                <a:xfrm>
                  <a:off x="4346048" y="25309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436" name="Oval 435">
                <a:extLst>
                  <a:ext uri="{FF2B5EF4-FFF2-40B4-BE49-F238E27FC236}">
                    <a16:creationId xmlns:a16="http://schemas.microsoft.com/office/drawing/2014/main" id="{DCD962B8-D909-13C5-8889-FE6FC06285E3}"/>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41" name="Group 440">
              <a:extLst>
                <a:ext uri="{FF2B5EF4-FFF2-40B4-BE49-F238E27FC236}">
                  <a16:creationId xmlns:a16="http://schemas.microsoft.com/office/drawing/2014/main" id="{EA6B2EA1-53B7-F6AB-914C-CB4B79D70C9C}"/>
                </a:ext>
              </a:extLst>
            </p:cNvPr>
            <p:cNvGrpSpPr/>
            <p:nvPr/>
          </p:nvGrpSpPr>
          <p:grpSpPr>
            <a:xfrm>
              <a:off x="8022256" y="792281"/>
              <a:ext cx="109445" cy="226894"/>
              <a:chOff x="4356640" y="2304022"/>
              <a:chExt cx="109445" cy="226894"/>
            </a:xfrm>
          </p:grpSpPr>
          <p:grpSp>
            <p:nvGrpSpPr>
              <p:cNvPr id="442" name="Group 441">
                <a:extLst>
                  <a:ext uri="{FF2B5EF4-FFF2-40B4-BE49-F238E27FC236}">
                    <a16:creationId xmlns:a16="http://schemas.microsoft.com/office/drawing/2014/main" id="{1E97E113-FA5E-A98A-A232-8B443DE8DAFF}"/>
                  </a:ext>
                </a:extLst>
              </p:cNvPr>
              <p:cNvGrpSpPr/>
              <p:nvPr/>
            </p:nvGrpSpPr>
            <p:grpSpPr>
              <a:xfrm>
                <a:off x="4356640" y="2304022"/>
                <a:ext cx="109445" cy="226894"/>
                <a:chOff x="4346048" y="2304022"/>
                <a:chExt cx="109445" cy="226894"/>
              </a:xfrm>
            </p:grpSpPr>
            <p:cxnSp>
              <p:nvCxnSpPr>
                <p:cNvPr id="444" name="Straight Connector 443">
                  <a:extLst>
                    <a:ext uri="{FF2B5EF4-FFF2-40B4-BE49-F238E27FC236}">
                      <a16:creationId xmlns:a16="http://schemas.microsoft.com/office/drawing/2014/main" id="{575E62B9-F6E5-E215-99BD-1415D500B8DD}"/>
                    </a:ext>
                  </a:extLst>
                </p:cNvPr>
                <p:cNvCxnSpPr>
                  <a:cxnSpLocks/>
                </p:cNvCxnSpPr>
                <p:nvPr/>
              </p:nvCxnSpPr>
              <p:spPr bwMode="auto">
                <a:xfrm>
                  <a:off x="4400770" y="2304022"/>
                  <a:ext cx="0" cy="223719"/>
                </a:xfrm>
                <a:prstGeom prst="line">
                  <a:avLst/>
                </a:prstGeom>
                <a:noFill/>
                <a:ln w="28575"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201EB90F-1D75-30B4-2274-849D285754E5}"/>
                    </a:ext>
                  </a:extLst>
                </p:cNvPr>
                <p:cNvCxnSpPr>
                  <a:cxnSpLocks/>
                </p:cNvCxnSpPr>
                <p:nvPr/>
              </p:nvCxnSpPr>
              <p:spPr bwMode="auto">
                <a:xfrm>
                  <a:off x="4346048" y="2305418"/>
                  <a:ext cx="109445" cy="0"/>
                </a:xfrm>
                <a:prstGeom prst="line">
                  <a:avLst/>
                </a:prstGeom>
                <a:noFill/>
                <a:ln w="28575"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BC7AE570-8C15-42A7-C206-6BA0284814C8}"/>
                    </a:ext>
                  </a:extLst>
                </p:cNvPr>
                <p:cNvCxnSpPr>
                  <a:cxnSpLocks/>
                </p:cNvCxnSpPr>
                <p:nvPr/>
              </p:nvCxnSpPr>
              <p:spPr bwMode="auto">
                <a:xfrm>
                  <a:off x="4346048" y="2530916"/>
                  <a:ext cx="109445" cy="0"/>
                </a:xfrm>
                <a:prstGeom prst="line">
                  <a:avLst/>
                </a:prstGeom>
                <a:noFill/>
                <a:ln w="28575" cap="flat" cmpd="sng" algn="ctr">
                  <a:solidFill>
                    <a:schemeClr val="accent1"/>
                  </a:solidFill>
                  <a:prstDash val="solid"/>
                  <a:round/>
                  <a:headEnd type="none" w="med" len="med"/>
                  <a:tailEnd type="none" w="med" len="med"/>
                </a:ln>
                <a:effectLst/>
              </p:spPr>
            </p:cxnSp>
          </p:grpSp>
          <p:sp>
            <p:nvSpPr>
              <p:cNvPr id="443" name="Oval 442">
                <a:extLst>
                  <a:ext uri="{FF2B5EF4-FFF2-40B4-BE49-F238E27FC236}">
                    <a16:creationId xmlns:a16="http://schemas.microsoft.com/office/drawing/2014/main" id="{B7285FE5-D004-5F69-F31D-1BB6C92B1888}"/>
                  </a:ext>
                </a:extLst>
              </p:cNvPr>
              <p:cNvSpPr/>
              <p:nvPr/>
            </p:nvSpPr>
            <p:spPr bwMode="auto">
              <a:xfrm>
                <a:off x="4367684" y="2369873"/>
                <a:ext cx="87356" cy="8735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499" name="Group 498">
            <a:extLst>
              <a:ext uri="{FF2B5EF4-FFF2-40B4-BE49-F238E27FC236}">
                <a16:creationId xmlns:a16="http://schemas.microsoft.com/office/drawing/2014/main" id="{D8F3B3D6-61A2-3731-B266-FD3837DD3F1B}"/>
              </a:ext>
            </a:extLst>
          </p:cNvPr>
          <p:cNvGrpSpPr/>
          <p:nvPr/>
        </p:nvGrpSpPr>
        <p:grpSpPr>
          <a:xfrm>
            <a:off x="7800596" y="655756"/>
            <a:ext cx="3201895" cy="1915994"/>
            <a:chOff x="8019081" y="655756"/>
            <a:chExt cx="3201895" cy="1915994"/>
          </a:xfrm>
        </p:grpSpPr>
        <p:sp>
          <p:nvSpPr>
            <p:cNvPr id="392" name="Freeform 391">
              <a:extLst>
                <a:ext uri="{FF2B5EF4-FFF2-40B4-BE49-F238E27FC236}">
                  <a16:creationId xmlns:a16="http://schemas.microsoft.com/office/drawing/2014/main" id="{FAA77732-8D6F-EA1C-046C-7B587CE6A9D7}"/>
                </a:ext>
              </a:extLst>
            </p:cNvPr>
            <p:cNvSpPr/>
            <p:nvPr/>
          </p:nvSpPr>
          <p:spPr bwMode="auto">
            <a:xfrm>
              <a:off x="8086725" y="727075"/>
              <a:ext cx="3082925" cy="1765300"/>
            </a:xfrm>
            <a:custGeom>
              <a:avLst/>
              <a:gdLst>
                <a:gd name="connsiteX0" fmla="*/ 3082925 w 3082925"/>
                <a:gd name="connsiteY0" fmla="*/ 539750 h 1765300"/>
                <a:gd name="connsiteX1" fmla="*/ 2673350 w 3082925"/>
                <a:gd name="connsiteY1" fmla="*/ 590550 h 1765300"/>
                <a:gd name="connsiteX2" fmla="*/ 2057400 w 3082925"/>
                <a:gd name="connsiteY2" fmla="*/ 885825 h 1765300"/>
                <a:gd name="connsiteX3" fmla="*/ 1917700 w 3082925"/>
                <a:gd name="connsiteY3" fmla="*/ 1323975 h 1765300"/>
                <a:gd name="connsiteX4" fmla="*/ 1736725 w 3082925"/>
                <a:gd name="connsiteY4" fmla="*/ 1682750 h 1765300"/>
                <a:gd name="connsiteX5" fmla="*/ 1330325 w 3082925"/>
                <a:gd name="connsiteY5" fmla="*/ 1765300 h 1765300"/>
                <a:gd name="connsiteX6" fmla="*/ 501650 w 3082925"/>
                <a:gd name="connsiteY6" fmla="*/ 1247775 h 1765300"/>
                <a:gd name="connsiteX7" fmla="*/ 0 w 3082925"/>
                <a:gd name="connsiteY7" fmla="*/ 0 h 176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2925" h="1765300">
                  <a:moveTo>
                    <a:pt x="3082925" y="539750"/>
                  </a:moveTo>
                  <a:lnTo>
                    <a:pt x="2673350" y="590550"/>
                  </a:lnTo>
                  <a:lnTo>
                    <a:pt x="2057400" y="885825"/>
                  </a:lnTo>
                  <a:lnTo>
                    <a:pt x="1917700" y="1323975"/>
                  </a:lnTo>
                  <a:lnTo>
                    <a:pt x="1736725" y="1682750"/>
                  </a:lnTo>
                  <a:lnTo>
                    <a:pt x="1330325" y="1765300"/>
                  </a:lnTo>
                  <a:lnTo>
                    <a:pt x="501650" y="1247775"/>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448" name="Group 447">
              <a:extLst>
                <a:ext uri="{FF2B5EF4-FFF2-40B4-BE49-F238E27FC236}">
                  <a16:creationId xmlns:a16="http://schemas.microsoft.com/office/drawing/2014/main" id="{C95735A9-24F8-F4F0-8075-D56BB4C33A23}"/>
                </a:ext>
              </a:extLst>
            </p:cNvPr>
            <p:cNvGrpSpPr/>
            <p:nvPr/>
          </p:nvGrpSpPr>
          <p:grpSpPr>
            <a:xfrm>
              <a:off x="8019081" y="655756"/>
              <a:ext cx="109445" cy="144344"/>
              <a:chOff x="4356640" y="2304022"/>
              <a:chExt cx="109445" cy="144344"/>
            </a:xfrm>
            <a:solidFill>
              <a:schemeClr val="accent3"/>
            </a:solidFill>
          </p:grpSpPr>
          <p:grpSp>
            <p:nvGrpSpPr>
              <p:cNvPr id="449" name="Group 448">
                <a:extLst>
                  <a:ext uri="{FF2B5EF4-FFF2-40B4-BE49-F238E27FC236}">
                    <a16:creationId xmlns:a16="http://schemas.microsoft.com/office/drawing/2014/main" id="{7616D888-3CA3-921B-2557-D3250EC3EB1E}"/>
                  </a:ext>
                </a:extLst>
              </p:cNvPr>
              <p:cNvGrpSpPr/>
              <p:nvPr/>
            </p:nvGrpSpPr>
            <p:grpSpPr>
              <a:xfrm>
                <a:off x="4356640" y="2304022"/>
                <a:ext cx="109445" cy="144344"/>
                <a:chOff x="4346048" y="2304022"/>
                <a:chExt cx="109445" cy="144344"/>
              </a:xfrm>
              <a:grpFill/>
            </p:grpSpPr>
            <p:cxnSp>
              <p:nvCxnSpPr>
                <p:cNvPr id="451" name="Straight Connector 450">
                  <a:extLst>
                    <a:ext uri="{FF2B5EF4-FFF2-40B4-BE49-F238E27FC236}">
                      <a16:creationId xmlns:a16="http://schemas.microsoft.com/office/drawing/2014/main" id="{D8B7A5A4-B081-C554-0372-E9246A579A28}"/>
                    </a:ext>
                  </a:extLst>
                </p:cNvPr>
                <p:cNvCxnSpPr>
                  <a:cxnSpLocks/>
                </p:cNvCxnSpPr>
                <p:nvPr/>
              </p:nvCxnSpPr>
              <p:spPr bwMode="auto">
                <a:xfrm>
                  <a:off x="4400770" y="2304022"/>
                  <a:ext cx="0" cy="137994"/>
                </a:xfrm>
                <a:prstGeom prst="line">
                  <a:avLst/>
                </a:prstGeom>
                <a:grpFill/>
                <a:ln w="28575"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6F32C8F7-FFE6-ACD3-F5F8-163911C2AF73}"/>
                    </a:ext>
                  </a:extLst>
                </p:cNvPr>
                <p:cNvCxnSpPr>
                  <a:cxnSpLocks/>
                </p:cNvCxnSpPr>
                <p:nvPr/>
              </p:nvCxnSpPr>
              <p:spPr bwMode="auto">
                <a:xfrm>
                  <a:off x="4346048" y="2305418"/>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637E1165-80BF-131A-2BA1-40F8A9478DC2}"/>
                    </a:ext>
                  </a:extLst>
                </p:cNvPr>
                <p:cNvCxnSpPr>
                  <a:cxnSpLocks/>
                </p:cNvCxnSpPr>
                <p:nvPr/>
              </p:nvCxnSpPr>
              <p:spPr bwMode="auto">
                <a:xfrm>
                  <a:off x="4346048" y="244836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450" name="Oval 449">
                <a:extLst>
                  <a:ext uri="{FF2B5EF4-FFF2-40B4-BE49-F238E27FC236}">
                    <a16:creationId xmlns:a16="http://schemas.microsoft.com/office/drawing/2014/main" id="{3210066E-560A-B55C-0F55-27402F31AE8E}"/>
                  </a:ext>
                </a:extLst>
              </p:cNvPr>
              <p:cNvSpPr/>
              <p:nvPr/>
            </p:nvSpPr>
            <p:spPr bwMode="auto">
              <a:xfrm>
                <a:off x="4367684" y="232859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5" name="Group 454">
              <a:extLst>
                <a:ext uri="{FF2B5EF4-FFF2-40B4-BE49-F238E27FC236}">
                  <a16:creationId xmlns:a16="http://schemas.microsoft.com/office/drawing/2014/main" id="{7BC13FE2-E037-0B1E-703C-AD9E769F0599}"/>
                </a:ext>
              </a:extLst>
            </p:cNvPr>
            <p:cNvGrpSpPr/>
            <p:nvPr/>
          </p:nvGrpSpPr>
          <p:grpSpPr>
            <a:xfrm>
              <a:off x="8539781" y="1916231"/>
              <a:ext cx="109445" cy="144344"/>
              <a:chOff x="4356640" y="2304022"/>
              <a:chExt cx="109445" cy="144344"/>
            </a:xfrm>
            <a:solidFill>
              <a:schemeClr val="accent3"/>
            </a:solidFill>
          </p:grpSpPr>
          <p:grpSp>
            <p:nvGrpSpPr>
              <p:cNvPr id="456" name="Group 455">
                <a:extLst>
                  <a:ext uri="{FF2B5EF4-FFF2-40B4-BE49-F238E27FC236}">
                    <a16:creationId xmlns:a16="http://schemas.microsoft.com/office/drawing/2014/main" id="{31BF980A-9323-8A11-10AC-DD1E7097393F}"/>
                  </a:ext>
                </a:extLst>
              </p:cNvPr>
              <p:cNvGrpSpPr/>
              <p:nvPr/>
            </p:nvGrpSpPr>
            <p:grpSpPr>
              <a:xfrm>
                <a:off x="4356640" y="2304022"/>
                <a:ext cx="109445" cy="144344"/>
                <a:chOff x="4346048" y="2304022"/>
                <a:chExt cx="109445" cy="144344"/>
              </a:xfrm>
              <a:grpFill/>
            </p:grpSpPr>
            <p:cxnSp>
              <p:nvCxnSpPr>
                <p:cNvPr id="458" name="Straight Connector 457">
                  <a:extLst>
                    <a:ext uri="{FF2B5EF4-FFF2-40B4-BE49-F238E27FC236}">
                      <a16:creationId xmlns:a16="http://schemas.microsoft.com/office/drawing/2014/main" id="{C8535DB4-C1C7-E15A-60B0-AF0B9EA5A668}"/>
                    </a:ext>
                  </a:extLst>
                </p:cNvPr>
                <p:cNvCxnSpPr>
                  <a:cxnSpLocks/>
                </p:cNvCxnSpPr>
                <p:nvPr/>
              </p:nvCxnSpPr>
              <p:spPr bwMode="auto">
                <a:xfrm>
                  <a:off x="4400770" y="2304022"/>
                  <a:ext cx="0" cy="137994"/>
                </a:xfrm>
                <a:prstGeom prst="line">
                  <a:avLst/>
                </a:prstGeom>
                <a:grp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058BC9E4-8FB8-EE40-28A4-0F3073FC28A9}"/>
                    </a:ext>
                  </a:extLst>
                </p:cNvPr>
                <p:cNvCxnSpPr>
                  <a:cxnSpLocks/>
                </p:cNvCxnSpPr>
                <p:nvPr/>
              </p:nvCxnSpPr>
              <p:spPr bwMode="auto">
                <a:xfrm>
                  <a:off x="4346048" y="2305418"/>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22CB4306-A4C6-67E6-7F5D-870C9A4FBD2C}"/>
                    </a:ext>
                  </a:extLst>
                </p:cNvPr>
                <p:cNvCxnSpPr>
                  <a:cxnSpLocks/>
                </p:cNvCxnSpPr>
                <p:nvPr/>
              </p:nvCxnSpPr>
              <p:spPr bwMode="auto">
                <a:xfrm>
                  <a:off x="4346048" y="244836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457" name="Oval 456">
                <a:extLst>
                  <a:ext uri="{FF2B5EF4-FFF2-40B4-BE49-F238E27FC236}">
                    <a16:creationId xmlns:a16="http://schemas.microsoft.com/office/drawing/2014/main" id="{19B232E2-68A0-7161-C153-AB73BE6A9942}"/>
                  </a:ext>
                </a:extLst>
              </p:cNvPr>
              <p:cNvSpPr/>
              <p:nvPr/>
            </p:nvSpPr>
            <p:spPr bwMode="auto">
              <a:xfrm>
                <a:off x="4367684" y="232859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1" name="Group 460">
              <a:extLst>
                <a:ext uri="{FF2B5EF4-FFF2-40B4-BE49-F238E27FC236}">
                  <a16:creationId xmlns:a16="http://schemas.microsoft.com/office/drawing/2014/main" id="{E5EB3FBF-4FF5-83AB-B589-DB1A338C8DF4}"/>
                </a:ext>
              </a:extLst>
            </p:cNvPr>
            <p:cNvGrpSpPr/>
            <p:nvPr/>
          </p:nvGrpSpPr>
          <p:grpSpPr>
            <a:xfrm>
              <a:off x="9365281" y="2427406"/>
              <a:ext cx="109445" cy="144344"/>
              <a:chOff x="4356640" y="2304022"/>
              <a:chExt cx="109445" cy="144344"/>
            </a:xfrm>
            <a:solidFill>
              <a:schemeClr val="accent3"/>
            </a:solidFill>
          </p:grpSpPr>
          <p:grpSp>
            <p:nvGrpSpPr>
              <p:cNvPr id="462" name="Group 461">
                <a:extLst>
                  <a:ext uri="{FF2B5EF4-FFF2-40B4-BE49-F238E27FC236}">
                    <a16:creationId xmlns:a16="http://schemas.microsoft.com/office/drawing/2014/main" id="{437F8632-6BB3-57B3-3E15-2D83BCA45CAD}"/>
                  </a:ext>
                </a:extLst>
              </p:cNvPr>
              <p:cNvGrpSpPr/>
              <p:nvPr/>
            </p:nvGrpSpPr>
            <p:grpSpPr>
              <a:xfrm>
                <a:off x="4356640" y="2304022"/>
                <a:ext cx="109445" cy="144344"/>
                <a:chOff x="4346048" y="2304022"/>
                <a:chExt cx="109445" cy="144344"/>
              </a:xfrm>
              <a:grpFill/>
            </p:grpSpPr>
            <p:cxnSp>
              <p:nvCxnSpPr>
                <p:cNvPr id="464" name="Straight Connector 463">
                  <a:extLst>
                    <a:ext uri="{FF2B5EF4-FFF2-40B4-BE49-F238E27FC236}">
                      <a16:creationId xmlns:a16="http://schemas.microsoft.com/office/drawing/2014/main" id="{2F73D12C-CACC-99D6-4F0A-444814E2D8A6}"/>
                    </a:ext>
                  </a:extLst>
                </p:cNvPr>
                <p:cNvCxnSpPr>
                  <a:cxnSpLocks/>
                </p:cNvCxnSpPr>
                <p:nvPr/>
              </p:nvCxnSpPr>
              <p:spPr bwMode="auto">
                <a:xfrm>
                  <a:off x="4400770" y="2304022"/>
                  <a:ext cx="0" cy="137994"/>
                </a:xfrm>
                <a:prstGeom prst="line">
                  <a:avLst/>
                </a:prstGeom>
                <a:grpFill/>
                <a:ln w="28575"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BAD7B2E7-F696-785B-E408-A4925963D0E3}"/>
                    </a:ext>
                  </a:extLst>
                </p:cNvPr>
                <p:cNvCxnSpPr>
                  <a:cxnSpLocks/>
                </p:cNvCxnSpPr>
                <p:nvPr/>
              </p:nvCxnSpPr>
              <p:spPr bwMode="auto">
                <a:xfrm>
                  <a:off x="4346048" y="2305418"/>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35919D80-D0A9-5CEB-D90B-6A9A48B521B6}"/>
                    </a:ext>
                  </a:extLst>
                </p:cNvPr>
                <p:cNvCxnSpPr>
                  <a:cxnSpLocks/>
                </p:cNvCxnSpPr>
                <p:nvPr/>
              </p:nvCxnSpPr>
              <p:spPr bwMode="auto">
                <a:xfrm>
                  <a:off x="4346048" y="244836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463" name="Oval 462">
                <a:extLst>
                  <a:ext uri="{FF2B5EF4-FFF2-40B4-BE49-F238E27FC236}">
                    <a16:creationId xmlns:a16="http://schemas.microsoft.com/office/drawing/2014/main" id="{E567254C-1BDE-D87F-7A8B-7FA90C2F2E24}"/>
                  </a:ext>
                </a:extLst>
              </p:cNvPr>
              <p:cNvSpPr/>
              <p:nvPr/>
            </p:nvSpPr>
            <p:spPr bwMode="auto">
              <a:xfrm>
                <a:off x="4367684" y="232859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7" name="Group 466">
              <a:extLst>
                <a:ext uri="{FF2B5EF4-FFF2-40B4-BE49-F238E27FC236}">
                  <a16:creationId xmlns:a16="http://schemas.microsoft.com/office/drawing/2014/main" id="{4C4384F0-E365-DB68-6E61-EB69969E000D}"/>
                </a:ext>
              </a:extLst>
            </p:cNvPr>
            <p:cNvGrpSpPr/>
            <p:nvPr/>
          </p:nvGrpSpPr>
          <p:grpSpPr>
            <a:xfrm>
              <a:off x="9762156" y="2341681"/>
              <a:ext cx="109445" cy="144344"/>
              <a:chOff x="4356640" y="2304022"/>
              <a:chExt cx="109445" cy="144344"/>
            </a:xfrm>
            <a:solidFill>
              <a:schemeClr val="accent3"/>
            </a:solidFill>
          </p:grpSpPr>
          <p:grpSp>
            <p:nvGrpSpPr>
              <p:cNvPr id="468" name="Group 467">
                <a:extLst>
                  <a:ext uri="{FF2B5EF4-FFF2-40B4-BE49-F238E27FC236}">
                    <a16:creationId xmlns:a16="http://schemas.microsoft.com/office/drawing/2014/main" id="{D780193C-986C-B4C2-AAB6-413209D2FC51}"/>
                  </a:ext>
                </a:extLst>
              </p:cNvPr>
              <p:cNvGrpSpPr/>
              <p:nvPr/>
            </p:nvGrpSpPr>
            <p:grpSpPr>
              <a:xfrm>
                <a:off x="4356640" y="2304022"/>
                <a:ext cx="109445" cy="144344"/>
                <a:chOff x="4346048" y="2304022"/>
                <a:chExt cx="109445" cy="144344"/>
              </a:xfrm>
              <a:grpFill/>
            </p:grpSpPr>
            <p:cxnSp>
              <p:nvCxnSpPr>
                <p:cNvPr id="470" name="Straight Connector 469">
                  <a:extLst>
                    <a:ext uri="{FF2B5EF4-FFF2-40B4-BE49-F238E27FC236}">
                      <a16:creationId xmlns:a16="http://schemas.microsoft.com/office/drawing/2014/main" id="{BFE24583-4426-3DA0-0A55-05E5C8A69719}"/>
                    </a:ext>
                  </a:extLst>
                </p:cNvPr>
                <p:cNvCxnSpPr>
                  <a:cxnSpLocks/>
                </p:cNvCxnSpPr>
                <p:nvPr/>
              </p:nvCxnSpPr>
              <p:spPr bwMode="auto">
                <a:xfrm>
                  <a:off x="4400770" y="2304022"/>
                  <a:ext cx="0" cy="137994"/>
                </a:xfrm>
                <a:prstGeom prst="line">
                  <a:avLst/>
                </a:prstGeom>
                <a:grpFill/>
                <a:ln w="28575"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4E95688A-4DBD-0C9C-86FB-350128BECD16}"/>
                    </a:ext>
                  </a:extLst>
                </p:cNvPr>
                <p:cNvCxnSpPr>
                  <a:cxnSpLocks/>
                </p:cNvCxnSpPr>
                <p:nvPr/>
              </p:nvCxnSpPr>
              <p:spPr bwMode="auto">
                <a:xfrm>
                  <a:off x="4346048" y="2305418"/>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945D6728-5756-7B35-F5FB-1BE76FCE20F6}"/>
                    </a:ext>
                  </a:extLst>
                </p:cNvPr>
                <p:cNvCxnSpPr>
                  <a:cxnSpLocks/>
                </p:cNvCxnSpPr>
                <p:nvPr/>
              </p:nvCxnSpPr>
              <p:spPr bwMode="auto">
                <a:xfrm>
                  <a:off x="4346048" y="244836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469" name="Oval 468">
                <a:extLst>
                  <a:ext uri="{FF2B5EF4-FFF2-40B4-BE49-F238E27FC236}">
                    <a16:creationId xmlns:a16="http://schemas.microsoft.com/office/drawing/2014/main" id="{1AE3A30C-6CF5-A211-F2BB-5AE6EA7A04EF}"/>
                  </a:ext>
                </a:extLst>
              </p:cNvPr>
              <p:cNvSpPr/>
              <p:nvPr/>
            </p:nvSpPr>
            <p:spPr bwMode="auto">
              <a:xfrm>
                <a:off x="4367684" y="232859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3" name="Group 472">
              <a:extLst>
                <a:ext uri="{FF2B5EF4-FFF2-40B4-BE49-F238E27FC236}">
                  <a16:creationId xmlns:a16="http://schemas.microsoft.com/office/drawing/2014/main" id="{FB4B007D-FB61-1561-3560-20823885B99A}"/>
                </a:ext>
              </a:extLst>
            </p:cNvPr>
            <p:cNvGrpSpPr/>
            <p:nvPr/>
          </p:nvGrpSpPr>
          <p:grpSpPr>
            <a:xfrm>
              <a:off x="9943131" y="1974777"/>
              <a:ext cx="109445" cy="165173"/>
              <a:chOff x="4356640" y="2283193"/>
              <a:chExt cx="109445" cy="165173"/>
            </a:xfrm>
            <a:solidFill>
              <a:schemeClr val="accent3"/>
            </a:solidFill>
          </p:grpSpPr>
          <p:grpSp>
            <p:nvGrpSpPr>
              <p:cNvPr id="474" name="Group 473">
                <a:extLst>
                  <a:ext uri="{FF2B5EF4-FFF2-40B4-BE49-F238E27FC236}">
                    <a16:creationId xmlns:a16="http://schemas.microsoft.com/office/drawing/2014/main" id="{8C595311-DF2D-6228-7B06-201F549B87DF}"/>
                  </a:ext>
                </a:extLst>
              </p:cNvPr>
              <p:cNvGrpSpPr/>
              <p:nvPr/>
            </p:nvGrpSpPr>
            <p:grpSpPr>
              <a:xfrm>
                <a:off x="4356640" y="2283193"/>
                <a:ext cx="109445" cy="165173"/>
                <a:chOff x="4346048" y="2283193"/>
                <a:chExt cx="109445" cy="165173"/>
              </a:xfrm>
              <a:grpFill/>
            </p:grpSpPr>
            <p:cxnSp>
              <p:nvCxnSpPr>
                <p:cNvPr id="476" name="Straight Connector 475">
                  <a:extLst>
                    <a:ext uri="{FF2B5EF4-FFF2-40B4-BE49-F238E27FC236}">
                      <a16:creationId xmlns:a16="http://schemas.microsoft.com/office/drawing/2014/main" id="{5A7E3EE5-4D96-8AF7-FDE1-CF7445237C12}"/>
                    </a:ext>
                  </a:extLst>
                </p:cNvPr>
                <p:cNvCxnSpPr>
                  <a:cxnSpLocks/>
                </p:cNvCxnSpPr>
                <p:nvPr/>
              </p:nvCxnSpPr>
              <p:spPr bwMode="auto">
                <a:xfrm>
                  <a:off x="4400770" y="2289616"/>
                  <a:ext cx="0" cy="152400"/>
                </a:xfrm>
                <a:prstGeom prst="line">
                  <a:avLst/>
                </a:prstGeom>
                <a:grp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7527604F-0FDE-14E8-78F7-ADF974977614}"/>
                    </a:ext>
                  </a:extLst>
                </p:cNvPr>
                <p:cNvCxnSpPr>
                  <a:cxnSpLocks/>
                </p:cNvCxnSpPr>
                <p:nvPr/>
              </p:nvCxnSpPr>
              <p:spPr bwMode="auto">
                <a:xfrm>
                  <a:off x="4346048" y="22831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E4CCFF6A-9FEB-9CCD-8D43-31C97CB4A1AB}"/>
                    </a:ext>
                  </a:extLst>
                </p:cNvPr>
                <p:cNvCxnSpPr>
                  <a:cxnSpLocks/>
                </p:cNvCxnSpPr>
                <p:nvPr/>
              </p:nvCxnSpPr>
              <p:spPr bwMode="auto">
                <a:xfrm>
                  <a:off x="4346048" y="244836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475" name="Oval 474">
                <a:extLst>
                  <a:ext uri="{FF2B5EF4-FFF2-40B4-BE49-F238E27FC236}">
                    <a16:creationId xmlns:a16="http://schemas.microsoft.com/office/drawing/2014/main" id="{F1AD5838-4819-21BA-DB8A-7BDFCC01CB89}"/>
                  </a:ext>
                </a:extLst>
              </p:cNvPr>
              <p:cNvSpPr/>
              <p:nvPr/>
            </p:nvSpPr>
            <p:spPr bwMode="auto">
              <a:xfrm>
                <a:off x="4367684" y="2319073"/>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0" name="Group 479">
              <a:extLst>
                <a:ext uri="{FF2B5EF4-FFF2-40B4-BE49-F238E27FC236}">
                  <a16:creationId xmlns:a16="http://schemas.microsoft.com/office/drawing/2014/main" id="{31D35457-90EE-8938-5E7A-B75272F8DED9}"/>
                </a:ext>
              </a:extLst>
            </p:cNvPr>
            <p:cNvGrpSpPr/>
            <p:nvPr/>
          </p:nvGrpSpPr>
          <p:grpSpPr>
            <a:xfrm>
              <a:off x="10082831" y="1517577"/>
              <a:ext cx="109445" cy="190573"/>
              <a:chOff x="4356640" y="2257793"/>
              <a:chExt cx="109445" cy="190573"/>
            </a:xfrm>
            <a:solidFill>
              <a:schemeClr val="accent3"/>
            </a:solidFill>
          </p:grpSpPr>
          <p:grpSp>
            <p:nvGrpSpPr>
              <p:cNvPr id="481" name="Group 480">
                <a:extLst>
                  <a:ext uri="{FF2B5EF4-FFF2-40B4-BE49-F238E27FC236}">
                    <a16:creationId xmlns:a16="http://schemas.microsoft.com/office/drawing/2014/main" id="{D504BE38-79E9-B7FE-4180-33124DC16517}"/>
                  </a:ext>
                </a:extLst>
              </p:cNvPr>
              <p:cNvGrpSpPr/>
              <p:nvPr/>
            </p:nvGrpSpPr>
            <p:grpSpPr>
              <a:xfrm>
                <a:off x="4356640" y="2257793"/>
                <a:ext cx="109445" cy="190573"/>
                <a:chOff x="4346048" y="2257793"/>
                <a:chExt cx="109445" cy="190573"/>
              </a:xfrm>
              <a:grpFill/>
            </p:grpSpPr>
            <p:cxnSp>
              <p:nvCxnSpPr>
                <p:cNvPr id="483" name="Straight Connector 482">
                  <a:extLst>
                    <a:ext uri="{FF2B5EF4-FFF2-40B4-BE49-F238E27FC236}">
                      <a16:creationId xmlns:a16="http://schemas.microsoft.com/office/drawing/2014/main" id="{90EEC03F-C709-8DE6-3B90-2266F9348D71}"/>
                    </a:ext>
                  </a:extLst>
                </p:cNvPr>
                <p:cNvCxnSpPr>
                  <a:cxnSpLocks/>
                </p:cNvCxnSpPr>
                <p:nvPr/>
              </p:nvCxnSpPr>
              <p:spPr bwMode="auto">
                <a:xfrm>
                  <a:off x="4400770" y="2264216"/>
                  <a:ext cx="0" cy="177800"/>
                </a:xfrm>
                <a:prstGeom prst="line">
                  <a:avLst/>
                </a:prstGeom>
                <a:grpFill/>
                <a:ln w="28575"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F97E55B4-ECD2-A0E3-ADDA-49B6C36EA43B}"/>
                    </a:ext>
                  </a:extLst>
                </p:cNvPr>
                <p:cNvCxnSpPr>
                  <a:cxnSpLocks/>
                </p:cNvCxnSpPr>
                <p:nvPr/>
              </p:nvCxnSpPr>
              <p:spPr bwMode="auto">
                <a:xfrm>
                  <a:off x="4346048" y="22577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03D07E9C-F160-24D8-9F00-6AEC1E8EE631}"/>
                    </a:ext>
                  </a:extLst>
                </p:cNvPr>
                <p:cNvCxnSpPr>
                  <a:cxnSpLocks/>
                </p:cNvCxnSpPr>
                <p:nvPr/>
              </p:nvCxnSpPr>
              <p:spPr bwMode="auto">
                <a:xfrm>
                  <a:off x="4346048" y="244836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482" name="Oval 481">
                <a:extLst>
                  <a:ext uri="{FF2B5EF4-FFF2-40B4-BE49-F238E27FC236}">
                    <a16:creationId xmlns:a16="http://schemas.microsoft.com/office/drawing/2014/main" id="{A4526B59-AF6C-68DF-2344-3BE107518EA1}"/>
                  </a:ext>
                </a:extLst>
              </p:cNvPr>
              <p:cNvSpPr/>
              <p:nvPr/>
            </p:nvSpPr>
            <p:spPr bwMode="auto">
              <a:xfrm>
                <a:off x="4367684" y="230943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7" name="Group 486">
              <a:extLst>
                <a:ext uri="{FF2B5EF4-FFF2-40B4-BE49-F238E27FC236}">
                  <a16:creationId xmlns:a16="http://schemas.microsoft.com/office/drawing/2014/main" id="{527551C2-FCD1-2426-906C-B47A1BEB392C}"/>
                </a:ext>
              </a:extLst>
            </p:cNvPr>
            <p:cNvGrpSpPr/>
            <p:nvPr/>
          </p:nvGrpSpPr>
          <p:grpSpPr>
            <a:xfrm>
              <a:off x="10698781" y="1231827"/>
              <a:ext cx="109445" cy="184223"/>
              <a:chOff x="4356640" y="2257793"/>
              <a:chExt cx="109445" cy="184223"/>
            </a:xfrm>
            <a:solidFill>
              <a:schemeClr val="accent3"/>
            </a:solidFill>
          </p:grpSpPr>
          <p:grpSp>
            <p:nvGrpSpPr>
              <p:cNvPr id="488" name="Group 487">
                <a:extLst>
                  <a:ext uri="{FF2B5EF4-FFF2-40B4-BE49-F238E27FC236}">
                    <a16:creationId xmlns:a16="http://schemas.microsoft.com/office/drawing/2014/main" id="{21B4573D-7359-EC18-BE6F-49B54022057A}"/>
                  </a:ext>
                </a:extLst>
              </p:cNvPr>
              <p:cNvGrpSpPr/>
              <p:nvPr/>
            </p:nvGrpSpPr>
            <p:grpSpPr>
              <a:xfrm>
                <a:off x="4356640" y="2257793"/>
                <a:ext cx="109445" cy="184223"/>
                <a:chOff x="4346048" y="2257793"/>
                <a:chExt cx="109445" cy="184223"/>
              </a:xfrm>
              <a:grpFill/>
            </p:grpSpPr>
            <p:cxnSp>
              <p:nvCxnSpPr>
                <p:cNvPr id="490" name="Straight Connector 489">
                  <a:extLst>
                    <a:ext uri="{FF2B5EF4-FFF2-40B4-BE49-F238E27FC236}">
                      <a16:creationId xmlns:a16="http://schemas.microsoft.com/office/drawing/2014/main" id="{51FE7AFA-3D67-411E-4F0D-BA551B1A1A55}"/>
                    </a:ext>
                  </a:extLst>
                </p:cNvPr>
                <p:cNvCxnSpPr>
                  <a:cxnSpLocks/>
                </p:cNvCxnSpPr>
                <p:nvPr/>
              </p:nvCxnSpPr>
              <p:spPr bwMode="auto">
                <a:xfrm>
                  <a:off x="4400770" y="2264216"/>
                  <a:ext cx="0" cy="177800"/>
                </a:xfrm>
                <a:prstGeom prst="line">
                  <a:avLst/>
                </a:prstGeom>
                <a:grpFill/>
                <a:ln w="28575"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3E9FB72C-DD24-CC44-CEF6-8C963708E04F}"/>
                    </a:ext>
                  </a:extLst>
                </p:cNvPr>
                <p:cNvCxnSpPr>
                  <a:cxnSpLocks/>
                </p:cNvCxnSpPr>
                <p:nvPr/>
              </p:nvCxnSpPr>
              <p:spPr bwMode="auto">
                <a:xfrm>
                  <a:off x="4346048" y="22577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419854E5-0C90-6B03-E7B0-1A70A9B0B5E2}"/>
                    </a:ext>
                  </a:extLst>
                </p:cNvPr>
                <p:cNvCxnSpPr>
                  <a:cxnSpLocks/>
                </p:cNvCxnSpPr>
                <p:nvPr/>
              </p:nvCxnSpPr>
              <p:spPr bwMode="auto">
                <a:xfrm>
                  <a:off x="4346048" y="2432491"/>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489" name="Oval 488">
                <a:extLst>
                  <a:ext uri="{FF2B5EF4-FFF2-40B4-BE49-F238E27FC236}">
                    <a16:creationId xmlns:a16="http://schemas.microsoft.com/office/drawing/2014/main" id="{C8CE278A-94DC-7565-73CE-D08247E18D4C}"/>
                  </a:ext>
                </a:extLst>
              </p:cNvPr>
              <p:cNvSpPr/>
              <p:nvPr/>
            </p:nvSpPr>
            <p:spPr bwMode="auto">
              <a:xfrm>
                <a:off x="4367684" y="230943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93" name="Group 492">
              <a:extLst>
                <a:ext uri="{FF2B5EF4-FFF2-40B4-BE49-F238E27FC236}">
                  <a16:creationId xmlns:a16="http://schemas.microsoft.com/office/drawing/2014/main" id="{02856EAE-E9B7-F3C9-8A5C-9A9E2D8A9A7E}"/>
                </a:ext>
              </a:extLst>
            </p:cNvPr>
            <p:cNvGrpSpPr/>
            <p:nvPr/>
          </p:nvGrpSpPr>
          <p:grpSpPr>
            <a:xfrm>
              <a:off x="11111531" y="1165152"/>
              <a:ext cx="109445" cy="184223"/>
              <a:chOff x="4356640" y="2257793"/>
              <a:chExt cx="109445" cy="184223"/>
            </a:xfrm>
            <a:solidFill>
              <a:schemeClr val="accent3"/>
            </a:solidFill>
          </p:grpSpPr>
          <p:grpSp>
            <p:nvGrpSpPr>
              <p:cNvPr id="494" name="Group 493">
                <a:extLst>
                  <a:ext uri="{FF2B5EF4-FFF2-40B4-BE49-F238E27FC236}">
                    <a16:creationId xmlns:a16="http://schemas.microsoft.com/office/drawing/2014/main" id="{78E67A02-AA0C-A637-19BA-D6CC22F828E9}"/>
                  </a:ext>
                </a:extLst>
              </p:cNvPr>
              <p:cNvGrpSpPr/>
              <p:nvPr/>
            </p:nvGrpSpPr>
            <p:grpSpPr>
              <a:xfrm>
                <a:off x="4356640" y="2257793"/>
                <a:ext cx="109445" cy="184223"/>
                <a:chOff x="4346048" y="2257793"/>
                <a:chExt cx="109445" cy="184223"/>
              </a:xfrm>
              <a:grpFill/>
            </p:grpSpPr>
            <p:cxnSp>
              <p:nvCxnSpPr>
                <p:cNvPr id="496" name="Straight Connector 495">
                  <a:extLst>
                    <a:ext uri="{FF2B5EF4-FFF2-40B4-BE49-F238E27FC236}">
                      <a16:creationId xmlns:a16="http://schemas.microsoft.com/office/drawing/2014/main" id="{23986D77-8DD2-9B68-48AB-EDA2AE5074D7}"/>
                    </a:ext>
                  </a:extLst>
                </p:cNvPr>
                <p:cNvCxnSpPr>
                  <a:cxnSpLocks/>
                </p:cNvCxnSpPr>
                <p:nvPr/>
              </p:nvCxnSpPr>
              <p:spPr bwMode="auto">
                <a:xfrm>
                  <a:off x="4400770" y="2264216"/>
                  <a:ext cx="0" cy="177800"/>
                </a:xfrm>
                <a:prstGeom prst="line">
                  <a:avLst/>
                </a:prstGeom>
                <a:grp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C3E2F4E5-D269-D78D-3B20-27B94C6CD671}"/>
                    </a:ext>
                  </a:extLst>
                </p:cNvPr>
                <p:cNvCxnSpPr>
                  <a:cxnSpLocks/>
                </p:cNvCxnSpPr>
                <p:nvPr/>
              </p:nvCxnSpPr>
              <p:spPr bwMode="auto">
                <a:xfrm>
                  <a:off x="4346048" y="22577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3A723F7D-FD1A-2BB1-4A82-7ECA55E05D3B}"/>
                    </a:ext>
                  </a:extLst>
                </p:cNvPr>
                <p:cNvCxnSpPr>
                  <a:cxnSpLocks/>
                </p:cNvCxnSpPr>
                <p:nvPr/>
              </p:nvCxnSpPr>
              <p:spPr bwMode="auto">
                <a:xfrm>
                  <a:off x="4346048" y="2432491"/>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495" name="Oval 494">
                <a:extLst>
                  <a:ext uri="{FF2B5EF4-FFF2-40B4-BE49-F238E27FC236}">
                    <a16:creationId xmlns:a16="http://schemas.microsoft.com/office/drawing/2014/main" id="{15C377BA-1D0F-1A07-F273-1883CC7724D3}"/>
                  </a:ext>
                </a:extLst>
              </p:cNvPr>
              <p:cNvSpPr/>
              <p:nvPr/>
            </p:nvSpPr>
            <p:spPr bwMode="auto">
              <a:xfrm>
                <a:off x="4367684" y="230943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508" name="Group 507">
            <a:extLst>
              <a:ext uri="{FF2B5EF4-FFF2-40B4-BE49-F238E27FC236}">
                <a16:creationId xmlns:a16="http://schemas.microsoft.com/office/drawing/2014/main" id="{D10922EB-625E-3089-3CDF-1677D2A2BFB3}"/>
              </a:ext>
            </a:extLst>
          </p:cNvPr>
          <p:cNvGrpSpPr/>
          <p:nvPr/>
        </p:nvGrpSpPr>
        <p:grpSpPr>
          <a:xfrm>
            <a:off x="5817961" y="6082285"/>
            <a:ext cx="2452656" cy="584775"/>
            <a:chOff x="5817961" y="6082285"/>
            <a:chExt cx="2452656" cy="584775"/>
          </a:xfrm>
        </p:grpSpPr>
        <p:grpSp>
          <p:nvGrpSpPr>
            <p:cNvPr id="61" name="Group 60">
              <a:extLst>
                <a:ext uri="{FF2B5EF4-FFF2-40B4-BE49-F238E27FC236}">
                  <a16:creationId xmlns:a16="http://schemas.microsoft.com/office/drawing/2014/main" id="{2539326F-AB8B-3EFD-91DD-D7A9AD57E11F}"/>
                </a:ext>
              </a:extLst>
            </p:cNvPr>
            <p:cNvGrpSpPr/>
            <p:nvPr/>
          </p:nvGrpSpPr>
          <p:grpSpPr>
            <a:xfrm>
              <a:off x="5817961" y="6082285"/>
              <a:ext cx="2452656" cy="584775"/>
              <a:chOff x="1534438" y="2831699"/>
              <a:chExt cx="2587922" cy="584775"/>
            </a:xfrm>
          </p:grpSpPr>
          <p:sp>
            <p:nvSpPr>
              <p:cNvPr id="62" name="TextBox 61">
                <a:extLst>
                  <a:ext uri="{FF2B5EF4-FFF2-40B4-BE49-F238E27FC236}">
                    <a16:creationId xmlns:a16="http://schemas.microsoft.com/office/drawing/2014/main" id="{0C0F5085-0217-0D59-EB65-C1186343475E}"/>
                  </a:ext>
                </a:extLst>
              </p:cNvPr>
              <p:cNvSpPr txBox="1"/>
              <p:nvPr/>
            </p:nvSpPr>
            <p:spPr bwMode="auto">
              <a:xfrm>
                <a:off x="1733051" y="2831699"/>
                <a:ext cx="23893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Semaglutide 2.4 mg</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Placebo</a:t>
                </a:r>
              </a:p>
            </p:txBody>
          </p:sp>
          <p:cxnSp>
            <p:nvCxnSpPr>
              <p:cNvPr id="63" name="Straight Connector 62">
                <a:extLst>
                  <a:ext uri="{FF2B5EF4-FFF2-40B4-BE49-F238E27FC236}">
                    <a16:creationId xmlns:a16="http://schemas.microsoft.com/office/drawing/2014/main" id="{92D1374A-BC35-302E-F661-25117B119DD2}"/>
                  </a:ext>
                </a:extLst>
              </p:cNvPr>
              <p:cNvCxnSpPr>
                <a:cxnSpLocks/>
              </p:cNvCxnSpPr>
              <p:nvPr/>
            </p:nvCxnSpPr>
            <p:spPr bwMode="auto">
              <a:xfrm>
                <a:off x="1534438" y="2999984"/>
                <a:ext cx="250521" cy="0"/>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3D28024-5349-6FA4-0B47-979583678427}"/>
                  </a:ext>
                </a:extLst>
              </p:cNvPr>
              <p:cNvCxnSpPr>
                <a:cxnSpLocks/>
              </p:cNvCxnSpPr>
              <p:nvPr/>
            </p:nvCxnSpPr>
            <p:spPr bwMode="auto">
              <a:xfrm>
                <a:off x="1534438" y="3248034"/>
                <a:ext cx="250521" cy="0"/>
              </a:xfrm>
              <a:prstGeom prst="line">
                <a:avLst/>
              </a:prstGeom>
              <a:noFill/>
              <a:ln w="28575" cap="flat" cmpd="sng" algn="ctr">
                <a:solidFill>
                  <a:schemeClr val="accent1"/>
                </a:solidFill>
                <a:prstDash val="solid"/>
                <a:round/>
                <a:headEnd type="none" w="med" len="med"/>
                <a:tailEnd type="none" w="med" len="med"/>
              </a:ln>
              <a:effectLst/>
            </p:spPr>
          </p:cxnSp>
        </p:grpSp>
        <p:sp>
          <p:nvSpPr>
            <p:cNvPr id="506" name="Oval 505">
              <a:extLst>
                <a:ext uri="{FF2B5EF4-FFF2-40B4-BE49-F238E27FC236}">
                  <a16:creationId xmlns:a16="http://schemas.microsoft.com/office/drawing/2014/main" id="{0994106A-26B4-007E-2602-F1BC4BAE309E}"/>
                </a:ext>
              </a:extLst>
            </p:cNvPr>
            <p:cNvSpPr/>
            <p:nvPr/>
          </p:nvSpPr>
          <p:spPr bwMode="auto">
            <a:xfrm>
              <a:off x="5890175" y="6207897"/>
              <a:ext cx="87356" cy="8735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7" name="Oval 506">
              <a:extLst>
                <a:ext uri="{FF2B5EF4-FFF2-40B4-BE49-F238E27FC236}">
                  <a16:creationId xmlns:a16="http://schemas.microsoft.com/office/drawing/2014/main" id="{A4CBBF6C-FFD6-7448-8135-A550EBF1CBF1}"/>
                </a:ext>
              </a:extLst>
            </p:cNvPr>
            <p:cNvSpPr/>
            <p:nvPr/>
          </p:nvSpPr>
          <p:spPr bwMode="auto">
            <a:xfrm>
              <a:off x="5890175" y="6458722"/>
              <a:ext cx="87356" cy="87356"/>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09" name="Freeform 508">
            <a:extLst>
              <a:ext uri="{FF2B5EF4-FFF2-40B4-BE49-F238E27FC236}">
                <a16:creationId xmlns:a16="http://schemas.microsoft.com/office/drawing/2014/main" id="{CA64BAF2-954B-7841-364C-8021B2F0C07C}"/>
              </a:ext>
            </a:extLst>
          </p:cNvPr>
          <p:cNvSpPr/>
          <p:nvPr/>
        </p:nvSpPr>
        <p:spPr bwMode="auto">
          <a:xfrm>
            <a:off x="7858125" y="4137025"/>
            <a:ext cx="3117850" cy="638175"/>
          </a:xfrm>
          <a:custGeom>
            <a:avLst/>
            <a:gdLst>
              <a:gd name="connsiteX0" fmla="*/ 3117850 w 3117850"/>
              <a:gd name="connsiteY0" fmla="*/ 120650 h 638175"/>
              <a:gd name="connsiteX1" fmla="*/ 2701925 w 3117850"/>
              <a:gd name="connsiteY1" fmla="*/ 0 h 638175"/>
              <a:gd name="connsiteX2" fmla="*/ 2085975 w 3117850"/>
              <a:gd name="connsiteY2" fmla="*/ 231775 h 638175"/>
              <a:gd name="connsiteX3" fmla="*/ 1952625 w 3117850"/>
              <a:gd name="connsiteY3" fmla="*/ 409575 h 638175"/>
              <a:gd name="connsiteX4" fmla="*/ 1768475 w 3117850"/>
              <a:gd name="connsiteY4" fmla="*/ 492125 h 638175"/>
              <a:gd name="connsiteX5" fmla="*/ 1565275 w 3117850"/>
              <a:gd name="connsiteY5" fmla="*/ 549275 h 638175"/>
              <a:gd name="connsiteX6" fmla="*/ 1362075 w 3117850"/>
              <a:gd name="connsiteY6" fmla="*/ 638175 h 638175"/>
              <a:gd name="connsiteX7" fmla="*/ 1155700 w 3117850"/>
              <a:gd name="connsiteY7" fmla="*/ 476250 h 638175"/>
              <a:gd name="connsiteX8" fmla="*/ 942975 w 3117850"/>
              <a:gd name="connsiteY8" fmla="*/ 606425 h 638175"/>
              <a:gd name="connsiteX9" fmla="*/ 730250 w 3117850"/>
              <a:gd name="connsiteY9" fmla="*/ 314325 h 638175"/>
              <a:gd name="connsiteX10" fmla="*/ 523875 w 3117850"/>
              <a:gd name="connsiteY10" fmla="*/ 463550 h 638175"/>
              <a:gd name="connsiteX11" fmla="*/ 422275 w 3117850"/>
              <a:gd name="connsiteY11" fmla="*/ 434975 h 638175"/>
              <a:gd name="connsiteX12" fmla="*/ 314325 w 3117850"/>
              <a:gd name="connsiteY12" fmla="*/ 527050 h 638175"/>
              <a:gd name="connsiteX13" fmla="*/ 219075 w 3117850"/>
              <a:gd name="connsiteY13" fmla="*/ 460375 h 638175"/>
              <a:gd name="connsiteX14" fmla="*/ 111125 w 3117850"/>
              <a:gd name="connsiteY14" fmla="*/ 473075 h 638175"/>
              <a:gd name="connsiteX15" fmla="*/ 0 w 3117850"/>
              <a:gd name="connsiteY15" fmla="*/ 320675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7850" h="638175">
                <a:moveTo>
                  <a:pt x="3117850" y="120650"/>
                </a:moveTo>
                <a:lnTo>
                  <a:pt x="2701925" y="0"/>
                </a:lnTo>
                <a:lnTo>
                  <a:pt x="2085975" y="231775"/>
                </a:lnTo>
                <a:lnTo>
                  <a:pt x="1952625" y="409575"/>
                </a:lnTo>
                <a:lnTo>
                  <a:pt x="1768475" y="492125"/>
                </a:lnTo>
                <a:lnTo>
                  <a:pt x="1565275" y="549275"/>
                </a:lnTo>
                <a:lnTo>
                  <a:pt x="1362075" y="638175"/>
                </a:lnTo>
                <a:lnTo>
                  <a:pt x="1155700" y="476250"/>
                </a:lnTo>
                <a:lnTo>
                  <a:pt x="942975" y="606425"/>
                </a:lnTo>
                <a:lnTo>
                  <a:pt x="730250" y="314325"/>
                </a:lnTo>
                <a:lnTo>
                  <a:pt x="523875" y="463550"/>
                </a:lnTo>
                <a:lnTo>
                  <a:pt x="422275" y="434975"/>
                </a:lnTo>
                <a:lnTo>
                  <a:pt x="314325" y="527050"/>
                </a:lnTo>
                <a:lnTo>
                  <a:pt x="219075" y="460375"/>
                </a:lnTo>
                <a:lnTo>
                  <a:pt x="111125" y="473075"/>
                </a:lnTo>
                <a:lnTo>
                  <a:pt x="0" y="320675"/>
                </a:lnTo>
              </a:path>
            </a:pathLst>
          </a:custGeom>
          <a:noFill/>
          <a:ln w="28575">
            <a:solidFill>
              <a:schemeClr val="accent1"/>
            </a:solidFill>
            <a:miter lim="800000"/>
            <a:headEnd/>
            <a:tailEnd/>
          </a:ln>
        </p:spPr>
        <p:txBody>
          <a:bodyPr rtlCol="0" anchor="ctr"/>
          <a:lstStyle/>
          <a:p>
            <a:pPr algn="ctr"/>
            <a:endParaRPr lang="en-US" dirty="0"/>
          </a:p>
        </p:txBody>
      </p:sp>
      <p:sp>
        <p:nvSpPr>
          <p:cNvPr id="510" name="Freeform 509">
            <a:extLst>
              <a:ext uri="{FF2B5EF4-FFF2-40B4-BE49-F238E27FC236}">
                <a16:creationId xmlns:a16="http://schemas.microsoft.com/office/drawing/2014/main" id="{642E1C07-5CC1-AA1E-E9DD-7523D8BB52BF}"/>
              </a:ext>
            </a:extLst>
          </p:cNvPr>
          <p:cNvSpPr/>
          <p:nvPr/>
        </p:nvSpPr>
        <p:spPr bwMode="auto">
          <a:xfrm>
            <a:off x="7858125" y="4349750"/>
            <a:ext cx="3114675" cy="1111250"/>
          </a:xfrm>
          <a:custGeom>
            <a:avLst/>
            <a:gdLst>
              <a:gd name="connsiteX0" fmla="*/ 3114675 w 3114675"/>
              <a:gd name="connsiteY0" fmla="*/ 0 h 1111250"/>
              <a:gd name="connsiteX1" fmla="*/ 2695575 w 3114675"/>
              <a:gd name="connsiteY1" fmla="*/ 263525 h 1111250"/>
              <a:gd name="connsiteX2" fmla="*/ 2070100 w 3114675"/>
              <a:gd name="connsiteY2" fmla="*/ 307975 h 1111250"/>
              <a:gd name="connsiteX3" fmla="*/ 1933575 w 3114675"/>
              <a:gd name="connsiteY3" fmla="*/ 600075 h 1111250"/>
              <a:gd name="connsiteX4" fmla="*/ 1755775 w 3114675"/>
              <a:gd name="connsiteY4" fmla="*/ 869950 h 1111250"/>
              <a:gd name="connsiteX5" fmla="*/ 1558925 w 3114675"/>
              <a:gd name="connsiteY5" fmla="*/ 908050 h 1111250"/>
              <a:gd name="connsiteX6" fmla="*/ 1343025 w 3114675"/>
              <a:gd name="connsiteY6" fmla="*/ 1111250 h 1111250"/>
              <a:gd name="connsiteX7" fmla="*/ 1139825 w 3114675"/>
              <a:gd name="connsiteY7" fmla="*/ 1012825 h 1111250"/>
              <a:gd name="connsiteX8" fmla="*/ 930275 w 3114675"/>
              <a:gd name="connsiteY8" fmla="*/ 819150 h 1111250"/>
              <a:gd name="connsiteX9" fmla="*/ 714375 w 3114675"/>
              <a:gd name="connsiteY9" fmla="*/ 825500 h 1111250"/>
              <a:gd name="connsiteX10" fmla="*/ 517525 w 3114675"/>
              <a:gd name="connsiteY10" fmla="*/ 803275 h 1111250"/>
              <a:gd name="connsiteX11" fmla="*/ 406400 w 3114675"/>
              <a:gd name="connsiteY11" fmla="*/ 736600 h 1111250"/>
              <a:gd name="connsiteX12" fmla="*/ 304800 w 3114675"/>
              <a:gd name="connsiteY12" fmla="*/ 673100 h 1111250"/>
              <a:gd name="connsiteX13" fmla="*/ 196850 w 3114675"/>
              <a:gd name="connsiteY13" fmla="*/ 600075 h 1111250"/>
              <a:gd name="connsiteX14" fmla="*/ 92075 w 3114675"/>
              <a:gd name="connsiteY14" fmla="*/ 428625 h 1111250"/>
              <a:gd name="connsiteX15" fmla="*/ 0 w 3114675"/>
              <a:gd name="connsiteY15" fmla="*/ 209550 h 111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4675" h="1111250">
                <a:moveTo>
                  <a:pt x="3114675" y="0"/>
                </a:moveTo>
                <a:lnTo>
                  <a:pt x="2695575" y="263525"/>
                </a:lnTo>
                <a:lnTo>
                  <a:pt x="2070100" y="307975"/>
                </a:lnTo>
                <a:lnTo>
                  <a:pt x="1933575" y="600075"/>
                </a:lnTo>
                <a:lnTo>
                  <a:pt x="1755775" y="869950"/>
                </a:lnTo>
                <a:lnTo>
                  <a:pt x="1558925" y="908050"/>
                </a:lnTo>
                <a:lnTo>
                  <a:pt x="1343025" y="1111250"/>
                </a:lnTo>
                <a:lnTo>
                  <a:pt x="1139825" y="1012825"/>
                </a:lnTo>
                <a:lnTo>
                  <a:pt x="930275" y="819150"/>
                </a:lnTo>
                <a:lnTo>
                  <a:pt x="714375" y="825500"/>
                </a:lnTo>
                <a:lnTo>
                  <a:pt x="517525" y="803275"/>
                </a:lnTo>
                <a:lnTo>
                  <a:pt x="406400" y="736600"/>
                </a:lnTo>
                <a:lnTo>
                  <a:pt x="304800" y="673100"/>
                </a:lnTo>
                <a:lnTo>
                  <a:pt x="196850" y="600075"/>
                </a:lnTo>
                <a:lnTo>
                  <a:pt x="92075" y="428625"/>
                </a:lnTo>
                <a:lnTo>
                  <a:pt x="0" y="209550"/>
                </a:lnTo>
              </a:path>
            </a:pathLst>
          </a:custGeom>
          <a:noFill/>
          <a:ln w="28575">
            <a:solidFill>
              <a:schemeClr val="accent3"/>
            </a:solidFill>
            <a:miter lim="800000"/>
            <a:headEnd/>
            <a:tailEnd/>
          </a:ln>
        </p:spPr>
        <p:txBody>
          <a:bodyPr rtlCol="0" anchor="ctr"/>
          <a:lstStyle/>
          <a:p>
            <a:pPr algn="ctr"/>
            <a:endParaRPr lang="en-US" dirty="0"/>
          </a:p>
        </p:txBody>
      </p:sp>
      <p:grpSp>
        <p:nvGrpSpPr>
          <p:cNvPr id="609" name="Group 608">
            <a:extLst>
              <a:ext uri="{FF2B5EF4-FFF2-40B4-BE49-F238E27FC236}">
                <a16:creationId xmlns:a16="http://schemas.microsoft.com/office/drawing/2014/main" id="{920EDB43-71CE-7921-8F59-370D75B673B8}"/>
              </a:ext>
            </a:extLst>
          </p:cNvPr>
          <p:cNvGrpSpPr/>
          <p:nvPr/>
        </p:nvGrpSpPr>
        <p:grpSpPr>
          <a:xfrm>
            <a:off x="10914681" y="4249546"/>
            <a:ext cx="109445" cy="208154"/>
            <a:chOff x="4356640" y="2302243"/>
            <a:chExt cx="109445" cy="208154"/>
          </a:xfrm>
          <a:solidFill>
            <a:schemeClr val="accent3"/>
          </a:solidFill>
        </p:grpSpPr>
        <p:grpSp>
          <p:nvGrpSpPr>
            <p:cNvPr id="610" name="Group 609">
              <a:extLst>
                <a:ext uri="{FF2B5EF4-FFF2-40B4-BE49-F238E27FC236}">
                  <a16:creationId xmlns:a16="http://schemas.microsoft.com/office/drawing/2014/main" id="{7E2CFA81-6CEC-FA9E-DA87-3046E6EF90ED}"/>
                </a:ext>
              </a:extLst>
            </p:cNvPr>
            <p:cNvGrpSpPr/>
            <p:nvPr/>
          </p:nvGrpSpPr>
          <p:grpSpPr>
            <a:xfrm>
              <a:off x="4356640" y="2302243"/>
              <a:ext cx="109445" cy="208154"/>
              <a:chOff x="4346048" y="2302243"/>
              <a:chExt cx="109445" cy="208154"/>
            </a:xfrm>
            <a:grpFill/>
          </p:grpSpPr>
          <p:cxnSp>
            <p:nvCxnSpPr>
              <p:cNvPr id="612" name="Straight Connector 611">
                <a:extLst>
                  <a:ext uri="{FF2B5EF4-FFF2-40B4-BE49-F238E27FC236}">
                    <a16:creationId xmlns:a16="http://schemas.microsoft.com/office/drawing/2014/main" id="{17DF4444-DBEB-B43D-F899-E7C52FE4269A}"/>
                  </a:ext>
                </a:extLst>
              </p:cNvPr>
              <p:cNvCxnSpPr>
                <a:cxnSpLocks/>
              </p:cNvCxnSpPr>
              <p:nvPr/>
            </p:nvCxnSpPr>
            <p:spPr bwMode="auto">
              <a:xfrm>
                <a:off x="4400770" y="2304022"/>
                <a:ext cx="0" cy="206375"/>
              </a:xfrm>
              <a:prstGeom prst="line">
                <a:avLst/>
              </a:prstGeom>
              <a:grpFill/>
              <a:ln w="28575" cap="flat" cmpd="sng" algn="ctr">
                <a:solidFill>
                  <a:schemeClr val="accent3"/>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DAB88A35-98C0-3803-6BAE-9C6F0A171550}"/>
                  </a:ext>
                </a:extLst>
              </p:cNvPr>
              <p:cNvCxnSpPr>
                <a:cxnSpLocks/>
              </p:cNvCxnSpPr>
              <p:nvPr/>
            </p:nvCxnSpPr>
            <p:spPr bwMode="auto">
              <a:xfrm>
                <a:off x="4346048" y="230224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79A15AA2-AEA5-CECD-23E4-265CDD67D1B4}"/>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11" name="Oval 610">
              <a:extLst>
                <a:ext uri="{FF2B5EF4-FFF2-40B4-BE49-F238E27FC236}">
                  <a16:creationId xmlns:a16="http://schemas.microsoft.com/office/drawing/2014/main" id="{461DE6EB-9299-FAAA-D8D9-BCBF336BD273}"/>
                </a:ext>
              </a:extLst>
            </p:cNvPr>
            <p:cNvSpPr/>
            <p:nvPr/>
          </p:nvSpPr>
          <p:spPr bwMode="auto">
            <a:xfrm>
              <a:off x="4367684" y="23476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16" name="Group 615">
            <a:extLst>
              <a:ext uri="{FF2B5EF4-FFF2-40B4-BE49-F238E27FC236}">
                <a16:creationId xmlns:a16="http://schemas.microsoft.com/office/drawing/2014/main" id="{4F4656A1-371E-3352-3466-35184FE80A72}"/>
              </a:ext>
            </a:extLst>
          </p:cNvPr>
          <p:cNvGrpSpPr/>
          <p:nvPr/>
        </p:nvGrpSpPr>
        <p:grpSpPr>
          <a:xfrm>
            <a:off x="10501931" y="4516246"/>
            <a:ext cx="109445" cy="208154"/>
            <a:chOff x="4356640" y="2302243"/>
            <a:chExt cx="109445" cy="208154"/>
          </a:xfrm>
          <a:solidFill>
            <a:schemeClr val="accent3"/>
          </a:solidFill>
        </p:grpSpPr>
        <p:grpSp>
          <p:nvGrpSpPr>
            <p:cNvPr id="617" name="Group 616">
              <a:extLst>
                <a:ext uri="{FF2B5EF4-FFF2-40B4-BE49-F238E27FC236}">
                  <a16:creationId xmlns:a16="http://schemas.microsoft.com/office/drawing/2014/main" id="{5CB0BC2F-C23E-B2CC-3D20-14553D762533}"/>
                </a:ext>
              </a:extLst>
            </p:cNvPr>
            <p:cNvGrpSpPr/>
            <p:nvPr/>
          </p:nvGrpSpPr>
          <p:grpSpPr>
            <a:xfrm>
              <a:off x="4356640" y="2302243"/>
              <a:ext cx="109445" cy="208154"/>
              <a:chOff x="4346048" y="2302243"/>
              <a:chExt cx="109445" cy="208154"/>
            </a:xfrm>
            <a:grpFill/>
          </p:grpSpPr>
          <p:cxnSp>
            <p:nvCxnSpPr>
              <p:cNvPr id="619" name="Straight Connector 618">
                <a:extLst>
                  <a:ext uri="{FF2B5EF4-FFF2-40B4-BE49-F238E27FC236}">
                    <a16:creationId xmlns:a16="http://schemas.microsoft.com/office/drawing/2014/main" id="{3CC78E95-23A3-B01C-5B14-473023E1D95A}"/>
                  </a:ext>
                </a:extLst>
              </p:cNvPr>
              <p:cNvCxnSpPr>
                <a:cxnSpLocks/>
              </p:cNvCxnSpPr>
              <p:nvPr/>
            </p:nvCxnSpPr>
            <p:spPr bwMode="auto">
              <a:xfrm>
                <a:off x="4400770" y="2304022"/>
                <a:ext cx="0" cy="206375"/>
              </a:xfrm>
              <a:prstGeom prst="line">
                <a:avLst/>
              </a:prstGeom>
              <a:grpFill/>
              <a:ln w="28575"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9308E952-3F09-FE92-F007-159AD6373AD5}"/>
                  </a:ext>
                </a:extLst>
              </p:cNvPr>
              <p:cNvCxnSpPr>
                <a:cxnSpLocks/>
              </p:cNvCxnSpPr>
              <p:nvPr/>
            </p:nvCxnSpPr>
            <p:spPr bwMode="auto">
              <a:xfrm>
                <a:off x="4346048" y="230224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9524A273-B894-5D08-E1BA-82170828E080}"/>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18" name="Oval 617">
              <a:extLst>
                <a:ext uri="{FF2B5EF4-FFF2-40B4-BE49-F238E27FC236}">
                  <a16:creationId xmlns:a16="http://schemas.microsoft.com/office/drawing/2014/main" id="{63CF7C5F-0534-1361-5381-03C2FAA225BD}"/>
                </a:ext>
              </a:extLst>
            </p:cNvPr>
            <p:cNvSpPr/>
            <p:nvPr/>
          </p:nvSpPr>
          <p:spPr bwMode="auto">
            <a:xfrm>
              <a:off x="4367684" y="23476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2" name="Group 621">
            <a:extLst>
              <a:ext uri="{FF2B5EF4-FFF2-40B4-BE49-F238E27FC236}">
                <a16:creationId xmlns:a16="http://schemas.microsoft.com/office/drawing/2014/main" id="{CF30FE4A-1676-CE8A-9590-7C53832960DB}"/>
              </a:ext>
            </a:extLst>
          </p:cNvPr>
          <p:cNvGrpSpPr/>
          <p:nvPr/>
        </p:nvGrpSpPr>
        <p:grpSpPr>
          <a:xfrm>
            <a:off x="9879631" y="4557521"/>
            <a:ext cx="109445" cy="208154"/>
            <a:chOff x="4356640" y="2302243"/>
            <a:chExt cx="109445" cy="208154"/>
          </a:xfrm>
          <a:solidFill>
            <a:schemeClr val="accent3"/>
          </a:solidFill>
        </p:grpSpPr>
        <p:grpSp>
          <p:nvGrpSpPr>
            <p:cNvPr id="623" name="Group 622">
              <a:extLst>
                <a:ext uri="{FF2B5EF4-FFF2-40B4-BE49-F238E27FC236}">
                  <a16:creationId xmlns:a16="http://schemas.microsoft.com/office/drawing/2014/main" id="{C700FBAF-F0A3-6263-A2B4-E41206C6C9A3}"/>
                </a:ext>
              </a:extLst>
            </p:cNvPr>
            <p:cNvGrpSpPr/>
            <p:nvPr/>
          </p:nvGrpSpPr>
          <p:grpSpPr>
            <a:xfrm>
              <a:off x="4356640" y="2302243"/>
              <a:ext cx="109445" cy="208154"/>
              <a:chOff x="4346048" y="2302243"/>
              <a:chExt cx="109445" cy="208154"/>
            </a:xfrm>
            <a:grpFill/>
          </p:grpSpPr>
          <p:cxnSp>
            <p:nvCxnSpPr>
              <p:cNvPr id="625" name="Straight Connector 624">
                <a:extLst>
                  <a:ext uri="{FF2B5EF4-FFF2-40B4-BE49-F238E27FC236}">
                    <a16:creationId xmlns:a16="http://schemas.microsoft.com/office/drawing/2014/main" id="{338A820F-CCD4-67B0-42A3-AE734337A97D}"/>
                  </a:ext>
                </a:extLst>
              </p:cNvPr>
              <p:cNvCxnSpPr>
                <a:cxnSpLocks/>
              </p:cNvCxnSpPr>
              <p:nvPr/>
            </p:nvCxnSpPr>
            <p:spPr bwMode="auto">
              <a:xfrm>
                <a:off x="4400770" y="2304022"/>
                <a:ext cx="0" cy="206375"/>
              </a:xfrm>
              <a:prstGeom prst="line">
                <a:avLst/>
              </a:prstGeom>
              <a:grpFill/>
              <a:ln w="28575"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3D8311CF-70BD-757A-29BD-81CBF28FB8A1}"/>
                  </a:ext>
                </a:extLst>
              </p:cNvPr>
              <p:cNvCxnSpPr>
                <a:cxnSpLocks/>
              </p:cNvCxnSpPr>
              <p:nvPr/>
            </p:nvCxnSpPr>
            <p:spPr bwMode="auto">
              <a:xfrm>
                <a:off x="4346048" y="230224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9ADD2F37-228E-2AFC-E06A-10D0295119ED}"/>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24" name="Oval 623">
              <a:extLst>
                <a:ext uri="{FF2B5EF4-FFF2-40B4-BE49-F238E27FC236}">
                  <a16:creationId xmlns:a16="http://schemas.microsoft.com/office/drawing/2014/main" id="{145D4EC9-6188-F6C0-E2FB-8AF4E297212B}"/>
                </a:ext>
              </a:extLst>
            </p:cNvPr>
            <p:cNvSpPr/>
            <p:nvPr/>
          </p:nvSpPr>
          <p:spPr bwMode="auto">
            <a:xfrm>
              <a:off x="4367684" y="23476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8" name="Group 627">
            <a:extLst>
              <a:ext uri="{FF2B5EF4-FFF2-40B4-BE49-F238E27FC236}">
                <a16:creationId xmlns:a16="http://schemas.microsoft.com/office/drawing/2014/main" id="{E680A017-6043-F29B-D580-9FCA385F0753}"/>
              </a:ext>
            </a:extLst>
          </p:cNvPr>
          <p:cNvGrpSpPr/>
          <p:nvPr/>
        </p:nvGrpSpPr>
        <p:grpSpPr>
          <a:xfrm>
            <a:off x="9743106" y="4838700"/>
            <a:ext cx="109445" cy="206375"/>
            <a:chOff x="4356640" y="2304022"/>
            <a:chExt cx="109445" cy="206375"/>
          </a:xfrm>
          <a:solidFill>
            <a:schemeClr val="accent3"/>
          </a:solidFill>
        </p:grpSpPr>
        <p:grpSp>
          <p:nvGrpSpPr>
            <p:cNvPr id="629" name="Group 628">
              <a:extLst>
                <a:ext uri="{FF2B5EF4-FFF2-40B4-BE49-F238E27FC236}">
                  <a16:creationId xmlns:a16="http://schemas.microsoft.com/office/drawing/2014/main" id="{55F2D8EA-9963-9882-F73D-8575C25625F3}"/>
                </a:ext>
              </a:extLst>
            </p:cNvPr>
            <p:cNvGrpSpPr/>
            <p:nvPr/>
          </p:nvGrpSpPr>
          <p:grpSpPr>
            <a:xfrm>
              <a:off x="4356640" y="2304022"/>
              <a:ext cx="109445" cy="206375"/>
              <a:chOff x="4346048" y="2304022"/>
              <a:chExt cx="109445" cy="206375"/>
            </a:xfrm>
            <a:grpFill/>
          </p:grpSpPr>
          <p:cxnSp>
            <p:nvCxnSpPr>
              <p:cNvPr id="631" name="Straight Connector 630">
                <a:extLst>
                  <a:ext uri="{FF2B5EF4-FFF2-40B4-BE49-F238E27FC236}">
                    <a16:creationId xmlns:a16="http://schemas.microsoft.com/office/drawing/2014/main" id="{555CD466-699C-19DD-7AF2-364EE8DFD192}"/>
                  </a:ext>
                </a:extLst>
              </p:cNvPr>
              <p:cNvCxnSpPr>
                <a:cxnSpLocks/>
              </p:cNvCxnSpPr>
              <p:nvPr/>
            </p:nvCxnSpPr>
            <p:spPr bwMode="auto">
              <a:xfrm>
                <a:off x="4400770" y="2304022"/>
                <a:ext cx="0" cy="206375"/>
              </a:xfrm>
              <a:prstGeom prst="line">
                <a:avLst/>
              </a:prstGeom>
              <a:grpFill/>
              <a:ln w="28575"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0012752B-C90A-0BE6-F0CD-3722C07BB412}"/>
                  </a:ext>
                </a:extLst>
              </p:cNvPr>
              <p:cNvCxnSpPr>
                <a:cxnSpLocks/>
              </p:cNvCxnSpPr>
              <p:nvPr/>
            </p:nvCxnSpPr>
            <p:spPr bwMode="auto">
              <a:xfrm>
                <a:off x="4346048" y="2311768"/>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383927D0-CD5B-743A-FF93-212AA4E7F09E}"/>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30" name="Oval 629">
              <a:extLst>
                <a:ext uri="{FF2B5EF4-FFF2-40B4-BE49-F238E27FC236}">
                  <a16:creationId xmlns:a16="http://schemas.microsoft.com/office/drawing/2014/main" id="{8D0182E8-4915-8FB9-B826-4993F9D76BA4}"/>
                </a:ext>
              </a:extLst>
            </p:cNvPr>
            <p:cNvSpPr/>
            <p:nvPr/>
          </p:nvSpPr>
          <p:spPr bwMode="auto">
            <a:xfrm>
              <a:off x="4367684" y="2363523"/>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4" name="Group 633">
            <a:extLst>
              <a:ext uri="{FF2B5EF4-FFF2-40B4-BE49-F238E27FC236}">
                <a16:creationId xmlns:a16="http://schemas.microsoft.com/office/drawing/2014/main" id="{5FF326F2-9507-67B2-4D6D-F2C8B2B73ED6}"/>
              </a:ext>
            </a:extLst>
          </p:cNvPr>
          <p:cNvGrpSpPr/>
          <p:nvPr/>
        </p:nvGrpSpPr>
        <p:grpSpPr>
          <a:xfrm>
            <a:off x="9562131" y="5138546"/>
            <a:ext cx="109445" cy="163704"/>
            <a:chOff x="4356640" y="2346693"/>
            <a:chExt cx="109445" cy="163704"/>
          </a:xfrm>
          <a:solidFill>
            <a:schemeClr val="accent3"/>
          </a:solidFill>
        </p:grpSpPr>
        <p:grpSp>
          <p:nvGrpSpPr>
            <p:cNvPr id="635" name="Group 634">
              <a:extLst>
                <a:ext uri="{FF2B5EF4-FFF2-40B4-BE49-F238E27FC236}">
                  <a16:creationId xmlns:a16="http://schemas.microsoft.com/office/drawing/2014/main" id="{36853001-A6EC-B6BB-F888-F4D1BAC6B543}"/>
                </a:ext>
              </a:extLst>
            </p:cNvPr>
            <p:cNvGrpSpPr/>
            <p:nvPr/>
          </p:nvGrpSpPr>
          <p:grpSpPr>
            <a:xfrm>
              <a:off x="4356640" y="2346693"/>
              <a:ext cx="109445" cy="163704"/>
              <a:chOff x="4346048" y="2346693"/>
              <a:chExt cx="109445" cy="163704"/>
            </a:xfrm>
            <a:grpFill/>
          </p:grpSpPr>
          <p:cxnSp>
            <p:nvCxnSpPr>
              <p:cNvPr id="637" name="Straight Connector 636">
                <a:extLst>
                  <a:ext uri="{FF2B5EF4-FFF2-40B4-BE49-F238E27FC236}">
                    <a16:creationId xmlns:a16="http://schemas.microsoft.com/office/drawing/2014/main" id="{8773EEF3-6B2E-84D7-1DE1-EDAD23965EBD}"/>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98F6C04A-44E9-A00F-DDCD-CCF925B013A4}"/>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19DA3029-C05E-1D60-15EF-3D8BEEC95B8A}"/>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36" name="Oval 635">
              <a:extLst>
                <a:ext uri="{FF2B5EF4-FFF2-40B4-BE49-F238E27FC236}">
                  <a16:creationId xmlns:a16="http://schemas.microsoft.com/office/drawing/2014/main" id="{E5DAC5AA-6CA7-54AA-B581-635ED9317E64}"/>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42" name="Group 641">
            <a:extLst>
              <a:ext uri="{FF2B5EF4-FFF2-40B4-BE49-F238E27FC236}">
                <a16:creationId xmlns:a16="http://schemas.microsoft.com/office/drawing/2014/main" id="{1FE77F27-7860-F64F-E5EA-F6E1EF0AC17F}"/>
              </a:ext>
            </a:extLst>
          </p:cNvPr>
          <p:cNvGrpSpPr/>
          <p:nvPr/>
        </p:nvGrpSpPr>
        <p:grpSpPr>
          <a:xfrm>
            <a:off x="9358931" y="5179821"/>
            <a:ext cx="109445" cy="163704"/>
            <a:chOff x="4356640" y="2346693"/>
            <a:chExt cx="109445" cy="163704"/>
          </a:xfrm>
          <a:solidFill>
            <a:schemeClr val="accent3"/>
          </a:solidFill>
        </p:grpSpPr>
        <p:grpSp>
          <p:nvGrpSpPr>
            <p:cNvPr id="643" name="Group 642">
              <a:extLst>
                <a:ext uri="{FF2B5EF4-FFF2-40B4-BE49-F238E27FC236}">
                  <a16:creationId xmlns:a16="http://schemas.microsoft.com/office/drawing/2014/main" id="{9A3FB523-A603-8754-1C8C-382335FE457D}"/>
                </a:ext>
              </a:extLst>
            </p:cNvPr>
            <p:cNvGrpSpPr/>
            <p:nvPr/>
          </p:nvGrpSpPr>
          <p:grpSpPr>
            <a:xfrm>
              <a:off x="4356640" y="2346693"/>
              <a:ext cx="109445" cy="163704"/>
              <a:chOff x="4346048" y="2346693"/>
              <a:chExt cx="109445" cy="163704"/>
            </a:xfrm>
            <a:grpFill/>
          </p:grpSpPr>
          <p:cxnSp>
            <p:nvCxnSpPr>
              <p:cNvPr id="645" name="Straight Connector 644">
                <a:extLst>
                  <a:ext uri="{FF2B5EF4-FFF2-40B4-BE49-F238E27FC236}">
                    <a16:creationId xmlns:a16="http://schemas.microsoft.com/office/drawing/2014/main" id="{17D86806-7957-DDFF-4509-AF2644FE6A70}"/>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71F48CF1-1380-066A-1419-8FFB58A22F79}"/>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6E385F1A-7BA1-04CD-F76F-D34A866BB612}"/>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44" name="Oval 643">
              <a:extLst>
                <a:ext uri="{FF2B5EF4-FFF2-40B4-BE49-F238E27FC236}">
                  <a16:creationId xmlns:a16="http://schemas.microsoft.com/office/drawing/2014/main" id="{FB4EA090-49A0-40FB-4652-163785311967}"/>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48" name="Group 647">
            <a:extLst>
              <a:ext uri="{FF2B5EF4-FFF2-40B4-BE49-F238E27FC236}">
                <a16:creationId xmlns:a16="http://schemas.microsoft.com/office/drawing/2014/main" id="{12FB4726-48A0-0669-2588-90A660F91623}"/>
              </a:ext>
            </a:extLst>
          </p:cNvPr>
          <p:cNvGrpSpPr/>
          <p:nvPr/>
        </p:nvGrpSpPr>
        <p:grpSpPr>
          <a:xfrm>
            <a:off x="9143031" y="5386196"/>
            <a:ext cx="109445" cy="163704"/>
            <a:chOff x="4356640" y="2346693"/>
            <a:chExt cx="109445" cy="163704"/>
          </a:xfrm>
          <a:solidFill>
            <a:schemeClr val="accent3"/>
          </a:solidFill>
        </p:grpSpPr>
        <p:grpSp>
          <p:nvGrpSpPr>
            <p:cNvPr id="649" name="Group 648">
              <a:extLst>
                <a:ext uri="{FF2B5EF4-FFF2-40B4-BE49-F238E27FC236}">
                  <a16:creationId xmlns:a16="http://schemas.microsoft.com/office/drawing/2014/main" id="{26EFEB4D-FCE7-E035-9F8D-52428D8F2332}"/>
                </a:ext>
              </a:extLst>
            </p:cNvPr>
            <p:cNvGrpSpPr/>
            <p:nvPr/>
          </p:nvGrpSpPr>
          <p:grpSpPr>
            <a:xfrm>
              <a:off x="4356640" y="2346693"/>
              <a:ext cx="109445" cy="163704"/>
              <a:chOff x="4346048" y="2346693"/>
              <a:chExt cx="109445" cy="163704"/>
            </a:xfrm>
            <a:grpFill/>
          </p:grpSpPr>
          <p:cxnSp>
            <p:nvCxnSpPr>
              <p:cNvPr id="651" name="Straight Connector 650">
                <a:extLst>
                  <a:ext uri="{FF2B5EF4-FFF2-40B4-BE49-F238E27FC236}">
                    <a16:creationId xmlns:a16="http://schemas.microsoft.com/office/drawing/2014/main" id="{36F26338-AB48-3B22-C671-4269E0E7B8DA}"/>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B66E2C17-8E1C-580E-A83B-B3E6F8A67F2E}"/>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41046BE7-886D-AA7C-19CD-1C4C0097FAA2}"/>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50" name="Oval 649">
              <a:extLst>
                <a:ext uri="{FF2B5EF4-FFF2-40B4-BE49-F238E27FC236}">
                  <a16:creationId xmlns:a16="http://schemas.microsoft.com/office/drawing/2014/main" id="{43EB525F-3848-DCB8-FCEE-7A0D8EC61343}"/>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4" name="Group 653">
            <a:extLst>
              <a:ext uri="{FF2B5EF4-FFF2-40B4-BE49-F238E27FC236}">
                <a16:creationId xmlns:a16="http://schemas.microsoft.com/office/drawing/2014/main" id="{3C1E133C-C59E-C43D-C2C7-378960C4C9FA}"/>
              </a:ext>
            </a:extLst>
          </p:cNvPr>
          <p:cNvGrpSpPr/>
          <p:nvPr/>
        </p:nvGrpSpPr>
        <p:grpSpPr>
          <a:xfrm>
            <a:off x="8939831" y="5278246"/>
            <a:ext cx="109445" cy="163704"/>
            <a:chOff x="4356640" y="2346693"/>
            <a:chExt cx="109445" cy="163704"/>
          </a:xfrm>
          <a:solidFill>
            <a:schemeClr val="accent3"/>
          </a:solidFill>
        </p:grpSpPr>
        <p:grpSp>
          <p:nvGrpSpPr>
            <p:cNvPr id="655" name="Group 654">
              <a:extLst>
                <a:ext uri="{FF2B5EF4-FFF2-40B4-BE49-F238E27FC236}">
                  <a16:creationId xmlns:a16="http://schemas.microsoft.com/office/drawing/2014/main" id="{C7227506-F764-FDA0-20E9-FFB60BC6A108}"/>
                </a:ext>
              </a:extLst>
            </p:cNvPr>
            <p:cNvGrpSpPr/>
            <p:nvPr/>
          </p:nvGrpSpPr>
          <p:grpSpPr>
            <a:xfrm>
              <a:off x="4356640" y="2346693"/>
              <a:ext cx="109445" cy="163704"/>
              <a:chOff x="4346048" y="2346693"/>
              <a:chExt cx="109445" cy="163704"/>
            </a:xfrm>
            <a:grpFill/>
          </p:grpSpPr>
          <p:cxnSp>
            <p:nvCxnSpPr>
              <p:cNvPr id="657" name="Straight Connector 656">
                <a:extLst>
                  <a:ext uri="{FF2B5EF4-FFF2-40B4-BE49-F238E27FC236}">
                    <a16:creationId xmlns:a16="http://schemas.microsoft.com/office/drawing/2014/main" id="{2020CCAB-06B3-FD2B-9F9F-921A9427405E}"/>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B36E37CA-6BBB-277E-A31D-15F51FDD7A9B}"/>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C3B8F64B-3603-F642-0BCB-3C2FD3D7715D}"/>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56" name="Oval 655">
              <a:extLst>
                <a:ext uri="{FF2B5EF4-FFF2-40B4-BE49-F238E27FC236}">
                  <a16:creationId xmlns:a16="http://schemas.microsoft.com/office/drawing/2014/main" id="{DCB83243-566F-99C4-1F5A-F9F246057873}"/>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0" name="Group 659">
            <a:extLst>
              <a:ext uri="{FF2B5EF4-FFF2-40B4-BE49-F238E27FC236}">
                <a16:creationId xmlns:a16="http://schemas.microsoft.com/office/drawing/2014/main" id="{1E9FEDA7-0847-E520-FB28-AA051FFDB642}"/>
              </a:ext>
            </a:extLst>
          </p:cNvPr>
          <p:cNvGrpSpPr/>
          <p:nvPr/>
        </p:nvGrpSpPr>
        <p:grpSpPr>
          <a:xfrm>
            <a:off x="8730281" y="5087746"/>
            <a:ext cx="109445" cy="163704"/>
            <a:chOff x="4356640" y="2346693"/>
            <a:chExt cx="109445" cy="163704"/>
          </a:xfrm>
          <a:solidFill>
            <a:schemeClr val="accent3"/>
          </a:solidFill>
        </p:grpSpPr>
        <p:grpSp>
          <p:nvGrpSpPr>
            <p:cNvPr id="661" name="Group 660">
              <a:extLst>
                <a:ext uri="{FF2B5EF4-FFF2-40B4-BE49-F238E27FC236}">
                  <a16:creationId xmlns:a16="http://schemas.microsoft.com/office/drawing/2014/main" id="{27CCC0AB-9DBB-3BBB-82E5-DCA83BF0288B}"/>
                </a:ext>
              </a:extLst>
            </p:cNvPr>
            <p:cNvGrpSpPr/>
            <p:nvPr/>
          </p:nvGrpSpPr>
          <p:grpSpPr>
            <a:xfrm>
              <a:off x="4356640" y="2346693"/>
              <a:ext cx="109445" cy="163704"/>
              <a:chOff x="4346048" y="2346693"/>
              <a:chExt cx="109445" cy="163704"/>
            </a:xfrm>
            <a:grpFill/>
          </p:grpSpPr>
          <p:cxnSp>
            <p:nvCxnSpPr>
              <p:cNvPr id="663" name="Straight Connector 662">
                <a:extLst>
                  <a:ext uri="{FF2B5EF4-FFF2-40B4-BE49-F238E27FC236}">
                    <a16:creationId xmlns:a16="http://schemas.microsoft.com/office/drawing/2014/main" id="{1E740D00-045B-0031-514F-79090FB00117}"/>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477D020F-0E9D-060E-6F14-6C82299D62DF}"/>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D4FC5721-E0AE-81E9-B693-FF7E146D34FF}"/>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62" name="Oval 661">
              <a:extLst>
                <a:ext uri="{FF2B5EF4-FFF2-40B4-BE49-F238E27FC236}">
                  <a16:creationId xmlns:a16="http://schemas.microsoft.com/office/drawing/2014/main" id="{FA98CCAF-2718-811A-8722-B178FB7E29BF}"/>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6" name="Group 665">
            <a:extLst>
              <a:ext uri="{FF2B5EF4-FFF2-40B4-BE49-F238E27FC236}">
                <a16:creationId xmlns:a16="http://schemas.microsoft.com/office/drawing/2014/main" id="{CD334804-D3D0-1084-14F1-E9229C3E812C}"/>
              </a:ext>
            </a:extLst>
          </p:cNvPr>
          <p:cNvGrpSpPr/>
          <p:nvPr/>
        </p:nvGrpSpPr>
        <p:grpSpPr>
          <a:xfrm>
            <a:off x="8520731" y="5094096"/>
            <a:ext cx="109445" cy="163704"/>
            <a:chOff x="4356640" y="2346693"/>
            <a:chExt cx="109445" cy="163704"/>
          </a:xfrm>
          <a:solidFill>
            <a:schemeClr val="accent3"/>
          </a:solidFill>
        </p:grpSpPr>
        <p:grpSp>
          <p:nvGrpSpPr>
            <p:cNvPr id="667" name="Group 666">
              <a:extLst>
                <a:ext uri="{FF2B5EF4-FFF2-40B4-BE49-F238E27FC236}">
                  <a16:creationId xmlns:a16="http://schemas.microsoft.com/office/drawing/2014/main" id="{6F2F94F7-5E5C-3C6C-0D00-AB35E574430C}"/>
                </a:ext>
              </a:extLst>
            </p:cNvPr>
            <p:cNvGrpSpPr/>
            <p:nvPr/>
          </p:nvGrpSpPr>
          <p:grpSpPr>
            <a:xfrm>
              <a:off x="4356640" y="2346693"/>
              <a:ext cx="109445" cy="163704"/>
              <a:chOff x="4346048" y="2346693"/>
              <a:chExt cx="109445" cy="163704"/>
            </a:xfrm>
            <a:grpFill/>
          </p:grpSpPr>
          <p:cxnSp>
            <p:nvCxnSpPr>
              <p:cNvPr id="669" name="Straight Connector 668">
                <a:extLst>
                  <a:ext uri="{FF2B5EF4-FFF2-40B4-BE49-F238E27FC236}">
                    <a16:creationId xmlns:a16="http://schemas.microsoft.com/office/drawing/2014/main" id="{1170402D-0E80-2A1D-8E94-E90326B61ADA}"/>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08D15025-433B-0EAD-87DB-84A0D19D1A5A}"/>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D3BDAFE4-3D69-9233-D94C-19E5547C6B2A}"/>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68" name="Oval 667">
              <a:extLst>
                <a:ext uri="{FF2B5EF4-FFF2-40B4-BE49-F238E27FC236}">
                  <a16:creationId xmlns:a16="http://schemas.microsoft.com/office/drawing/2014/main" id="{32C67840-0973-DC44-03C1-7CA0C98DCA23}"/>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2" name="Group 671">
            <a:extLst>
              <a:ext uri="{FF2B5EF4-FFF2-40B4-BE49-F238E27FC236}">
                <a16:creationId xmlns:a16="http://schemas.microsoft.com/office/drawing/2014/main" id="{E0218EAF-0928-001A-D1FB-E384A2A1EA09}"/>
              </a:ext>
            </a:extLst>
          </p:cNvPr>
          <p:cNvGrpSpPr/>
          <p:nvPr/>
        </p:nvGrpSpPr>
        <p:grpSpPr>
          <a:xfrm>
            <a:off x="8317531" y="5075046"/>
            <a:ext cx="109445" cy="163704"/>
            <a:chOff x="4356640" y="2346693"/>
            <a:chExt cx="109445" cy="163704"/>
          </a:xfrm>
          <a:solidFill>
            <a:schemeClr val="accent3"/>
          </a:solidFill>
        </p:grpSpPr>
        <p:grpSp>
          <p:nvGrpSpPr>
            <p:cNvPr id="673" name="Group 672">
              <a:extLst>
                <a:ext uri="{FF2B5EF4-FFF2-40B4-BE49-F238E27FC236}">
                  <a16:creationId xmlns:a16="http://schemas.microsoft.com/office/drawing/2014/main" id="{AE8D1DE6-5A5F-FCFE-25D3-E92D36FCB9B7}"/>
                </a:ext>
              </a:extLst>
            </p:cNvPr>
            <p:cNvGrpSpPr/>
            <p:nvPr/>
          </p:nvGrpSpPr>
          <p:grpSpPr>
            <a:xfrm>
              <a:off x="4356640" y="2346693"/>
              <a:ext cx="109445" cy="163704"/>
              <a:chOff x="4346048" y="2346693"/>
              <a:chExt cx="109445" cy="163704"/>
            </a:xfrm>
            <a:grpFill/>
          </p:grpSpPr>
          <p:cxnSp>
            <p:nvCxnSpPr>
              <p:cNvPr id="675" name="Straight Connector 674">
                <a:extLst>
                  <a:ext uri="{FF2B5EF4-FFF2-40B4-BE49-F238E27FC236}">
                    <a16:creationId xmlns:a16="http://schemas.microsoft.com/office/drawing/2014/main" id="{C232E00E-546E-ACD3-1563-5D7822A07DD6}"/>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4CFC6DFE-0816-4EBD-B91F-281A9B2B9A15}"/>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AF9AA75A-97AA-16B4-51E1-AB2C6363CBFD}"/>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74" name="Oval 673">
              <a:extLst>
                <a:ext uri="{FF2B5EF4-FFF2-40B4-BE49-F238E27FC236}">
                  <a16:creationId xmlns:a16="http://schemas.microsoft.com/office/drawing/2014/main" id="{E982DD29-E8BD-7A92-2656-B7888DBA4D6B}"/>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8" name="Group 677">
            <a:extLst>
              <a:ext uri="{FF2B5EF4-FFF2-40B4-BE49-F238E27FC236}">
                <a16:creationId xmlns:a16="http://schemas.microsoft.com/office/drawing/2014/main" id="{B3D9B31F-C492-B3BE-87CA-C7D536B86945}"/>
              </a:ext>
            </a:extLst>
          </p:cNvPr>
          <p:cNvGrpSpPr/>
          <p:nvPr/>
        </p:nvGrpSpPr>
        <p:grpSpPr>
          <a:xfrm>
            <a:off x="7892081" y="4703571"/>
            <a:ext cx="109445" cy="163704"/>
            <a:chOff x="4356640" y="2346693"/>
            <a:chExt cx="109445" cy="163704"/>
          </a:xfrm>
          <a:solidFill>
            <a:schemeClr val="accent3"/>
          </a:solidFill>
        </p:grpSpPr>
        <p:grpSp>
          <p:nvGrpSpPr>
            <p:cNvPr id="679" name="Group 678">
              <a:extLst>
                <a:ext uri="{FF2B5EF4-FFF2-40B4-BE49-F238E27FC236}">
                  <a16:creationId xmlns:a16="http://schemas.microsoft.com/office/drawing/2014/main" id="{CDD44B06-5EE3-B8A5-3A31-F4F9F049E6B0}"/>
                </a:ext>
              </a:extLst>
            </p:cNvPr>
            <p:cNvGrpSpPr/>
            <p:nvPr/>
          </p:nvGrpSpPr>
          <p:grpSpPr>
            <a:xfrm>
              <a:off x="4356640" y="2346693"/>
              <a:ext cx="109445" cy="163704"/>
              <a:chOff x="4346048" y="2346693"/>
              <a:chExt cx="109445" cy="163704"/>
            </a:xfrm>
            <a:grpFill/>
          </p:grpSpPr>
          <p:cxnSp>
            <p:nvCxnSpPr>
              <p:cNvPr id="681" name="Straight Connector 680">
                <a:extLst>
                  <a:ext uri="{FF2B5EF4-FFF2-40B4-BE49-F238E27FC236}">
                    <a16:creationId xmlns:a16="http://schemas.microsoft.com/office/drawing/2014/main" id="{77475B67-976C-90E4-0849-224C212AC62A}"/>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B1E8A3BF-6FD0-3402-751A-E4FFFC9F7D2D}"/>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E4E11566-D8DB-EFF8-3B60-CC9AD0E50D26}"/>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80" name="Oval 679">
              <a:extLst>
                <a:ext uri="{FF2B5EF4-FFF2-40B4-BE49-F238E27FC236}">
                  <a16:creationId xmlns:a16="http://schemas.microsoft.com/office/drawing/2014/main" id="{8742EE74-06EC-3DD1-9C84-1C0C428E7F0C}"/>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4" name="Group 683">
            <a:extLst>
              <a:ext uri="{FF2B5EF4-FFF2-40B4-BE49-F238E27FC236}">
                <a16:creationId xmlns:a16="http://schemas.microsoft.com/office/drawing/2014/main" id="{04D86AA5-9543-806F-BE73-A81F17DAF27E}"/>
              </a:ext>
            </a:extLst>
          </p:cNvPr>
          <p:cNvGrpSpPr/>
          <p:nvPr/>
        </p:nvGrpSpPr>
        <p:grpSpPr>
          <a:xfrm>
            <a:off x="7993681" y="4875021"/>
            <a:ext cx="109445" cy="163704"/>
            <a:chOff x="4356640" y="2346693"/>
            <a:chExt cx="109445" cy="163704"/>
          </a:xfrm>
          <a:solidFill>
            <a:schemeClr val="accent3"/>
          </a:solidFill>
        </p:grpSpPr>
        <p:grpSp>
          <p:nvGrpSpPr>
            <p:cNvPr id="685" name="Group 684">
              <a:extLst>
                <a:ext uri="{FF2B5EF4-FFF2-40B4-BE49-F238E27FC236}">
                  <a16:creationId xmlns:a16="http://schemas.microsoft.com/office/drawing/2014/main" id="{862A38E7-4305-82D8-B21B-7707F4BC1459}"/>
                </a:ext>
              </a:extLst>
            </p:cNvPr>
            <p:cNvGrpSpPr/>
            <p:nvPr/>
          </p:nvGrpSpPr>
          <p:grpSpPr>
            <a:xfrm>
              <a:off x="4356640" y="2346693"/>
              <a:ext cx="109445" cy="163704"/>
              <a:chOff x="4346048" y="2346693"/>
              <a:chExt cx="109445" cy="163704"/>
            </a:xfrm>
            <a:grpFill/>
          </p:grpSpPr>
          <p:cxnSp>
            <p:nvCxnSpPr>
              <p:cNvPr id="687" name="Straight Connector 686">
                <a:extLst>
                  <a:ext uri="{FF2B5EF4-FFF2-40B4-BE49-F238E27FC236}">
                    <a16:creationId xmlns:a16="http://schemas.microsoft.com/office/drawing/2014/main" id="{21A9F0CA-FC25-6093-4A4A-1FC20599C3BE}"/>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1D25FD94-9128-68ED-D79C-64B504ED2640}"/>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DFD6418D-5462-803C-E7D8-3DEE7D11C644}"/>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86" name="Oval 685">
              <a:extLst>
                <a:ext uri="{FF2B5EF4-FFF2-40B4-BE49-F238E27FC236}">
                  <a16:creationId xmlns:a16="http://schemas.microsoft.com/office/drawing/2014/main" id="{4D852557-33D8-8FEF-F658-DD5259AFA943}"/>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90" name="Group 689">
            <a:extLst>
              <a:ext uri="{FF2B5EF4-FFF2-40B4-BE49-F238E27FC236}">
                <a16:creationId xmlns:a16="http://schemas.microsoft.com/office/drawing/2014/main" id="{A4D720F0-1714-86CB-C02A-E0794E16EF36}"/>
              </a:ext>
            </a:extLst>
          </p:cNvPr>
          <p:cNvGrpSpPr/>
          <p:nvPr/>
        </p:nvGrpSpPr>
        <p:grpSpPr>
          <a:xfrm>
            <a:off x="7796831" y="4484496"/>
            <a:ext cx="109445" cy="163704"/>
            <a:chOff x="4356640" y="2346693"/>
            <a:chExt cx="109445" cy="163704"/>
          </a:xfrm>
          <a:solidFill>
            <a:schemeClr val="accent3"/>
          </a:solidFill>
        </p:grpSpPr>
        <p:grpSp>
          <p:nvGrpSpPr>
            <p:cNvPr id="691" name="Group 690">
              <a:extLst>
                <a:ext uri="{FF2B5EF4-FFF2-40B4-BE49-F238E27FC236}">
                  <a16:creationId xmlns:a16="http://schemas.microsoft.com/office/drawing/2014/main" id="{76F15EA0-D706-EE09-EE20-F28660713571}"/>
                </a:ext>
              </a:extLst>
            </p:cNvPr>
            <p:cNvGrpSpPr/>
            <p:nvPr/>
          </p:nvGrpSpPr>
          <p:grpSpPr>
            <a:xfrm>
              <a:off x="4356640" y="2346693"/>
              <a:ext cx="109445" cy="163704"/>
              <a:chOff x="4346048" y="2346693"/>
              <a:chExt cx="109445" cy="163704"/>
            </a:xfrm>
            <a:grpFill/>
          </p:grpSpPr>
          <p:cxnSp>
            <p:nvCxnSpPr>
              <p:cNvPr id="693" name="Straight Connector 692">
                <a:extLst>
                  <a:ext uri="{FF2B5EF4-FFF2-40B4-BE49-F238E27FC236}">
                    <a16:creationId xmlns:a16="http://schemas.microsoft.com/office/drawing/2014/main" id="{BF70E5F2-55E8-87A7-12F1-E843CC2DBCA1}"/>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64FEE88C-1015-D7E5-7B2B-401E6C59D452}"/>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754C47F6-6C59-062A-0E16-66705D79D66C}"/>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92" name="Oval 691">
              <a:extLst>
                <a:ext uri="{FF2B5EF4-FFF2-40B4-BE49-F238E27FC236}">
                  <a16:creationId xmlns:a16="http://schemas.microsoft.com/office/drawing/2014/main" id="{53886BE9-CE97-CF45-82EB-F28738277740}"/>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96" name="Group 695">
            <a:extLst>
              <a:ext uri="{FF2B5EF4-FFF2-40B4-BE49-F238E27FC236}">
                <a16:creationId xmlns:a16="http://schemas.microsoft.com/office/drawing/2014/main" id="{72141656-1312-3EAA-873F-CDC8847EAB47}"/>
              </a:ext>
            </a:extLst>
          </p:cNvPr>
          <p:cNvGrpSpPr/>
          <p:nvPr/>
        </p:nvGrpSpPr>
        <p:grpSpPr>
          <a:xfrm>
            <a:off x="8107981" y="4951221"/>
            <a:ext cx="109445" cy="163704"/>
            <a:chOff x="4356640" y="2346693"/>
            <a:chExt cx="109445" cy="163704"/>
          </a:xfrm>
          <a:solidFill>
            <a:schemeClr val="accent3"/>
          </a:solidFill>
        </p:grpSpPr>
        <p:grpSp>
          <p:nvGrpSpPr>
            <p:cNvPr id="697" name="Group 696">
              <a:extLst>
                <a:ext uri="{FF2B5EF4-FFF2-40B4-BE49-F238E27FC236}">
                  <a16:creationId xmlns:a16="http://schemas.microsoft.com/office/drawing/2014/main" id="{BABA3BC5-2924-80B3-CB9C-027A30F9C3BD}"/>
                </a:ext>
              </a:extLst>
            </p:cNvPr>
            <p:cNvGrpSpPr/>
            <p:nvPr/>
          </p:nvGrpSpPr>
          <p:grpSpPr>
            <a:xfrm>
              <a:off x="4356640" y="2346693"/>
              <a:ext cx="109445" cy="163704"/>
              <a:chOff x="4346048" y="2346693"/>
              <a:chExt cx="109445" cy="163704"/>
            </a:xfrm>
            <a:grpFill/>
          </p:grpSpPr>
          <p:cxnSp>
            <p:nvCxnSpPr>
              <p:cNvPr id="699" name="Straight Connector 698">
                <a:extLst>
                  <a:ext uri="{FF2B5EF4-FFF2-40B4-BE49-F238E27FC236}">
                    <a16:creationId xmlns:a16="http://schemas.microsoft.com/office/drawing/2014/main" id="{EB1ADBAC-6D6E-A702-3FD2-E3AF7875FDF1}"/>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A178330A-D6FD-FC15-AC1C-F1DEDE19FC20}"/>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1181BD88-F29D-68B8-639A-C73EF1F4E4FC}"/>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698" name="Oval 697">
              <a:extLst>
                <a:ext uri="{FF2B5EF4-FFF2-40B4-BE49-F238E27FC236}">
                  <a16:creationId xmlns:a16="http://schemas.microsoft.com/office/drawing/2014/main" id="{7ECBAEAF-4159-5DDD-14D8-A34C60EA559B}"/>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2" name="Group 701">
            <a:extLst>
              <a:ext uri="{FF2B5EF4-FFF2-40B4-BE49-F238E27FC236}">
                <a16:creationId xmlns:a16="http://schemas.microsoft.com/office/drawing/2014/main" id="{3E7B7C52-336E-32A0-7CC7-BE3EA9A80E60}"/>
              </a:ext>
            </a:extLst>
          </p:cNvPr>
          <p:cNvGrpSpPr/>
          <p:nvPr/>
        </p:nvGrpSpPr>
        <p:grpSpPr>
          <a:xfrm>
            <a:off x="8219106" y="5008371"/>
            <a:ext cx="109445" cy="163704"/>
            <a:chOff x="4356640" y="2346693"/>
            <a:chExt cx="109445" cy="163704"/>
          </a:xfrm>
          <a:solidFill>
            <a:schemeClr val="accent3"/>
          </a:solidFill>
        </p:grpSpPr>
        <p:grpSp>
          <p:nvGrpSpPr>
            <p:cNvPr id="703" name="Group 702">
              <a:extLst>
                <a:ext uri="{FF2B5EF4-FFF2-40B4-BE49-F238E27FC236}">
                  <a16:creationId xmlns:a16="http://schemas.microsoft.com/office/drawing/2014/main" id="{0A750188-F341-D2E7-F191-9240BD82E9DB}"/>
                </a:ext>
              </a:extLst>
            </p:cNvPr>
            <p:cNvGrpSpPr/>
            <p:nvPr/>
          </p:nvGrpSpPr>
          <p:grpSpPr>
            <a:xfrm>
              <a:off x="4356640" y="2346693"/>
              <a:ext cx="109445" cy="163704"/>
              <a:chOff x="4346048" y="2346693"/>
              <a:chExt cx="109445" cy="163704"/>
            </a:xfrm>
            <a:grpFill/>
          </p:grpSpPr>
          <p:cxnSp>
            <p:nvCxnSpPr>
              <p:cNvPr id="705" name="Straight Connector 704">
                <a:extLst>
                  <a:ext uri="{FF2B5EF4-FFF2-40B4-BE49-F238E27FC236}">
                    <a16:creationId xmlns:a16="http://schemas.microsoft.com/office/drawing/2014/main" id="{00F4D8A4-2545-6C94-DF69-F8F4D0DA4B47}"/>
                  </a:ext>
                </a:extLst>
              </p:cNvPr>
              <p:cNvCxnSpPr>
                <a:cxnSpLocks/>
              </p:cNvCxnSpPr>
              <p:nvPr/>
            </p:nvCxnSpPr>
            <p:spPr bwMode="auto">
              <a:xfrm>
                <a:off x="4400770" y="2348472"/>
                <a:ext cx="0" cy="161925"/>
              </a:xfrm>
              <a:prstGeom prst="line">
                <a:avLst/>
              </a:prstGeom>
              <a:grpFill/>
              <a:ln w="28575" cap="flat" cmpd="sng" algn="ctr">
                <a:solidFill>
                  <a:schemeClr val="accent3"/>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9D5EE0B0-142F-B400-72FE-0CC168E2E2D2}"/>
                  </a:ext>
                </a:extLst>
              </p:cNvPr>
              <p:cNvCxnSpPr>
                <a:cxnSpLocks/>
              </p:cNvCxnSpPr>
              <p:nvPr/>
            </p:nvCxnSpPr>
            <p:spPr bwMode="auto">
              <a:xfrm>
                <a:off x="4346048" y="2346693"/>
                <a:ext cx="109445" cy="0"/>
              </a:xfrm>
              <a:prstGeom prst="line">
                <a:avLst/>
              </a:prstGeom>
              <a:grpFill/>
              <a:ln w="28575" cap="flat" cmpd="sng" algn="ctr">
                <a:solidFill>
                  <a:schemeClr val="accent3"/>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B87A8342-462A-AEC4-C410-A71371B94155}"/>
                  </a:ext>
                </a:extLst>
              </p:cNvPr>
              <p:cNvCxnSpPr>
                <a:cxnSpLocks/>
              </p:cNvCxnSpPr>
              <p:nvPr/>
            </p:nvCxnSpPr>
            <p:spPr bwMode="auto">
              <a:xfrm>
                <a:off x="4346048" y="2505516"/>
                <a:ext cx="109445" cy="0"/>
              </a:xfrm>
              <a:prstGeom prst="line">
                <a:avLst/>
              </a:prstGeom>
              <a:grpFill/>
              <a:ln w="28575" cap="flat" cmpd="sng" algn="ctr">
                <a:solidFill>
                  <a:schemeClr val="accent3"/>
                </a:solidFill>
                <a:prstDash val="solid"/>
                <a:round/>
                <a:headEnd type="none" w="med" len="med"/>
                <a:tailEnd type="none" w="med" len="med"/>
              </a:ln>
              <a:effectLst/>
            </p:spPr>
          </p:cxnSp>
        </p:grpSp>
        <p:sp>
          <p:nvSpPr>
            <p:cNvPr id="704" name="Oval 703">
              <a:extLst>
                <a:ext uri="{FF2B5EF4-FFF2-40B4-BE49-F238E27FC236}">
                  <a16:creationId xmlns:a16="http://schemas.microsoft.com/office/drawing/2014/main" id="{08E58E88-4C9E-BF73-E0FF-DFBB382D0F59}"/>
                </a:ext>
              </a:extLst>
            </p:cNvPr>
            <p:cNvSpPr/>
            <p:nvPr/>
          </p:nvSpPr>
          <p:spPr bwMode="auto">
            <a:xfrm>
              <a:off x="4367684" y="2385748"/>
              <a:ext cx="87356" cy="87356"/>
            </a:xfrm>
            <a:prstGeom prst="ellipse">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8" name="TextBox 37">
            <a:extLst>
              <a:ext uri="{FF2B5EF4-FFF2-40B4-BE49-F238E27FC236}">
                <a16:creationId xmlns:a16="http://schemas.microsoft.com/office/drawing/2014/main" id="{647D9ED1-7DFB-58AC-0EAB-51548109F33F}"/>
              </a:ext>
            </a:extLst>
          </p:cNvPr>
          <p:cNvSpPr txBox="1"/>
          <p:nvPr/>
        </p:nvSpPr>
        <p:spPr bwMode="auto">
          <a:xfrm>
            <a:off x="7796831" y="5991271"/>
            <a:ext cx="30900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Time Since Randomization (Wk)</a:t>
            </a:r>
          </a:p>
        </p:txBody>
      </p:sp>
      <p:sp>
        <p:nvSpPr>
          <p:cNvPr id="479" name="TextBox 478">
            <a:extLst>
              <a:ext uri="{FF2B5EF4-FFF2-40B4-BE49-F238E27FC236}">
                <a16:creationId xmlns:a16="http://schemas.microsoft.com/office/drawing/2014/main" id="{2787603F-22F3-631B-C648-B1B19050E1C5}"/>
              </a:ext>
            </a:extLst>
          </p:cNvPr>
          <p:cNvSpPr txBox="1"/>
          <p:nvPr/>
        </p:nvSpPr>
        <p:spPr bwMode="auto">
          <a:xfrm>
            <a:off x="7832983" y="584583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a:t>
            </a:r>
          </a:p>
        </p:txBody>
      </p:sp>
      <p:sp>
        <p:nvSpPr>
          <p:cNvPr id="486" name="TextBox 485">
            <a:extLst>
              <a:ext uri="{FF2B5EF4-FFF2-40B4-BE49-F238E27FC236}">
                <a16:creationId xmlns:a16="http://schemas.microsoft.com/office/drawing/2014/main" id="{02C97CF9-EE9E-2125-111B-E099765F6527}"/>
              </a:ext>
            </a:extLst>
          </p:cNvPr>
          <p:cNvSpPr txBox="1"/>
          <p:nvPr/>
        </p:nvSpPr>
        <p:spPr bwMode="auto">
          <a:xfrm>
            <a:off x="7942586" y="584583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a:t>
            </a:r>
          </a:p>
        </p:txBody>
      </p:sp>
      <p:sp>
        <p:nvSpPr>
          <p:cNvPr id="501" name="TextBox 500">
            <a:extLst>
              <a:ext uri="{FF2B5EF4-FFF2-40B4-BE49-F238E27FC236}">
                <a16:creationId xmlns:a16="http://schemas.microsoft.com/office/drawing/2014/main" id="{2B17E41E-B4D5-5AED-0E63-B1E67B634015}"/>
              </a:ext>
            </a:extLst>
          </p:cNvPr>
          <p:cNvSpPr txBox="1"/>
          <p:nvPr/>
        </p:nvSpPr>
        <p:spPr bwMode="auto">
          <a:xfrm>
            <a:off x="8117481" y="5845836"/>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spc="-30" dirty="0">
                <a:solidFill>
                  <a:schemeClr val="bg1"/>
                </a:solidFill>
                <a:latin typeface="Calibri" panose="020F0502020204030204" pitchFamily="34" charset="0"/>
              </a:rPr>
              <a:t>16</a:t>
            </a:r>
          </a:p>
        </p:txBody>
      </p:sp>
      <p:sp>
        <p:nvSpPr>
          <p:cNvPr id="504" name="TextBox 503">
            <a:extLst>
              <a:ext uri="{FF2B5EF4-FFF2-40B4-BE49-F238E27FC236}">
                <a16:creationId xmlns:a16="http://schemas.microsoft.com/office/drawing/2014/main" id="{68B35623-D817-4607-2000-72A42EAE7DA7}"/>
              </a:ext>
            </a:extLst>
          </p:cNvPr>
          <p:cNvSpPr txBox="1"/>
          <p:nvPr/>
        </p:nvSpPr>
        <p:spPr bwMode="auto">
          <a:xfrm>
            <a:off x="8241090" y="5845836"/>
            <a:ext cx="3084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spc="-30" dirty="0">
                <a:solidFill>
                  <a:schemeClr val="bg1"/>
                </a:solidFill>
                <a:latin typeface="Calibri" panose="020F0502020204030204" pitchFamily="34" charset="0"/>
              </a:rPr>
              <a:t>20</a:t>
            </a:r>
          </a:p>
        </p:txBody>
      </p:sp>
      <p:sp>
        <p:nvSpPr>
          <p:cNvPr id="517" name="TextBox 516">
            <a:extLst>
              <a:ext uri="{FF2B5EF4-FFF2-40B4-BE49-F238E27FC236}">
                <a16:creationId xmlns:a16="http://schemas.microsoft.com/office/drawing/2014/main" id="{54E420AC-8A45-6BEA-B65F-23CD82FC9E26}"/>
              </a:ext>
            </a:extLst>
          </p:cNvPr>
          <p:cNvSpPr txBox="1"/>
          <p:nvPr/>
        </p:nvSpPr>
        <p:spPr bwMode="auto">
          <a:xfrm>
            <a:off x="8006908" y="5845836"/>
            <a:ext cx="3084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spc="-30" dirty="0">
                <a:solidFill>
                  <a:schemeClr val="bg1"/>
                </a:solidFill>
                <a:latin typeface="Calibri" panose="020F0502020204030204" pitchFamily="34" charset="0"/>
              </a:rPr>
              <a:t>12</a:t>
            </a:r>
          </a:p>
        </p:txBody>
      </p:sp>
      <p:sp>
        <p:nvSpPr>
          <p:cNvPr id="530" name="TextBox 529">
            <a:extLst>
              <a:ext uri="{FF2B5EF4-FFF2-40B4-BE49-F238E27FC236}">
                <a16:creationId xmlns:a16="http://schemas.microsoft.com/office/drawing/2014/main" id="{C148DD66-CEEC-7DD5-666B-80D22980C168}"/>
              </a:ext>
            </a:extLst>
          </p:cNvPr>
          <p:cNvSpPr txBox="1"/>
          <p:nvPr/>
        </p:nvSpPr>
        <p:spPr bwMode="auto">
          <a:xfrm>
            <a:off x="8431299" y="5845836"/>
            <a:ext cx="3084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spc="-30" dirty="0">
                <a:solidFill>
                  <a:schemeClr val="bg1"/>
                </a:solidFill>
                <a:latin typeface="Calibri" panose="020F0502020204030204" pitchFamily="34" charset="0"/>
              </a:rPr>
              <a:t>28</a:t>
            </a:r>
          </a:p>
        </p:txBody>
      </p:sp>
      <p:sp>
        <p:nvSpPr>
          <p:cNvPr id="537" name="TextBox 536">
            <a:extLst>
              <a:ext uri="{FF2B5EF4-FFF2-40B4-BE49-F238E27FC236}">
                <a16:creationId xmlns:a16="http://schemas.microsoft.com/office/drawing/2014/main" id="{864C0F74-DD97-C0DB-7B6F-B4E7134497B2}"/>
              </a:ext>
            </a:extLst>
          </p:cNvPr>
          <p:cNvSpPr txBox="1"/>
          <p:nvPr/>
        </p:nvSpPr>
        <p:spPr bwMode="auto">
          <a:xfrm>
            <a:off x="8650462" y="5845836"/>
            <a:ext cx="3084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spc="-30" dirty="0">
                <a:solidFill>
                  <a:schemeClr val="bg1"/>
                </a:solidFill>
                <a:latin typeface="Calibri" panose="020F0502020204030204" pitchFamily="34" charset="0"/>
              </a:rPr>
              <a:t>28</a:t>
            </a:r>
          </a:p>
        </p:txBody>
      </p:sp>
      <p:sp>
        <p:nvSpPr>
          <p:cNvPr id="544" name="TextBox 543">
            <a:extLst>
              <a:ext uri="{FF2B5EF4-FFF2-40B4-BE49-F238E27FC236}">
                <a16:creationId xmlns:a16="http://schemas.microsoft.com/office/drawing/2014/main" id="{B86D28EE-DD02-5ACC-09AC-E10406AF5E4D}"/>
              </a:ext>
            </a:extLst>
          </p:cNvPr>
          <p:cNvSpPr txBox="1"/>
          <p:nvPr/>
        </p:nvSpPr>
        <p:spPr bwMode="auto">
          <a:xfrm>
            <a:off x="8850523" y="5845836"/>
            <a:ext cx="3084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spc="-30" dirty="0">
                <a:solidFill>
                  <a:schemeClr val="bg1"/>
                </a:solidFill>
                <a:latin typeface="Calibri" panose="020F0502020204030204" pitchFamily="34" charset="0"/>
              </a:rPr>
              <a:t>44</a:t>
            </a:r>
          </a:p>
        </p:txBody>
      </p:sp>
      <p:cxnSp>
        <p:nvCxnSpPr>
          <p:cNvPr id="563" name="Straight Connector 562">
            <a:extLst>
              <a:ext uri="{FF2B5EF4-FFF2-40B4-BE49-F238E27FC236}">
                <a16:creationId xmlns:a16="http://schemas.microsoft.com/office/drawing/2014/main" id="{16A360D5-009A-3CCA-1946-72F1DD2968DF}"/>
              </a:ext>
            </a:extLst>
          </p:cNvPr>
          <p:cNvCxnSpPr>
            <a:cxnSpLocks/>
          </p:cNvCxnSpPr>
          <p:nvPr/>
        </p:nvCxnSpPr>
        <p:spPr bwMode="auto">
          <a:xfrm>
            <a:off x="7973149"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7C94DED8-812D-2944-04BB-8363BADE090F}"/>
              </a:ext>
            </a:extLst>
          </p:cNvPr>
          <p:cNvCxnSpPr>
            <a:cxnSpLocks/>
          </p:cNvCxnSpPr>
          <p:nvPr/>
        </p:nvCxnSpPr>
        <p:spPr bwMode="auto">
          <a:xfrm>
            <a:off x="8076908"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B1B2FC4B-DDB2-C85D-A6CE-C7775064CAFE}"/>
              </a:ext>
            </a:extLst>
          </p:cNvPr>
          <p:cNvCxnSpPr>
            <a:cxnSpLocks/>
          </p:cNvCxnSpPr>
          <p:nvPr/>
        </p:nvCxnSpPr>
        <p:spPr bwMode="auto">
          <a:xfrm>
            <a:off x="8180667"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A1398CC1-26B9-51B5-4738-2A7ED5132576}"/>
              </a:ext>
            </a:extLst>
          </p:cNvPr>
          <p:cNvCxnSpPr>
            <a:cxnSpLocks/>
          </p:cNvCxnSpPr>
          <p:nvPr/>
        </p:nvCxnSpPr>
        <p:spPr bwMode="auto">
          <a:xfrm>
            <a:off x="8284426"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2AB3313-40ED-5D0F-2632-9CC8001D50EA}"/>
              </a:ext>
            </a:extLst>
          </p:cNvPr>
          <p:cNvCxnSpPr>
            <a:cxnSpLocks/>
          </p:cNvCxnSpPr>
          <p:nvPr/>
        </p:nvCxnSpPr>
        <p:spPr bwMode="auto">
          <a:xfrm>
            <a:off x="8596147"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AA8A6DE5-94F4-EDB2-20DB-54D716411C64}"/>
              </a:ext>
            </a:extLst>
          </p:cNvPr>
          <p:cNvCxnSpPr>
            <a:cxnSpLocks/>
          </p:cNvCxnSpPr>
          <p:nvPr/>
        </p:nvCxnSpPr>
        <p:spPr bwMode="auto">
          <a:xfrm>
            <a:off x="8813577"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A818BF91-2BB4-9980-5E7A-097C550A26FB}"/>
              </a:ext>
            </a:extLst>
          </p:cNvPr>
          <p:cNvCxnSpPr>
            <a:cxnSpLocks/>
          </p:cNvCxnSpPr>
          <p:nvPr/>
        </p:nvCxnSpPr>
        <p:spPr bwMode="auto">
          <a:xfrm>
            <a:off x="9011222" y="57936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9CFBC371-24CA-0B84-4032-8EA866F69D36}"/>
              </a:ext>
            </a:extLst>
          </p:cNvPr>
          <p:cNvCxnSpPr>
            <a:cxnSpLocks/>
          </p:cNvCxnSpPr>
          <p:nvPr/>
        </p:nvCxnSpPr>
        <p:spPr bwMode="auto">
          <a:xfrm>
            <a:off x="9420575" y="5793618"/>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890262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A148A-61ED-C550-C0E5-1F9231B548ED}"/>
              </a:ext>
            </a:extLst>
          </p:cNvPr>
          <p:cNvSpPr>
            <a:spLocks noGrp="1"/>
          </p:cNvSpPr>
          <p:nvPr>
            <p:ph type="title"/>
          </p:nvPr>
        </p:nvSpPr>
        <p:spPr/>
        <p:txBody>
          <a:bodyPr/>
          <a:lstStyle/>
          <a:p>
            <a:r>
              <a:rPr lang="en-US" dirty="0"/>
              <a:t>Future Treatments for MASH</a:t>
            </a:r>
          </a:p>
        </p:txBody>
      </p:sp>
    </p:spTree>
    <p:extLst>
      <p:ext uri="{BB962C8B-B14F-4D97-AF65-F5344CB8AC3E}">
        <p14:creationId xmlns:p14="http://schemas.microsoft.com/office/powerpoint/2010/main" val="3179176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A822FAF-18D0-31D8-B19B-A73EFA8935A7}"/>
              </a:ext>
            </a:extLst>
          </p:cNvPr>
          <p:cNvSpPr>
            <a:spLocks noGrp="1"/>
          </p:cNvSpPr>
          <p:nvPr>
            <p:ph type="title"/>
          </p:nvPr>
        </p:nvSpPr>
        <p:spPr/>
        <p:txBody>
          <a:bodyPr/>
          <a:lstStyle/>
          <a:p>
            <a:r>
              <a:rPr lang="en-US" dirty="0"/>
              <a:t>Future of MASH Therapeutics: Ongoing Phase III Trials</a:t>
            </a:r>
            <a:br>
              <a:rPr lang="en-US" dirty="0"/>
            </a:br>
            <a:endParaRPr lang="en-US" dirty="0"/>
          </a:p>
        </p:txBody>
      </p:sp>
      <p:graphicFrame>
        <p:nvGraphicFramePr>
          <p:cNvPr id="8" name="Table 7">
            <a:extLst>
              <a:ext uri="{FF2B5EF4-FFF2-40B4-BE49-F238E27FC236}">
                <a16:creationId xmlns:a16="http://schemas.microsoft.com/office/drawing/2014/main" id="{BE5E4E06-4567-FBEC-1CD1-A9D5293E90D1}"/>
              </a:ext>
            </a:extLst>
          </p:cNvPr>
          <p:cNvGraphicFramePr>
            <a:graphicFrameLocks noGrp="1"/>
          </p:cNvGraphicFramePr>
          <p:nvPr>
            <p:extLst>
              <p:ext uri="{D42A27DB-BD31-4B8C-83A1-F6EECF244321}">
                <p14:modId xmlns:p14="http://schemas.microsoft.com/office/powerpoint/2010/main" val="3060035535"/>
              </p:ext>
            </p:extLst>
          </p:nvPr>
        </p:nvGraphicFramePr>
        <p:xfrm>
          <a:off x="715168" y="1051560"/>
          <a:ext cx="11059320" cy="5120640"/>
        </p:xfrm>
        <a:graphic>
          <a:graphicData uri="http://schemas.openxmlformats.org/drawingml/2006/table">
            <a:tbl>
              <a:tblPr firstRow="1" bandRow="1">
                <a:tableStyleId>{F5AB1C69-6EDB-4FF4-983F-18BD219EF322}</a:tableStyleId>
              </a:tblPr>
              <a:tblGrid>
                <a:gridCol w="1991937">
                  <a:extLst>
                    <a:ext uri="{9D8B030D-6E8A-4147-A177-3AD203B41FA5}">
                      <a16:colId xmlns:a16="http://schemas.microsoft.com/office/drawing/2014/main" val="401891387"/>
                    </a:ext>
                  </a:extLst>
                </a:gridCol>
                <a:gridCol w="1118937">
                  <a:extLst>
                    <a:ext uri="{9D8B030D-6E8A-4147-A177-3AD203B41FA5}">
                      <a16:colId xmlns:a16="http://schemas.microsoft.com/office/drawing/2014/main" val="4277630423"/>
                    </a:ext>
                  </a:extLst>
                </a:gridCol>
                <a:gridCol w="1183703">
                  <a:extLst>
                    <a:ext uri="{9D8B030D-6E8A-4147-A177-3AD203B41FA5}">
                      <a16:colId xmlns:a16="http://schemas.microsoft.com/office/drawing/2014/main" val="946437808"/>
                    </a:ext>
                  </a:extLst>
                </a:gridCol>
                <a:gridCol w="6764743">
                  <a:extLst>
                    <a:ext uri="{9D8B030D-6E8A-4147-A177-3AD203B41FA5}">
                      <a16:colId xmlns:a16="http://schemas.microsoft.com/office/drawing/2014/main" val="1501281963"/>
                    </a:ext>
                  </a:extLst>
                </a:gridCol>
              </a:tblGrid>
              <a:tr h="267891">
                <a:tc>
                  <a:txBody>
                    <a:bodyPr/>
                    <a:lstStyle/>
                    <a:p>
                      <a:r>
                        <a:rPr lang="en-US" dirty="0"/>
                        <a:t>Program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MoA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NCT Number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Program Maturity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267432108"/>
                  </a:ext>
                </a:extLst>
              </a:tr>
              <a:tr h="267891">
                <a:tc>
                  <a:txBody>
                    <a:bodyPr/>
                    <a:lstStyle/>
                    <a:p>
                      <a:r>
                        <a:rPr lang="en-US" b="1" dirty="0">
                          <a:solidFill>
                            <a:schemeClr val="bg1"/>
                          </a:solidFill>
                        </a:rPr>
                        <a:t>Aramchol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SCD-1 inhibitor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04104321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47640557"/>
                  </a:ext>
                </a:extLst>
              </a:tr>
              <a:tr h="267891">
                <a:tc>
                  <a:txBody>
                    <a:bodyPr/>
                    <a:lstStyle/>
                    <a:p>
                      <a:r>
                        <a:rPr lang="en-US" b="1" dirty="0">
                          <a:solidFill>
                            <a:schemeClr val="bg1"/>
                          </a:solidFill>
                        </a:rPr>
                        <a:t>Resmetirom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THR-β agonist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03900429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35481498"/>
                  </a:ext>
                </a:extLst>
              </a:tr>
              <a:tr h="267891">
                <a:tc>
                  <a:txBody>
                    <a:bodyPr/>
                    <a:lstStyle/>
                    <a:p>
                      <a:r>
                        <a:rPr lang="en-US" b="1" dirty="0">
                          <a:solidFill>
                            <a:schemeClr val="bg1"/>
                          </a:solidFill>
                        </a:rPr>
                        <a:t>Obeticholic acid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FXR agonist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02548351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27027406"/>
                  </a:ext>
                </a:extLst>
              </a:tr>
              <a:tr h="267891">
                <a:tc>
                  <a:txBody>
                    <a:bodyPr/>
                    <a:lstStyle/>
                    <a:p>
                      <a:r>
                        <a:rPr lang="en-US" b="1" dirty="0">
                          <a:solidFill>
                            <a:schemeClr val="bg1"/>
                          </a:solidFill>
                        </a:rPr>
                        <a:t>Semaglutide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GLP-1 RA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04822181</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99463434"/>
                  </a:ext>
                </a:extLst>
              </a:tr>
              <a:tr h="267891">
                <a:tc>
                  <a:txBody>
                    <a:bodyPr/>
                    <a:lstStyle/>
                    <a:p>
                      <a:r>
                        <a:rPr lang="en-US" b="1" dirty="0">
                          <a:solidFill>
                            <a:schemeClr val="bg1"/>
                          </a:solidFill>
                        </a:rPr>
                        <a:t>Lanifibranor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PAN-PPAR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04849728</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11646847"/>
                  </a:ext>
                </a:extLst>
              </a:tr>
              <a:tr h="267891">
                <a:tc>
                  <a:txBody>
                    <a:bodyPr/>
                    <a:lstStyle/>
                    <a:p>
                      <a:r>
                        <a:rPr lang="en-US" b="1" dirty="0">
                          <a:solidFill>
                            <a:schemeClr val="bg1"/>
                          </a:solidFill>
                        </a:rPr>
                        <a:t>Efruxifermin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FGF-19/</a:t>
                      </a:r>
                      <a:br>
                        <a:rPr lang="en-US" dirty="0">
                          <a:solidFill>
                            <a:schemeClr val="bg1"/>
                          </a:solidFill>
                        </a:rPr>
                      </a:br>
                      <a:r>
                        <a:rPr lang="en-US" dirty="0">
                          <a:solidFill>
                            <a:schemeClr val="bg1"/>
                          </a:solidFill>
                        </a:rPr>
                        <a:t>FGF-21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06161571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8136713"/>
                  </a:ext>
                </a:extLst>
              </a:tr>
              <a:tr h="267891">
                <a:tc>
                  <a:txBody>
                    <a:bodyPr/>
                    <a:lstStyle/>
                    <a:p>
                      <a:r>
                        <a:rPr lang="en-US" b="1" dirty="0">
                          <a:solidFill>
                            <a:schemeClr val="bg1"/>
                          </a:solidFill>
                        </a:rPr>
                        <a:t>Pegozafermin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FGF-19/</a:t>
                      </a:r>
                      <a:br>
                        <a:rPr lang="en-US" dirty="0">
                          <a:solidFill>
                            <a:schemeClr val="bg1"/>
                          </a:solidFill>
                        </a:rPr>
                      </a:br>
                      <a:r>
                        <a:rPr lang="en-US" dirty="0">
                          <a:solidFill>
                            <a:schemeClr val="bg1"/>
                          </a:solidFill>
                        </a:rPr>
                        <a:t>FGF-21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04929483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02800839"/>
                  </a:ext>
                </a:extLst>
              </a:tr>
            </a:tbl>
          </a:graphicData>
        </a:graphic>
      </p:graphicFrame>
      <p:grpSp>
        <p:nvGrpSpPr>
          <p:cNvPr id="29" name="Group 28">
            <a:extLst>
              <a:ext uri="{FF2B5EF4-FFF2-40B4-BE49-F238E27FC236}">
                <a16:creationId xmlns:a16="http://schemas.microsoft.com/office/drawing/2014/main" id="{97C2957D-24BD-0B50-6CEB-9CD3AC9B64C4}"/>
              </a:ext>
            </a:extLst>
          </p:cNvPr>
          <p:cNvGrpSpPr/>
          <p:nvPr/>
        </p:nvGrpSpPr>
        <p:grpSpPr>
          <a:xfrm>
            <a:off x="4916485" y="1753127"/>
            <a:ext cx="6982746" cy="4387741"/>
            <a:chOff x="4916485" y="1753127"/>
            <a:chExt cx="6982746" cy="4387741"/>
          </a:xfrm>
        </p:grpSpPr>
        <p:sp>
          <p:nvSpPr>
            <p:cNvPr id="9" name="Pentagon 8">
              <a:extLst>
                <a:ext uri="{FF2B5EF4-FFF2-40B4-BE49-F238E27FC236}">
                  <a16:creationId xmlns:a16="http://schemas.microsoft.com/office/drawing/2014/main" id="{5AF2F0C0-1D88-0BA3-990B-CEDD33989F75}"/>
                </a:ext>
              </a:extLst>
            </p:cNvPr>
            <p:cNvSpPr/>
            <p:nvPr/>
          </p:nvSpPr>
          <p:spPr bwMode="auto">
            <a:xfrm>
              <a:off x="4954412" y="1753127"/>
              <a:ext cx="1887597" cy="488732"/>
            </a:xfrm>
            <a:prstGeom prst="homePlat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Pentagon 9">
              <a:extLst>
                <a:ext uri="{FF2B5EF4-FFF2-40B4-BE49-F238E27FC236}">
                  <a16:creationId xmlns:a16="http://schemas.microsoft.com/office/drawing/2014/main" id="{5550D535-0F53-0765-AD6A-98F639AF75C2}"/>
                </a:ext>
              </a:extLst>
            </p:cNvPr>
            <p:cNvSpPr/>
            <p:nvPr/>
          </p:nvSpPr>
          <p:spPr bwMode="auto">
            <a:xfrm>
              <a:off x="4954412" y="2402962"/>
              <a:ext cx="5010359" cy="488732"/>
            </a:xfrm>
            <a:prstGeom prst="homePlat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Pentagon 10">
              <a:extLst>
                <a:ext uri="{FF2B5EF4-FFF2-40B4-BE49-F238E27FC236}">
                  <a16:creationId xmlns:a16="http://schemas.microsoft.com/office/drawing/2014/main" id="{C67DC044-5E15-6F2B-48EF-7A84267AE602}"/>
                </a:ext>
              </a:extLst>
            </p:cNvPr>
            <p:cNvSpPr/>
            <p:nvPr/>
          </p:nvSpPr>
          <p:spPr bwMode="auto">
            <a:xfrm>
              <a:off x="4954412" y="3052797"/>
              <a:ext cx="5016110" cy="488732"/>
            </a:xfrm>
            <a:prstGeom prst="homePlat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Pentagon 11">
              <a:extLst>
                <a:ext uri="{FF2B5EF4-FFF2-40B4-BE49-F238E27FC236}">
                  <a16:creationId xmlns:a16="http://schemas.microsoft.com/office/drawing/2014/main" id="{C7DA1CFF-093F-3990-DD3E-72BE2C7A4297}"/>
                </a:ext>
              </a:extLst>
            </p:cNvPr>
            <p:cNvSpPr/>
            <p:nvPr/>
          </p:nvSpPr>
          <p:spPr bwMode="auto">
            <a:xfrm>
              <a:off x="4954412" y="3702632"/>
              <a:ext cx="3929182" cy="488732"/>
            </a:xfrm>
            <a:prstGeom prst="homePlat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Pentagon 12">
              <a:extLst>
                <a:ext uri="{FF2B5EF4-FFF2-40B4-BE49-F238E27FC236}">
                  <a16:creationId xmlns:a16="http://schemas.microsoft.com/office/drawing/2014/main" id="{0D8ADB50-4D4B-5BFE-6F90-D120AEA67916}"/>
                </a:ext>
              </a:extLst>
            </p:cNvPr>
            <p:cNvSpPr/>
            <p:nvPr/>
          </p:nvSpPr>
          <p:spPr bwMode="auto">
            <a:xfrm>
              <a:off x="4954412" y="4352467"/>
              <a:ext cx="3934933" cy="488732"/>
            </a:xfrm>
            <a:prstGeom prst="homePlat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Pentagon 13">
              <a:extLst>
                <a:ext uri="{FF2B5EF4-FFF2-40B4-BE49-F238E27FC236}">
                  <a16:creationId xmlns:a16="http://schemas.microsoft.com/office/drawing/2014/main" id="{7EF5BF2F-CFBC-A7A0-7044-57388626E8A4}"/>
                </a:ext>
              </a:extLst>
            </p:cNvPr>
            <p:cNvSpPr/>
            <p:nvPr/>
          </p:nvSpPr>
          <p:spPr bwMode="auto">
            <a:xfrm>
              <a:off x="4954412" y="5002302"/>
              <a:ext cx="300337" cy="488732"/>
            </a:xfrm>
            <a:prstGeom prst="homePlat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Pentagon 14">
              <a:extLst>
                <a:ext uri="{FF2B5EF4-FFF2-40B4-BE49-F238E27FC236}">
                  <a16:creationId xmlns:a16="http://schemas.microsoft.com/office/drawing/2014/main" id="{696DD4D9-7616-8062-982A-F53F7804D011}"/>
                </a:ext>
              </a:extLst>
            </p:cNvPr>
            <p:cNvSpPr/>
            <p:nvPr/>
          </p:nvSpPr>
          <p:spPr bwMode="auto">
            <a:xfrm>
              <a:off x="4954412" y="5652136"/>
              <a:ext cx="311838" cy="488732"/>
            </a:xfrm>
            <a:prstGeom prst="homePlat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5C6F8B63-6759-A45E-E7D8-A792CC0DD8D6}"/>
                </a:ext>
              </a:extLst>
            </p:cNvPr>
            <p:cNvSpPr txBox="1"/>
            <p:nvPr/>
          </p:nvSpPr>
          <p:spPr bwMode="auto">
            <a:xfrm>
              <a:off x="9334579" y="2368717"/>
              <a:ext cx="8858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3200" b="1" dirty="0">
                  <a:solidFill>
                    <a:schemeClr val="accent4"/>
                  </a:solidFill>
                  <a:latin typeface="Calibri" panose="020F0502020204030204" pitchFamily="34" charset="0"/>
                </a:rPr>
                <a:t>✓</a:t>
              </a:r>
            </a:p>
          </p:txBody>
        </p:sp>
        <p:sp>
          <p:nvSpPr>
            <p:cNvPr id="17" name="TextBox 16">
              <a:extLst>
                <a:ext uri="{FF2B5EF4-FFF2-40B4-BE49-F238E27FC236}">
                  <a16:creationId xmlns:a16="http://schemas.microsoft.com/office/drawing/2014/main" id="{9AB38448-D60B-AA9C-5BEC-C2C59D690CDA}"/>
                </a:ext>
              </a:extLst>
            </p:cNvPr>
            <p:cNvSpPr txBox="1"/>
            <p:nvPr/>
          </p:nvSpPr>
          <p:spPr bwMode="auto">
            <a:xfrm>
              <a:off x="8325180" y="3664367"/>
              <a:ext cx="8858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3200" b="1" dirty="0">
                  <a:solidFill>
                    <a:schemeClr val="accent4"/>
                  </a:solidFill>
                  <a:latin typeface="Calibri" panose="020F0502020204030204" pitchFamily="34" charset="0"/>
                </a:rPr>
                <a:t>✓</a:t>
              </a:r>
            </a:p>
          </p:txBody>
        </p:sp>
        <p:sp>
          <p:nvSpPr>
            <p:cNvPr id="18" name="TextBox 17">
              <a:extLst>
                <a:ext uri="{FF2B5EF4-FFF2-40B4-BE49-F238E27FC236}">
                  <a16:creationId xmlns:a16="http://schemas.microsoft.com/office/drawing/2014/main" id="{4041C053-984A-6B82-4738-CED10E39CB7A}"/>
                </a:ext>
              </a:extLst>
            </p:cNvPr>
            <p:cNvSpPr txBox="1"/>
            <p:nvPr/>
          </p:nvSpPr>
          <p:spPr bwMode="auto">
            <a:xfrm>
              <a:off x="8267278" y="4307055"/>
              <a:ext cx="8858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3200" b="1" dirty="0">
                  <a:solidFill>
                    <a:schemeClr val="accent4"/>
                  </a:solidFill>
                  <a:latin typeface="Calibri" panose="020F0502020204030204" pitchFamily="34" charset="0"/>
                </a:rPr>
                <a:t>✓</a:t>
              </a:r>
            </a:p>
          </p:txBody>
        </p:sp>
        <p:sp>
          <p:nvSpPr>
            <p:cNvPr id="19" name="TextBox 18">
              <a:extLst>
                <a:ext uri="{FF2B5EF4-FFF2-40B4-BE49-F238E27FC236}">
                  <a16:creationId xmlns:a16="http://schemas.microsoft.com/office/drawing/2014/main" id="{8C59D37C-B12B-159B-5C46-C4A6E7A751FA}"/>
                </a:ext>
              </a:extLst>
            </p:cNvPr>
            <p:cNvSpPr txBox="1"/>
            <p:nvPr/>
          </p:nvSpPr>
          <p:spPr bwMode="auto">
            <a:xfrm>
              <a:off x="9394235" y="2984843"/>
              <a:ext cx="4847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3200" b="1" dirty="0">
                  <a:solidFill>
                    <a:schemeClr val="accent3"/>
                  </a:solidFill>
                  <a:latin typeface="Calibri" panose="020F0502020204030204" pitchFamily="34" charset="0"/>
                </a:rPr>
                <a:t>X</a:t>
              </a:r>
            </a:p>
          </p:txBody>
        </p:sp>
        <p:sp>
          <p:nvSpPr>
            <p:cNvPr id="21" name="TextBox 20">
              <a:extLst>
                <a:ext uri="{FF2B5EF4-FFF2-40B4-BE49-F238E27FC236}">
                  <a16:creationId xmlns:a16="http://schemas.microsoft.com/office/drawing/2014/main" id="{91694586-DEF7-B1CB-BFE4-E36F7830122F}"/>
                </a:ext>
              </a:extLst>
            </p:cNvPr>
            <p:cNvSpPr txBox="1"/>
            <p:nvPr/>
          </p:nvSpPr>
          <p:spPr bwMode="auto">
            <a:xfrm>
              <a:off x="4932527" y="1824288"/>
              <a:ext cx="1661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On hold</a:t>
              </a:r>
            </a:p>
          </p:txBody>
        </p:sp>
        <p:sp>
          <p:nvSpPr>
            <p:cNvPr id="22" name="TextBox 21">
              <a:extLst>
                <a:ext uri="{FF2B5EF4-FFF2-40B4-BE49-F238E27FC236}">
                  <a16:creationId xmlns:a16="http://schemas.microsoft.com/office/drawing/2014/main" id="{40AFC6C5-4BFC-0A55-2935-310160A98E40}"/>
                </a:ext>
              </a:extLst>
            </p:cNvPr>
            <p:cNvSpPr txBox="1"/>
            <p:nvPr/>
          </p:nvSpPr>
          <p:spPr bwMode="auto">
            <a:xfrm>
              <a:off x="4916485" y="2385762"/>
              <a:ext cx="47820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Part 1 (Surrogate Endpoints)</a:t>
              </a:r>
              <a:br>
                <a:rPr lang="en-US" sz="1600" b="0"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Q1-Q2:</a:t>
              </a:r>
              <a:r>
                <a:rPr lang="en-US" sz="1600" b="0" dirty="0">
                  <a:solidFill>
                    <a:schemeClr val="bg1"/>
                  </a:solidFill>
                  <a:latin typeface="Calibri" panose="020F0502020204030204" pitchFamily="34" charset="0"/>
                </a:rPr>
                <a:t> Possible Sub-Part H Approval</a:t>
              </a:r>
            </a:p>
          </p:txBody>
        </p:sp>
        <p:sp>
          <p:nvSpPr>
            <p:cNvPr id="23" name="TextBox 22">
              <a:extLst>
                <a:ext uri="{FF2B5EF4-FFF2-40B4-BE49-F238E27FC236}">
                  <a16:creationId xmlns:a16="http://schemas.microsoft.com/office/drawing/2014/main" id="{8F4F359C-ED71-CAE9-210C-973BB16A3453}"/>
                </a:ext>
              </a:extLst>
            </p:cNvPr>
            <p:cNvSpPr txBox="1"/>
            <p:nvPr/>
          </p:nvSpPr>
          <p:spPr bwMode="auto">
            <a:xfrm>
              <a:off x="4958093" y="3139132"/>
              <a:ext cx="4776536"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Part 1 (Surrogate Endpoints)</a:t>
              </a:r>
            </a:p>
          </p:txBody>
        </p:sp>
        <p:sp>
          <p:nvSpPr>
            <p:cNvPr id="24" name="TextBox 23">
              <a:extLst>
                <a:ext uri="{FF2B5EF4-FFF2-40B4-BE49-F238E27FC236}">
                  <a16:creationId xmlns:a16="http://schemas.microsoft.com/office/drawing/2014/main" id="{376719FA-343B-839A-3EE0-53758DB99812}"/>
                </a:ext>
              </a:extLst>
            </p:cNvPr>
            <p:cNvSpPr txBox="1"/>
            <p:nvPr/>
          </p:nvSpPr>
          <p:spPr bwMode="auto">
            <a:xfrm>
              <a:off x="4958093" y="3679558"/>
              <a:ext cx="368166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pPr>
              <a:r>
                <a:rPr lang="en-US" sz="1600" b="1" dirty="0">
                  <a:solidFill>
                    <a:schemeClr val="bg1"/>
                  </a:solidFill>
                  <a:latin typeface="Calibri" panose="020F0502020204030204" pitchFamily="34" charset="0"/>
                </a:rPr>
                <a:t>Q2 2024: </a:t>
              </a:r>
              <a:r>
                <a:rPr lang="en-US" sz="1600" dirty="0">
                  <a:solidFill>
                    <a:schemeClr val="bg1"/>
                  </a:solidFill>
                  <a:latin typeface="Calibri" panose="020F0502020204030204" pitchFamily="34" charset="0"/>
                </a:rPr>
                <a:t>Part 1 (Surrogate Endpoints)</a:t>
              </a:r>
              <a:br>
                <a:rPr lang="en-US" sz="1600"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Q2 2028: </a:t>
              </a:r>
              <a:r>
                <a:rPr lang="en-US" sz="1600" dirty="0">
                  <a:solidFill>
                    <a:schemeClr val="bg1"/>
                  </a:solidFill>
                  <a:latin typeface="Calibri" panose="020F0502020204030204" pitchFamily="34" charset="0"/>
                </a:rPr>
                <a:t>Long-Term Outcomes</a:t>
              </a:r>
              <a:endParaRPr lang="en-US" sz="1600" b="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8F9C9604-8A2B-AAFA-F4CC-1FB87D5414E2}"/>
                </a:ext>
              </a:extLst>
            </p:cNvPr>
            <p:cNvSpPr txBox="1"/>
            <p:nvPr/>
          </p:nvSpPr>
          <p:spPr bwMode="auto">
            <a:xfrm>
              <a:off x="4970125" y="4344504"/>
              <a:ext cx="366963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Q1 2024: </a:t>
              </a:r>
              <a:r>
                <a:rPr lang="en-US" sz="1600" dirty="0">
                  <a:solidFill>
                    <a:schemeClr val="bg1"/>
                  </a:solidFill>
                  <a:latin typeface="Calibri" panose="020F0502020204030204" pitchFamily="34" charset="0"/>
                </a:rPr>
                <a:t>Part 1 (Surrogate Endpoints)</a:t>
              </a:r>
              <a:br>
                <a:rPr lang="en-US" sz="1600"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Q2 2028: </a:t>
              </a:r>
              <a:r>
                <a:rPr lang="en-US" sz="1600" dirty="0">
                  <a:solidFill>
                    <a:schemeClr val="bg1"/>
                  </a:solidFill>
                  <a:latin typeface="Calibri" panose="020F0502020204030204" pitchFamily="34" charset="0"/>
                </a:rPr>
                <a:t>Long-Term Outcomes</a:t>
              </a:r>
              <a:endParaRPr lang="en-US" sz="1600" b="0" dirty="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87FDF7CF-1B9E-EF86-4F7D-8FC9801A2B33}"/>
                </a:ext>
              </a:extLst>
            </p:cNvPr>
            <p:cNvSpPr txBox="1"/>
            <p:nvPr/>
          </p:nvSpPr>
          <p:spPr bwMode="auto">
            <a:xfrm>
              <a:off x="5246849" y="5060089"/>
              <a:ext cx="506128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Anticipated to start soon</a:t>
              </a:r>
            </a:p>
          </p:txBody>
        </p:sp>
        <p:sp>
          <p:nvSpPr>
            <p:cNvPr id="27" name="TextBox 26">
              <a:extLst>
                <a:ext uri="{FF2B5EF4-FFF2-40B4-BE49-F238E27FC236}">
                  <a16:creationId xmlns:a16="http://schemas.microsoft.com/office/drawing/2014/main" id="{701D55E8-570D-A7EA-117D-498DCF8DA4BB}"/>
                </a:ext>
              </a:extLst>
            </p:cNvPr>
            <p:cNvSpPr txBox="1"/>
            <p:nvPr/>
          </p:nvSpPr>
          <p:spPr bwMode="auto">
            <a:xfrm>
              <a:off x="5270914" y="5700973"/>
              <a:ext cx="407068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Anticipated to start soon</a:t>
              </a:r>
            </a:p>
          </p:txBody>
        </p:sp>
        <p:sp>
          <p:nvSpPr>
            <p:cNvPr id="28" name="TextBox 27">
              <a:extLst>
                <a:ext uri="{FF2B5EF4-FFF2-40B4-BE49-F238E27FC236}">
                  <a16:creationId xmlns:a16="http://schemas.microsoft.com/office/drawing/2014/main" id="{B86EB38C-2431-BA91-44E2-B0034E3BF64E}"/>
                </a:ext>
              </a:extLst>
            </p:cNvPr>
            <p:cNvSpPr txBox="1"/>
            <p:nvPr/>
          </p:nvSpPr>
          <p:spPr bwMode="auto">
            <a:xfrm>
              <a:off x="9819436" y="2915525"/>
              <a:ext cx="207979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Stopped by company after FDA Advisory Committee</a:t>
              </a:r>
            </a:p>
          </p:txBody>
        </p:sp>
      </p:grpSp>
    </p:spTree>
    <p:extLst>
      <p:ext uri="{BB962C8B-B14F-4D97-AF65-F5344CB8AC3E}">
        <p14:creationId xmlns:p14="http://schemas.microsoft.com/office/powerpoint/2010/main" val="2762503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12" name="Content Placeholder 4">
            <a:extLst>
              <a:ext uri="{FF2B5EF4-FFF2-40B4-BE49-F238E27FC236}">
                <a16:creationId xmlns:a16="http://schemas.microsoft.com/office/drawing/2014/main" id="{3B6C51EA-E3C2-7BB3-05F6-88EB12E56741}"/>
              </a:ext>
            </a:extLst>
          </p:cNvPr>
          <p:cNvPicPr>
            <a:picLocks noChangeAspect="1"/>
          </p:cNvPicPr>
          <p:nvPr/>
        </p:nvPicPr>
        <p:blipFill>
          <a:blip r:embed="rId3"/>
          <a:stretch>
            <a:fillRect/>
          </a:stretch>
        </p:blipFill>
        <p:spPr>
          <a:xfrm>
            <a:off x="9819819" y="942237"/>
            <a:ext cx="1987678" cy="1206453"/>
          </a:xfrm>
          <a:prstGeom prst="rect">
            <a:avLst/>
          </a:prstGeom>
        </p:spPr>
      </p:pic>
      <p:graphicFrame>
        <p:nvGraphicFramePr>
          <p:cNvPr id="47" name="Chart 46">
            <a:extLst>
              <a:ext uri="{FF2B5EF4-FFF2-40B4-BE49-F238E27FC236}">
                <a16:creationId xmlns:a16="http://schemas.microsoft.com/office/drawing/2014/main" id="{7B2A1741-B1FB-C94B-94A4-F1A17A841B6D}"/>
              </a:ext>
            </a:extLst>
          </p:cNvPr>
          <p:cNvGraphicFramePr/>
          <p:nvPr>
            <p:extLst>
              <p:ext uri="{D42A27DB-BD31-4B8C-83A1-F6EECF244321}">
                <p14:modId xmlns:p14="http://schemas.microsoft.com/office/powerpoint/2010/main" val="2537867774"/>
              </p:ext>
            </p:extLst>
          </p:nvPr>
        </p:nvGraphicFramePr>
        <p:xfrm>
          <a:off x="7625148" y="2894283"/>
          <a:ext cx="4428188" cy="3101604"/>
        </p:xfrm>
        <a:graphic>
          <a:graphicData uri="http://schemas.openxmlformats.org/drawingml/2006/chart">
            <c:chart xmlns:c="http://schemas.openxmlformats.org/drawingml/2006/chart" xmlns:r="http://schemas.openxmlformats.org/officeDocument/2006/relationships" r:id="rId4"/>
          </a:graphicData>
        </a:graphic>
      </p:graphicFrame>
      <p:pic>
        <p:nvPicPr>
          <p:cNvPr id="48" name="Picture 47">
            <a:extLst>
              <a:ext uri="{FF2B5EF4-FFF2-40B4-BE49-F238E27FC236}">
                <a16:creationId xmlns:a16="http://schemas.microsoft.com/office/drawing/2014/main" id="{7189D28E-BDB7-2E99-896A-70D32EB95AF2}"/>
              </a:ext>
            </a:extLst>
          </p:cNvPr>
          <p:cNvPicPr>
            <a:picLocks noChangeAspect="1"/>
          </p:cNvPicPr>
          <p:nvPr/>
        </p:nvPicPr>
        <p:blipFill>
          <a:blip r:embed="rId5"/>
          <a:stretch>
            <a:fillRect/>
          </a:stretch>
        </p:blipFill>
        <p:spPr>
          <a:xfrm>
            <a:off x="717550" y="1015058"/>
            <a:ext cx="2007935" cy="1170284"/>
          </a:xfrm>
          <a:prstGeom prst="rect">
            <a:avLst/>
          </a:prstGeom>
        </p:spPr>
      </p:pic>
      <p:pic>
        <p:nvPicPr>
          <p:cNvPr id="51" name="Picture 50">
            <a:extLst>
              <a:ext uri="{FF2B5EF4-FFF2-40B4-BE49-F238E27FC236}">
                <a16:creationId xmlns:a16="http://schemas.microsoft.com/office/drawing/2014/main" id="{4C8365E4-9693-E456-42B4-30118D1FAA16}"/>
              </a:ext>
            </a:extLst>
          </p:cNvPr>
          <p:cNvPicPr>
            <a:picLocks noChangeAspect="1"/>
          </p:cNvPicPr>
          <p:nvPr/>
        </p:nvPicPr>
        <p:blipFill>
          <a:blip r:embed="rId6"/>
          <a:stretch>
            <a:fillRect/>
          </a:stretch>
        </p:blipFill>
        <p:spPr>
          <a:xfrm>
            <a:off x="3862804" y="1015058"/>
            <a:ext cx="2007935" cy="1170284"/>
          </a:xfrm>
          <a:prstGeom prst="rect">
            <a:avLst/>
          </a:prstGeom>
        </p:spPr>
      </p:pic>
      <p:pic>
        <p:nvPicPr>
          <p:cNvPr id="52" name="Picture 51">
            <a:extLst>
              <a:ext uri="{FF2B5EF4-FFF2-40B4-BE49-F238E27FC236}">
                <a16:creationId xmlns:a16="http://schemas.microsoft.com/office/drawing/2014/main" id="{7C7FC78E-3355-45AB-C1B5-AB56E3171BD7}"/>
              </a:ext>
            </a:extLst>
          </p:cNvPr>
          <p:cNvPicPr>
            <a:picLocks noChangeAspect="1"/>
          </p:cNvPicPr>
          <p:nvPr/>
        </p:nvPicPr>
        <p:blipFill>
          <a:blip r:embed="rId7"/>
          <a:stretch>
            <a:fillRect/>
          </a:stretch>
        </p:blipFill>
        <p:spPr>
          <a:xfrm>
            <a:off x="7046494" y="961240"/>
            <a:ext cx="2007936" cy="1157600"/>
          </a:xfrm>
          <a:prstGeom prst="rect">
            <a:avLst/>
          </a:prstGeom>
        </p:spPr>
      </p:pic>
      <p:sp>
        <p:nvSpPr>
          <p:cNvPr id="50" name="Rounded Rectangle 49">
            <a:extLst>
              <a:ext uri="{FF2B5EF4-FFF2-40B4-BE49-F238E27FC236}">
                <a16:creationId xmlns:a16="http://schemas.microsoft.com/office/drawing/2014/main" id="{788BB5E4-6563-6049-91AF-2470F2FE5AE8}"/>
              </a:ext>
            </a:extLst>
          </p:cNvPr>
          <p:cNvSpPr/>
          <p:nvPr/>
        </p:nvSpPr>
        <p:spPr>
          <a:xfrm>
            <a:off x="6395342" y="854242"/>
            <a:ext cx="5499303" cy="1323474"/>
          </a:xfrm>
          <a:prstGeom prst="round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9" name="Google Shape;89;p13"/>
          <p:cNvSpPr txBox="1"/>
          <p:nvPr/>
        </p:nvSpPr>
        <p:spPr>
          <a:xfrm>
            <a:off x="657389" y="1238452"/>
            <a:ext cx="2001591" cy="50763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dirty="0">
                <a:latin typeface="Calibri" panose="020F0502020204030204" pitchFamily="34" charset="0"/>
                <a:cs typeface="Calibri" panose="020F0502020204030204" pitchFamily="34" charset="0"/>
                <a:sym typeface="Arial"/>
              </a:rPr>
              <a:t>Simple Steatosis</a:t>
            </a:r>
            <a:endParaRPr sz="2000" dirty="0">
              <a:latin typeface="Calibri" panose="020F0502020204030204" pitchFamily="34" charset="0"/>
              <a:cs typeface="Calibri" panose="020F0502020204030204" pitchFamily="34" charset="0"/>
            </a:endParaRPr>
          </a:p>
        </p:txBody>
      </p:sp>
      <p:sp>
        <p:nvSpPr>
          <p:cNvPr id="90" name="Google Shape;90;p13"/>
          <p:cNvSpPr txBox="1"/>
          <p:nvPr/>
        </p:nvSpPr>
        <p:spPr>
          <a:xfrm>
            <a:off x="3681662" y="1073417"/>
            <a:ext cx="2173387" cy="861770"/>
          </a:xfrm>
          <a:prstGeom prst="rect">
            <a:avLst/>
          </a:prstGeom>
          <a:noFill/>
          <a:ln>
            <a:noFill/>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2000" b="1" dirty="0">
                <a:latin typeface="Calibri" panose="020F0502020204030204" pitchFamily="34" charset="0"/>
                <a:ea typeface="Arial"/>
                <a:cs typeface="Calibri" panose="020F0502020204030204" pitchFamily="34" charset="0"/>
                <a:sym typeface="Arial"/>
              </a:rPr>
              <a:t> Early MASH </a:t>
            </a:r>
            <a:endParaRPr sz="2000" dirty="0">
              <a:latin typeface="Calibri" panose="020F0502020204030204" pitchFamily="34" charset="0"/>
              <a:cs typeface="Calibri" panose="020F0502020204030204" pitchFamily="34" charset="0"/>
            </a:endParaRPr>
          </a:p>
        </p:txBody>
      </p:sp>
      <p:sp>
        <p:nvSpPr>
          <p:cNvPr id="93" name="Google Shape;93;p13"/>
          <p:cNvSpPr txBox="1"/>
          <p:nvPr/>
        </p:nvSpPr>
        <p:spPr>
          <a:xfrm>
            <a:off x="9799779" y="1165064"/>
            <a:ext cx="1968751" cy="461434"/>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dirty="0">
                <a:latin typeface="Calibri" panose="020F0502020204030204" pitchFamily="34" charset="0"/>
                <a:ea typeface="Arial"/>
                <a:cs typeface="Calibri" panose="020F0502020204030204" pitchFamily="34" charset="0"/>
                <a:sym typeface="Arial"/>
              </a:rPr>
              <a:t>MASH Cirrhosis (F4)</a:t>
            </a:r>
            <a:endParaRPr sz="2000" dirty="0">
              <a:latin typeface="Calibri" panose="020F0502020204030204" pitchFamily="34" charset="0"/>
              <a:cs typeface="Calibri" panose="020F0502020204030204" pitchFamily="34" charset="0"/>
            </a:endParaRPr>
          </a:p>
        </p:txBody>
      </p:sp>
      <p:sp>
        <p:nvSpPr>
          <p:cNvPr id="96" name="Google Shape;96;p13"/>
          <p:cNvSpPr/>
          <p:nvPr/>
        </p:nvSpPr>
        <p:spPr>
          <a:xfrm>
            <a:off x="9095755" y="1451159"/>
            <a:ext cx="630621" cy="152400"/>
          </a:xfrm>
          <a:prstGeom prst="rightArrow">
            <a:avLst>
              <a:gd name="adj1" fmla="val 50000"/>
              <a:gd name="adj2" fmla="val 83333"/>
            </a:avLst>
          </a:prstGeom>
          <a:solidFill>
            <a:schemeClr val="bg1"/>
          </a:solidFill>
          <a:ln w="28575" cap="flat" cmpd="sng">
            <a:no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endParaRPr sz="3200" dirty="0">
              <a:solidFill>
                <a:schemeClr val="bg1"/>
              </a:solidFill>
              <a:latin typeface="Times New Roman"/>
              <a:ea typeface="Times New Roman"/>
              <a:cs typeface="Times New Roman"/>
              <a:sym typeface="Times New Roman"/>
            </a:endParaRPr>
          </a:p>
        </p:txBody>
      </p:sp>
      <p:sp>
        <p:nvSpPr>
          <p:cNvPr id="98" name="Google Shape;98;p13"/>
          <p:cNvSpPr/>
          <p:nvPr/>
        </p:nvSpPr>
        <p:spPr>
          <a:xfrm>
            <a:off x="6130814" y="1325975"/>
            <a:ext cx="630621" cy="152400"/>
          </a:xfrm>
          <a:prstGeom prst="rightArrow">
            <a:avLst>
              <a:gd name="adj1" fmla="val 50000"/>
              <a:gd name="adj2" fmla="val 83333"/>
            </a:avLst>
          </a:prstGeom>
          <a:solidFill>
            <a:schemeClr val="bg1"/>
          </a:solidFill>
          <a:ln w="28575" cap="flat" cmpd="sng">
            <a:no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endParaRPr sz="3200" dirty="0">
              <a:solidFill>
                <a:schemeClr val="bg1"/>
              </a:solidFill>
              <a:latin typeface="Times New Roman"/>
              <a:ea typeface="Times New Roman"/>
              <a:cs typeface="Times New Roman"/>
              <a:sym typeface="Times New Roman"/>
            </a:endParaRPr>
          </a:p>
        </p:txBody>
      </p:sp>
      <p:sp>
        <p:nvSpPr>
          <p:cNvPr id="99" name="Google Shape;99;p13"/>
          <p:cNvSpPr/>
          <p:nvPr/>
        </p:nvSpPr>
        <p:spPr>
          <a:xfrm>
            <a:off x="2867767" y="1338764"/>
            <a:ext cx="630621" cy="152400"/>
          </a:xfrm>
          <a:prstGeom prst="rightArrow">
            <a:avLst>
              <a:gd name="adj1" fmla="val 50000"/>
              <a:gd name="adj2" fmla="val 83333"/>
            </a:avLst>
          </a:prstGeom>
          <a:solidFill>
            <a:schemeClr val="bg1"/>
          </a:solidFill>
          <a:ln w="28575" cap="flat" cmpd="sng">
            <a:no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endParaRPr sz="3200" dirty="0">
              <a:solidFill>
                <a:schemeClr val="bg1"/>
              </a:solidFill>
              <a:latin typeface="Times New Roman"/>
              <a:ea typeface="Times New Roman"/>
              <a:cs typeface="Times New Roman"/>
              <a:sym typeface="Times New Roman"/>
            </a:endParaRPr>
          </a:p>
        </p:txBody>
      </p:sp>
      <p:sp>
        <p:nvSpPr>
          <p:cNvPr id="100" name="Google Shape;100;p13"/>
          <p:cNvSpPr/>
          <p:nvPr/>
        </p:nvSpPr>
        <p:spPr>
          <a:xfrm rot="10800000">
            <a:off x="2813802" y="1527359"/>
            <a:ext cx="630621" cy="152400"/>
          </a:xfrm>
          <a:prstGeom prst="rightArrow">
            <a:avLst>
              <a:gd name="adj1" fmla="val 50000"/>
              <a:gd name="adj2" fmla="val 83333"/>
            </a:avLst>
          </a:prstGeom>
          <a:solidFill>
            <a:schemeClr val="bg1"/>
          </a:solidFill>
          <a:ln w="28575" cap="flat" cmpd="sng">
            <a:no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endParaRPr sz="3200" dirty="0">
              <a:solidFill>
                <a:schemeClr val="bg1"/>
              </a:solidFill>
              <a:latin typeface="Times New Roman"/>
              <a:ea typeface="Times New Roman"/>
              <a:cs typeface="Times New Roman"/>
              <a:sym typeface="Times New Roman"/>
            </a:endParaRPr>
          </a:p>
        </p:txBody>
      </p:sp>
      <p:sp>
        <p:nvSpPr>
          <p:cNvPr id="102" name="Google Shape;102;p13"/>
          <p:cNvSpPr txBox="1"/>
          <p:nvPr/>
        </p:nvSpPr>
        <p:spPr>
          <a:xfrm>
            <a:off x="6930187" y="1037321"/>
            <a:ext cx="1997242" cy="861770"/>
          </a:xfrm>
          <a:prstGeom prst="rect">
            <a:avLst/>
          </a:prstGeom>
          <a:noFill/>
          <a:ln>
            <a:noFill/>
          </a:ln>
        </p:spPr>
        <p:txBody>
          <a:bodyPr spcFirstLastPara="1" wrap="square" lIns="121900" tIns="60950" rIns="121900" bIns="60950" anchor="ctr" anchorCtr="0">
            <a:noAutofit/>
          </a:bodyPr>
          <a:lstStyle/>
          <a:p>
            <a:pPr marL="0" marR="0" lvl="0" indent="0" algn="ctr" rtl="0">
              <a:lnSpc>
                <a:spcPct val="90000"/>
              </a:lnSpc>
              <a:spcBef>
                <a:spcPts val="0"/>
              </a:spcBef>
              <a:spcAft>
                <a:spcPts val="0"/>
              </a:spcAft>
              <a:buNone/>
            </a:pPr>
            <a:r>
              <a:rPr lang="en-US" sz="2000" b="1" dirty="0">
                <a:latin typeface="Calibri" panose="020F0502020204030204" pitchFamily="34" charset="0"/>
                <a:ea typeface="Arial"/>
                <a:cs typeface="Calibri" panose="020F0502020204030204" pitchFamily="34" charset="0"/>
                <a:sym typeface="Arial"/>
              </a:rPr>
              <a:t>Fibrotic MASH (F2-F3)</a:t>
            </a:r>
            <a:endParaRPr sz="2000" dirty="0">
              <a:latin typeface="Calibri" panose="020F0502020204030204" pitchFamily="34" charset="0"/>
              <a:cs typeface="Calibri" panose="020F0502020204030204" pitchFamily="34" charset="0"/>
            </a:endParaRPr>
          </a:p>
        </p:txBody>
      </p:sp>
      <p:sp>
        <p:nvSpPr>
          <p:cNvPr id="103" name="Google Shape;103;p13"/>
          <p:cNvSpPr/>
          <p:nvPr/>
        </p:nvSpPr>
        <p:spPr>
          <a:xfrm rot="10800000">
            <a:off x="6120998" y="1515899"/>
            <a:ext cx="630621" cy="152400"/>
          </a:xfrm>
          <a:prstGeom prst="rightArrow">
            <a:avLst>
              <a:gd name="adj1" fmla="val 50000"/>
              <a:gd name="adj2" fmla="val 83333"/>
            </a:avLst>
          </a:prstGeom>
          <a:solidFill>
            <a:schemeClr val="bg1"/>
          </a:solidFill>
          <a:ln w="28575" cap="flat" cmpd="sng">
            <a:no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endParaRPr sz="3200" dirty="0">
              <a:solidFill>
                <a:schemeClr val="bg1"/>
              </a:solidFill>
              <a:latin typeface="Times New Roman"/>
              <a:ea typeface="Times New Roman"/>
              <a:cs typeface="Times New Roman"/>
              <a:sym typeface="Times New Roman"/>
            </a:endParaRPr>
          </a:p>
        </p:txBody>
      </p:sp>
      <p:grpSp>
        <p:nvGrpSpPr>
          <p:cNvPr id="11" name="Group 10">
            <a:extLst>
              <a:ext uri="{FF2B5EF4-FFF2-40B4-BE49-F238E27FC236}">
                <a16:creationId xmlns:a16="http://schemas.microsoft.com/office/drawing/2014/main" id="{0A4CCB69-84A3-0860-06F4-C57488E2C86A}"/>
              </a:ext>
            </a:extLst>
          </p:cNvPr>
          <p:cNvGrpSpPr/>
          <p:nvPr/>
        </p:nvGrpSpPr>
        <p:grpSpPr>
          <a:xfrm>
            <a:off x="516271" y="2995864"/>
            <a:ext cx="3564522" cy="2676926"/>
            <a:chOff x="352596" y="2873627"/>
            <a:chExt cx="3728197" cy="2799844"/>
          </a:xfrm>
        </p:grpSpPr>
        <p:pic>
          <p:nvPicPr>
            <p:cNvPr id="2" name="Picture 1">
              <a:extLst>
                <a:ext uri="{FF2B5EF4-FFF2-40B4-BE49-F238E27FC236}">
                  <a16:creationId xmlns:a16="http://schemas.microsoft.com/office/drawing/2014/main" id="{3DA796A9-A1E4-E548-8402-E1A109260E1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62888" y="2873627"/>
              <a:ext cx="3717905" cy="2784298"/>
            </a:xfrm>
            <a:prstGeom prst="rect">
              <a:avLst/>
            </a:prstGeom>
          </p:spPr>
        </p:pic>
        <p:sp>
          <p:nvSpPr>
            <p:cNvPr id="3" name="TextBox 2">
              <a:extLst>
                <a:ext uri="{FF2B5EF4-FFF2-40B4-BE49-F238E27FC236}">
                  <a16:creationId xmlns:a16="http://schemas.microsoft.com/office/drawing/2014/main" id="{E94D635E-ACAD-2747-8A24-60F645F6D76F}"/>
                </a:ext>
              </a:extLst>
            </p:cNvPr>
            <p:cNvSpPr txBox="1"/>
            <p:nvPr/>
          </p:nvSpPr>
          <p:spPr>
            <a:xfrm>
              <a:off x="352596" y="5319371"/>
              <a:ext cx="1100666" cy="354100"/>
            </a:xfrm>
            <a:prstGeom prst="rect">
              <a:avLst/>
            </a:prstGeom>
            <a:solidFill>
              <a:schemeClr val="bg1"/>
            </a:solidFill>
          </p:spPr>
          <p:txBody>
            <a:bodyPr wrap="square" rtlCol="0">
              <a:spAutoFit/>
            </a:bodyPr>
            <a:lstStyle/>
            <a:p>
              <a:pPr algn="ctr"/>
              <a:r>
                <a:rPr lang="en-US" sz="1600" b="1" dirty="0"/>
                <a:t>Steatosis</a:t>
              </a:r>
            </a:p>
          </p:txBody>
        </p:sp>
        <p:sp>
          <p:nvSpPr>
            <p:cNvPr id="25" name="TextBox 24">
              <a:extLst>
                <a:ext uri="{FF2B5EF4-FFF2-40B4-BE49-F238E27FC236}">
                  <a16:creationId xmlns:a16="http://schemas.microsoft.com/office/drawing/2014/main" id="{54FDBCE0-5586-ED48-946A-DB7A0E2D2E7A}"/>
                </a:ext>
              </a:extLst>
            </p:cNvPr>
            <p:cNvSpPr txBox="1"/>
            <p:nvPr/>
          </p:nvSpPr>
          <p:spPr>
            <a:xfrm>
              <a:off x="2795037" y="4685627"/>
              <a:ext cx="1169776" cy="354100"/>
            </a:xfrm>
            <a:prstGeom prst="rect">
              <a:avLst/>
            </a:prstGeom>
            <a:solidFill>
              <a:schemeClr val="bg1"/>
            </a:solidFill>
          </p:spPr>
          <p:txBody>
            <a:bodyPr wrap="square" rtlCol="0">
              <a:spAutoFit/>
            </a:bodyPr>
            <a:lstStyle/>
            <a:p>
              <a:pPr algn="ctr"/>
              <a:r>
                <a:rPr lang="en-US" sz="1600" b="1" dirty="0"/>
                <a:t>Ballooning</a:t>
              </a:r>
            </a:p>
          </p:txBody>
        </p:sp>
        <p:sp>
          <p:nvSpPr>
            <p:cNvPr id="26" name="TextBox 25">
              <a:extLst>
                <a:ext uri="{FF2B5EF4-FFF2-40B4-BE49-F238E27FC236}">
                  <a16:creationId xmlns:a16="http://schemas.microsoft.com/office/drawing/2014/main" id="{8465708A-A73E-8141-89C0-A977FB2C5BC1}"/>
                </a:ext>
              </a:extLst>
            </p:cNvPr>
            <p:cNvSpPr txBox="1"/>
            <p:nvPr/>
          </p:nvSpPr>
          <p:spPr>
            <a:xfrm>
              <a:off x="412751" y="3217349"/>
              <a:ext cx="1438483" cy="354100"/>
            </a:xfrm>
            <a:prstGeom prst="rect">
              <a:avLst/>
            </a:prstGeom>
            <a:solidFill>
              <a:schemeClr val="bg1"/>
            </a:solidFill>
          </p:spPr>
          <p:txBody>
            <a:bodyPr wrap="square" rtlCol="0">
              <a:spAutoFit/>
            </a:bodyPr>
            <a:lstStyle/>
            <a:p>
              <a:pPr algn="ctr"/>
              <a:r>
                <a:rPr lang="en-US" sz="1600" b="1" dirty="0"/>
                <a:t>Inflammation</a:t>
              </a:r>
            </a:p>
          </p:txBody>
        </p:sp>
        <p:cxnSp>
          <p:nvCxnSpPr>
            <p:cNvPr id="5" name="Straight Arrow Connector 4">
              <a:extLst>
                <a:ext uri="{FF2B5EF4-FFF2-40B4-BE49-F238E27FC236}">
                  <a16:creationId xmlns:a16="http://schemas.microsoft.com/office/drawing/2014/main" id="{A9E9AE84-CCFD-4D4D-8A12-78046BD985F3}"/>
                </a:ext>
              </a:extLst>
            </p:cNvPr>
            <p:cNvCxnSpPr>
              <a:cxnSpLocks/>
            </p:cNvCxnSpPr>
            <p:nvPr/>
          </p:nvCxnSpPr>
          <p:spPr>
            <a:xfrm>
              <a:off x="660401" y="3572055"/>
              <a:ext cx="194733" cy="19319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E84366D-07A5-0E43-BD04-686F9180FC61}"/>
                </a:ext>
              </a:extLst>
            </p:cNvPr>
            <p:cNvCxnSpPr>
              <a:cxnSpLocks/>
            </p:cNvCxnSpPr>
            <p:nvPr/>
          </p:nvCxnSpPr>
          <p:spPr>
            <a:xfrm flipV="1">
              <a:off x="512229" y="5033570"/>
              <a:ext cx="245538" cy="15290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BD919C3-0E7C-E342-B509-ACB581479054}"/>
                </a:ext>
              </a:extLst>
            </p:cNvPr>
            <p:cNvCxnSpPr>
              <a:cxnSpLocks/>
            </p:cNvCxnSpPr>
            <p:nvPr/>
          </p:nvCxnSpPr>
          <p:spPr>
            <a:xfrm flipH="1" flipV="1">
              <a:off x="3471593" y="4445920"/>
              <a:ext cx="185748" cy="2152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BD8D4E04-CBDC-3E47-997D-BD6C0D07076F}"/>
              </a:ext>
            </a:extLst>
          </p:cNvPr>
          <p:cNvSpPr txBox="1"/>
          <p:nvPr/>
        </p:nvSpPr>
        <p:spPr>
          <a:xfrm>
            <a:off x="8249106" y="5302471"/>
            <a:ext cx="787031" cy="307777"/>
          </a:xfrm>
          <a:prstGeom prst="rect">
            <a:avLst/>
          </a:prstGeom>
          <a:noFill/>
        </p:spPr>
        <p:txBody>
          <a:bodyPr wrap="square" rtlCol="0">
            <a:spAutoFit/>
          </a:bodyPr>
          <a:lstStyle/>
          <a:p>
            <a:pPr algn="ctr"/>
            <a:r>
              <a:rPr lang="en-GB" sz="1400" b="1" dirty="0">
                <a:solidFill>
                  <a:schemeClr val="bg1"/>
                </a:solidFill>
              </a:rPr>
              <a:t>1.9</a:t>
            </a:r>
          </a:p>
        </p:txBody>
      </p:sp>
      <p:sp>
        <p:nvSpPr>
          <p:cNvPr id="34" name="TextBox 33">
            <a:extLst>
              <a:ext uri="{FF2B5EF4-FFF2-40B4-BE49-F238E27FC236}">
                <a16:creationId xmlns:a16="http://schemas.microsoft.com/office/drawing/2014/main" id="{69B60F92-0763-C44D-A873-FB26344E9C18}"/>
              </a:ext>
            </a:extLst>
          </p:cNvPr>
          <p:cNvSpPr txBox="1"/>
          <p:nvPr/>
        </p:nvSpPr>
        <p:spPr>
          <a:xfrm>
            <a:off x="10298173" y="5010864"/>
            <a:ext cx="787031" cy="307777"/>
          </a:xfrm>
          <a:prstGeom prst="rect">
            <a:avLst/>
          </a:prstGeom>
          <a:noFill/>
        </p:spPr>
        <p:txBody>
          <a:bodyPr wrap="square" rtlCol="0">
            <a:spAutoFit/>
          </a:bodyPr>
          <a:lstStyle/>
          <a:p>
            <a:pPr algn="ctr"/>
            <a:r>
              <a:rPr lang="en-GB" sz="1400" b="1" dirty="0">
                <a:solidFill>
                  <a:schemeClr val="bg1"/>
                </a:solidFill>
              </a:rPr>
              <a:t>14.3</a:t>
            </a:r>
          </a:p>
        </p:txBody>
      </p:sp>
      <p:sp>
        <p:nvSpPr>
          <p:cNvPr id="35" name="TextBox 34">
            <a:extLst>
              <a:ext uri="{FF2B5EF4-FFF2-40B4-BE49-F238E27FC236}">
                <a16:creationId xmlns:a16="http://schemas.microsoft.com/office/drawing/2014/main" id="{ECE2211C-CD1E-804C-AE89-02BD9A9546BD}"/>
              </a:ext>
            </a:extLst>
          </p:cNvPr>
          <p:cNvSpPr txBox="1"/>
          <p:nvPr/>
        </p:nvSpPr>
        <p:spPr>
          <a:xfrm>
            <a:off x="11217830" y="3088785"/>
            <a:ext cx="787031" cy="307777"/>
          </a:xfrm>
          <a:prstGeom prst="rect">
            <a:avLst/>
          </a:prstGeom>
          <a:noFill/>
        </p:spPr>
        <p:txBody>
          <a:bodyPr wrap="square" rtlCol="0">
            <a:spAutoFit/>
          </a:bodyPr>
          <a:lstStyle/>
          <a:p>
            <a:pPr algn="ctr"/>
            <a:r>
              <a:rPr lang="en-GB" sz="1400" b="1" dirty="0">
                <a:solidFill>
                  <a:schemeClr val="bg1"/>
                </a:solidFill>
              </a:rPr>
              <a:t>104.5</a:t>
            </a:r>
          </a:p>
        </p:txBody>
      </p:sp>
      <p:sp>
        <p:nvSpPr>
          <p:cNvPr id="36" name="TextBox 35">
            <a:extLst>
              <a:ext uri="{FF2B5EF4-FFF2-40B4-BE49-F238E27FC236}">
                <a16:creationId xmlns:a16="http://schemas.microsoft.com/office/drawing/2014/main" id="{FF469290-9528-7C47-9A4E-0D1DBBD82382}"/>
              </a:ext>
            </a:extLst>
          </p:cNvPr>
          <p:cNvSpPr txBox="1"/>
          <p:nvPr/>
        </p:nvSpPr>
        <p:spPr>
          <a:xfrm>
            <a:off x="8277725" y="2405695"/>
            <a:ext cx="3448635" cy="584775"/>
          </a:xfrm>
          <a:prstGeom prst="rect">
            <a:avLst/>
          </a:prstGeom>
          <a:noFill/>
        </p:spPr>
        <p:txBody>
          <a:bodyPr wrap="square" rtlCol="0">
            <a:spAutoFit/>
          </a:bodyPr>
          <a:lstStyle/>
          <a:p>
            <a:pPr algn="ctr"/>
            <a:r>
              <a:rPr lang="en-GB" sz="1600" b="1" dirty="0">
                <a:solidFill>
                  <a:schemeClr val="bg1"/>
                </a:solidFill>
              </a:rPr>
              <a:t>Risk of Severe Liver Disease</a:t>
            </a:r>
            <a:br>
              <a:rPr lang="en-GB" sz="1600" b="1" dirty="0">
                <a:solidFill>
                  <a:schemeClr val="bg1"/>
                </a:solidFill>
              </a:rPr>
            </a:br>
            <a:r>
              <a:rPr lang="en-GB" sz="1600" b="1" dirty="0">
                <a:solidFill>
                  <a:schemeClr val="bg1"/>
                </a:solidFill>
              </a:rPr>
              <a:t>Compared With Controls</a:t>
            </a:r>
            <a:r>
              <a:rPr lang="en-GB" sz="1600" b="1" baseline="30000" dirty="0">
                <a:solidFill>
                  <a:schemeClr val="bg1"/>
                </a:solidFill>
              </a:rPr>
              <a:t>3</a:t>
            </a:r>
          </a:p>
        </p:txBody>
      </p:sp>
      <p:sp>
        <p:nvSpPr>
          <p:cNvPr id="37" name="TextBox 36">
            <a:extLst>
              <a:ext uri="{FF2B5EF4-FFF2-40B4-BE49-F238E27FC236}">
                <a16:creationId xmlns:a16="http://schemas.microsoft.com/office/drawing/2014/main" id="{0A7E8B65-3DF8-5345-892F-5BC91713D729}"/>
              </a:ext>
            </a:extLst>
          </p:cNvPr>
          <p:cNvSpPr txBox="1"/>
          <p:nvPr/>
        </p:nvSpPr>
        <p:spPr>
          <a:xfrm>
            <a:off x="9628774" y="5193175"/>
            <a:ext cx="787031" cy="307777"/>
          </a:xfrm>
          <a:prstGeom prst="rect">
            <a:avLst/>
          </a:prstGeom>
          <a:noFill/>
        </p:spPr>
        <p:txBody>
          <a:bodyPr wrap="square" rtlCol="0">
            <a:spAutoFit/>
          </a:bodyPr>
          <a:lstStyle/>
          <a:p>
            <a:pPr algn="ctr"/>
            <a:r>
              <a:rPr lang="en-GB" sz="1400" b="1" dirty="0">
                <a:solidFill>
                  <a:schemeClr val="bg1"/>
                </a:solidFill>
              </a:rPr>
              <a:t>5.5</a:t>
            </a:r>
          </a:p>
        </p:txBody>
      </p:sp>
      <p:sp>
        <p:nvSpPr>
          <p:cNvPr id="38" name="TextBox 37">
            <a:extLst>
              <a:ext uri="{FF2B5EF4-FFF2-40B4-BE49-F238E27FC236}">
                <a16:creationId xmlns:a16="http://schemas.microsoft.com/office/drawing/2014/main" id="{2871C342-4472-6044-B417-58FF151D7D5E}"/>
              </a:ext>
            </a:extLst>
          </p:cNvPr>
          <p:cNvSpPr txBox="1"/>
          <p:nvPr/>
        </p:nvSpPr>
        <p:spPr>
          <a:xfrm>
            <a:off x="9014758" y="5219329"/>
            <a:ext cx="787031" cy="307777"/>
          </a:xfrm>
          <a:prstGeom prst="rect">
            <a:avLst/>
          </a:prstGeom>
          <a:noFill/>
        </p:spPr>
        <p:txBody>
          <a:bodyPr wrap="square" rtlCol="0">
            <a:spAutoFit/>
          </a:bodyPr>
          <a:lstStyle/>
          <a:p>
            <a:pPr algn="ctr"/>
            <a:r>
              <a:rPr lang="en-GB" sz="1400" b="1" dirty="0">
                <a:solidFill>
                  <a:schemeClr val="bg1"/>
                </a:solidFill>
              </a:rPr>
              <a:t>1.7</a:t>
            </a:r>
          </a:p>
        </p:txBody>
      </p:sp>
      <p:sp>
        <p:nvSpPr>
          <p:cNvPr id="39" name="TextBox 38">
            <a:extLst>
              <a:ext uri="{FF2B5EF4-FFF2-40B4-BE49-F238E27FC236}">
                <a16:creationId xmlns:a16="http://schemas.microsoft.com/office/drawing/2014/main" id="{EB1156E6-247B-3F47-BC3B-1F752332F354}"/>
              </a:ext>
            </a:extLst>
          </p:cNvPr>
          <p:cNvSpPr txBox="1"/>
          <p:nvPr/>
        </p:nvSpPr>
        <p:spPr>
          <a:xfrm>
            <a:off x="8277724" y="5925979"/>
            <a:ext cx="3866147" cy="246221"/>
          </a:xfrm>
          <a:prstGeom prst="rect">
            <a:avLst/>
          </a:prstGeom>
          <a:noFill/>
        </p:spPr>
        <p:txBody>
          <a:bodyPr wrap="square" lIns="0" rIns="0" rtlCol="0">
            <a:spAutoFit/>
          </a:bodyPr>
          <a:lstStyle/>
          <a:p>
            <a:r>
              <a:rPr lang="en-GB" sz="1000" dirty="0">
                <a:solidFill>
                  <a:schemeClr val="bg1"/>
                </a:solidFill>
              </a:rPr>
              <a:t> (0.90-4.10)    (0.84-3.24)      (3.10-9.70)    (7.90-25.8)    (57.2-191.1) </a:t>
            </a:r>
          </a:p>
        </p:txBody>
      </p:sp>
      <p:sp>
        <p:nvSpPr>
          <p:cNvPr id="40" name="TextBox 39">
            <a:extLst>
              <a:ext uri="{FF2B5EF4-FFF2-40B4-BE49-F238E27FC236}">
                <a16:creationId xmlns:a16="http://schemas.microsoft.com/office/drawing/2014/main" id="{8CEE195B-9EBF-1E45-B16B-7398CADD1DD6}"/>
              </a:ext>
            </a:extLst>
          </p:cNvPr>
          <p:cNvSpPr txBox="1"/>
          <p:nvPr/>
        </p:nvSpPr>
        <p:spPr>
          <a:xfrm>
            <a:off x="7562950" y="5925979"/>
            <a:ext cx="787031" cy="246221"/>
          </a:xfrm>
          <a:prstGeom prst="rect">
            <a:avLst/>
          </a:prstGeom>
          <a:noFill/>
        </p:spPr>
        <p:txBody>
          <a:bodyPr wrap="square" lIns="0" rIns="0" rtlCol="0">
            <a:spAutoFit/>
          </a:bodyPr>
          <a:lstStyle/>
          <a:p>
            <a:pPr algn="ctr"/>
            <a:r>
              <a:rPr lang="en-GB" sz="1000" dirty="0">
                <a:solidFill>
                  <a:schemeClr val="bg1"/>
                </a:solidFill>
              </a:rPr>
              <a:t>95% CI  </a:t>
            </a:r>
          </a:p>
        </p:txBody>
      </p:sp>
      <p:grpSp>
        <p:nvGrpSpPr>
          <p:cNvPr id="54" name="Group 53">
            <a:extLst>
              <a:ext uri="{FF2B5EF4-FFF2-40B4-BE49-F238E27FC236}">
                <a16:creationId xmlns:a16="http://schemas.microsoft.com/office/drawing/2014/main" id="{1C37D008-BC6E-D3BF-8F0C-0CE2DC01FA67}"/>
              </a:ext>
            </a:extLst>
          </p:cNvPr>
          <p:cNvGrpSpPr/>
          <p:nvPr/>
        </p:nvGrpSpPr>
        <p:grpSpPr>
          <a:xfrm>
            <a:off x="8745318" y="3350591"/>
            <a:ext cx="2844004" cy="2263979"/>
            <a:chOff x="8793446" y="3421726"/>
            <a:chExt cx="2844004" cy="2263979"/>
          </a:xfrm>
        </p:grpSpPr>
        <p:sp>
          <p:nvSpPr>
            <p:cNvPr id="41" name="Oval 40">
              <a:extLst>
                <a:ext uri="{FF2B5EF4-FFF2-40B4-BE49-F238E27FC236}">
                  <a16:creationId xmlns:a16="http://schemas.microsoft.com/office/drawing/2014/main" id="{739CF020-51E2-864C-B504-579CF1EC9AB0}"/>
                </a:ext>
              </a:extLst>
            </p:cNvPr>
            <p:cNvSpPr/>
            <p:nvPr/>
          </p:nvSpPr>
          <p:spPr>
            <a:xfrm>
              <a:off x="11578150" y="3421726"/>
              <a:ext cx="59300" cy="59300"/>
            </a:xfrm>
            <a:prstGeom prst="ellipse">
              <a:avLst/>
            </a:prstGeom>
            <a:solidFill>
              <a:srgbClr val="F3353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2" name="Oval 41">
              <a:extLst>
                <a:ext uri="{FF2B5EF4-FFF2-40B4-BE49-F238E27FC236}">
                  <a16:creationId xmlns:a16="http://schemas.microsoft.com/office/drawing/2014/main" id="{65EC0220-0C64-1843-9BA2-510A1FCEE1FC}"/>
                </a:ext>
              </a:extLst>
            </p:cNvPr>
            <p:cNvSpPr/>
            <p:nvPr/>
          </p:nvSpPr>
          <p:spPr>
            <a:xfrm>
              <a:off x="10882892" y="5353637"/>
              <a:ext cx="59300" cy="59300"/>
            </a:xfrm>
            <a:prstGeom prst="ellipse">
              <a:avLst/>
            </a:prstGeom>
            <a:solidFill>
              <a:srgbClr val="F3353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3" name="Oval 42">
              <a:extLst>
                <a:ext uri="{FF2B5EF4-FFF2-40B4-BE49-F238E27FC236}">
                  <a16:creationId xmlns:a16="http://schemas.microsoft.com/office/drawing/2014/main" id="{1166F972-4DE7-0843-BAAB-A0313E1FDE91}"/>
                </a:ext>
              </a:extLst>
            </p:cNvPr>
            <p:cNvSpPr/>
            <p:nvPr/>
          </p:nvSpPr>
          <p:spPr>
            <a:xfrm>
              <a:off x="10181319" y="5549472"/>
              <a:ext cx="59300" cy="59300"/>
            </a:xfrm>
            <a:prstGeom prst="ellipse">
              <a:avLst/>
            </a:prstGeom>
            <a:solidFill>
              <a:srgbClr val="F3353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4" name="Oval 43">
              <a:extLst>
                <a:ext uri="{FF2B5EF4-FFF2-40B4-BE49-F238E27FC236}">
                  <a16:creationId xmlns:a16="http://schemas.microsoft.com/office/drawing/2014/main" id="{FC3A7334-874B-7141-887F-405595012147}"/>
                </a:ext>
              </a:extLst>
            </p:cNvPr>
            <p:cNvSpPr/>
            <p:nvPr/>
          </p:nvSpPr>
          <p:spPr>
            <a:xfrm>
              <a:off x="9471788" y="5621408"/>
              <a:ext cx="59300" cy="59300"/>
            </a:xfrm>
            <a:prstGeom prst="ellipse">
              <a:avLst/>
            </a:prstGeom>
            <a:solidFill>
              <a:srgbClr val="F3353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5" name="Oval 44">
              <a:extLst>
                <a:ext uri="{FF2B5EF4-FFF2-40B4-BE49-F238E27FC236}">
                  <a16:creationId xmlns:a16="http://schemas.microsoft.com/office/drawing/2014/main" id="{26773EA5-1038-5E47-A523-85B82E9C3C60}"/>
                </a:ext>
              </a:extLst>
            </p:cNvPr>
            <p:cNvSpPr/>
            <p:nvPr/>
          </p:nvSpPr>
          <p:spPr>
            <a:xfrm>
              <a:off x="8793446" y="5626405"/>
              <a:ext cx="59300" cy="59300"/>
            </a:xfrm>
            <a:prstGeom prst="ellipse">
              <a:avLst/>
            </a:prstGeom>
            <a:solidFill>
              <a:srgbClr val="F3353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6" name="Freeform 45">
              <a:extLst>
                <a:ext uri="{FF2B5EF4-FFF2-40B4-BE49-F238E27FC236}">
                  <a16:creationId xmlns:a16="http://schemas.microsoft.com/office/drawing/2014/main" id="{5B4B5500-2180-2548-BA0E-4F4529E7BA4E}"/>
                </a:ext>
              </a:extLst>
            </p:cNvPr>
            <p:cNvSpPr/>
            <p:nvPr/>
          </p:nvSpPr>
          <p:spPr>
            <a:xfrm>
              <a:off x="8820700" y="3449141"/>
              <a:ext cx="2788171" cy="2193560"/>
            </a:xfrm>
            <a:custGeom>
              <a:avLst/>
              <a:gdLst>
                <a:gd name="connsiteX0" fmla="*/ 0 w 2338466"/>
                <a:gd name="connsiteY0" fmla="*/ 1793823 h 1793823"/>
                <a:gd name="connsiteX1" fmla="*/ 679555 w 2338466"/>
                <a:gd name="connsiteY1" fmla="*/ 1793823 h 1793823"/>
                <a:gd name="connsiteX2" fmla="*/ 1394086 w 2338466"/>
                <a:gd name="connsiteY2" fmla="*/ 1723869 h 1793823"/>
                <a:gd name="connsiteX3" fmla="*/ 2098623 w 2338466"/>
                <a:gd name="connsiteY3" fmla="*/ 1524000 h 1793823"/>
                <a:gd name="connsiteX4" fmla="*/ 2338466 w 2338466"/>
                <a:gd name="connsiteY4" fmla="*/ 0 h 1793823"/>
                <a:gd name="connsiteX0" fmla="*/ 0 w 2788171"/>
                <a:gd name="connsiteY0" fmla="*/ 2193560 h 2193560"/>
                <a:gd name="connsiteX1" fmla="*/ 679555 w 2788171"/>
                <a:gd name="connsiteY1" fmla="*/ 2193560 h 2193560"/>
                <a:gd name="connsiteX2" fmla="*/ 1394086 w 2788171"/>
                <a:gd name="connsiteY2" fmla="*/ 2123606 h 2193560"/>
                <a:gd name="connsiteX3" fmla="*/ 2098623 w 2788171"/>
                <a:gd name="connsiteY3" fmla="*/ 1923737 h 2193560"/>
                <a:gd name="connsiteX4" fmla="*/ 2788171 w 2788171"/>
                <a:gd name="connsiteY4" fmla="*/ 0 h 2193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8171" h="2193560">
                  <a:moveTo>
                    <a:pt x="0" y="2193560"/>
                  </a:moveTo>
                  <a:lnTo>
                    <a:pt x="679555" y="2193560"/>
                  </a:lnTo>
                  <a:lnTo>
                    <a:pt x="1394086" y="2123606"/>
                  </a:lnTo>
                  <a:lnTo>
                    <a:pt x="2098623" y="1923737"/>
                  </a:lnTo>
                  <a:lnTo>
                    <a:pt x="2788171" y="0"/>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49" name="TextBox 48">
            <a:extLst>
              <a:ext uri="{FF2B5EF4-FFF2-40B4-BE49-F238E27FC236}">
                <a16:creationId xmlns:a16="http://schemas.microsoft.com/office/drawing/2014/main" id="{A25A8475-73F2-2F42-B458-13CD9CF95A56}"/>
              </a:ext>
            </a:extLst>
          </p:cNvPr>
          <p:cNvSpPr txBox="1"/>
          <p:nvPr/>
        </p:nvSpPr>
        <p:spPr>
          <a:xfrm>
            <a:off x="520701" y="5772844"/>
            <a:ext cx="6970800" cy="523220"/>
          </a:xfrm>
          <a:prstGeom prst="rect">
            <a:avLst/>
          </a:prstGeom>
          <a:solidFill>
            <a:schemeClr val="accent3">
              <a:lumMod val="20000"/>
              <a:lumOff val="80000"/>
            </a:schemeClr>
          </a:solidFill>
        </p:spPr>
        <p:txBody>
          <a:bodyPr wrap="square" rtlCol="0">
            <a:spAutoFit/>
          </a:bodyPr>
          <a:lstStyle/>
          <a:p>
            <a:pPr algn="ctr"/>
            <a:r>
              <a:rPr lang="en-US" sz="2800" b="1" dirty="0">
                <a:solidFill>
                  <a:schemeClr val="bg1"/>
                </a:solidFill>
              </a:rPr>
              <a:t>Fibrotic MASH = NAS ≥4 + ≥ F2</a:t>
            </a:r>
          </a:p>
        </p:txBody>
      </p:sp>
      <p:graphicFrame>
        <p:nvGraphicFramePr>
          <p:cNvPr id="6" name="Table 5">
            <a:extLst>
              <a:ext uri="{FF2B5EF4-FFF2-40B4-BE49-F238E27FC236}">
                <a16:creationId xmlns:a16="http://schemas.microsoft.com/office/drawing/2014/main" id="{3D06BD23-9A85-E40D-B9FC-6F672EDF050E}"/>
              </a:ext>
            </a:extLst>
          </p:cNvPr>
          <p:cNvGraphicFramePr>
            <a:graphicFrameLocks noGrp="1"/>
          </p:cNvGraphicFramePr>
          <p:nvPr>
            <p:extLst>
              <p:ext uri="{D42A27DB-BD31-4B8C-83A1-F6EECF244321}">
                <p14:modId xmlns:p14="http://schemas.microsoft.com/office/powerpoint/2010/main" val="2216089465"/>
              </p:ext>
            </p:extLst>
          </p:nvPr>
        </p:nvGraphicFramePr>
        <p:xfrm>
          <a:off x="4203828" y="2402866"/>
          <a:ext cx="3267783" cy="3291840"/>
        </p:xfrm>
        <a:graphic>
          <a:graphicData uri="http://schemas.openxmlformats.org/drawingml/2006/table">
            <a:tbl>
              <a:tblPr firstRow="1" bandRow="1">
                <a:tableStyleId>{EB344D84-9AFB-497E-A393-DC336BA19D2E}</a:tableStyleId>
              </a:tblPr>
              <a:tblGrid>
                <a:gridCol w="1939211">
                  <a:extLst>
                    <a:ext uri="{9D8B030D-6E8A-4147-A177-3AD203B41FA5}">
                      <a16:colId xmlns:a16="http://schemas.microsoft.com/office/drawing/2014/main" val="2318544311"/>
                    </a:ext>
                  </a:extLst>
                </a:gridCol>
                <a:gridCol w="1328572">
                  <a:extLst>
                    <a:ext uri="{9D8B030D-6E8A-4147-A177-3AD203B41FA5}">
                      <a16:colId xmlns:a16="http://schemas.microsoft.com/office/drawing/2014/main" val="1643864612"/>
                    </a:ext>
                  </a:extLst>
                </a:gridCol>
              </a:tblGrid>
              <a:tr h="326318">
                <a:tc gridSpan="2">
                  <a:txBody>
                    <a:bodyPr/>
                    <a:lstStyle/>
                    <a:p>
                      <a:r>
                        <a:rPr lang="en-US" sz="1600" dirty="0"/>
                        <a:t>MASLD Activity Score</a:t>
                      </a:r>
                      <a:r>
                        <a:rPr lang="en-US" sz="1600" baseline="30000" dirty="0"/>
                        <a:t>2</a:t>
                      </a:r>
                    </a:p>
                  </a:txBody>
                  <a:tcPr anchor="ctr">
                    <a:lnL>
                      <a:noFill/>
                    </a:lnL>
                    <a:lnR>
                      <a:noFill/>
                    </a:lnR>
                    <a:lnT w="25400" cmpd="sng">
                      <a:noFill/>
                    </a:lnT>
                    <a:lnB w="25400" cmpd="sng">
                      <a:noFill/>
                    </a:lnB>
                    <a:lnTlToBr w="12700" cmpd="sng">
                      <a:noFill/>
                      <a:prstDash val="solid"/>
                    </a:lnTlToBr>
                    <a:lnBlToTr w="12700" cmpd="sng">
                      <a:noFill/>
                      <a:prstDash val="solid"/>
                    </a:lnBlToTr>
                  </a:tcPr>
                </a:tc>
                <a:tc hMerge="1">
                  <a:txBody>
                    <a:bodyPr/>
                    <a:lstStyle/>
                    <a:p>
                      <a:pPr algn="ctr"/>
                      <a:endParaRPr lang="en-US" sz="1200"/>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967501068"/>
                  </a:ext>
                </a:extLst>
              </a:tr>
              <a:tr h="1038285">
                <a:tc>
                  <a:txBody>
                    <a:bodyPr/>
                    <a:lstStyle/>
                    <a:p>
                      <a:r>
                        <a:rPr lang="en-US" sz="1600" dirty="0">
                          <a:solidFill>
                            <a:schemeClr val="bg1"/>
                          </a:solidFill>
                        </a:rPr>
                        <a:t>Steatosis (0-3)</a:t>
                      </a:r>
                    </a:p>
                    <a:p>
                      <a:pPr marL="171450" indent="-171450">
                        <a:buFont typeface="Wingdings" panose="05000000000000000000" pitchFamily="2" charset="2"/>
                        <a:buChar char="§"/>
                      </a:pPr>
                      <a:r>
                        <a:rPr lang="en-US" sz="1600" dirty="0">
                          <a:solidFill>
                            <a:schemeClr val="bg1"/>
                          </a:solidFill>
                        </a:rPr>
                        <a:t>5%-33%</a:t>
                      </a:r>
                    </a:p>
                    <a:p>
                      <a:pPr marL="171450" indent="-171450">
                        <a:buFont typeface="Wingdings" panose="05000000000000000000" pitchFamily="2" charset="2"/>
                        <a:buChar char="§"/>
                      </a:pPr>
                      <a:r>
                        <a:rPr lang="en-US" sz="1600" dirty="0">
                          <a:solidFill>
                            <a:schemeClr val="bg1"/>
                          </a:solidFill>
                        </a:rPr>
                        <a:t>34%-65%</a:t>
                      </a:r>
                    </a:p>
                    <a:p>
                      <a:pPr marL="171450" indent="-171450">
                        <a:buFont typeface="Wingdings" panose="05000000000000000000" pitchFamily="2" charset="2"/>
                        <a:buChar char="§"/>
                      </a:pPr>
                      <a:r>
                        <a:rPr lang="en-US" sz="1600" dirty="0">
                          <a:solidFill>
                            <a:schemeClr val="bg1"/>
                          </a:solidFill>
                        </a:rPr>
                        <a:t>≥66%</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endParaRPr>
                    </a:p>
                    <a:p>
                      <a:pPr marL="0" indent="0" algn="ctr">
                        <a:buFont typeface="Wingdings" panose="05000000000000000000" pitchFamily="2" charset="2"/>
                        <a:buNone/>
                      </a:pPr>
                      <a:r>
                        <a:rPr lang="en-US" sz="1600" dirty="0">
                          <a:solidFill>
                            <a:schemeClr val="bg1"/>
                          </a:solidFill>
                        </a:rPr>
                        <a:t>1</a:t>
                      </a:r>
                    </a:p>
                    <a:p>
                      <a:pPr marL="0" indent="0" algn="ctr">
                        <a:buFont typeface="Wingdings" panose="05000000000000000000" pitchFamily="2" charset="2"/>
                        <a:buNone/>
                      </a:pPr>
                      <a:r>
                        <a:rPr lang="en-US" sz="1600" dirty="0">
                          <a:solidFill>
                            <a:schemeClr val="bg1"/>
                          </a:solidFill>
                        </a:rPr>
                        <a:t>2</a:t>
                      </a:r>
                    </a:p>
                    <a:p>
                      <a:pPr marL="0" indent="0" algn="ctr">
                        <a:buFont typeface="Wingdings" panose="05000000000000000000" pitchFamily="2" charset="2"/>
                        <a:buNone/>
                      </a:pPr>
                      <a:r>
                        <a:rPr lang="en-US" sz="1600" dirty="0">
                          <a:solidFill>
                            <a:schemeClr val="bg1"/>
                          </a:solidFill>
                        </a:rPr>
                        <a:t>3</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74827186"/>
                  </a:ext>
                </a:extLst>
              </a:tr>
              <a:tr h="1038285">
                <a:tc>
                  <a:txBody>
                    <a:bodyPr/>
                    <a:lstStyle/>
                    <a:p>
                      <a:r>
                        <a:rPr lang="en-US" sz="1600" dirty="0">
                          <a:solidFill>
                            <a:schemeClr val="bg1"/>
                          </a:solidFill>
                        </a:rPr>
                        <a:t>Inflammation (0-3)</a:t>
                      </a:r>
                    </a:p>
                    <a:p>
                      <a:pPr marL="171450" indent="-171450">
                        <a:buFont typeface="Wingdings" panose="05000000000000000000" pitchFamily="2" charset="2"/>
                        <a:buChar char="§"/>
                      </a:pPr>
                      <a:r>
                        <a:rPr lang="en-US" sz="1600" dirty="0">
                          <a:solidFill>
                            <a:schemeClr val="bg1"/>
                          </a:solidFill>
                        </a:rPr>
                        <a:t>&lt;2 foci/20x field</a:t>
                      </a:r>
                    </a:p>
                    <a:p>
                      <a:pPr marL="171450" indent="-171450">
                        <a:buFont typeface="Wingdings" panose="05000000000000000000" pitchFamily="2" charset="2"/>
                        <a:buChar char="§"/>
                      </a:pPr>
                      <a:r>
                        <a:rPr lang="en-US" sz="1600" dirty="0">
                          <a:solidFill>
                            <a:schemeClr val="bg1"/>
                          </a:solidFill>
                        </a:rPr>
                        <a:t>2-4 foci/20x field</a:t>
                      </a:r>
                    </a:p>
                    <a:p>
                      <a:pPr marL="171450" indent="-171450">
                        <a:buFont typeface="Wingdings" panose="05000000000000000000" pitchFamily="2" charset="2"/>
                        <a:buChar char="§"/>
                      </a:pPr>
                      <a:r>
                        <a:rPr lang="en-US" sz="1600" dirty="0">
                          <a:solidFill>
                            <a:schemeClr val="bg1"/>
                          </a:solidFill>
                        </a:rPr>
                        <a:t>&gt;4 foci/20x field</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endParaRPr>
                    </a:p>
                    <a:p>
                      <a:pPr marL="0" indent="0" algn="ctr">
                        <a:buFont typeface="Wingdings" panose="05000000000000000000" pitchFamily="2" charset="2"/>
                        <a:buNone/>
                      </a:pPr>
                      <a:r>
                        <a:rPr lang="en-US" sz="1600" dirty="0">
                          <a:solidFill>
                            <a:schemeClr val="bg1"/>
                          </a:solidFill>
                        </a:rPr>
                        <a:t>1</a:t>
                      </a:r>
                    </a:p>
                    <a:p>
                      <a:pPr marL="0" indent="0" algn="ctr">
                        <a:buFont typeface="Wingdings" panose="05000000000000000000" pitchFamily="2" charset="2"/>
                        <a:buNone/>
                      </a:pPr>
                      <a:r>
                        <a:rPr lang="en-US" sz="1600" dirty="0">
                          <a:solidFill>
                            <a:schemeClr val="bg1"/>
                          </a:solidFill>
                        </a:rPr>
                        <a:t>2</a:t>
                      </a:r>
                    </a:p>
                    <a:p>
                      <a:pPr marL="0" indent="0" algn="ctr">
                        <a:buFont typeface="Wingdings" panose="05000000000000000000" pitchFamily="2" charset="2"/>
                        <a:buNone/>
                      </a:pPr>
                      <a:r>
                        <a:rPr lang="en-US" sz="1600" dirty="0">
                          <a:solidFill>
                            <a:schemeClr val="bg1"/>
                          </a:solidFill>
                        </a:rPr>
                        <a:t>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15310399"/>
                  </a:ext>
                </a:extLst>
              </a:tr>
              <a:tr h="800963">
                <a:tc>
                  <a:txBody>
                    <a:bodyPr/>
                    <a:lstStyle/>
                    <a:p>
                      <a:r>
                        <a:rPr lang="en-US" sz="1600" dirty="0">
                          <a:solidFill>
                            <a:schemeClr val="bg1"/>
                          </a:solidFill>
                        </a:rPr>
                        <a:t>Ballooning (0-2)</a:t>
                      </a:r>
                    </a:p>
                    <a:p>
                      <a:pPr marL="171450" indent="-171450">
                        <a:buFont typeface="Wingdings" panose="05000000000000000000" pitchFamily="2" charset="2"/>
                        <a:buChar char="§"/>
                      </a:pPr>
                      <a:r>
                        <a:rPr lang="en-US" sz="1600" dirty="0">
                          <a:solidFill>
                            <a:schemeClr val="bg1"/>
                          </a:solidFill>
                        </a:rPr>
                        <a:t>Few</a:t>
                      </a:r>
                    </a:p>
                    <a:p>
                      <a:pPr marL="171450" indent="-171450">
                        <a:buFont typeface="Wingdings" panose="05000000000000000000" pitchFamily="2" charset="2"/>
                        <a:buChar char="§"/>
                      </a:pPr>
                      <a:r>
                        <a:rPr lang="en-US" sz="1600" dirty="0">
                          <a:solidFill>
                            <a:schemeClr val="bg1"/>
                          </a:solidFill>
                        </a:rPr>
                        <a:t>Many</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endParaRPr>
                    </a:p>
                    <a:p>
                      <a:pPr marL="0" indent="0" algn="ctr">
                        <a:buFont typeface="Wingdings" panose="05000000000000000000" pitchFamily="2" charset="2"/>
                        <a:buNone/>
                      </a:pPr>
                      <a:r>
                        <a:rPr lang="en-US" sz="1600" dirty="0">
                          <a:solidFill>
                            <a:schemeClr val="bg1"/>
                          </a:solidFill>
                        </a:rPr>
                        <a:t>1</a:t>
                      </a:r>
                    </a:p>
                    <a:p>
                      <a:pPr marL="0" indent="0" algn="ctr">
                        <a:buFont typeface="Wingdings" panose="05000000000000000000" pitchFamily="2" charset="2"/>
                        <a:buNone/>
                      </a:pPr>
                      <a:r>
                        <a:rPr lang="en-US" sz="1600" dirty="0">
                          <a:solidFill>
                            <a:schemeClr val="bg1"/>
                          </a:solidFill>
                        </a:rPr>
                        <a:t>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45146733"/>
                  </a:ext>
                </a:extLst>
              </a:tr>
            </a:tbl>
          </a:graphicData>
        </a:graphic>
      </p:graphicFrame>
      <p:sp>
        <p:nvSpPr>
          <p:cNvPr id="8" name="Text Box 15">
            <a:extLst>
              <a:ext uri="{FF2B5EF4-FFF2-40B4-BE49-F238E27FC236}">
                <a16:creationId xmlns:a16="http://schemas.microsoft.com/office/drawing/2014/main" id="{7AFFD9B5-3CFA-D1EC-A48D-699B0654071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a:t>
            </a:r>
            <a:r>
              <a:rPr lang="en-US" altLang="en-US" sz="1200" b="0" spc="-10" dirty="0">
                <a:solidFill>
                  <a:schemeClr val="bg2"/>
                </a:solidFill>
                <a:latin typeface="Calibri" panose="020F0502020204030204" pitchFamily="34" charset="0"/>
                <a:cs typeface="+mn-cs"/>
              </a:rPr>
              <a:t>. Heinemann Sci Rep. 2022;12:19236. 2. </a:t>
            </a:r>
            <a:r>
              <a:rPr lang="en-US" altLang="en-US" sz="1200" b="0" spc="-10" dirty="0">
                <a:solidFill>
                  <a:schemeClr val="bg2"/>
                </a:solidFill>
                <a:latin typeface="Calibri" panose="020F0502020204030204" pitchFamily="34" charset="0"/>
              </a:rPr>
              <a:t>Puri. Clin Liver Dis (Hoboken). 2012;1:99</a:t>
            </a:r>
            <a:r>
              <a:rPr lang="en-US" altLang="en-US" sz="1200" b="0" spc="-10" dirty="0">
                <a:solidFill>
                  <a:schemeClr val="bg2"/>
                </a:solidFill>
                <a:latin typeface="Calibri" panose="020F0502020204030204" pitchFamily="34" charset="0"/>
                <a:cs typeface="+mn-cs"/>
              </a:rPr>
              <a:t>. 3. Hagström. J Hepatol. 2017;67:1265. </a:t>
            </a:r>
          </a:p>
        </p:txBody>
      </p:sp>
      <p:sp>
        <p:nvSpPr>
          <p:cNvPr id="9" name="TextBox 8">
            <a:extLst>
              <a:ext uri="{FF2B5EF4-FFF2-40B4-BE49-F238E27FC236}">
                <a16:creationId xmlns:a16="http://schemas.microsoft.com/office/drawing/2014/main" id="{316A0E05-F376-13C6-DD73-E2357D793098}"/>
              </a:ext>
            </a:extLst>
          </p:cNvPr>
          <p:cNvSpPr txBox="1"/>
          <p:nvPr/>
        </p:nvSpPr>
        <p:spPr bwMode="auto">
          <a:xfrm>
            <a:off x="9266904" y="3200190"/>
            <a:ext cx="816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0" name="TextBox 9">
            <a:extLst>
              <a:ext uri="{FF2B5EF4-FFF2-40B4-BE49-F238E27FC236}">
                <a16:creationId xmlns:a16="http://schemas.microsoft.com/office/drawing/2014/main" id="{D4D09AAB-79DE-AA72-9B9D-B63E075509DF}"/>
              </a:ext>
            </a:extLst>
          </p:cNvPr>
          <p:cNvSpPr txBox="1"/>
          <p:nvPr/>
        </p:nvSpPr>
        <p:spPr bwMode="auto">
          <a:xfrm>
            <a:off x="520700" y="2295638"/>
            <a:ext cx="36171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Histological Features of </a:t>
            </a:r>
            <a:br>
              <a:rPr lang="en-US" sz="2000" b="1" dirty="0">
                <a:solidFill>
                  <a:schemeClr val="bg1"/>
                </a:solidFill>
                <a:latin typeface="Calibri" panose="020F0502020204030204" pitchFamily="34" charset="0"/>
              </a:rPr>
            </a:br>
            <a:r>
              <a:rPr lang="en-US" sz="2000" b="1" dirty="0">
                <a:solidFill>
                  <a:schemeClr val="bg1"/>
                </a:solidFill>
                <a:latin typeface="Calibri" panose="020F0502020204030204" pitchFamily="34" charset="0"/>
              </a:rPr>
              <a:t>MASH</a:t>
            </a:r>
            <a:r>
              <a:rPr lang="en-US" sz="2000" b="1" baseline="30000" dirty="0">
                <a:solidFill>
                  <a:schemeClr val="bg1"/>
                </a:solidFill>
                <a:latin typeface="Calibri" panose="020F0502020204030204" pitchFamily="34" charset="0"/>
              </a:rPr>
              <a:t>1</a:t>
            </a:r>
          </a:p>
        </p:txBody>
      </p:sp>
      <p:sp>
        <p:nvSpPr>
          <p:cNvPr id="7" name="Title 6">
            <a:extLst>
              <a:ext uri="{FF2B5EF4-FFF2-40B4-BE49-F238E27FC236}">
                <a16:creationId xmlns:a16="http://schemas.microsoft.com/office/drawing/2014/main" id="{449E3FF9-2076-9477-AA22-6CD9880E8B9D}"/>
              </a:ext>
            </a:extLst>
          </p:cNvPr>
          <p:cNvSpPr>
            <a:spLocks noGrp="1"/>
          </p:cNvSpPr>
          <p:nvPr>
            <p:ph type="title"/>
          </p:nvPr>
        </p:nvSpPr>
        <p:spPr/>
        <p:txBody>
          <a:bodyPr/>
          <a:lstStyle/>
          <a:p>
            <a:r>
              <a:rPr lang="en-US" sz="3600" b="1" dirty="0">
                <a:solidFill>
                  <a:schemeClr val="bg2"/>
                </a:solidFill>
                <a:latin typeface="Calibri"/>
                <a:ea typeface="Calibri"/>
                <a:cs typeface="Calibri"/>
                <a:sym typeface="Calibri"/>
              </a:rPr>
              <a:t>Adult MASLD Spectrum and Target Population</a:t>
            </a:r>
            <a:br>
              <a:rPr lang="en-US" sz="3600" b="1" dirty="0">
                <a:solidFill>
                  <a:schemeClr val="bg2"/>
                </a:solidFill>
                <a:latin typeface="Calibri"/>
                <a:ea typeface="Calibri"/>
                <a:cs typeface="Calibri"/>
                <a:sym typeface="Calibri"/>
              </a:rPr>
            </a:br>
            <a:endParaRPr lang="en-US" dirty="0"/>
          </a:p>
        </p:txBody>
      </p:sp>
      <p:cxnSp>
        <p:nvCxnSpPr>
          <p:cNvPr id="56" name="Straight Connector 55">
            <a:extLst>
              <a:ext uri="{FF2B5EF4-FFF2-40B4-BE49-F238E27FC236}">
                <a16:creationId xmlns:a16="http://schemas.microsoft.com/office/drawing/2014/main" id="{DDBAF7F0-D4DC-5F8B-0ACB-BBBE336E2185}"/>
              </a:ext>
            </a:extLst>
          </p:cNvPr>
          <p:cNvCxnSpPr>
            <a:cxnSpLocks/>
          </p:cNvCxnSpPr>
          <p:nvPr/>
        </p:nvCxnSpPr>
        <p:spPr bwMode="auto">
          <a:xfrm>
            <a:off x="8229599" y="5631833"/>
            <a:ext cx="349676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9B9A8C9-F4C6-D837-5AD8-275406C3C2A5}"/>
              </a:ext>
            </a:extLst>
          </p:cNvPr>
          <p:cNvCxnSpPr/>
          <p:nvPr/>
        </p:nvCxnSpPr>
        <p:spPr bwMode="auto">
          <a:xfrm flipV="1">
            <a:off x="8229596" y="3117233"/>
            <a:ext cx="0" cy="2526632"/>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A4A28DB-5030-D35E-5793-195D08E1531D}"/>
              </a:ext>
            </a:extLst>
          </p:cNvPr>
          <p:cNvCxnSpPr>
            <a:cxnSpLocks/>
          </p:cNvCxnSpPr>
          <p:nvPr/>
        </p:nvCxnSpPr>
        <p:spPr bwMode="auto">
          <a:xfrm flipH="1">
            <a:off x="8169440" y="3129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249605D-EC39-DE6F-E081-BC0E131A502F}"/>
              </a:ext>
            </a:extLst>
          </p:cNvPr>
          <p:cNvCxnSpPr>
            <a:cxnSpLocks/>
          </p:cNvCxnSpPr>
          <p:nvPr/>
        </p:nvCxnSpPr>
        <p:spPr bwMode="auto">
          <a:xfrm flipH="1">
            <a:off x="8169440" y="35463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9314F17-E792-9051-3FEC-93762C58BFFA}"/>
              </a:ext>
            </a:extLst>
          </p:cNvPr>
          <p:cNvCxnSpPr>
            <a:cxnSpLocks/>
          </p:cNvCxnSpPr>
          <p:nvPr/>
        </p:nvCxnSpPr>
        <p:spPr bwMode="auto">
          <a:xfrm flipH="1">
            <a:off x="8169440" y="39634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2E2BD990-FAB4-5E86-2733-B9D818C8073A}"/>
              </a:ext>
            </a:extLst>
          </p:cNvPr>
          <p:cNvCxnSpPr>
            <a:cxnSpLocks/>
          </p:cNvCxnSpPr>
          <p:nvPr/>
        </p:nvCxnSpPr>
        <p:spPr bwMode="auto">
          <a:xfrm flipH="1">
            <a:off x="8169440" y="43805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5803C31-209F-D6D0-BA16-C276E5DC53AB}"/>
              </a:ext>
            </a:extLst>
          </p:cNvPr>
          <p:cNvCxnSpPr>
            <a:cxnSpLocks/>
          </p:cNvCxnSpPr>
          <p:nvPr/>
        </p:nvCxnSpPr>
        <p:spPr bwMode="auto">
          <a:xfrm flipH="1">
            <a:off x="8169440" y="47976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584FF2D-1C52-D1AB-9DB0-44E4DC3F9EAA}"/>
              </a:ext>
            </a:extLst>
          </p:cNvPr>
          <p:cNvCxnSpPr>
            <a:cxnSpLocks/>
          </p:cNvCxnSpPr>
          <p:nvPr/>
        </p:nvCxnSpPr>
        <p:spPr bwMode="auto">
          <a:xfrm flipH="1">
            <a:off x="8169440" y="52147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28A6CB9-CAAA-5FDA-CBBD-935E738EBD6E}"/>
              </a:ext>
            </a:extLst>
          </p:cNvPr>
          <p:cNvCxnSpPr>
            <a:cxnSpLocks/>
          </p:cNvCxnSpPr>
          <p:nvPr/>
        </p:nvCxnSpPr>
        <p:spPr bwMode="auto">
          <a:xfrm flipH="1">
            <a:off x="8169440" y="56318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F3D04B5-B3EA-B799-1DE3-F37103D8CA02}"/>
              </a:ext>
            </a:extLst>
          </p:cNvPr>
          <p:cNvCxnSpPr>
            <a:cxnSpLocks/>
          </p:cNvCxnSpPr>
          <p:nvPr/>
        </p:nvCxnSpPr>
        <p:spPr bwMode="auto">
          <a:xfrm>
            <a:off x="8602577" y="5643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370262E-9998-5D3E-FD51-E6F9F30AE6D5}"/>
              </a:ext>
            </a:extLst>
          </p:cNvPr>
          <p:cNvCxnSpPr>
            <a:cxnSpLocks/>
          </p:cNvCxnSpPr>
          <p:nvPr/>
        </p:nvCxnSpPr>
        <p:spPr bwMode="auto">
          <a:xfrm>
            <a:off x="9303688" y="5643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D258F6D-2269-141B-AD16-603D01E8948F}"/>
              </a:ext>
            </a:extLst>
          </p:cNvPr>
          <p:cNvCxnSpPr>
            <a:cxnSpLocks/>
          </p:cNvCxnSpPr>
          <p:nvPr/>
        </p:nvCxnSpPr>
        <p:spPr bwMode="auto">
          <a:xfrm>
            <a:off x="10004799" y="5643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091F4BD-372E-12AC-A886-47FE059E608E}"/>
              </a:ext>
            </a:extLst>
          </p:cNvPr>
          <p:cNvCxnSpPr>
            <a:cxnSpLocks/>
          </p:cNvCxnSpPr>
          <p:nvPr/>
        </p:nvCxnSpPr>
        <p:spPr bwMode="auto">
          <a:xfrm>
            <a:off x="10705910" y="5643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B3267CF8-DEF4-010A-E249-A44CF17B2147}"/>
              </a:ext>
            </a:extLst>
          </p:cNvPr>
          <p:cNvCxnSpPr>
            <a:cxnSpLocks/>
          </p:cNvCxnSpPr>
          <p:nvPr/>
        </p:nvCxnSpPr>
        <p:spPr bwMode="auto">
          <a:xfrm>
            <a:off x="11407021" y="5643865"/>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112680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215BC4-B2DA-4A4E-9A94-58C9FB0F620B}"/>
              </a:ext>
            </a:extLst>
          </p:cNvPr>
          <p:cNvSpPr>
            <a:spLocks noGrp="1"/>
          </p:cNvSpPr>
          <p:nvPr>
            <p:ph type="title"/>
          </p:nvPr>
        </p:nvSpPr>
        <p:spPr/>
        <p:txBody>
          <a:bodyPr>
            <a:noAutofit/>
          </a:bodyPr>
          <a:lstStyle/>
          <a:p>
            <a:r>
              <a:rPr lang="en-US" b="1" dirty="0">
                <a:latin typeface="+mn-lt"/>
              </a:rPr>
              <a:t>FDA Efficacy Endpoints for Phase III Trials: </a:t>
            </a:r>
            <a:br>
              <a:rPr lang="en-US" b="1" dirty="0">
                <a:latin typeface="+mn-lt"/>
              </a:rPr>
            </a:br>
            <a:r>
              <a:rPr lang="en-US" b="1" dirty="0">
                <a:latin typeface="+mn-lt"/>
              </a:rPr>
              <a:t>Liver Histologic Improvement</a:t>
            </a:r>
          </a:p>
        </p:txBody>
      </p:sp>
      <p:sp>
        <p:nvSpPr>
          <p:cNvPr id="74" name="Content Placeholder 2"/>
          <p:cNvSpPr>
            <a:spLocks noGrp="1"/>
          </p:cNvSpPr>
          <p:nvPr>
            <p:ph sz="half" idx="1"/>
          </p:nvPr>
        </p:nvSpPr>
        <p:spPr>
          <a:xfrm>
            <a:off x="709044" y="1616592"/>
            <a:ext cx="5202054" cy="3515205"/>
          </a:xfrm>
          <a:solidFill>
            <a:schemeClr val="accent3"/>
          </a:solidFill>
        </p:spPr>
        <p:txBody>
          <a:bodyPr>
            <a:normAutofit/>
          </a:bodyPr>
          <a:lstStyle/>
          <a:p>
            <a:pPr marL="0" indent="0" algn="ctr">
              <a:spcAft>
                <a:spcPts val="800"/>
              </a:spcAft>
              <a:buNone/>
            </a:pPr>
            <a:r>
              <a:rPr lang="en-US" sz="4000" b="1" dirty="0">
                <a:solidFill>
                  <a:schemeClr val="tx1"/>
                </a:solidFill>
              </a:rPr>
              <a:t>MASH Resolution</a:t>
            </a:r>
          </a:p>
          <a:p>
            <a:pPr marL="457189" indent="-457189">
              <a:spcAft>
                <a:spcPts val="800"/>
              </a:spcAft>
              <a:buClr>
                <a:schemeClr val="tx1"/>
              </a:buClr>
            </a:pPr>
            <a:r>
              <a:rPr lang="en-US" sz="2400" b="1" dirty="0">
                <a:solidFill>
                  <a:schemeClr val="tx1"/>
                </a:solidFill>
              </a:rPr>
              <a:t>Resolution of steatohepatitis on overall histopathologic reading</a:t>
            </a:r>
          </a:p>
          <a:p>
            <a:pPr marL="0" indent="0" algn="ctr">
              <a:spcAft>
                <a:spcPts val="800"/>
              </a:spcAft>
              <a:buClr>
                <a:schemeClr val="tx1"/>
              </a:buClr>
              <a:buNone/>
            </a:pPr>
            <a:r>
              <a:rPr lang="en-US" sz="2400" b="1" dirty="0">
                <a:solidFill>
                  <a:schemeClr val="tx1"/>
                </a:solidFill>
              </a:rPr>
              <a:t>and</a:t>
            </a:r>
          </a:p>
          <a:p>
            <a:pPr marL="457189" indent="-457189">
              <a:spcAft>
                <a:spcPts val="800"/>
              </a:spcAft>
              <a:buClr>
                <a:schemeClr val="tx1"/>
              </a:buClr>
            </a:pPr>
            <a:r>
              <a:rPr lang="en-US" sz="2400" b="1" dirty="0">
                <a:solidFill>
                  <a:schemeClr val="tx1"/>
                </a:solidFill>
              </a:rPr>
              <a:t>No worsening of liver fibrosis</a:t>
            </a:r>
          </a:p>
        </p:txBody>
      </p:sp>
      <p:sp>
        <p:nvSpPr>
          <p:cNvPr id="8" name="Content Placeholder 2">
            <a:extLst>
              <a:ext uri="{FF2B5EF4-FFF2-40B4-BE49-F238E27FC236}">
                <a16:creationId xmlns:a16="http://schemas.microsoft.com/office/drawing/2014/main" id="{16707CB3-8C21-4354-A0A6-300518240E62}"/>
              </a:ext>
            </a:extLst>
          </p:cNvPr>
          <p:cNvSpPr txBox="1">
            <a:spLocks/>
          </p:cNvSpPr>
          <p:nvPr/>
        </p:nvSpPr>
        <p:spPr bwMode="auto">
          <a:xfrm>
            <a:off x="6282491" y="1616592"/>
            <a:ext cx="5200465" cy="3515205"/>
          </a:xfrm>
          <a:prstGeom prst="rect">
            <a:avLst/>
          </a:prstGeom>
          <a:solidFill>
            <a:schemeClr val="accent1"/>
          </a:solidFill>
          <a:ln>
            <a:noFill/>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spcAft>
                <a:spcPts val="800"/>
              </a:spcAft>
              <a:buFont typeface="Wingdings" panose="05000000000000000000" pitchFamily="2" charset="2"/>
              <a:buNone/>
            </a:pPr>
            <a:r>
              <a:rPr lang="en-US" sz="4000" b="1" kern="0" dirty="0">
                <a:solidFill>
                  <a:schemeClr val="tx1"/>
                </a:solidFill>
              </a:rPr>
              <a:t>Fibrosis Improvement</a:t>
            </a:r>
          </a:p>
          <a:p>
            <a:pPr marL="457189" indent="-457189">
              <a:spcAft>
                <a:spcPts val="800"/>
              </a:spcAft>
              <a:buClr>
                <a:schemeClr val="tx1"/>
              </a:buClr>
            </a:pPr>
            <a:r>
              <a:rPr lang="en-US" sz="2400" b="1" kern="0" dirty="0">
                <a:solidFill>
                  <a:schemeClr val="tx1"/>
                </a:solidFill>
              </a:rPr>
              <a:t>Improvement ≥1 fibrosis stage</a:t>
            </a:r>
          </a:p>
          <a:p>
            <a:pPr marL="0" indent="0" algn="ctr">
              <a:spcAft>
                <a:spcPts val="800"/>
              </a:spcAft>
              <a:buClr>
                <a:schemeClr val="tx1"/>
              </a:buClr>
              <a:buFont typeface="Wingdings" panose="05000000000000000000" pitchFamily="2" charset="2"/>
              <a:buNone/>
            </a:pPr>
            <a:r>
              <a:rPr lang="en-US" sz="2400" b="1" kern="0" dirty="0">
                <a:solidFill>
                  <a:schemeClr val="tx1"/>
                </a:solidFill>
              </a:rPr>
              <a:t>and</a:t>
            </a:r>
          </a:p>
          <a:p>
            <a:pPr marL="457189" indent="-457189">
              <a:spcAft>
                <a:spcPts val="800"/>
              </a:spcAft>
              <a:buClr>
                <a:schemeClr val="tx1"/>
              </a:buClr>
            </a:pPr>
            <a:r>
              <a:rPr lang="en-US" sz="2400" b="1" kern="0" dirty="0">
                <a:solidFill>
                  <a:schemeClr val="tx1"/>
                </a:solidFill>
              </a:rPr>
              <a:t>No worsening of steatohepatitis</a:t>
            </a:r>
          </a:p>
        </p:txBody>
      </p:sp>
      <p:sp>
        <p:nvSpPr>
          <p:cNvPr id="2" name="TextBox 1">
            <a:extLst>
              <a:ext uri="{FF2B5EF4-FFF2-40B4-BE49-F238E27FC236}">
                <a16:creationId xmlns:a16="http://schemas.microsoft.com/office/drawing/2014/main" id="{8300A830-1A06-5F4F-9DE9-F634D5707D09}"/>
              </a:ext>
            </a:extLst>
          </p:cNvPr>
          <p:cNvSpPr txBox="1"/>
          <p:nvPr/>
        </p:nvSpPr>
        <p:spPr>
          <a:xfrm>
            <a:off x="5039710" y="4819353"/>
            <a:ext cx="2112579" cy="584775"/>
          </a:xfrm>
          <a:prstGeom prst="rect">
            <a:avLst/>
          </a:prstGeom>
          <a:solidFill>
            <a:schemeClr val="tx1"/>
          </a:solidFill>
          <a:ln w="38100">
            <a:solidFill>
              <a:srgbClr val="7030A0"/>
            </a:solidFill>
          </a:ln>
        </p:spPr>
        <p:txBody>
          <a:bodyPr wrap="square" rtlCol="0">
            <a:spAutoFit/>
          </a:bodyPr>
          <a:lstStyle/>
          <a:p>
            <a:pPr algn="ctr"/>
            <a:r>
              <a:rPr lang="en-US" sz="3200" b="1" dirty="0">
                <a:solidFill>
                  <a:schemeClr val="bg1"/>
                </a:solidFill>
              </a:rPr>
              <a:t>OR BOTH</a:t>
            </a:r>
          </a:p>
        </p:txBody>
      </p:sp>
      <p:sp>
        <p:nvSpPr>
          <p:cNvPr id="5" name="Text Placeholder 34">
            <a:extLst>
              <a:ext uri="{FF2B5EF4-FFF2-40B4-BE49-F238E27FC236}">
                <a16:creationId xmlns:a16="http://schemas.microsoft.com/office/drawing/2014/main" id="{81429043-9B58-4A5C-BFDB-B95ED2730041}"/>
              </a:ext>
            </a:extLst>
          </p:cNvPr>
          <p:cNvSpPr txBox="1">
            <a:spLocks/>
          </p:cNvSpPr>
          <p:nvPr/>
        </p:nvSpPr>
        <p:spPr>
          <a:xfrm>
            <a:off x="428903" y="6426200"/>
            <a:ext cx="6443133" cy="30480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200" dirty="0">
                <a:solidFill>
                  <a:schemeClr val="bg2"/>
                </a:solidFill>
              </a:rPr>
              <a:t>US FDA. Draft Guidance. Noncirrhotic MASH With Liver Fibrosis. December 2018.</a:t>
            </a:r>
          </a:p>
        </p:txBody>
      </p:sp>
    </p:spTree>
    <p:extLst>
      <p:ext uri="{BB962C8B-B14F-4D97-AF65-F5344CB8AC3E}">
        <p14:creationId xmlns:p14="http://schemas.microsoft.com/office/powerpoint/2010/main" val="1110642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9" name="Group 468">
            <a:extLst>
              <a:ext uri="{FF2B5EF4-FFF2-40B4-BE49-F238E27FC236}">
                <a16:creationId xmlns:a16="http://schemas.microsoft.com/office/drawing/2014/main" id="{B30B548A-375B-C6B5-76F0-34F511FC508B}"/>
              </a:ext>
            </a:extLst>
          </p:cNvPr>
          <p:cNvGrpSpPr/>
          <p:nvPr/>
        </p:nvGrpSpPr>
        <p:grpSpPr>
          <a:xfrm>
            <a:off x="9114787" y="1054944"/>
            <a:ext cx="2134295" cy="5151922"/>
            <a:chOff x="9114787" y="1054944"/>
            <a:chExt cx="2134295" cy="5151922"/>
          </a:xfrm>
        </p:grpSpPr>
        <p:sp>
          <p:nvSpPr>
            <p:cNvPr id="386" name="Freeform: Shape 385">
              <a:extLst>
                <a:ext uri="{FF2B5EF4-FFF2-40B4-BE49-F238E27FC236}">
                  <a16:creationId xmlns:a16="http://schemas.microsoft.com/office/drawing/2014/main" id="{B3F815EB-50B2-368D-5FD5-98DFD3195C47}"/>
                </a:ext>
              </a:extLst>
            </p:cNvPr>
            <p:cNvSpPr/>
            <p:nvPr/>
          </p:nvSpPr>
          <p:spPr>
            <a:xfrm>
              <a:off x="9114787" y="1602938"/>
              <a:ext cx="2134295" cy="4603928"/>
            </a:xfrm>
            <a:custGeom>
              <a:avLst/>
              <a:gdLst>
                <a:gd name="connsiteX0" fmla="*/ 2127421 w 2134295"/>
                <a:gd name="connsiteY0" fmla="*/ 2126260 h 4603928"/>
                <a:gd name="connsiteX1" fmla="*/ 2024148 w 2134295"/>
                <a:gd name="connsiteY1" fmla="*/ 2413877 h 4603928"/>
                <a:gd name="connsiteX2" fmla="*/ 1964484 w 2134295"/>
                <a:gd name="connsiteY2" fmla="*/ 2414672 h 4603928"/>
                <a:gd name="connsiteX3" fmla="*/ 1922177 w 2134295"/>
                <a:gd name="connsiteY3" fmla="*/ 2377355 h 4603928"/>
                <a:gd name="connsiteX4" fmla="*/ 1934471 w 2134295"/>
                <a:gd name="connsiteY4" fmla="*/ 2208560 h 4603928"/>
                <a:gd name="connsiteX5" fmla="*/ 1912703 w 2134295"/>
                <a:gd name="connsiteY5" fmla="*/ 2265838 h 4603928"/>
                <a:gd name="connsiteX6" fmla="*/ 1858608 w 2134295"/>
                <a:gd name="connsiteY6" fmla="*/ 2246383 h 4603928"/>
                <a:gd name="connsiteX7" fmla="*/ 1890139 w 2134295"/>
                <a:gd name="connsiteY7" fmla="*/ 2066017 h 4603928"/>
                <a:gd name="connsiteX8" fmla="*/ 1692416 w 2134295"/>
                <a:gd name="connsiteY8" fmla="*/ 1155724 h 4603928"/>
                <a:gd name="connsiteX9" fmla="*/ 1727708 w 2134295"/>
                <a:gd name="connsiteY9" fmla="*/ 1457732 h 4603928"/>
                <a:gd name="connsiteX10" fmla="*/ 1822954 w 2134295"/>
                <a:gd name="connsiteY10" fmla="*/ 2299756 h 4603928"/>
                <a:gd name="connsiteX11" fmla="*/ 1787661 w 2134295"/>
                <a:gd name="connsiteY11" fmla="*/ 3196091 h 4603928"/>
                <a:gd name="connsiteX12" fmla="*/ 1610188 w 2134295"/>
                <a:gd name="connsiteY12" fmla="*/ 4281110 h 4603928"/>
                <a:gd name="connsiteX13" fmla="*/ 1809357 w 2134295"/>
                <a:gd name="connsiteY13" fmla="*/ 4512606 h 4603928"/>
                <a:gd name="connsiteX14" fmla="*/ 1794749 w 2134295"/>
                <a:gd name="connsiteY14" fmla="*/ 4530325 h 4603928"/>
                <a:gd name="connsiteX15" fmla="*/ 1774138 w 2134295"/>
                <a:gd name="connsiteY15" fmla="*/ 4547537 h 4603928"/>
                <a:gd name="connsiteX16" fmla="*/ 1746294 w 2134295"/>
                <a:gd name="connsiteY16" fmla="*/ 4558096 h 4603928"/>
                <a:gd name="connsiteX17" fmla="*/ 1708399 w 2134295"/>
                <a:gd name="connsiteY17" fmla="*/ 4570824 h 4603928"/>
                <a:gd name="connsiteX18" fmla="*/ 1618505 w 2134295"/>
                <a:gd name="connsiteY18" fmla="*/ 4596353 h 4603928"/>
                <a:gd name="connsiteX19" fmla="*/ 1350341 w 2134295"/>
                <a:gd name="connsiteY19" fmla="*/ 4472686 h 4603928"/>
                <a:gd name="connsiteX20" fmla="*/ 1280119 w 2134295"/>
                <a:gd name="connsiteY20" fmla="*/ 4306567 h 4603928"/>
                <a:gd name="connsiteX21" fmla="*/ 1156668 w 2134295"/>
                <a:gd name="connsiteY21" fmla="*/ 3207373 h 4603928"/>
                <a:gd name="connsiteX22" fmla="*/ 1065834 w 2134295"/>
                <a:gd name="connsiteY22" fmla="*/ 2420096 h 4603928"/>
                <a:gd name="connsiteX23" fmla="*/ 1064532 w 2134295"/>
                <a:gd name="connsiteY23" fmla="*/ 2420096 h 4603928"/>
                <a:gd name="connsiteX24" fmla="*/ 983100 w 2134295"/>
                <a:gd name="connsiteY24" fmla="*/ 3207446 h 4603928"/>
                <a:gd name="connsiteX25" fmla="*/ 859649 w 2134295"/>
                <a:gd name="connsiteY25" fmla="*/ 4306639 h 4603928"/>
                <a:gd name="connsiteX26" fmla="*/ 793115 w 2134295"/>
                <a:gd name="connsiteY26" fmla="*/ 4472758 h 4603928"/>
                <a:gd name="connsiteX27" fmla="*/ 521263 w 2134295"/>
                <a:gd name="connsiteY27" fmla="*/ 4596426 h 4603928"/>
                <a:gd name="connsiteX28" fmla="*/ 431370 w 2134295"/>
                <a:gd name="connsiteY28" fmla="*/ 4570896 h 4603928"/>
                <a:gd name="connsiteX29" fmla="*/ 393546 w 2134295"/>
                <a:gd name="connsiteY29" fmla="*/ 4558168 h 4603928"/>
                <a:gd name="connsiteX30" fmla="*/ 365631 w 2134295"/>
                <a:gd name="connsiteY30" fmla="*/ 4547610 h 4603928"/>
                <a:gd name="connsiteX31" fmla="*/ 345019 w 2134295"/>
                <a:gd name="connsiteY31" fmla="*/ 4530397 h 4603928"/>
                <a:gd name="connsiteX32" fmla="*/ 330338 w 2134295"/>
                <a:gd name="connsiteY32" fmla="*/ 4512679 h 4603928"/>
                <a:gd name="connsiteX33" fmla="*/ 529580 w 2134295"/>
                <a:gd name="connsiteY33" fmla="*/ 4281182 h 4603928"/>
                <a:gd name="connsiteX34" fmla="*/ 349069 w 2134295"/>
                <a:gd name="connsiteY34" fmla="*/ 3191029 h 4603928"/>
                <a:gd name="connsiteX35" fmla="*/ 314428 w 2134295"/>
                <a:gd name="connsiteY35" fmla="*/ 2281748 h 4603928"/>
                <a:gd name="connsiteX36" fmla="*/ 405334 w 2134295"/>
                <a:gd name="connsiteY36" fmla="*/ 1446161 h 4603928"/>
                <a:gd name="connsiteX37" fmla="*/ 443158 w 2134295"/>
                <a:gd name="connsiteY37" fmla="*/ 1155796 h 4603928"/>
                <a:gd name="connsiteX38" fmla="*/ 242542 w 2134295"/>
                <a:gd name="connsiteY38" fmla="*/ 2066089 h 4603928"/>
                <a:gd name="connsiteX39" fmla="*/ 274146 w 2134295"/>
                <a:gd name="connsiteY39" fmla="*/ 2246456 h 4603928"/>
                <a:gd name="connsiteX40" fmla="*/ 219978 w 2134295"/>
                <a:gd name="connsiteY40" fmla="*/ 2263740 h 4603928"/>
                <a:gd name="connsiteX41" fmla="*/ 198209 w 2134295"/>
                <a:gd name="connsiteY41" fmla="*/ 2208632 h 4603928"/>
                <a:gd name="connsiteX42" fmla="*/ 210504 w 2134295"/>
                <a:gd name="connsiteY42" fmla="*/ 2377427 h 4603928"/>
                <a:gd name="connsiteX43" fmla="*/ 168197 w 2134295"/>
                <a:gd name="connsiteY43" fmla="*/ 2414745 h 4603928"/>
                <a:gd name="connsiteX44" fmla="*/ 108605 w 2134295"/>
                <a:gd name="connsiteY44" fmla="*/ 2413949 h 4603928"/>
                <a:gd name="connsiteX45" fmla="*/ 5332 w 2134295"/>
                <a:gd name="connsiteY45" fmla="*/ 2126332 h 4603928"/>
                <a:gd name="connsiteX46" fmla="*/ 265106 w 2134295"/>
                <a:gd name="connsiteY46" fmla="*/ 622218 h 4603928"/>
                <a:gd name="connsiteX47" fmla="*/ 571598 w 2134295"/>
                <a:gd name="connsiteY47" fmla="*/ 298947 h 4603928"/>
                <a:gd name="connsiteX48" fmla="*/ 882864 w 2134295"/>
                <a:gd name="connsiteY48" fmla="*/ 185622 h 4603928"/>
                <a:gd name="connsiteX49" fmla="*/ 897617 w 2134295"/>
                <a:gd name="connsiteY49" fmla="*/ 126970 h 4603928"/>
                <a:gd name="connsiteX50" fmla="*/ 899208 w 2134295"/>
                <a:gd name="connsiteY50" fmla="*/ 99995 h 4603928"/>
                <a:gd name="connsiteX51" fmla="*/ 899498 w 2134295"/>
                <a:gd name="connsiteY51" fmla="*/ 87339 h 4603928"/>
                <a:gd name="connsiteX52" fmla="*/ 897473 w 2134295"/>
                <a:gd name="connsiteY52" fmla="*/ 26734 h 4603928"/>
                <a:gd name="connsiteX53" fmla="*/ 1069812 w 2134295"/>
                <a:gd name="connsiteY53" fmla="*/ 6123 h 4603928"/>
                <a:gd name="connsiteX54" fmla="*/ 1240053 w 2134295"/>
                <a:gd name="connsiteY54" fmla="*/ 17984 h 4603928"/>
                <a:gd name="connsiteX55" fmla="*/ 1242151 w 2134295"/>
                <a:gd name="connsiteY55" fmla="*/ 26807 h 4603928"/>
                <a:gd name="connsiteX56" fmla="*/ 1241066 w 2134295"/>
                <a:gd name="connsiteY56" fmla="*/ 43585 h 4603928"/>
                <a:gd name="connsiteX57" fmla="*/ 1240921 w 2134295"/>
                <a:gd name="connsiteY57" fmla="*/ 47201 h 4603928"/>
                <a:gd name="connsiteX58" fmla="*/ 1240777 w 2134295"/>
                <a:gd name="connsiteY58" fmla="*/ 50383 h 4603928"/>
                <a:gd name="connsiteX59" fmla="*/ 1240777 w 2134295"/>
                <a:gd name="connsiteY59" fmla="*/ 50383 h 4603928"/>
                <a:gd name="connsiteX60" fmla="*/ 1242512 w 2134295"/>
                <a:gd name="connsiteY60" fmla="*/ 131960 h 4603928"/>
                <a:gd name="connsiteX61" fmla="*/ 1250323 w 2134295"/>
                <a:gd name="connsiteY61" fmla="*/ 172098 h 4603928"/>
                <a:gd name="connsiteX62" fmla="*/ 1256759 w 2134295"/>
                <a:gd name="connsiteY62" fmla="*/ 185694 h 4603928"/>
                <a:gd name="connsiteX63" fmla="*/ 1260231 w 2134295"/>
                <a:gd name="connsiteY63" fmla="*/ 189599 h 4603928"/>
                <a:gd name="connsiteX64" fmla="*/ 1263485 w 2134295"/>
                <a:gd name="connsiteY64" fmla="*/ 192275 h 4603928"/>
                <a:gd name="connsiteX65" fmla="*/ 1267607 w 2134295"/>
                <a:gd name="connsiteY65" fmla="*/ 195168 h 4603928"/>
                <a:gd name="connsiteX66" fmla="*/ 1568025 w 2134295"/>
                <a:gd name="connsiteY66" fmla="*/ 299092 h 4603928"/>
                <a:gd name="connsiteX67" fmla="*/ 1874518 w 2134295"/>
                <a:gd name="connsiteY67" fmla="*/ 622363 h 4603928"/>
                <a:gd name="connsiteX68" fmla="*/ 2127349 w 2134295"/>
                <a:gd name="connsiteY68" fmla="*/ 2126477 h 4603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134295" h="4603928">
                  <a:moveTo>
                    <a:pt x="2127421" y="2126260"/>
                  </a:moveTo>
                  <a:cubicBezTo>
                    <a:pt x="2113102" y="2303444"/>
                    <a:pt x="2050400" y="2371136"/>
                    <a:pt x="2024148" y="2413877"/>
                  </a:cubicBezTo>
                  <a:cubicBezTo>
                    <a:pt x="2000210" y="2452857"/>
                    <a:pt x="1966437" y="2441431"/>
                    <a:pt x="1964484" y="2414672"/>
                  </a:cubicBezTo>
                  <a:cubicBezTo>
                    <a:pt x="1946259" y="2444685"/>
                    <a:pt x="1902217" y="2414166"/>
                    <a:pt x="1922177" y="2377355"/>
                  </a:cubicBezTo>
                  <a:cubicBezTo>
                    <a:pt x="1942788" y="2339315"/>
                    <a:pt x="1950888" y="2212538"/>
                    <a:pt x="1934471" y="2208560"/>
                  </a:cubicBezTo>
                  <a:cubicBezTo>
                    <a:pt x="1918127" y="2204582"/>
                    <a:pt x="1926444" y="2225338"/>
                    <a:pt x="1912703" y="2265838"/>
                  </a:cubicBezTo>
                  <a:cubicBezTo>
                    <a:pt x="1899034" y="2306192"/>
                    <a:pt x="1854485" y="2288908"/>
                    <a:pt x="1858608" y="2246383"/>
                  </a:cubicBezTo>
                  <a:cubicBezTo>
                    <a:pt x="1862296" y="2207981"/>
                    <a:pt x="1874156" y="2122210"/>
                    <a:pt x="1890139" y="2066017"/>
                  </a:cubicBezTo>
                  <a:cubicBezTo>
                    <a:pt x="1916174" y="1968095"/>
                    <a:pt x="1721416" y="1352073"/>
                    <a:pt x="1692416" y="1155724"/>
                  </a:cubicBezTo>
                  <a:cubicBezTo>
                    <a:pt x="1691114" y="1183278"/>
                    <a:pt x="1712448" y="1350699"/>
                    <a:pt x="1727708" y="1457732"/>
                  </a:cubicBezTo>
                  <a:cubicBezTo>
                    <a:pt x="1755624" y="1653792"/>
                    <a:pt x="1801475" y="1852745"/>
                    <a:pt x="1822954" y="2299756"/>
                  </a:cubicBezTo>
                  <a:cubicBezTo>
                    <a:pt x="1828884" y="2424291"/>
                    <a:pt x="1816445" y="2767884"/>
                    <a:pt x="1787661" y="3196091"/>
                  </a:cubicBezTo>
                  <a:cubicBezTo>
                    <a:pt x="1754322" y="3691918"/>
                    <a:pt x="1613514" y="4172340"/>
                    <a:pt x="1610188" y="4281110"/>
                  </a:cubicBezTo>
                  <a:cubicBezTo>
                    <a:pt x="1607873" y="4356829"/>
                    <a:pt x="1793953" y="4483028"/>
                    <a:pt x="1809357" y="4512606"/>
                  </a:cubicBezTo>
                  <a:cubicBezTo>
                    <a:pt x="1812973" y="4519405"/>
                    <a:pt x="1805524" y="4531988"/>
                    <a:pt x="1794749" y="4530325"/>
                  </a:cubicBezTo>
                  <a:cubicBezTo>
                    <a:pt x="1802125" y="4542475"/>
                    <a:pt x="1783033" y="4551226"/>
                    <a:pt x="1774138" y="4547537"/>
                  </a:cubicBezTo>
                  <a:cubicBezTo>
                    <a:pt x="1779345" y="4557373"/>
                    <a:pt x="1759529" y="4569667"/>
                    <a:pt x="1746294" y="4558096"/>
                  </a:cubicBezTo>
                  <a:cubicBezTo>
                    <a:pt x="1754177" y="4575453"/>
                    <a:pt x="1726985" y="4588181"/>
                    <a:pt x="1708399" y="4570824"/>
                  </a:cubicBezTo>
                  <a:cubicBezTo>
                    <a:pt x="1725032" y="4603874"/>
                    <a:pt x="1663126" y="4611758"/>
                    <a:pt x="1618505" y="4596353"/>
                  </a:cubicBezTo>
                  <a:cubicBezTo>
                    <a:pt x="1517401" y="4561495"/>
                    <a:pt x="1404437" y="4509858"/>
                    <a:pt x="1350341" y="4472686"/>
                  </a:cubicBezTo>
                  <a:cubicBezTo>
                    <a:pt x="1291907" y="4432476"/>
                    <a:pt x="1284892" y="4393929"/>
                    <a:pt x="1280119" y="4306567"/>
                  </a:cubicBezTo>
                  <a:cubicBezTo>
                    <a:pt x="1271296" y="4144931"/>
                    <a:pt x="1176918" y="3438436"/>
                    <a:pt x="1156668" y="3207373"/>
                  </a:cubicBezTo>
                  <a:cubicBezTo>
                    <a:pt x="1139528" y="3013844"/>
                    <a:pt x="1075453" y="2649279"/>
                    <a:pt x="1065834" y="2420096"/>
                  </a:cubicBezTo>
                  <a:cubicBezTo>
                    <a:pt x="1065762" y="2420096"/>
                    <a:pt x="1064605" y="2420096"/>
                    <a:pt x="1064532" y="2420096"/>
                  </a:cubicBezTo>
                  <a:cubicBezTo>
                    <a:pt x="1054986" y="2649279"/>
                    <a:pt x="1000240" y="3013917"/>
                    <a:pt x="983100" y="3207446"/>
                  </a:cubicBezTo>
                  <a:cubicBezTo>
                    <a:pt x="962778" y="3438580"/>
                    <a:pt x="868472" y="4145003"/>
                    <a:pt x="859649" y="4306639"/>
                  </a:cubicBezTo>
                  <a:cubicBezTo>
                    <a:pt x="854876" y="4394002"/>
                    <a:pt x="851622" y="4432548"/>
                    <a:pt x="793115" y="4472758"/>
                  </a:cubicBezTo>
                  <a:cubicBezTo>
                    <a:pt x="739019" y="4509931"/>
                    <a:pt x="621861" y="4564605"/>
                    <a:pt x="521263" y="4596426"/>
                  </a:cubicBezTo>
                  <a:cubicBezTo>
                    <a:pt x="476136" y="4610745"/>
                    <a:pt x="414808" y="4603947"/>
                    <a:pt x="431370" y="4570896"/>
                  </a:cubicBezTo>
                  <a:cubicBezTo>
                    <a:pt x="412783" y="4588253"/>
                    <a:pt x="385591" y="4575525"/>
                    <a:pt x="393546" y="4558168"/>
                  </a:cubicBezTo>
                  <a:cubicBezTo>
                    <a:pt x="380239" y="4569740"/>
                    <a:pt x="360496" y="4557373"/>
                    <a:pt x="365631" y="4547610"/>
                  </a:cubicBezTo>
                  <a:cubicBezTo>
                    <a:pt x="356735" y="4551298"/>
                    <a:pt x="337715" y="4542547"/>
                    <a:pt x="345019" y="4530397"/>
                  </a:cubicBezTo>
                  <a:cubicBezTo>
                    <a:pt x="334244" y="4532061"/>
                    <a:pt x="326722" y="4519405"/>
                    <a:pt x="330338" y="4512679"/>
                  </a:cubicBezTo>
                  <a:cubicBezTo>
                    <a:pt x="345815" y="4483028"/>
                    <a:pt x="531967" y="4356829"/>
                    <a:pt x="529580" y="4281182"/>
                  </a:cubicBezTo>
                  <a:cubicBezTo>
                    <a:pt x="526181" y="4172702"/>
                    <a:pt x="383927" y="3690182"/>
                    <a:pt x="349069" y="3191029"/>
                  </a:cubicBezTo>
                  <a:cubicBezTo>
                    <a:pt x="318767" y="2756891"/>
                    <a:pt x="308425" y="2406789"/>
                    <a:pt x="314428" y="2281748"/>
                  </a:cubicBezTo>
                  <a:cubicBezTo>
                    <a:pt x="335979" y="1834737"/>
                    <a:pt x="366354" y="1642727"/>
                    <a:pt x="405334" y="1446161"/>
                  </a:cubicBezTo>
                  <a:cubicBezTo>
                    <a:pt x="424065" y="1352000"/>
                    <a:pt x="444604" y="1183350"/>
                    <a:pt x="443158" y="1155796"/>
                  </a:cubicBezTo>
                  <a:cubicBezTo>
                    <a:pt x="414157" y="1352145"/>
                    <a:pt x="216506" y="1968168"/>
                    <a:pt x="242542" y="2066089"/>
                  </a:cubicBezTo>
                  <a:cubicBezTo>
                    <a:pt x="258524" y="2122282"/>
                    <a:pt x="270385" y="2208054"/>
                    <a:pt x="274146" y="2246456"/>
                  </a:cubicBezTo>
                  <a:cubicBezTo>
                    <a:pt x="278195" y="2288908"/>
                    <a:pt x="233719" y="2304095"/>
                    <a:pt x="219978" y="2263740"/>
                  </a:cubicBezTo>
                  <a:cubicBezTo>
                    <a:pt x="206309" y="2223241"/>
                    <a:pt x="214554" y="2204582"/>
                    <a:pt x="198209" y="2208632"/>
                  </a:cubicBezTo>
                  <a:cubicBezTo>
                    <a:pt x="181793" y="2212610"/>
                    <a:pt x="189893" y="2339387"/>
                    <a:pt x="210504" y="2377427"/>
                  </a:cubicBezTo>
                  <a:cubicBezTo>
                    <a:pt x="230536" y="2414238"/>
                    <a:pt x="186421" y="2444757"/>
                    <a:pt x="168197" y="2414745"/>
                  </a:cubicBezTo>
                  <a:cubicBezTo>
                    <a:pt x="166316" y="2441503"/>
                    <a:pt x="132470" y="2452930"/>
                    <a:pt x="108605" y="2413949"/>
                  </a:cubicBezTo>
                  <a:cubicBezTo>
                    <a:pt x="82208" y="2371208"/>
                    <a:pt x="19651" y="2303516"/>
                    <a:pt x="5332" y="2126332"/>
                  </a:cubicBezTo>
                  <a:cubicBezTo>
                    <a:pt x="-27791" y="1716277"/>
                    <a:pt x="97612" y="1132726"/>
                    <a:pt x="265106" y="622218"/>
                  </a:cubicBezTo>
                  <a:cubicBezTo>
                    <a:pt x="307774" y="492114"/>
                    <a:pt x="389351" y="352826"/>
                    <a:pt x="571598" y="298947"/>
                  </a:cubicBezTo>
                  <a:cubicBezTo>
                    <a:pt x="699822" y="261052"/>
                    <a:pt x="863482" y="214405"/>
                    <a:pt x="882864" y="185622"/>
                  </a:cubicBezTo>
                  <a:cubicBezTo>
                    <a:pt x="890892" y="173617"/>
                    <a:pt x="895376" y="151631"/>
                    <a:pt x="897617" y="126970"/>
                  </a:cubicBezTo>
                  <a:cubicBezTo>
                    <a:pt x="898413" y="118219"/>
                    <a:pt x="898919" y="109179"/>
                    <a:pt x="899208" y="99995"/>
                  </a:cubicBezTo>
                  <a:cubicBezTo>
                    <a:pt x="899353" y="95728"/>
                    <a:pt x="899425" y="91533"/>
                    <a:pt x="899498" y="87339"/>
                  </a:cubicBezTo>
                  <a:cubicBezTo>
                    <a:pt x="899715" y="64775"/>
                    <a:pt x="898702" y="43006"/>
                    <a:pt x="897473" y="26734"/>
                  </a:cubicBezTo>
                  <a:cubicBezTo>
                    <a:pt x="894363" y="-14199"/>
                    <a:pt x="1047175" y="3303"/>
                    <a:pt x="1069812" y="6123"/>
                  </a:cubicBezTo>
                  <a:cubicBezTo>
                    <a:pt x="1090640" y="3520"/>
                    <a:pt x="1221467" y="-11451"/>
                    <a:pt x="1240053" y="17984"/>
                  </a:cubicBezTo>
                  <a:cubicBezTo>
                    <a:pt x="1241644" y="20515"/>
                    <a:pt x="1242368" y="23480"/>
                    <a:pt x="1242151" y="26807"/>
                  </a:cubicBezTo>
                  <a:cubicBezTo>
                    <a:pt x="1241789" y="31869"/>
                    <a:pt x="1241427" y="37510"/>
                    <a:pt x="1241066" y="43585"/>
                  </a:cubicBezTo>
                  <a:cubicBezTo>
                    <a:pt x="1241066" y="44742"/>
                    <a:pt x="1240993" y="45972"/>
                    <a:pt x="1240921" y="47201"/>
                  </a:cubicBezTo>
                  <a:cubicBezTo>
                    <a:pt x="1240921" y="48286"/>
                    <a:pt x="1240849" y="49298"/>
                    <a:pt x="1240777" y="50383"/>
                  </a:cubicBezTo>
                  <a:lnTo>
                    <a:pt x="1240777" y="50383"/>
                  </a:lnTo>
                  <a:cubicBezTo>
                    <a:pt x="1239692" y="75261"/>
                    <a:pt x="1239692" y="105563"/>
                    <a:pt x="1242512" y="131960"/>
                  </a:cubicBezTo>
                  <a:cubicBezTo>
                    <a:pt x="1244103" y="147220"/>
                    <a:pt x="1246634" y="161177"/>
                    <a:pt x="1250323" y="172098"/>
                  </a:cubicBezTo>
                  <a:cubicBezTo>
                    <a:pt x="1252203" y="177450"/>
                    <a:pt x="1254300" y="182006"/>
                    <a:pt x="1256759" y="185694"/>
                  </a:cubicBezTo>
                  <a:cubicBezTo>
                    <a:pt x="1257627" y="186923"/>
                    <a:pt x="1258784" y="188225"/>
                    <a:pt x="1260231" y="189599"/>
                  </a:cubicBezTo>
                  <a:cubicBezTo>
                    <a:pt x="1261243" y="190467"/>
                    <a:pt x="1262256" y="191335"/>
                    <a:pt x="1263485" y="192275"/>
                  </a:cubicBezTo>
                  <a:cubicBezTo>
                    <a:pt x="1264714" y="193215"/>
                    <a:pt x="1266089" y="194155"/>
                    <a:pt x="1267607" y="195168"/>
                  </a:cubicBezTo>
                  <a:cubicBezTo>
                    <a:pt x="1311940" y="224675"/>
                    <a:pt x="1454483" y="260184"/>
                    <a:pt x="1568025" y="299092"/>
                  </a:cubicBezTo>
                  <a:cubicBezTo>
                    <a:pt x="1765025" y="366494"/>
                    <a:pt x="1829607" y="495586"/>
                    <a:pt x="1874518" y="622363"/>
                  </a:cubicBezTo>
                  <a:cubicBezTo>
                    <a:pt x="2075423" y="1189136"/>
                    <a:pt x="2160399" y="1716422"/>
                    <a:pt x="2127349" y="2126477"/>
                  </a:cubicBezTo>
                  <a:close/>
                </a:path>
              </a:pathLst>
            </a:custGeom>
            <a:solidFill>
              <a:srgbClr val="F0C4B4"/>
            </a:solidFill>
            <a:ln w="0" cap="flat">
              <a:noFill/>
              <a:prstDash val="solid"/>
              <a:miter/>
            </a:ln>
          </p:spPr>
          <p:txBody>
            <a:bodyPr rtlCol="0" anchor="ctr"/>
            <a:lstStyle/>
            <a:p>
              <a:endParaRPr lang="en-US" dirty="0"/>
            </a:p>
          </p:txBody>
        </p:sp>
        <p:sp>
          <p:nvSpPr>
            <p:cNvPr id="387" name="Freeform: Shape 386">
              <a:extLst>
                <a:ext uri="{FF2B5EF4-FFF2-40B4-BE49-F238E27FC236}">
                  <a16:creationId xmlns:a16="http://schemas.microsoft.com/office/drawing/2014/main" id="{9724C2D2-4A27-69E1-6D50-6A8CFF1F60C6}"/>
                </a:ext>
              </a:extLst>
            </p:cNvPr>
            <p:cNvSpPr/>
            <p:nvPr/>
          </p:nvSpPr>
          <p:spPr>
            <a:xfrm>
              <a:off x="10007921" y="1646378"/>
              <a:ext cx="374690" cy="175371"/>
            </a:xfrm>
            <a:custGeom>
              <a:avLst/>
              <a:gdLst>
                <a:gd name="connsiteX0" fmla="*/ 374618 w 374690"/>
                <a:gd name="connsiteY0" fmla="*/ 151511 h 175371"/>
                <a:gd name="connsiteX1" fmla="*/ 4556 w 374690"/>
                <a:gd name="connsiteY1" fmla="*/ 83385 h 175371"/>
                <a:gd name="connsiteX2" fmla="*/ 2893 w 374690"/>
                <a:gd name="connsiteY2" fmla="*/ 80854 h 175371"/>
                <a:gd name="connsiteX3" fmla="*/ 0 w 374690"/>
                <a:gd name="connsiteY3" fmla="*/ 53662 h 175371"/>
                <a:gd name="connsiteX4" fmla="*/ 6436 w 374690"/>
                <a:gd name="connsiteY4" fmla="*/ 43754 h 175371"/>
                <a:gd name="connsiteX5" fmla="*/ 16200 w 374690"/>
                <a:gd name="connsiteY5" fmla="*/ 27843 h 175371"/>
                <a:gd name="connsiteX6" fmla="*/ 14898 w 374690"/>
                <a:gd name="connsiteY6" fmla="*/ 23359 h 175371"/>
                <a:gd name="connsiteX7" fmla="*/ 219492 w 374690"/>
                <a:gd name="connsiteY7" fmla="*/ 21045 h 175371"/>
                <a:gd name="connsiteX8" fmla="*/ 220215 w 374690"/>
                <a:gd name="connsiteY8" fmla="*/ 21045 h 175371"/>
                <a:gd name="connsiteX9" fmla="*/ 348149 w 374690"/>
                <a:gd name="connsiteY9" fmla="*/ 0 h 175371"/>
                <a:gd name="connsiteX10" fmla="*/ 348005 w 374690"/>
                <a:gd name="connsiteY10" fmla="*/ 3616 h 175371"/>
                <a:gd name="connsiteX11" fmla="*/ 347860 w 374690"/>
                <a:gd name="connsiteY11" fmla="*/ 6798 h 175371"/>
                <a:gd name="connsiteX12" fmla="*/ 347860 w 374690"/>
                <a:gd name="connsiteY12" fmla="*/ 6798 h 175371"/>
                <a:gd name="connsiteX13" fmla="*/ 349596 w 374690"/>
                <a:gd name="connsiteY13" fmla="*/ 88375 h 175371"/>
                <a:gd name="connsiteX14" fmla="*/ 357406 w 374690"/>
                <a:gd name="connsiteY14" fmla="*/ 128513 h 175371"/>
                <a:gd name="connsiteX15" fmla="*/ 363843 w 374690"/>
                <a:gd name="connsiteY15" fmla="*/ 142109 h 175371"/>
                <a:gd name="connsiteX16" fmla="*/ 367314 w 374690"/>
                <a:gd name="connsiteY16" fmla="*/ 146014 h 175371"/>
                <a:gd name="connsiteX17" fmla="*/ 370568 w 374690"/>
                <a:gd name="connsiteY17" fmla="*/ 148690 h 175371"/>
                <a:gd name="connsiteX18" fmla="*/ 374691 w 374690"/>
                <a:gd name="connsiteY18" fmla="*/ 151583 h 17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4690" h="175371">
                  <a:moveTo>
                    <a:pt x="374618" y="151511"/>
                  </a:moveTo>
                  <a:cubicBezTo>
                    <a:pt x="225494" y="197072"/>
                    <a:pt x="67475" y="178992"/>
                    <a:pt x="4556" y="83385"/>
                  </a:cubicBezTo>
                  <a:cubicBezTo>
                    <a:pt x="3978" y="82517"/>
                    <a:pt x="3399" y="81722"/>
                    <a:pt x="2893" y="80854"/>
                  </a:cubicBezTo>
                  <a:cubicBezTo>
                    <a:pt x="2893" y="80275"/>
                    <a:pt x="0" y="54529"/>
                    <a:pt x="0" y="53662"/>
                  </a:cubicBezTo>
                  <a:cubicBezTo>
                    <a:pt x="362" y="48310"/>
                    <a:pt x="3254" y="45851"/>
                    <a:pt x="6436" y="43754"/>
                  </a:cubicBezTo>
                  <a:cubicBezTo>
                    <a:pt x="11137" y="40572"/>
                    <a:pt x="16706" y="38185"/>
                    <a:pt x="16200" y="27843"/>
                  </a:cubicBezTo>
                  <a:cubicBezTo>
                    <a:pt x="16200" y="26325"/>
                    <a:pt x="15693" y="24806"/>
                    <a:pt x="14898" y="23359"/>
                  </a:cubicBezTo>
                  <a:cubicBezTo>
                    <a:pt x="45634" y="-18225"/>
                    <a:pt x="219492" y="21045"/>
                    <a:pt x="219492" y="21045"/>
                  </a:cubicBezTo>
                  <a:lnTo>
                    <a:pt x="220215" y="21045"/>
                  </a:lnTo>
                  <a:cubicBezTo>
                    <a:pt x="220215" y="21045"/>
                    <a:pt x="290148" y="2459"/>
                    <a:pt x="348149" y="0"/>
                  </a:cubicBezTo>
                  <a:cubicBezTo>
                    <a:pt x="348149" y="1157"/>
                    <a:pt x="348077" y="2387"/>
                    <a:pt x="348005" y="3616"/>
                  </a:cubicBezTo>
                  <a:cubicBezTo>
                    <a:pt x="348005" y="4701"/>
                    <a:pt x="347932" y="5713"/>
                    <a:pt x="347860" y="6798"/>
                  </a:cubicBezTo>
                  <a:lnTo>
                    <a:pt x="347860" y="6798"/>
                  </a:lnTo>
                  <a:cubicBezTo>
                    <a:pt x="346775" y="31676"/>
                    <a:pt x="346775" y="61978"/>
                    <a:pt x="349596" y="88375"/>
                  </a:cubicBezTo>
                  <a:cubicBezTo>
                    <a:pt x="351187" y="103635"/>
                    <a:pt x="353718" y="117593"/>
                    <a:pt x="357406" y="128513"/>
                  </a:cubicBezTo>
                  <a:cubicBezTo>
                    <a:pt x="359286" y="133865"/>
                    <a:pt x="361384" y="138421"/>
                    <a:pt x="363843" y="142109"/>
                  </a:cubicBezTo>
                  <a:cubicBezTo>
                    <a:pt x="364710" y="143338"/>
                    <a:pt x="365868" y="144640"/>
                    <a:pt x="367314" y="146014"/>
                  </a:cubicBezTo>
                  <a:cubicBezTo>
                    <a:pt x="368326" y="146882"/>
                    <a:pt x="369339" y="147750"/>
                    <a:pt x="370568" y="148690"/>
                  </a:cubicBezTo>
                  <a:cubicBezTo>
                    <a:pt x="371798" y="149630"/>
                    <a:pt x="373172" y="150570"/>
                    <a:pt x="374691" y="151583"/>
                  </a:cubicBezTo>
                  <a:close/>
                </a:path>
              </a:pathLst>
            </a:custGeom>
            <a:solidFill>
              <a:srgbClr val="EBAE8D"/>
            </a:solidFill>
            <a:ln w="0" cap="flat">
              <a:noFill/>
              <a:prstDash val="solid"/>
              <a:miter/>
            </a:ln>
          </p:spPr>
          <p:txBody>
            <a:bodyPr rtlCol="0" anchor="ctr"/>
            <a:lstStyle/>
            <a:p>
              <a:endParaRPr lang="en-US" dirty="0"/>
            </a:p>
          </p:txBody>
        </p:sp>
        <p:sp>
          <p:nvSpPr>
            <p:cNvPr id="388" name="Freeform: Shape 387">
              <a:extLst>
                <a:ext uri="{FF2B5EF4-FFF2-40B4-BE49-F238E27FC236}">
                  <a16:creationId xmlns:a16="http://schemas.microsoft.com/office/drawing/2014/main" id="{08191FD4-ED8D-0487-E420-54126B484CA5}"/>
                </a:ext>
              </a:extLst>
            </p:cNvPr>
            <p:cNvSpPr/>
            <p:nvPr/>
          </p:nvSpPr>
          <p:spPr>
            <a:xfrm>
              <a:off x="10357082" y="1621862"/>
              <a:ext cx="650" cy="1446"/>
            </a:xfrm>
            <a:custGeom>
              <a:avLst/>
              <a:gdLst>
                <a:gd name="connsiteX0" fmla="*/ 651 w 650"/>
                <a:gd name="connsiteY0" fmla="*/ 1446 h 1446"/>
                <a:gd name="connsiteX1" fmla="*/ 0 w 650"/>
                <a:gd name="connsiteY1" fmla="*/ 0 h 1446"/>
                <a:gd name="connsiteX2" fmla="*/ 434 w 650"/>
                <a:gd name="connsiteY2" fmla="*/ 217 h 1446"/>
                <a:gd name="connsiteX3" fmla="*/ 651 w 650"/>
                <a:gd name="connsiteY3" fmla="*/ 1446 h 1446"/>
              </a:gdLst>
              <a:ahLst/>
              <a:cxnLst>
                <a:cxn ang="0">
                  <a:pos x="connsiteX0" y="connsiteY0"/>
                </a:cxn>
                <a:cxn ang="0">
                  <a:pos x="connsiteX1" y="connsiteY1"/>
                </a:cxn>
                <a:cxn ang="0">
                  <a:pos x="connsiteX2" y="connsiteY2"/>
                </a:cxn>
                <a:cxn ang="0">
                  <a:pos x="connsiteX3" y="connsiteY3"/>
                </a:cxn>
              </a:cxnLst>
              <a:rect l="l" t="t" r="r" b="b"/>
              <a:pathLst>
                <a:path w="650" h="1446">
                  <a:moveTo>
                    <a:pt x="651" y="1446"/>
                  </a:moveTo>
                  <a:cubicBezTo>
                    <a:pt x="506" y="940"/>
                    <a:pt x="217" y="434"/>
                    <a:pt x="0" y="0"/>
                  </a:cubicBezTo>
                  <a:cubicBezTo>
                    <a:pt x="145" y="0"/>
                    <a:pt x="289" y="145"/>
                    <a:pt x="434" y="217"/>
                  </a:cubicBezTo>
                  <a:cubicBezTo>
                    <a:pt x="579" y="579"/>
                    <a:pt x="651" y="1012"/>
                    <a:pt x="651" y="1446"/>
                  </a:cubicBezTo>
                  <a:close/>
                </a:path>
              </a:pathLst>
            </a:custGeom>
            <a:solidFill>
              <a:srgbClr val="EBAE8D"/>
            </a:solidFill>
            <a:ln w="0" cap="flat">
              <a:noFill/>
              <a:prstDash val="solid"/>
              <a:miter/>
            </a:ln>
          </p:spPr>
          <p:txBody>
            <a:bodyPr rtlCol="0" anchor="ctr"/>
            <a:lstStyle/>
            <a:p>
              <a:endParaRPr lang="en-US" dirty="0"/>
            </a:p>
          </p:txBody>
        </p:sp>
        <p:sp>
          <p:nvSpPr>
            <p:cNvPr id="389" name="Freeform: Shape 388">
              <a:extLst>
                <a:ext uri="{FF2B5EF4-FFF2-40B4-BE49-F238E27FC236}">
                  <a16:creationId xmlns:a16="http://schemas.microsoft.com/office/drawing/2014/main" id="{A4CFD308-3201-B0C5-833F-04B5C9449BBD}"/>
                </a:ext>
              </a:extLst>
            </p:cNvPr>
            <p:cNvSpPr/>
            <p:nvPr/>
          </p:nvSpPr>
          <p:spPr>
            <a:xfrm>
              <a:off x="9858633" y="1054944"/>
              <a:ext cx="630289" cy="742221"/>
            </a:xfrm>
            <a:custGeom>
              <a:avLst/>
              <a:gdLst>
                <a:gd name="connsiteX0" fmla="*/ 605049 w 630289"/>
                <a:gd name="connsiteY0" fmla="*/ 348655 h 742221"/>
                <a:gd name="connsiteX1" fmla="*/ 587693 w 630289"/>
                <a:gd name="connsiteY1" fmla="*/ 141458 h 742221"/>
                <a:gd name="connsiteX2" fmla="*/ 314901 w 630289"/>
                <a:gd name="connsiteY2" fmla="*/ 0 h 742221"/>
                <a:gd name="connsiteX3" fmla="*/ 314756 w 630289"/>
                <a:gd name="connsiteY3" fmla="*/ 0 h 742221"/>
                <a:gd name="connsiteX4" fmla="*/ 314612 w 630289"/>
                <a:gd name="connsiteY4" fmla="*/ 0 h 742221"/>
                <a:gd name="connsiteX5" fmla="*/ 42399 w 630289"/>
                <a:gd name="connsiteY5" fmla="*/ 160551 h 742221"/>
                <a:gd name="connsiteX6" fmla="*/ 24608 w 630289"/>
                <a:gd name="connsiteY6" fmla="*/ 347570 h 742221"/>
                <a:gd name="connsiteX7" fmla="*/ 5443 w 630289"/>
                <a:gd name="connsiteY7" fmla="*/ 348945 h 742221"/>
                <a:gd name="connsiteX8" fmla="*/ 28875 w 630289"/>
                <a:gd name="connsiteY8" fmla="*/ 442744 h 742221"/>
                <a:gd name="connsiteX9" fmla="*/ 60985 w 630289"/>
                <a:gd name="connsiteY9" fmla="*/ 505518 h 742221"/>
                <a:gd name="connsiteX10" fmla="*/ 323146 w 630289"/>
                <a:gd name="connsiteY10" fmla="*/ 742221 h 742221"/>
                <a:gd name="connsiteX11" fmla="*/ 568455 w 630289"/>
                <a:gd name="connsiteY11" fmla="*/ 505518 h 742221"/>
                <a:gd name="connsiteX12" fmla="*/ 600566 w 630289"/>
                <a:gd name="connsiteY12" fmla="*/ 442744 h 742221"/>
                <a:gd name="connsiteX13" fmla="*/ 626601 w 630289"/>
                <a:gd name="connsiteY13" fmla="*/ 348221 h 742221"/>
                <a:gd name="connsiteX14" fmla="*/ 604977 w 630289"/>
                <a:gd name="connsiteY14" fmla="*/ 348655 h 7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0289" h="742221">
                  <a:moveTo>
                    <a:pt x="605049" y="348655"/>
                  </a:moveTo>
                  <a:cubicBezTo>
                    <a:pt x="605049" y="348655"/>
                    <a:pt x="623853" y="217684"/>
                    <a:pt x="587693" y="141458"/>
                  </a:cubicBezTo>
                  <a:cubicBezTo>
                    <a:pt x="559415" y="81866"/>
                    <a:pt x="472125" y="0"/>
                    <a:pt x="314901" y="0"/>
                  </a:cubicBezTo>
                  <a:cubicBezTo>
                    <a:pt x="314901" y="0"/>
                    <a:pt x="314829" y="0"/>
                    <a:pt x="314756" y="0"/>
                  </a:cubicBezTo>
                  <a:cubicBezTo>
                    <a:pt x="314684" y="0"/>
                    <a:pt x="314684" y="0"/>
                    <a:pt x="314612" y="0"/>
                  </a:cubicBezTo>
                  <a:cubicBezTo>
                    <a:pt x="157460" y="0"/>
                    <a:pt x="70676" y="100959"/>
                    <a:pt x="42399" y="160551"/>
                  </a:cubicBezTo>
                  <a:cubicBezTo>
                    <a:pt x="6239" y="236776"/>
                    <a:pt x="24608" y="347570"/>
                    <a:pt x="24608" y="347570"/>
                  </a:cubicBezTo>
                  <a:cubicBezTo>
                    <a:pt x="24608" y="347570"/>
                    <a:pt x="14845" y="341134"/>
                    <a:pt x="5443" y="348945"/>
                  </a:cubicBezTo>
                  <a:cubicBezTo>
                    <a:pt x="-13866" y="365072"/>
                    <a:pt x="24029" y="430449"/>
                    <a:pt x="28875" y="442744"/>
                  </a:cubicBezTo>
                  <a:cubicBezTo>
                    <a:pt x="33793" y="455038"/>
                    <a:pt x="26922" y="503493"/>
                    <a:pt x="60985" y="505518"/>
                  </a:cubicBezTo>
                  <a:cubicBezTo>
                    <a:pt x="66698" y="559541"/>
                    <a:pt x="75015" y="742221"/>
                    <a:pt x="323146" y="742221"/>
                  </a:cubicBezTo>
                  <a:cubicBezTo>
                    <a:pt x="571276" y="742221"/>
                    <a:pt x="567154" y="554261"/>
                    <a:pt x="568455" y="505518"/>
                  </a:cubicBezTo>
                  <a:cubicBezTo>
                    <a:pt x="602518" y="503493"/>
                    <a:pt x="595648" y="455038"/>
                    <a:pt x="600566" y="442744"/>
                  </a:cubicBezTo>
                  <a:cubicBezTo>
                    <a:pt x="605483" y="430449"/>
                    <a:pt x="641788" y="361456"/>
                    <a:pt x="626601" y="348221"/>
                  </a:cubicBezTo>
                  <a:cubicBezTo>
                    <a:pt x="616331" y="339254"/>
                    <a:pt x="604977" y="348655"/>
                    <a:pt x="604977" y="348655"/>
                  </a:cubicBezTo>
                  <a:close/>
                </a:path>
              </a:pathLst>
            </a:custGeom>
            <a:solidFill>
              <a:srgbClr val="F0C4B4"/>
            </a:solidFill>
            <a:ln w="0" cap="flat">
              <a:noFill/>
              <a:prstDash val="solid"/>
              <a:miter/>
            </a:ln>
          </p:spPr>
          <p:txBody>
            <a:bodyPr rtlCol="0" anchor="ctr"/>
            <a:lstStyle/>
            <a:p>
              <a:endParaRPr lang="en-US" dirty="0"/>
            </a:p>
          </p:txBody>
        </p:sp>
        <p:sp>
          <p:nvSpPr>
            <p:cNvPr id="390" name="Freeform: Shape 389">
              <a:extLst>
                <a:ext uri="{FF2B5EF4-FFF2-40B4-BE49-F238E27FC236}">
                  <a16:creationId xmlns:a16="http://schemas.microsoft.com/office/drawing/2014/main" id="{E702EC12-3A01-F579-901B-CCD7454A6087}"/>
                </a:ext>
              </a:extLst>
            </p:cNvPr>
            <p:cNvSpPr/>
            <p:nvPr/>
          </p:nvSpPr>
          <p:spPr>
            <a:xfrm>
              <a:off x="11078693" y="3866027"/>
              <a:ext cx="52142" cy="155560"/>
            </a:xfrm>
            <a:custGeom>
              <a:avLst/>
              <a:gdLst>
                <a:gd name="connsiteX0" fmla="*/ 0 w 52142"/>
                <a:gd name="connsiteY0" fmla="*/ 155561 h 155560"/>
                <a:gd name="connsiteX1" fmla="*/ 52143 w 52142"/>
                <a:gd name="connsiteY1" fmla="*/ 0 h 155560"/>
              </a:gdLst>
              <a:ahLst/>
              <a:cxnLst>
                <a:cxn ang="0">
                  <a:pos x="connsiteX0" y="connsiteY0"/>
                </a:cxn>
                <a:cxn ang="0">
                  <a:pos x="connsiteX1" y="connsiteY1"/>
                </a:cxn>
              </a:cxnLst>
              <a:rect l="l" t="t" r="r" b="b"/>
              <a:pathLst>
                <a:path w="52142" h="155560">
                  <a:moveTo>
                    <a:pt x="0" y="155561"/>
                  </a:moveTo>
                  <a:cubicBezTo>
                    <a:pt x="21334" y="119473"/>
                    <a:pt x="41656" y="74201"/>
                    <a:pt x="52143" y="0"/>
                  </a:cubicBezTo>
                </a:path>
              </a:pathLst>
            </a:custGeom>
            <a:noFill/>
            <a:ln w="7704" cap="rnd">
              <a:solidFill>
                <a:srgbClr val="E39F81"/>
              </a:solidFill>
              <a:prstDash val="solid"/>
              <a:miter/>
            </a:ln>
          </p:spPr>
          <p:txBody>
            <a:bodyPr rtlCol="0" anchor="ctr"/>
            <a:lstStyle/>
            <a:p>
              <a:endParaRPr lang="en-US" dirty="0"/>
            </a:p>
          </p:txBody>
        </p:sp>
        <p:sp>
          <p:nvSpPr>
            <p:cNvPr id="391" name="Freeform: Shape 390">
              <a:extLst>
                <a:ext uri="{FF2B5EF4-FFF2-40B4-BE49-F238E27FC236}">
                  <a16:creationId xmlns:a16="http://schemas.microsoft.com/office/drawing/2014/main" id="{C3DCD4AE-9F9E-EA91-0A99-38CC4DC93A22}"/>
                </a:ext>
              </a:extLst>
            </p:cNvPr>
            <p:cNvSpPr/>
            <p:nvPr/>
          </p:nvSpPr>
          <p:spPr>
            <a:xfrm>
              <a:off x="9228743" y="3862266"/>
              <a:ext cx="51491" cy="155777"/>
            </a:xfrm>
            <a:custGeom>
              <a:avLst/>
              <a:gdLst>
                <a:gd name="connsiteX0" fmla="*/ 51492 w 51491"/>
                <a:gd name="connsiteY0" fmla="*/ 155777 h 155777"/>
                <a:gd name="connsiteX1" fmla="*/ 0 w 51491"/>
                <a:gd name="connsiteY1" fmla="*/ 0 h 155777"/>
              </a:gdLst>
              <a:ahLst/>
              <a:cxnLst>
                <a:cxn ang="0">
                  <a:pos x="connsiteX0" y="connsiteY0"/>
                </a:cxn>
                <a:cxn ang="0">
                  <a:pos x="connsiteX1" y="connsiteY1"/>
                </a:cxn>
              </a:cxnLst>
              <a:rect l="l" t="t" r="r" b="b"/>
              <a:pathLst>
                <a:path w="51491" h="155777">
                  <a:moveTo>
                    <a:pt x="51492" y="155777"/>
                  </a:moveTo>
                  <a:cubicBezTo>
                    <a:pt x="30302" y="119617"/>
                    <a:pt x="10125" y="74273"/>
                    <a:pt x="0" y="0"/>
                  </a:cubicBezTo>
                </a:path>
              </a:pathLst>
            </a:custGeom>
            <a:noFill/>
            <a:ln w="7704" cap="rnd">
              <a:solidFill>
                <a:srgbClr val="E39F81"/>
              </a:solidFill>
              <a:prstDash val="solid"/>
              <a:miter/>
            </a:ln>
          </p:spPr>
          <p:txBody>
            <a:bodyPr rtlCol="0" anchor="ctr"/>
            <a:lstStyle/>
            <a:p>
              <a:endParaRPr lang="en-US" dirty="0"/>
            </a:p>
          </p:txBody>
        </p:sp>
        <p:sp>
          <p:nvSpPr>
            <p:cNvPr id="392" name="Freeform: Shape 391">
              <a:extLst>
                <a:ext uri="{FF2B5EF4-FFF2-40B4-BE49-F238E27FC236}">
                  <a16:creationId xmlns:a16="http://schemas.microsoft.com/office/drawing/2014/main" id="{2466D641-CF53-3294-098D-AB0BD629F643}"/>
                </a:ext>
              </a:extLst>
            </p:cNvPr>
            <p:cNvSpPr/>
            <p:nvPr/>
          </p:nvSpPr>
          <p:spPr>
            <a:xfrm>
              <a:off x="10124794" y="1841831"/>
              <a:ext cx="113470" cy="384640"/>
            </a:xfrm>
            <a:custGeom>
              <a:avLst/>
              <a:gdLst>
                <a:gd name="connsiteX0" fmla="*/ 30949 w 113470"/>
                <a:gd name="connsiteY0" fmla="*/ 133676 h 384640"/>
                <a:gd name="connsiteX1" fmla="*/ 32251 w 113470"/>
                <a:gd name="connsiteY1" fmla="*/ 330314 h 384640"/>
                <a:gd name="connsiteX2" fmla="*/ 1225 w 113470"/>
                <a:gd name="connsiteY2" fmla="*/ 344850 h 384640"/>
                <a:gd name="connsiteX3" fmla="*/ 10482 w 113470"/>
                <a:gd name="connsiteY3" fmla="*/ 384626 h 384640"/>
                <a:gd name="connsiteX4" fmla="*/ 56912 w 113470"/>
                <a:gd name="connsiteY4" fmla="*/ 367993 h 384640"/>
                <a:gd name="connsiteX5" fmla="*/ 97990 w 113470"/>
                <a:gd name="connsiteY5" fmla="*/ 380576 h 384640"/>
                <a:gd name="connsiteX6" fmla="*/ 102618 w 113470"/>
                <a:gd name="connsiteY6" fmla="*/ 344850 h 384640"/>
                <a:gd name="connsiteX7" fmla="*/ 82079 w 113470"/>
                <a:gd name="connsiteY7" fmla="*/ 330314 h 384640"/>
                <a:gd name="connsiteX8" fmla="*/ 85478 w 113470"/>
                <a:gd name="connsiteY8" fmla="*/ 134688 h 384640"/>
                <a:gd name="connsiteX9" fmla="*/ 96760 w 113470"/>
                <a:gd name="connsiteY9" fmla="*/ 115523 h 384640"/>
                <a:gd name="connsiteX10" fmla="*/ 113394 w 113470"/>
                <a:gd name="connsiteY10" fmla="*/ 63597 h 384640"/>
                <a:gd name="connsiteX11" fmla="*/ 91264 w 113470"/>
                <a:gd name="connsiteY11" fmla="*/ 1836 h 384640"/>
                <a:gd name="connsiteX12" fmla="*/ 84611 w 113470"/>
                <a:gd name="connsiteY12" fmla="*/ 3716 h 384640"/>
                <a:gd name="connsiteX13" fmla="*/ 58865 w 113470"/>
                <a:gd name="connsiteY13" fmla="*/ 13841 h 384640"/>
                <a:gd name="connsiteX14" fmla="*/ 32468 w 113470"/>
                <a:gd name="connsiteY14" fmla="*/ 1691 h 384640"/>
                <a:gd name="connsiteX15" fmla="*/ 26393 w 113470"/>
                <a:gd name="connsiteY15" fmla="*/ 2270 h 384640"/>
                <a:gd name="connsiteX16" fmla="*/ 4914 w 113470"/>
                <a:gd name="connsiteY16" fmla="*/ 63380 h 384640"/>
                <a:gd name="connsiteX17" fmla="*/ 21330 w 113470"/>
                <a:gd name="connsiteY17" fmla="*/ 116319 h 384640"/>
                <a:gd name="connsiteX18" fmla="*/ 31021 w 113470"/>
                <a:gd name="connsiteY18" fmla="*/ 133676 h 38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470" h="384640">
                  <a:moveTo>
                    <a:pt x="30949" y="133676"/>
                  </a:moveTo>
                  <a:cubicBezTo>
                    <a:pt x="31600" y="141703"/>
                    <a:pt x="32251" y="313753"/>
                    <a:pt x="32251" y="330314"/>
                  </a:cubicBezTo>
                  <a:cubicBezTo>
                    <a:pt x="32251" y="337112"/>
                    <a:pt x="10410" y="342536"/>
                    <a:pt x="1225" y="344850"/>
                  </a:cubicBezTo>
                  <a:cubicBezTo>
                    <a:pt x="-2897" y="345863"/>
                    <a:pt x="4191" y="383469"/>
                    <a:pt x="10482" y="384626"/>
                  </a:cubicBezTo>
                  <a:cubicBezTo>
                    <a:pt x="13664" y="385205"/>
                    <a:pt x="35216" y="367993"/>
                    <a:pt x="56912" y="367993"/>
                  </a:cubicBezTo>
                  <a:cubicBezTo>
                    <a:pt x="78608" y="367993"/>
                    <a:pt x="94157" y="381589"/>
                    <a:pt x="97990" y="380576"/>
                  </a:cubicBezTo>
                  <a:cubicBezTo>
                    <a:pt x="101389" y="379709"/>
                    <a:pt x="104932" y="346297"/>
                    <a:pt x="102618" y="344850"/>
                  </a:cubicBezTo>
                  <a:cubicBezTo>
                    <a:pt x="100159" y="343332"/>
                    <a:pt x="82079" y="339788"/>
                    <a:pt x="82079" y="330314"/>
                  </a:cubicBezTo>
                  <a:cubicBezTo>
                    <a:pt x="82079" y="314620"/>
                    <a:pt x="85334" y="135990"/>
                    <a:pt x="85478" y="134688"/>
                  </a:cubicBezTo>
                  <a:cubicBezTo>
                    <a:pt x="86202" y="126299"/>
                    <a:pt x="94157" y="124997"/>
                    <a:pt x="96760" y="115523"/>
                  </a:cubicBezTo>
                  <a:cubicBezTo>
                    <a:pt x="102257" y="95418"/>
                    <a:pt x="111803" y="81533"/>
                    <a:pt x="113394" y="63597"/>
                  </a:cubicBezTo>
                  <a:cubicBezTo>
                    <a:pt x="114840" y="47542"/>
                    <a:pt x="95386" y="8056"/>
                    <a:pt x="91264" y="1836"/>
                  </a:cubicBezTo>
                  <a:cubicBezTo>
                    <a:pt x="88805" y="-1852"/>
                    <a:pt x="86852" y="1402"/>
                    <a:pt x="84611" y="3716"/>
                  </a:cubicBezTo>
                  <a:cubicBezTo>
                    <a:pt x="79910" y="8489"/>
                    <a:pt x="73256" y="13841"/>
                    <a:pt x="58865" y="13841"/>
                  </a:cubicBezTo>
                  <a:cubicBezTo>
                    <a:pt x="45196" y="13841"/>
                    <a:pt x="39338" y="9357"/>
                    <a:pt x="32468" y="1691"/>
                  </a:cubicBezTo>
                  <a:cubicBezTo>
                    <a:pt x="30515" y="-478"/>
                    <a:pt x="28779" y="-840"/>
                    <a:pt x="26393" y="2270"/>
                  </a:cubicBezTo>
                  <a:cubicBezTo>
                    <a:pt x="23428" y="6030"/>
                    <a:pt x="5854" y="32500"/>
                    <a:pt x="4914" y="63380"/>
                  </a:cubicBezTo>
                  <a:cubicBezTo>
                    <a:pt x="4335" y="81243"/>
                    <a:pt x="12869" y="90862"/>
                    <a:pt x="21330" y="116319"/>
                  </a:cubicBezTo>
                  <a:cubicBezTo>
                    <a:pt x="23934" y="124202"/>
                    <a:pt x="30298" y="124202"/>
                    <a:pt x="31021" y="133676"/>
                  </a:cubicBezTo>
                  <a:close/>
                </a:path>
              </a:pathLst>
            </a:custGeom>
            <a:solidFill>
              <a:srgbClr val="F26D6D"/>
            </a:solidFill>
            <a:ln w="0" cap="flat">
              <a:noFill/>
              <a:prstDash val="solid"/>
              <a:miter/>
            </a:ln>
          </p:spPr>
          <p:txBody>
            <a:bodyPr rtlCol="0" anchor="ctr"/>
            <a:lstStyle/>
            <a:p>
              <a:endParaRPr lang="en-US" dirty="0"/>
            </a:p>
          </p:txBody>
        </p:sp>
        <p:grpSp>
          <p:nvGrpSpPr>
            <p:cNvPr id="393" name="Graphic 383">
              <a:extLst>
                <a:ext uri="{FF2B5EF4-FFF2-40B4-BE49-F238E27FC236}">
                  <a16:creationId xmlns:a16="http://schemas.microsoft.com/office/drawing/2014/main" id="{D86E0A36-F055-BA20-88A5-3D10798E90DF}"/>
                </a:ext>
              </a:extLst>
            </p:cNvPr>
            <p:cNvGrpSpPr/>
            <p:nvPr/>
          </p:nvGrpSpPr>
          <p:grpSpPr>
            <a:xfrm>
              <a:off x="9825369" y="3131802"/>
              <a:ext cx="699018" cy="730210"/>
              <a:chOff x="9825369" y="3131802"/>
              <a:chExt cx="699018" cy="730210"/>
            </a:xfrm>
          </p:grpSpPr>
          <p:sp>
            <p:nvSpPr>
              <p:cNvPr id="394" name="Freeform: Shape 393">
                <a:extLst>
                  <a:ext uri="{FF2B5EF4-FFF2-40B4-BE49-F238E27FC236}">
                    <a16:creationId xmlns:a16="http://schemas.microsoft.com/office/drawing/2014/main" id="{6F2243F4-DDA8-961B-F1E8-70D3204FB231}"/>
                  </a:ext>
                </a:extLst>
              </p:cNvPr>
              <p:cNvSpPr/>
              <p:nvPr/>
            </p:nvSpPr>
            <p:spPr>
              <a:xfrm>
                <a:off x="9825369" y="3131802"/>
                <a:ext cx="699018" cy="730210"/>
              </a:xfrm>
              <a:custGeom>
                <a:avLst/>
                <a:gdLst>
                  <a:gd name="connsiteX0" fmla="*/ 146536 w 699018"/>
                  <a:gd name="connsiteY0" fmla="*/ 349626 h 730210"/>
                  <a:gd name="connsiteX1" fmla="*/ 184721 w 699018"/>
                  <a:gd name="connsiteY1" fmla="*/ 398804 h 730210"/>
                  <a:gd name="connsiteX2" fmla="*/ 145596 w 699018"/>
                  <a:gd name="connsiteY2" fmla="*/ 458034 h 730210"/>
                  <a:gd name="connsiteX3" fmla="*/ 91356 w 699018"/>
                  <a:gd name="connsiteY3" fmla="*/ 505187 h 730210"/>
                  <a:gd name="connsiteX4" fmla="*/ 16 w 699018"/>
                  <a:gd name="connsiteY4" fmla="*/ 422887 h 730210"/>
                  <a:gd name="connsiteX5" fmla="*/ 48181 w 699018"/>
                  <a:gd name="connsiteY5" fmla="*/ 353604 h 730210"/>
                  <a:gd name="connsiteX6" fmla="*/ 25111 w 699018"/>
                  <a:gd name="connsiteY6" fmla="*/ 322506 h 730210"/>
                  <a:gd name="connsiteX7" fmla="*/ 44203 w 699018"/>
                  <a:gd name="connsiteY7" fmla="*/ 288371 h 730210"/>
                  <a:gd name="connsiteX8" fmla="*/ 27136 w 699018"/>
                  <a:gd name="connsiteY8" fmla="*/ 258286 h 730210"/>
                  <a:gd name="connsiteX9" fmla="*/ 37188 w 699018"/>
                  <a:gd name="connsiteY9" fmla="*/ 227188 h 730210"/>
                  <a:gd name="connsiteX10" fmla="*/ 25111 w 699018"/>
                  <a:gd name="connsiteY10" fmla="*/ 193053 h 730210"/>
                  <a:gd name="connsiteX11" fmla="*/ 41166 w 699018"/>
                  <a:gd name="connsiteY11" fmla="*/ 156893 h 730210"/>
                  <a:gd name="connsiteX12" fmla="*/ 27425 w 699018"/>
                  <a:gd name="connsiteY12" fmla="*/ 133100 h 730210"/>
                  <a:gd name="connsiteX13" fmla="*/ 37188 w 699018"/>
                  <a:gd name="connsiteY13" fmla="*/ 108728 h 730210"/>
                  <a:gd name="connsiteX14" fmla="*/ 23448 w 699018"/>
                  <a:gd name="connsiteY14" fmla="*/ 67361 h 730210"/>
                  <a:gd name="connsiteX15" fmla="*/ 49193 w 699018"/>
                  <a:gd name="connsiteY15" fmla="*/ 35468 h 730210"/>
                  <a:gd name="connsiteX16" fmla="*/ 68286 w 699018"/>
                  <a:gd name="connsiteY16" fmla="*/ 4370 h 730210"/>
                  <a:gd name="connsiteX17" fmla="*/ 112474 w 699018"/>
                  <a:gd name="connsiteY17" fmla="*/ 6395 h 730210"/>
                  <a:gd name="connsiteX18" fmla="*/ 154636 w 699018"/>
                  <a:gd name="connsiteY18" fmla="*/ 3358 h 730210"/>
                  <a:gd name="connsiteX19" fmla="*/ 177706 w 699018"/>
                  <a:gd name="connsiteY19" fmla="*/ 30478 h 730210"/>
                  <a:gd name="connsiteX20" fmla="*/ 216832 w 699018"/>
                  <a:gd name="connsiteY20" fmla="*/ 37493 h 730210"/>
                  <a:gd name="connsiteX21" fmla="*/ 242939 w 699018"/>
                  <a:gd name="connsiteY21" fmla="*/ 68590 h 730210"/>
                  <a:gd name="connsiteX22" fmla="*/ 271072 w 699018"/>
                  <a:gd name="connsiteY22" fmla="*/ 62588 h 730210"/>
                  <a:gd name="connsiteX23" fmla="*/ 296167 w 699018"/>
                  <a:gd name="connsiteY23" fmla="*/ 78643 h 730210"/>
                  <a:gd name="connsiteX24" fmla="*/ 326252 w 699018"/>
                  <a:gd name="connsiteY24" fmla="*/ 67578 h 730210"/>
                  <a:gd name="connsiteX25" fmla="*/ 352360 w 699018"/>
                  <a:gd name="connsiteY25" fmla="*/ 78643 h 730210"/>
                  <a:gd name="connsiteX26" fmla="*/ 379480 w 699018"/>
                  <a:gd name="connsiteY26" fmla="*/ 66565 h 730210"/>
                  <a:gd name="connsiteX27" fmla="*/ 413615 w 699018"/>
                  <a:gd name="connsiteY27" fmla="*/ 72568 h 730210"/>
                  <a:gd name="connsiteX28" fmla="*/ 448762 w 699018"/>
                  <a:gd name="connsiteY28" fmla="*/ 53475 h 730210"/>
                  <a:gd name="connsiteX29" fmla="*/ 494975 w 699018"/>
                  <a:gd name="connsiteY29" fmla="*/ 58466 h 730210"/>
                  <a:gd name="connsiteX30" fmla="*/ 521082 w 699018"/>
                  <a:gd name="connsiteY30" fmla="*/ 40385 h 730210"/>
                  <a:gd name="connsiteX31" fmla="*/ 554205 w 699018"/>
                  <a:gd name="connsiteY31" fmla="*/ 34383 h 730210"/>
                  <a:gd name="connsiteX32" fmla="*/ 568235 w 699018"/>
                  <a:gd name="connsiteY32" fmla="*/ 19340 h 730210"/>
                  <a:gd name="connsiteX33" fmla="*/ 595355 w 699018"/>
                  <a:gd name="connsiteY33" fmla="*/ 16303 h 730210"/>
                  <a:gd name="connsiteX34" fmla="*/ 641568 w 699018"/>
                  <a:gd name="connsiteY34" fmla="*/ 1260 h 730210"/>
                  <a:gd name="connsiteX35" fmla="*/ 686768 w 699018"/>
                  <a:gd name="connsiteY35" fmla="*/ 57453 h 730210"/>
                  <a:gd name="connsiteX36" fmla="*/ 674690 w 699018"/>
                  <a:gd name="connsiteY36" fmla="*/ 85586 h 730210"/>
                  <a:gd name="connsiteX37" fmla="*/ 698773 w 699018"/>
                  <a:gd name="connsiteY37" fmla="*/ 124711 h 730210"/>
                  <a:gd name="connsiteX38" fmla="*/ 681705 w 699018"/>
                  <a:gd name="connsiteY38" fmla="*/ 162823 h 730210"/>
                  <a:gd name="connsiteX39" fmla="*/ 694000 w 699018"/>
                  <a:gd name="connsiteY39" fmla="*/ 186689 h 730210"/>
                  <a:gd name="connsiteX40" fmla="*/ 679680 w 699018"/>
                  <a:gd name="connsiteY40" fmla="*/ 212001 h 730210"/>
                  <a:gd name="connsiteX41" fmla="*/ 694723 w 699018"/>
                  <a:gd name="connsiteY41" fmla="*/ 257201 h 730210"/>
                  <a:gd name="connsiteX42" fmla="*/ 675631 w 699018"/>
                  <a:gd name="connsiteY42" fmla="*/ 303414 h 730210"/>
                  <a:gd name="connsiteX43" fmla="*/ 691686 w 699018"/>
                  <a:gd name="connsiteY43" fmla="*/ 323519 h 730210"/>
                  <a:gd name="connsiteX44" fmla="*/ 679608 w 699018"/>
                  <a:gd name="connsiteY44" fmla="*/ 349626 h 730210"/>
                  <a:gd name="connsiteX45" fmla="*/ 692626 w 699018"/>
                  <a:gd name="connsiteY45" fmla="*/ 383761 h 730210"/>
                  <a:gd name="connsiteX46" fmla="*/ 679608 w 699018"/>
                  <a:gd name="connsiteY46" fmla="*/ 414859 h 730210"/>
                  <a:gd name="connsiteX47" fmla="*/ 696676 w 699018"/>
                  <a:gd name="connsiteY47" fmla="*/ 454997 h 730210"/>
                  <a:gd name="connsiteX48" fmla="*/ 679608 w 699018"/>
                  <a:gd name="connsiteY48" fmla="*/ 492169 h 730210"/>
                  <a:gd name="connsiteX49" fmla="*/ 678596 w 699018"/>
                  <a:gd name="connsiteY49" fmla="*/ 548362 h 730210"/>
                  <a:gd name="connsiteX50" fmla="*/ 636433 w 699018"/>
                  <a:gd name="connsiteY50" fmla="*/ 576495 h 730210"/>
                  <a:gd name="connsiteX51" fmla="*/ 606348 w 699018"/>
                  <a:gd name="connsiteY51" fmla="*/ 611642 h 730210"/>
                  <a:gd name="connsiteX52" fmla="*/ 560135 w 699018"/>
                  <a:gd name="connsiteY52" fmla="*/ 604627 h 730210"/>
                  <a:gd name="connsiteX53" fmla="*/ 533015 w 699018"/>
                  <a:gd name="connsiteY53" fmla="*/ 621695 h 730210"/>
                  <a:gd name="connsiteX54" fmla="*/ 500905 w 699018"/>
                  <a:gd name="connsiteY54" fmla="*/ 601590 h 730210"/>
                  <a:gd name="connsiteX55" fmla="*/ 456717 w 699018"/>
                  <a:gd name="connsiteY55" fmla="*/ 611642 h 730210"/>
                  <a:gd name="connsiteX56" fmla="*/ 427572 w 699018"/>
                  <a:gd name="connsiteY56" fmla="*/ 597612 h 730210"/>
                  <a:gd name="connsiteX57" fmla="*/ 424535 w 699018"/>
                  <a:gd name="connsiteY57" fmla="*/ 612655 h 730210"/>
                  <a:gd name="connsiteX58" fmla="*/ 412458 w 699018"/>
                  <a:gd name="connsiteY58" fmla="*/ 639775 h 730210"/>
                  <a:gd name="connsiteX59" fmla="*/ 381721 w 699018"/>
                  <a:gd name="connsiteY59" fmla="*/ 720484 h 730210"/>
                  <a:gd name="connsiteX60" fmla="*/ 380854 w 699018"/>
                  <a:gd name="connsiteY60" fmla="*/ 713324 h 730210"/>
                  <a:gd name="connsiteX61" fmla="*/ 348888 w 699018"/>
                  <a:gd name="connsiteY61" fmla="*/ 730175 h 730210"/>
                  <a:gd name="connsiteX62" fmla="*/ 332905 w 699018"/>
                  <a:gd name="connsiteY62" fmla="*/ 699005 h 730210"/>
                  <a:gd name="connsiteX63" fmla="*/ 322057 w 699018"/>
                  <a:gd name="connsiteY63" fmla="*/ 641727 h 730210"/>
                  <a:gd name="connsiteX64" fmla="*/ 306002 w 699018"/>
                  <a:gd name="connsiteY64" fmla="*/ 554365 h 730210"/>
                  <a:gd name="connsiteX65" fmla="*/ 360242 w 699018"/>
                  <a:gd name="connsiteY65" fmla="*/ 484069 h 730210"/>
                  <a:gd name="connsiteX66" fmla="*/ 415423 w 699018"/>
                  <a:gd name="connsiteY66" fmla="*/ 492097 h 730210"/>
                  <a:gd name="connsiteX67" fmla="*/ 451583 w 699018"/>
                  <a:gd name="connsiteY67" fmla="*/ 482044 h 730210"/>
                  <a:gd name="connsiteX68" fmla="*/ 494758 w 699018"/>
                  <a:gd name="connsiteY68" fmla="*/ 498100 h 730210"/>
                  <a:gd name="connsiteX69" fmla="*/ 518840 w 699018"/>
                  <a:gd name="connsiteY69" fmla="*/ 485082 h 730210"/>
                  <a:gd name="connsiteX70" fmla="*/ 558978 w 699018"/>
                  <a:gd name="connsiteY70" fmla="*/ 480092 h 730210"/>
                  <a:gd name="connsiteX71" fmla="*/ 549938 w 699018"/>
                  <a:gd name="connsiteY71" fmla="*/ 452972 h 730210"/>
                  <a:gd name="connsiteX72" fmla="*/ 564981 w 699018"/>
                  <a:gd name="connsiteY72" fmla="*/ 420861 h 730210"/>
                  <a:gd name="connsiteX73" fmla="*/ 552903 w 699018"/>
                  <a:gd name="connsiteY73" fmla="*/ 385714 h 730210"/>
                  <a:gd name="connsiteX74" fmla="*/ 565921 w 699018"/>
                  <a:gd name="connsiteY74" fmla="*/ 348541 h 730210"/>
                  <a:gd name="connsiteX75" fmla="*/ 555868 w 699018"/>
                  <a:gd name="connsiteY75" fmla="*/ 329449 h 730210"/>
                  <a:gd name="connsiteX76" fmla="*/ 568886 w 699018"/>
                  <a:gd name="connsiteY76" fmla="*/ 304354 h 730210"/>
                  <a:gd name="connsiteX77" fmla="*/ 552831 w 699018"/>
                  <a:gd name="connsiteY77" fmla="*/ 258141 h 730210"/>
                  <a:gd name="connsiteX78" fmla="*/ 575901 w 699018"/>
                  <a:gd name="connsiteY78" fmla="*/ 208964 h 730210"/>
                  <a:gd name="connsiteX79" fmla="*/ 566861 w 699018"/>
                  <a:gd name="connsiteY79" fmla="*/ 176854 h 730210"/>
                  <a:gd name="connsiteX80" fmla="*/ 574889 w 699018"/>
                  <a:gd name="connsiteY80" fmla="*/ 153783 h 730210"/>
                  <a:gd name="connsiteX81" fmla="*/ 554784 w 699018"/>
                  <a:gd name="connsiteY81" fmla="*/ 159786 h 730210"/>
                  <a:gd name="connsiteX82" fmla="*/ 533666 w 699018"/>
                  <a:gd name="connsiteY82" fmla="*/ 151758 h 730210"/>
                  <a:gd name="connsiteX83" fmla="*/ 489478 w 699018"/>
                  <a:gd name="connsiteY83" fmla="*/ 178878 h 730210"/>
                  <a:gd name="connsiteX84" fmla="*/ 427211 w 699018"/>
                  <a:gd name="connsiteY84" fmla="*/ 172876 h 730210"/>
                  <a:gd name="connsiteX85" fmla="*/ 391051 w 699018"/>
                  <a:gd name="connsiteY85" fmla="*/ 191968 h 730210"/>
                  <a:gd name="connsiteX86" fmla="*/ 354891 w 699018"/>
                  <a:gd name="connsiteY86" fmla="*/ 177938 h 730210"/>
                  <a:gd name="connsiteX87" fmla="*/ 324805 w 699018"/>
                  <a:gd name="connsiteY87" fmla="*/ 187991 h 730210"/>
                  <a:gd name="connsiteX88" fmla="*/ 295660 w 699018"/>
                  <a:gd name="connsiteY88" fmla="*/ 165933 h 730210"/>
                  <a:gd name="connsiteX89" fmla="*/ 252485 w 699018"/>
                  <a:gd name="connsiteY89" fmla="*/ 170923 h 730210"/>
                  <a:gd name="connsiteX90" fmla="*/ 219363 w 699018"/>
                  <a:gd name="connsiteY90" fmla="*/ 152843 h 730210"/>
                  <a:gd name="connsiteX91" fmla="*/ 181178 w 699018"/>
                  <a:gd name="connsiteY91" fmla="*/ 153856 h 730210"/>
                  <a:gd name="connsiteX92" fmla="*/ 147043 w 699018"/>
                  <a:gd name="connsiteY92" fmla="*/ 131798 h 730210"/>
                  <a:gd name="connsiteX93" fmla="*/ 152033 w 699018"/>
                  <a:gd name="connsiteY93" fmla="*/ 147853 h 730210"/>
                  <a:gd name="connsiteX94" fmla="*/ 142993 w 699018"/>
                  <a:gd name="connsiteY94" fmla="*/ 163908 h 730210"/>
                  <a:gd name="connsiteX95" fmla="*/ 157023 w 699018"/>
                  <a:gd name="connsiteY95" fmla="*/ 186978 h 730210"/>
                  <a:gd name="connsiteX96" fmla="*/ 140968 w 699018"/>
                  <a:gd name="connsiteY96" fmla="*/ 222126 h 730210"/>
                  <a:gd name="connsiteX97" fmla="*/ 157023 w 699018"/>
                  <a:gd name="connsiteY97" fmla="*/ 257273 h 730210"/>
                  <a:gd name="connsiteX98" fmla="*/ 137930 w 699018"/>
                  <a:gd name="connsiteY98" fmla="*/ 288371 h 730210"/>
                  <a:gd name="connsiteX99" fmla="*/ 150948 w 699018"/>
                  <a:gd name="connsiteY99" fmla="*/ 318456 h 730210"/>
                  <a:gd name="connsiteX100" fmla="*/ 145958 w 699018"/>
                  <a:gd name="connsiteY100" fmla="*/ 349554 h 73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699018" h="730210">
                    <a:moveTo>
                      <a:pt x="146536" y="349626"/>
                    </a:moveTo>
                    <a:cubicBezTo>
                      <a:pt x="146536" y="356641"/>
                      <a:pt x="186674" y="367706"/>
                      <a:pt x="184721" y="398804"/>
                    </a:cubicBezTo>
                    <a:cubicBezTo>
                      <a:pt x="182118" y="438869"/>
                      <a:pt x="156589" y="447982"/>
                      <a:pt x="145596" y="458034"/>
                    </a:cubicBezTo>
                    <a:cubicBezTo>
                      <a:pt x="134531" y="468087"/>
                      <a:pt x="128456" y="502873"/>
                      <a:pt x="91356" y="505187"/>
                    </a:cubicBezTo>
                    <a:cubicBezTo>
                      <a:pt x="44203" y="508224"/>
                      <a:pt x="1028" y="475102"/>
                      <a:pt x="16" y="422887"/>
                    </a:cubicBezTo>
                    <a:cubicBezTo>
                      <a:pt x="-997" y="370672"/>
                      <a:pt x="47169" y="358666"/>
                      <a:pt x="48181" y="353604"/>
                    </a:cubicBezTo>
                    <a:cubicBezTo>
                      <a:pt x="49193" y="348541"/>
                      <a:pt x="27064" y="341527"/>
                      <a:pt x="25111" y="322506"/>
                    </a:cubicBezTo>
                    <a:cubicBezTo>
                      <a:pt x="23086" y="303414"/>
                      <a:pt x="44203" y="291409"/>
                      <a:pt x="44203" y="288371"/>
                    </a:cubicBezTo>
                    <a:cubicBezTo>
                      <a:pt x="44203" y="285334"/>
                      <a:pt x="27136" y="276294"/>
                      <a:pt x="27136" y="258286"/>
                    </a:cubicBezTo>
                    <a:cubicBezTo>
                      <a:pt x="27136" y="240278"/>
                      <a:pt x="37188" y="232178"/>
                      <a:pt x="37188" y="227188"/>
                    </a:cubicBezTo>
                    <a:cubicBezTo>
                      <a:pt x="37188" y="222198"/>
                      <a:pt x="24171" y="211133"/>
                      <a:pt x="25111" y="193053"/>
                    </a:cubicBezTo>
                    <a:cubicBezTo>
                      <a:pt x="26051" y="174973"/>
                      <a:pt x="41166" y="163908"/>
                      <a:pt x="41166" y="156893"/>
                    </a:cubicBezTo>
                    <a:cubicBezTo>
                      <a:pt x="41166" y="149878"/>
                      <a:pt x="26702" y="146768"/>
                      <a:pt x="27425" y="133100"/>
                    </a:cubicBezTo>
                    <a:cubicBezTo>
                      <a:pt x="28221" y="117045"/>
                      <a:pt x="37188" y="114731"/>
                      <a:pt x="37188" y="108728"/>
                    </a:cubicBezTo>
                    <a:cubicBezTo>
                      <a:pt x="37188" y="102725"/>
                      <a:pt x="20265" y="89780"/>
                      <a:pt x="23448" y="67361"/>
                    </a:cubicBezTo>
                    <a:cubicBezTo>
                      <a:pt x="26630" y="44942"/>
                      <a:pt x="44203" y="40530"/>
                      <a:pt x="49193" y="35468"/>
                    </a:cubicBezTo>
                    <a:cubicBezTo>
                      <a:pt x="54184" y="30405"/>
                      <a:pt x="48181" y="13410"/>
                      <a:pt x="68286" y="4370"/>
                    </a:cubicBezTo>
                    <a:cubicBezTo>
                      <a:pt x="88391" y="-4670"/>
                      <a:pt x="107411" y="6395"/>
                      <a:pt x="112474" y="6395"/>
                    </a:cubicBezTo>
                    <a:cubicBezTo>
                      <a:pt x="117536" y="6395"/>
                      <a:pt x="137569" y="-5682"/>
                      <a:pt x="154636" y="3358"/>
                    </a:cubicBezTo>
                    <a:cubicBezTo>
                      <a:pt x="171704" y="12398"/>
                      <a:pt x="173729" y="27440"/>
                      <a:pt x="177706" y="30478"/>
                    </a:cubicBezTo>
                    <a:cubicBezTo>
                      <a:pt x="181756" y="33515"/>
                      <a:pt x="198824" y="27440"/>
                      <a:pt x="216832" y="37493"/>
                    </a:cubicBezTo>
                    <a:cubicBezTo>
                      <a:pt x="234912" y="47545"/>
                      <a:pt x="239902" y="68590"/>
                      <a:pt x="242939" y="68590"/>
                    </a:cubicBezTo>
                    <a:cubicBezTo>
                      <a:pt x="245977" y="68590"/>
                      <a:pt x="258777" y="60635"/>
                      <a:pt x="271072" y="62588"/>
                    </a:cubicBezTo>
                    <a:cubicBezTo>
                      <a:pt x="290164" y="65625"/>
                      <a:pt x="290164" y="78643"/>
                      <a:pt x="296167" y="78643"/>
                    </a:cubicBezTo>
                    <a:cubicBezTo>
                      <a:pt x="302169" y="78643"/>
                      <a:pt x="309184" y="66565"/>
                      <a:pt x="326252" y="67578"/>
                    </a:cubicBezTo>
                    <a:cubicBezTo>
                      <a:pt x="339269" y="68373"/>
                      <a:pt x="347369" y="78643"/>
                      <a:pt x="352360" y="78643"/>
                    </a:cubicBezTo>
                    <a:cubicBezTo>
                      <a:pt x="357350" y="78643"/>
                      <a:pt x="367547" y="69097"/>
                      <a:pt x="379480" y="66565"/>
                    </a:cubicBezTo>
                    <a:cubicBezTo>
                      <a:pt x="398572" y="62515"/>
                      <a:pt x="408625" y="73580"/>
                      <a:pt x="413615" y="72568"/>
                    </a:cubicBezTo>
                    <a:cubicBezTo>
                      <a:pt x="418605" y="71555"/>
                      <a:pt x="429670" y="56513"/>
                      <a:pt x="448762" y="53475"/>
                    </a:cubicBezTo>
                    <a:cubicBezTo>
                      <a:pt x="467855" y="50438"/>
                      <a:pt x="490925" y="59478"/>
                      <a:pt x="494975" y="58466"/>
                    </a:cubicBezTo>
                    <a:cubicBezTo>
                      <a:pt x="499025" y="57453"/>
                      <a:pt x="501990" y="47401"/>
                      <a:pt x="521082" y="40385"/>
                    </a:cubicBezTo>
                    <a:cubicBezTo>
                      <a:pt x="533304" y="35902"/>
                      <a:pt x="551168" y="35395"/>
                      <a:pt x="554205" y="34383"/>
                    </a:cubicBezTo>
                    <a:cubicBezTo>
                      <a:pt x="557242" y="33370"/>
                      <a:pt x="562160" y="22088"/>
                      <a:pt x="568235" y="19340"/>
                    </a:cubicBezTo>
                    <a:cubicBezTo>
                      <a:pt x="579300" y="14350"/>
                      <a:pt x="591305" y="18328"/>
                      <a:pt x="595355" y="16303"/>
                    </a:cubicBezTo>
                    <a:cubicBezTo>
                      <a:pt x="599405" y="14278"/>
                      <a:pt x="618425" y="-4815"/>
                      <a:pt x="641568" y="1260"/>
                    </a:cubicBezTo>
                    <a:cubicBezTo>
                      <a:pt x="664710" y="7335"/>
                      <a:pt x="688720" y="34383"/>
                      <a:pt x="686768" y="57453"/>
                    </a:cubicBezTo>
                    <a:cubicBezTo>
                      <a:pt x="684743" y="80523"/>
                      <a:pt x="673750" y="82548"/>
                      <a:pt x="674690" y="85586"/>
                    </a:cubicBezTo>
                    <a:cubicBezTo>
                      <a:pt x="675703" y="88623"/>
                      <a:pt x="701810" y="91588"/>
                      <a:pt x="698773" y="124711"/>
                    </a:cubicBezTo>
                    <a:cubicBezTo>
                      <a:pt x="695736" y="157833"/>
                      <a:pt x="681705" y="156821"/>
                      <a:pt x="681705" y="162823"/>
                    </a:cubicBezTo>
                    <a:cubicBezTo>
                      <a:pt x="681705" y="168826"/>
                      <a:pt x="695012" y="173671"/>
                      <a:pt x="694000" y="186689"/>
                    </a:cubicBezTo>
                    <a:cubicBezTo>
                      <a:pt x="692987" y="199707"/>
                      <a:pt x="679680" y="207951"/>
                      <a:pt x="679680" y="212001"/>
                    </a:cubicBezTo>
                    <a:cubicBezTo>
                      <a:pt x="679680" y="216051"/>
                      <a:pt x="694723" y="232106"/>
                      <a:pt x="694723" y="257201"/>
                    </a:cubicBezTo>
                    <a:cubicBezTo>
                      <a:pt x="694723" y="282296"/>
                      <a:pt x="675631" y="299364"/>
                      <a:pt x="675631" y="303414"/>
                    </a:cubicBezTo>
                    <a:cubicBezTo>
                      <a:pt x="675631" y="307464"/>
                      <a:pt x="691686" y="310429"/>
                      <a:pt x="691686" y="323519"/>
                    </a:cubicBezTo>
                    <a:cubicBezTo>
                      <a:pt x="691686" y="336609"/>
                      <a:pt x="680621" y="344636"/>
                      <a:pt x="679608" y="349626"/>
                    </a:cubicBezTo>
                    <a:cubicBezTo>
                      <a:pt x="678596" y="354616"/>
                      <a:pt x="692626" y="366694"/>
                      <a:pt x="692626" y="383761"/>
                    </a:cubicBezTo>
                    <a:cubicBezTo>
                      <a:pt x="692626" y="400829"/>
                      <a:pt x="679608" y="408857"/>
                      <a:pt x="679608" y="414859"/>
                    </a:cubicBezTo>
                    <a:cubicBezTo>
                      <a:pt x="679608" y="420861"/>
                      <a:pt x="697688" y="430914"/>
                      <a:pt x="696676" y="454997"/>
                    </a:cubicBezTo>
                    <a:cubicBezTo>
                      <a:pt x="695663" y="479079"/>
                      <a:pt x="680621" y="488119"/>
                      <a:pt x="679608" y="492169"/>
                    </a:cubicBezTo>
                    <a:cubicBezTo>
                      <a:pt x="678596" y="496219"/>
                      <a:pt x="692626" y="527317"/>
                      <a:pt x="678596" y="548362"/>
                    </a:cubicBezTo>
                    <a:cubicBezTo>
                      <a:pt x="664566" y="569479"/>
                      <a:pt x="640411" y="573457"/>
                      <a:pt x="636433" y="576495"/>
                    </a:cubicBezTo>
                    <a:cubicBezTo>
                      <a:pt x="632383" y="579532"/>
                      <a:pt x="626381" y="604627"/>
                      <a:pt x="606348" y="611642"/>
                    </a:cubicBezTo>
                    <a:cubicBezTo>
                      <a:pt x="586315" y="618657"/>
                      <a:pt x="565198" y="603615"/>
                      <a:pt x="560135" y="604627"/>
                    </a:cubicBezTo>
                    <a:cubicBezTo>
                      <a:pt x="555073" y="605640"/>
                      <a:pt x="549070" y="620682"/>
                      <a:pt x="533015" y="621695"/>
                    </a:cubicBezTo>
                    <a:cubicBezTo>
                      <a:pt x="516960" y="622707"/>
                      <a:pt x="505895" y="601590"/>
                      <a:pt x="500905" y="601590"/>
                    </a:cubicBezTo>
                    <a:cubicBezTo>
                      <a:pt x="495915" y="601590"/>
                      <a:pt x="479788" y="614607"/>
                      <a:pt x="456717" y="611642"/>
                    </a:cubicBezTo>
                    <a:cubicBezTo>
                      <a:pt x="433647" y="608605"/>
                      <a:pt x="429597" y="595587"/>
                      <a:pt x="427572" y="597612"/>
                    </a:cubicBezTo>
                    <a:cubicBezTo>
                      <a:pt x="425547" y="599637"/>
                      <a:pt x="428585" y="605640"/>
                      <a:pt x="424535" y="612655"/>
                    </a:cubicBezTo>
                    <a:cubicBezTo>
                      <a:pt x="420485" y="619670"/>
                      <a:pt x="415495" y="627697"/>
                      <a:pt x="412458" y="639775"/>
                    </a:cubicBezTo>
                    <a:cubicBezTo>
                      <a:pt x="409420" y="651852"/>
                      <a:pt x="394161" y="680129"/>
                      <a:pt x="381721" y="720484"/>
                    </a:cubicBezTo>
                    <a:cubicBezTo>
                      <a:pt x="376587" y="737190"/>
                      <a:pt x="399295" y="713180"/>
                      <a:pt x="380854" y="713324"/>
                    </a:cubicBezTo>
                    <a:cubicBezTo>
                      <a:pt x="371380" y="713396"/>
                      <a:pt x="358290" y="731115"/>
                      <a:pt x="348888" y="730175"/>
                    </a:cubicBezTo>
                    <a:cubicBezTo>
                      <a:pt x="331314" y="728367"/>
                      <a:pt x="337534" y="713469"/>
                      <a:pt x="332905" y="699005"/>
                    </a:cubicBezTo>
                    <a:cubicBezTo>
                      <a:pt x="323865" y="670872"/>
                      <a:pt x="323070" y="656770"/>
                      <a:pt x="322057" y="641727"/>
                    </a:cubicBezTo>
                    <a:cubicBezTo>
                      <a:pt x="320756" y="621695"/>
                      <a:pt x="298987" y="609617"/>
                      <a:pt x="306002" y="554365"/>
                    </a:cubicBezTo>
                    <a:cubicBezTo>
                      <a:pt x="310848" y="516180"/>
                      <a:pt x="328060" y="485082"/>
                      <a:pt x="360242" y="484069"/>
                    </a:cubicBezTo>
                    <a:cubicBezTo>
                      <a:pt x="381432" y="483419"/>
                      <a:pt x="406455" y="494122"/>
                      <a:pt x="415423" y="492097"/>
                    </a:cubicBezTo>
                    <a:cubicBezTo>
                      <a:pt x="424463" y="490072"/>
                      <a:pt x="432490" y="481032"/>
                      <a:pt x="451583" y="482044"/>
                    </a:cubicBezTo>
                    <a:cubicBezTo>
                      <a:pt x="470675" y="483057"/>
                      <a:pt x="488755" y="498100"/>
                      <a:pt x="494758" y="498100"/>
                    </a:cubicBezTo>
                    <a:cubicBezTo>
                      <a:pt x="500760" y="498100"/>
                      <a:pt x="507775" y="487902"/>
                      <a:pt x="518840" y="485082"/>
                    </a:cubicBezTo>
                    <a:cubicBezTo>
                      <a:pt x="541911" y="479079"/>
                      <a:pt x="557025" y="484069"/>
                      <a:pt x="558978" y="480092"/>
                    </a:cubicBezTo>
                    <a:cubicBezTo>
                      <a:pt x="561003" y="476042"/>
                      <a:pt x="551963" y="469027"/>
                      <a:pt x="549938" y="452972"/>
                    </a:cubicBezTo>
                    <a:cubicBezTo>
                      <a:pt x="547913" y="436917"/>
                      <a:pt x="563968" y="424839"/>
                      <a:pt x="564981" y="420861"/>
                    </a:cubicBezTo>
                    <a:cubicBezTo>
                      <a:pt x="565993" y="416812"/>
                      <a:pt x="553916" y="396779"/>
                      <a:pt x="552903" y="385714"/>
                    </a:cubicBezTo>
                    <a:cubicBezTo>
                      <a:pt x="551891" y="374649"/>
                      <a:pt x="565921" y="354616"/>
                      <a:pt x="565921" y="348541"/>
                    </a:cubicBezTo>
                    <a:cubicBezTo>
                      <a:pt x="565921" y="342467"/>
                      <a:pt x="555868" y="339501"/>
                      <a:pt x="555868" y="329449"/>
                    </a:cubicBezTo>
                    <a:cubicBezTo>
                      <a:pt x="555868" y="319396"/>
                      <a:pt x="567946" y="310356"/>
                      <a:pt x="568886" y="304354"/>
                    </a:cubicBezTo>
                    <a:cubicBezTo>
                      <a:pt x="569826" y="298351"/>
                      <a:pt x="552831" y="276221"/>
                      <a:pt x="552831" y="258141"/>
                    </a:cubicBezTo>
                    <a:cubicBezTo>
                      <a:pt x="552831" y="240061"/>
                      <a:pt x="576913" y="212941"/>
                      <a:pt x="575901" y="208964"/>
                    </a:cubicBezTo>
                    <a:cubicBezTo>
                      <a:pt x="574889" y="204986"/>
                      <a:pt x="566861" y="186906"/>
                      <a:pt x="566861" y="176854"/>
                    </a:cubicBezTo>
                    <a:cubicBezTo>
                      <a:pt x="566861" y="166801"/>
                      <a:pt x="576913" y="156749"/>
                      <a:pt x="574889" y="153783"/>
                    </a:cubicBezTo>
                    <a:cubicBezTo>
                      <a:pt x="572864" y="150746"/>
                      <a:pt x="561871" y="159786"/>
                      <a:pt x="554784" y="159786"/>
                    </a:cubicBezTo>
                    <a:cubicBezTo>
                      <a:pt x="547696" y="159786"/>
                      <a:pt x="536703" y="151758"/>
                      <a:pt x="533666" y="151758"/>
                    </a:cubicBezTo>
                    <a:cubicBezTo>
                      <a:pt x="530629" y="151758"/>
                      <a:pt x="515586" y="173816"/>
                      <a:pt x="489478" y="178878"/>
                    </a:cubicBezTo>
                    <a:cubicBezTo>
                      <a:pt x="463371" y="183869"/>
                      <a:pt x="433286" y="172876"/>
                      <a:pt x="427211" y="172876"/>
                    </a:cubicBezTo>
                    <a:cubicBezTo>
                      <a:pt x="421136" y="172876"/>
                      <a:pt x="406093" y="191968"/>
                      <a:pt x="391051" y="191968"/>
                    </a:cubicBezTo>
                    <a:cubicBezTo>
                      <a:pt x="376008" y="191968"/>
                      <a:pt x="358941" y="177938"/>
                      <a:pt x="354891" y="177938"/>
                    </a:cubicBezTo>
                    <a:cubicBezTo>
                      <a:pt x="350841" y="177938"/>
                      <a:pt x="338040" y="189654"/>
                      <a:pt x="324805" y="187991"/>
                    </a:cubicBezTo>
                    <a:cubicBezTo>
                      <a:pt x="303399" y="185315"/>
                      <a:pt x="301735" y="167886"/>
                      <a:pt x="295660" y="165933"/>
                    </a:cubicBezTo>
                    <a:cubicBezTo>
                      <a:pt x="289586" y="163981"/>
                      <a:pt x="270565" y="173961"/>
                      <a:pt x="252485" y="170923"/>
                    </a:cubicBezTo>
                    <a:cubicBezTo>
                      <a:pt x="234405" y="167886"/>
                      <a:pt x="225365" y="154868"/>
                      <a:pt x="219363" y="152843"/>
                    </a:cubicBezTo>
                    <a:cubicBezTo>
                      <a:pt x="213360" y="150818"/>
                      <a:pt x="198245" y="160871"/>
                      <a:pt x="181178" y="153856"/>
                    </a:cubicBezTo>
                    <a:cubicBezTo>
                      <a:pt x="164110" y="146841"/>
                      <a:pt x="149068" y="130786"/>
                      <a:pt x="147043" y="131798"/>
                    </a:cubicBezTo>
                    <a:cubicBezTo>
                      <a:pt x="145018" y="132811"/>
                      <a:pt x="153045" y="139826"/>
                      <a:pt x="152033" y="147853"/>
                    </a:cubicBezTo>
                    <a:cubicBezTo>
                      <a:pt x="151020" y="155881"/>
                      <a:pt x="142993" y="160871"/>
                      <a:pt x="142993" y="163908"/>
                    </a:cubicBezTo>
                    <a:cubicBezTo>
                      <a:pt x="142993" y="166946"/>
                      <a:pt x="156010" y="173961"/>
                      <a:pt x="157023" y="186978"/>
                    </a:cubicBezTo>
                    <a:cubicBezTo>
                      <a:pt x="158035" y="199996"/>
                      <a:pt x="139955" y="217063"/>
                      <a:pt x="140968" y="222126"/>
                    </a:cubicBezTo>
                    <a:cubicBezTo>
                      <a:pt x="141980" y="227188"/>
                      <a:pt x="157023" y="241218"/>
                      <a:pt x="157023" y="257273"/>
                    </a:cubicBezTo>
                    <a:cubicBezTo>
                      <a:pt x="157023" y="273329"/>
                      <a:pt x="137930" y="283381"/>
                      <a:pt x="137930" y="288371"/>
                    </a:cubicBezTo>
                    <a:cubicBezTo>
                      <a:pt x="137930" y="293361"/>
                      <a:pt x="150008" y="299436"/>
                      <a:pt x="150948" y="318456"/>
                    </a:cubicBezTo>
                    <a:cubicBezTo>
                      <a:pt x="151960" y="337549"/>
                      <a:pt x="145958" y="344564"/>
                      <a:pt x="145958" y="349554"/>
                    </a:cubicBezTo>
                    <a:close/>
                  </a:path>
                </a:pathLst>
              </a:custGeom>
              <a:solidFill>
                <a:srgbClr val="F78D8F"/>
              </a:solidFill>
              <a:ln w="0" cap="flat">
                <a:noFill/>
                <a:prstDash val="solid"/>
                <a:miter/>
              </a:ln>
            </p:spPr>
            <p:txBody>
              <a:bodyPr rtlCol="0" anchor="ctr"/>
              <a:lstStyle/>
              <a:p>
                <a:endParaRPr lang="en-US" dirty="0"/>
              </a:p>
            </p:txBody>
          </p:sp>
          <p:grpSp>
            <p:nvGrpSpPr>
              <p:cNvPr id="395" name="Graphic 383">
                <a:extLst>
                  <a:ext uri="{FF2B5EF4-FFF2-40B4-BE49-F238E27FC236}">
                    <a16:creationId xmlns:a16="http://schemas.microsoft.com/office/drawing/2014/main" id="{B84DBED8-1512-BB37-F735-8460C8D18879}"/>
                  </a:ext>
                </a:extLst>
              </p:cNvPr>
              <p:cNvGrpSpPr/>
              <p:nvPr/>
            </p:nvGrpSpPr>
            <p:grpSpPr>
              <a:xfrm>
                <a:off x="9988719" y="3300050"/>
                <a:ext cx="381308" cy="341278"/>
                <a:chOff x="9988719" y="3300050"/>
                <a:chExt cx="381308" cy="341278"/>
              </a:xfrm>
            </p:grpSpPr>
            <p:sp>
              <p:nvSpPr>
                <p:cNvPr id="396" name="Freeform: Shape 395">
                  <a:extLst>
                    <a:ext uri="{FF2B5EF4-FFF2-40B4-BE49-F238E27FC236}">
                      <a16:creationId xmlns:a16="http://schemas.microsoft.com/office/drawing/2014/main" id="{C6697944-B615-85CA-C65F-053AA71D0D57}"/>
                    </a:ext>
                  </a:extLst>
                </p:cNvPr>
                <p:cNvSpPr/>
                <p:nvPr/>
              </p:nvSpPr>
              <p:spPr>
                <a:xfrm>
                  <a:off x="10227774" y="3446209"/>
                  <a:ext cx="7232" cy="7232"/>
                </a:xfrm>
                <a:custGeom>
                  <a:avLst/>
                  <a:gdLst>
                    <a:gd name="connsiteX0" fmla="*/ 0 w 7232"/>
                    <a:gd name="connsiteY0" fmla="*/ 0 h 7232"/>
                    <a:gd name="connsiteX1" fmla="*/ 0 w 7232"/>
                    <a:gd name="connsiteY1" fmla="*/ 0 h 7232"/>
                    <a:gd name="connsiteX2" fmla="*/ 0 w 7232"/>
                    <a:gd name="connsiteY2" fmla="*/ 0 h 7232"/>
                    <a:gd name="connsiteX3" fmla="*/ 0 w 7232"/>
                    <a:gd name="connsiteY3" fmla="*/ 0 h 7232"/>
                  </a:gdLst>
                  <a:ahLst/>
                  <a:cxnLst>
                    <a:cxn ang="0">
                      <a:pos x="connsiteX0" y="connsiteY0"/>
                    </a:cxn>
                    <a:cxn ang="0">
                      <a:pos x="connsiteX1" y="connsiteY1"/>
                    </a:cxn>
                    <a:cxn ang="0">
                      <a:pos x="connsiteX2" y="connsiteY2"/>
                    </a:cxn>
                    <a:cxn ang="0">
                      <a:pos x="connsiteX3" y="connsiteY3"/>
                    </a:cxn>
                  </a:cxnLst>
                  <a:rect l="l" t="t" r="r" b="b"/>
                  <a:pathLst>
                    <a:path w="7232" h="7232">
                      <a:moveTo>
                        <a:pt x="0" y="0"/>
                      </a:moveTo>
                      <a:lnTo>
                        <a:pt x="0" y="0"/>
                      </a:lnTo>
                      <a:lnTo>
                        <a:pt x="0" y="0"/>
                      </a:lnTo>
                      <a:lnTo>
                        <a:pt x="0" y="0"/>
                      </a:lnTo>
                      <a:close/>
                    </a:path>
                  </a:pathLst>
                </a:custGeom>
                <a:solidFill>
                  <a:srgbClr val="FFE4C4"/>
                </a:solidFill>
                <a:ln w="0" cap="flat">
                  <a:noFill/>
                  <a:prstDash val="solid"/>
                  <a:miter/>
                </a:ln>
              </p:spPr>
              <p:txBody>
                <a:bodyPr rtlCol="0" anchor="ctr"/>
                <a:lstStyle/>
                <a:p>
                  <a:endParaRPr lang="en-US" dirty="0"/>
                </a:p>
              </p:txBody>
            </p:sp>
            <p:sp>
              <p:nvSpPr>
                <p:cNvPr id="397" name="Freeform: Shape 396">
                  <a:extLst>
                    <a:ext uri="{FF2B5EF4-FFF2-40B4-BE49-F238E27FC236}">
                      <a16:creationId xmlns:a16="http://schemas.microsoft.com/office/drawing/2014/main" id="{B1AFC822-8F1C-DB16-5C8D-5DD9144E1D94}"/>
                    </a:ext>
                  </a:extLst>
                </p:cNvPr>
                <p:cNvSpPr/>
                <p:nvPr/>
              </p:nvSpPr>
              <p:spPr>
                <a:xfrm>
                  <a:off x="9988719" y="3300050"/>
                  <a:ext cx="381308" cy="341278"/>
                </a:xfrm>
                <a:custGeom>
                  <a:avLst/>
                  <a:gdLst>
                    <a:gd name="connsiteX0" fmla="*/ 172014 w 381308"/>
                    <a:gd name="connsiteY0" fmla="*/ 165758 h 341278"/>
                    <a:gd name="connsiteX1" fmla="*/ 179969 w 381308"/>
                    <a:gd name="connsiteY1" fmla="*/ 159611 h 341278"/>
                    <a:gd name="connsiteX2" fmla="*/ 194867 w 381308"/>
                    <a:gd name="connsiteY2" fmla="*/ 148329 h 341278"/>
                    <a:gd name="connsiteX3" fmla="*/ 195591 w 381308"/>
                    <a:gd name="connsiteY3" fmla="*/ 148329 h 341278"/>
                    <a:gd name="connsiteX4" fmla="*/ 206222 w 381308"/>
                    <a:gd name="connsiteY4" fmla="*/ 169735 h 341278"/>
                    <a:gd name="connsiteX5" fmla="*/ 223506 w 381308"/>
                    <a:gd name="connsiteY5" fmla="*/ 189189 h 341278"/>
                    <a:gd name="connsiteX6" fmla="*/ 238115 w 381308"/>
                    <a:gd name="connsiteY6" fmla="*/ 192589 h 341278"/>
                    <a:gd name="connsiteX7" fmla="*/ 273262 w 381308"/>
                    <a:gd name="connsiteY7" fmla="*/ 166553 h 341278"/>
                    <a:gd name="connsiteX8" fmla="*/ 274926 w 381308"/>
                    <a:gd name="connsiteY8" fmla="*/ 163010 h 341278"/>
                    <a:gd name="connsiteX9" fmla="*/ 294886 w 381308"/>
                    <a:gd name="connsiteY9" fmla="*/ 136468 h 341278"/>
                    <a:gd name="connsiteX10" fmla="*/ 299370 w 381308"/>
                    <a:gd name="connsiteY10" fmla="*/ 137336 h 341278"/>
                    <a:gd name="connsiteX11" fmla="*/ 326418 w 381308"/>
                    <a:gd name="connsiteY11" fmla="*/ 160189 h 341278"/>
                    <a:gd name="connsiteX12" fmla="*/ 342617 w 381308"/>
                    <a:gd name="connsiteY12" fmla="*/ 163660 h 341278"/>
                    <a:gd name="connsiteX13" fmla="*/ 364530 w 381308"/>
                    <a:gd name="connsiteY13" fmla="*/ 157441 h 341278"/>
                    <a:gd name="connsiteX14" fmla="*/ 376897 w 381308"/>
                    <a:gd name="connsiteY14" fmla="*/ 112386 h 341278"/>
                    <a:gd name="connsiteX15" fmla="*/ 369810 w 381308"/>
                    <a:gd name="connsiteY15" fmla="*/ 75285 h 341278"/>
                    <a:gd name="connsiteX16" fmla="*/ 371618 w 381308"/>
                    <a:gd name="connsiteY16" fmla="*/ 70440 h 341278"/>
                    <a:gd name="connsiteX17" fmla="*/ 376680 w 381308"/>
                    <a:gd name="connsiteY17" fmla="*/ 47804 h 341278"/>
                    <a:gd name="connsiteX18" fmla="*/ 355056 w 381308"/>
                    <a:gd name="connsiteY18" fmla="*/ 19382 h 341278"/>
                    <a:gd name="connsiteX19" fmla="*/ 334807 w 381308"/>
                    <a:gd name="connsiteY19" fmla="*/ 15477 h 341278"/>
                    <a:gd name="connsiteX20" fmla="*/ 278325 w 381308"/>
                    <a:gd name="connsiteY20" fmla="*/ 35871 h 341278"/>
                    <a:gd name="connsiteX21" fmla="*/ 257352 w 381308"/>
                    <a:gd name="connsiteY21" fmla="*/ 52577 h 341278"/>
                    <a:gd name="connsiteX22" fmla="*/ 234571 w 381308"/>
                    <a:gd name="connsiteY22" fmla="*/ 67113 h 341278"/>
                    <a:gd name="connsiteX23" fmla="*/ 228713 w 381308"/>
                    <a:gd name="connsiteY23" fmla="*/ 65884 h 341278"/>
                    <a:gd name="connsiteX24" fmla="*/ 214032 w 381308"/>
                    <a:gd name="connsiteY24" fmla="*/ 55542 h 341278"/>
                    <a:gd name="connsiteX25" fmla="*/ 210995 w 381308"/>
                    <a:gd name="connsiteY25" fmla="*/ 51564 h 341278"/>
                    <a:gd name="connsiteX26" fmla="*/ 180693 w 381308"/>
                    <a:gd name="connsiteY26" fmla="*/ 30808 h 341278"/>
                    <a:gd name="connsiteX27" fmla="*/ 176426 w 381308"/>
                    <a:gd name="connsiteY27" fmla="*/ 30591 h 341278"/>
                    <a:gd name="connsiteX28" fmla="*/ 127899 w 381308"/>
                    <a:gd name="connsiteY28" fmla="*/ 77383 h 341278"/>
                    <a:gd name="connsiteX29" fmla="*/ 118136 w 381308"/>
                    <a:gd name="connsiteY29" fmla="*/ 101682 h 341278"/>
                    <a:gd name="connsiteX30" fmla="*/ 116111 w 381308"/>
                    <a:gd name="connsiteY30" fmla="*/ 102044 h 341278"/>
                    <a:gd name="connsiteX31" fmla="*/ 109602 w 381308"/>
                    <a:gd name="connsiteY31" fmla="*/ 86712 h 341278"/>
                    <a:gd name="connsiteX32" fmla="*/ 105046 w 381308"/>
                    <a:gd name="connsiteY32" fmla="*/ 54168 h 341278"/>
                    <a:gd name="connsiteX33" fmla="*/ 103672 w 381308"/>
                    <a:gd name="connsiteY33" fmla="*/ 41295 h 341278"/>
                    <a:gd name="connsiteX34" fmla="*/ 73370 w 381308"/>
                    <a:gd name="connsiteY34" fmla="*/ 2893 h 341278"/>
                    <a:gd name="connsiteX35" fmla="*/ 56302 w 381308"/>
                    <a:gd name="connsiteY35" fmla="*/ 0 h 341278"/>
                    <a:gd name="connsiteX36" fmla="*/ 16888 w 381308"/>
                    <a:gd name="connsiteY36" fmla="*/ 15549 h 341278"/>
                    <a:gd name="connsiteX37" fmla="*/ 14935 w 381308"/>
                    <a:gd name="connsiteY37" fmla="*/ 79841 h 341278"/>
                    <a:gd name="connsiteX38" fmla="*/ 20937 w 381308"/>
                    <a:gd name="connsiteY38" fmla="*/ 94016 h 341278"/>
                    <a:gd name="connsiteX39" fmla="*/ 15152 w 381308"/>
                    <a:gd name="connsiteY39" fmla="*/ 112024 h 341278"/>
                    <a:gd name="connsiteX40" fmla="*/ 4015 w 381308"/>
                    <a:gd name="connsiteY40" fmla="*/ 131189 h 341278"/>
                    <a:gd name="connsiteX41" fmla="*/ 3798 w 381308"/>
                    <a:gd name="connsiteY41" fmla="*/ 167349 h 341278"/>
                    <a:gd name="connsiteX42" fmla="*/ 30628 w 381308"/>
                    <a:gd name="connsiteY42" fmla="*/ 186586 h 341278"/>
                    <a:gd name="connsiteX43" fmla="*/ 32726 w 381308"/>
                    <a:gd name="connsiteY43" fmla="*/ 186586 h 341278"/>
                    <a:gd name="connsiteX44" fmla="*/ 51384 w 381308"/>
                    <a:gd name="connsiteY44" fmla="*/ 182464 h 341278"/>
                    <a:gd name="connsiteX45" fmla="*/ 56447 w 381308"/>
                    <a:gd name="connsiteY45" fmla="*/ 180800 h 341278"/>
                    <a:gd name="connsiteX46" fmla="*/ 58761 w 381308"/>
                    <a:gd name="connsiteY46" fmla="*/ 183621 h 341278"/>
                    <a:gd name="connsiteX47" fmla="*/ 40175 w 381308"/>
                    <a:gd name="connsiteY47" fmla="*/ 222963 h 341278"/>
                    <a:gd name="connsiteX48" fmla="*/ 23252 w 381308"/>
                    <a:gd name="connsiteY48" fmla="*/ 253916 h 341278"/>
                    <a:gd name="connsiteX49" fmla="*/ 32075 w 381308"/>
                    <a:gd name="connsiteY49" fmla="*/ 305480 h 341278"/>
                    <a:gd name="connsiteX50" fmla="*/ 75901 w 381308"/>
                    <a:gd name="connsiteY50" fmla="*/ 329490 h 341278"/>
                    <a:gd name="connsiteX51" fmla="*/ 88195 w 381308"/>
                    <a:gd name="connsiteY51" fmla="*/ 334119 h 341278"/>
                    <a:gd name="connsiteX52" fmla="*/ 119293 w 381308"/>
                    <a:gd name="connsiteY52" fmla="*/ 341279 h 341278"/>
                    <a:gd name="connsiteX53" fmla="*/ 119293 w 381308"/>
                    <a:gd name="connsiteY53" fmla="*/ 341279 h 341278"/>
                    <a:gd name="connsiteX54" fmla="*/ 152343 w 381308"/>
                    <a:gd name="connsiteY54" fmla="*/ 325947 h 341278"/>
                    <a:gd name="connsiteX55" fmla="*/ 153066 w 381308"/>
                    <a:gd name="connsiteY55" fmla="*/ 286966 h 341278"/>
                    <a:gd name="connsiteX56" fmla="*/ 153066 w 381308"/>
                    <a:gd name="connsiteY56" fmla="*/ 286894 h 341278"/>
                    <a:gd name="connsiteX57" fmla="*/ 169194 w 381308"/>
                    <a:gd name="connsiteY57" fmla="*/ 288630 h 341278"/>
                    <a:gd name="connsiteX58" fmla="*/ 173461 w 381308"/>
                    <a:gd name="connsiteY58" fmla="*/ 288485 h 341278"/>
                    <a:gd name="connsiteX59" fmla="*/ 179463 w 381308"/>
                    <a:gd name="connsiteY59" fmla="*/ 288268 h 341278"/>
                    <a:gd name="connsiteX60" fmla="*/ 209621 w 381308"/>
                    <a:gd name="connsiteY60" fmla="*/ 297670 h 341278"/>
                    <a:gd name="connsiteX61" fmla="*/ 241225 w 381308"/>
                    <a:gd name="connsiteY61" fmla="*/ 312278 h 341278"/>
                    <a:gd name="connsiteX62" fmla="*/ 242599 w 381308"/>
                    <a:gd name="connsiteY62" fmla="*/ 312278 h 341278"/>
                    <a:gd name="connsiteX63" fmla="*/ 275432 w 381308"/>
                    <a:gd name="connsiteY63" fmla="*/ 301792 h 341278"/>
                    <a:gd name="connsiteX64" fmla="*/ 286931 w 381308"/>
                    <a:gd name="connsiteY64" fmla="*/ 296585 h 341278"/>
                    <a:gd name="connsiteX65" fmla="*/ 299081 w 381308"/>
                    <a:gd name="connsiteY65" fmla="*/ 294560 h 341278"/>
                    <a:gd name="connsiteX66" fmla="*/ 311158 w 381308"/>
                    <a:gd name="connsiteY66" fmla="*/ 296512 h 341278"/>
                    <a:gd name="connsiteX67" fmla="*/ 314123 w 381308"/>
                    <a:gd name="connsiteY67" fmla="*/ 297597 h 341278"/>
                    <a:gd name="connsiteX68" fmla="*/ 334228 w 381308"/>
                    <a:gd name="connsiteY68" fmla="*/ 302081 h 341278"/>
                    <a:gd name="connsiteX69" fmla="*/ 348403 w 381308"/>
                    <a:gd name="connsiteY69" fmla="*/ 298971 h 341278"/>
                    <a:gd name="connsiteX70" fmla="*/ 368942 w 381308"/>
                    <a:gd name="connsiteY70" fmla="*/ 270694 h 341278"/>
                    <a:gd name="connsiteX71" fmla="*/ 361276 w 381308"/>
                    <a:gd name="connsiteY71" fmla="*/ 198880 h 341278"/>
                    <a:gd name="connsiteX72" fmla="*/ 338278 w 381308"/>
                    <a:gd name="connsiteY72" fmla="*/ 172628 h 341278"/>
                    <a:gd name="connsiteX73" fmla="*/ 315570 w 381308"/>
                    <a:gd name="connsiteY73" fmla="*/ 166915 h 341278"/>
                    <a:gd name="connsiteX74" fmla="*/ 278903 w 381308"/>
                    <a:gd name="connsiteY74" fmla="*/ 180583 h 341278"/>
                    <a:gd name="connsiteX75" fmla="*/ 261330 w 381308"/>
                    <a:gd name="connsiteY75" fmla="*/ 203147 h 341278"/>
                    <a:gd name="connsiteX76" fmla="*/ 249686 w 381308"/>
                    <a:gd name="connsiteY76" fmla="*/ 219202 h 341278"/>
                    <a:gd name="connsiteX77" fmla="*/ 247010 w 381308"/>
                    <a:gd name="connsiteY77" fmla="*/ 215514 h 341278"/>
                    <a:gd name="connsiteX78" fmla="*/ 239417 w 381308"/>
                    <a:gd name="connsiteY78" fmla="*/ 205895 h 341278"/>
                    <a:gd name="connsiteX79" fmla="*/ 205498 w 381308"/>
                    <a:gd name="connsiteY79" fmla="*/ 191287 h 341278"/>
                    <a:gd name="connsiteX80" fmla="*/ 174907 w 381308"/>
                    <a:gd name="connsiteY80" fmla="*/ 197362 h 341278"/>
                    <a:gd name="connsiteX81" fmla="*/ 158418 w 381308"/>
                    <a:gd name="connsiteY81" fmla="*/ 201412 h 341278"/>
                    <a:gd name="connsiteX82" fmla="*/ 157478 w 381308"/>
                    <a:gd name="connsiteY82" fmla="*/ 201412 h 341278"/>
                    <a:gd name="connsiteX83" fmla="*/ 148944 w 381308"/>
                    <a:gd name="connsiteY83" fmla="*/ 197362 h 341278"/>
                    <a:gd name="connsiteX84" fmla="*/ 150101 w 381308"/>
                    <a:gd name="connsiteY84" fmla="*/ 185646 h 341278"/>
                    <a:gd name="connsiteX85" fmla="*/ 172159 w 381308"/>
                    <a:gd name="connsiteY85" fmla="*/ 166047 h 341278"/>
                    <a:gd name="connsiteX86" fmla="*/ 239055 w 381308"/>
                    <a:gd name="connsiteY86" fmla="*/ 146159 h 341278"/>
                    <a:gd name="connsiteX87" fmla="*/ 239055 w 381308"/>
                    <a:gd name="connsiteY87" fmla="*/ 146159 h 341278"/>
                    <a:gd name="connsiteX88" fmla="*/ 238838 w 381308"/>
                    <a:gd name="connsiteY88" fmla="*/ 145147 h 341278"/>
                    <a:gd name="connsiteX89" fmla="*/ 216274 w 381308"/>
                    <a:gd name="connsiteY89" fmla="*/ 110650 h 341278"/>
                    <a:gd name="connsiteX90" fmla="*/ 200364 w 381308"/>
                    <a:gd name="connsiteY90" fmla="*/ 106817 h 341278"/>
                    <a:gd name="connsiteX91" fmla="*/ 155236 w 381308"/>
                    <a:gd name="connsiteY91" fmla="*/ 128658 h 341278"/>
                    <a:gd name="connsiteX92" fmla="*/ 149306 w 381308"/>
                    <a:gd name="connsiteY92" fmla="*/ 133286 h 341278"/>
                    <a:gd name="connsiteX93" fmla="*/ 116255 w 381308"/>
                    <a:gd name="connsiteY93" fmla="*/ 164456 h 341278"/>
                    <a:gd name="connsiteX94" fmla="*/ 114664 w 381308"/>
                    <a:gd name="connsiteY94" fmla="*/ 217250 h 341278"/>
                    <a:gd name="connsiteX95" fmla="*/ 157406 w 381308"/>
                    <a:gd name="connsiteY95" fmla="*/ 240826 h 341278"/>
                    <a:gd name="connsiteX96" fmla="*/ 160371 w 381308"/>
                    <a:gd name="connsiteY96" fmla="*/ 240754 h 341278"/>
                    <a:gd name="connsiteX97" fmla="*/ 186695 w 381308"/>
                    <a:gd name="connsiteY97" fmla="*/ 234896 h 341278"/>
                    <a:gd name="connsiteX98" fmla="*/ 204775 w 381308"/>
                    <a:gd name="connsiteY98" fmla="*/ 230701 h 341278"/>
                    <a:gd name="connsiteX99" fmla="*/ 210633 w 381308"/>
                    <a:gd name="connsiteY99" fmla="*/ 233015 h 341278"/>
                    <a:gd name="connsiteX100" fmla="*/ 214466 w 381308"/>
                    <a:gd name="connsiteY100" fmla="*/ 238078 h 341278"/>
                    <a:gd name="connsiteX101" fmla="*/ 240429 w 381308"/>
                    <a:gd name="connsiteY101" fmla="*/ 258327 h 341278"/>
                    <a:gd name="connsiteX102" fmla="*/ 249324 w 381308"/>
                    <a:gd name="connsiteY102" fmla="*/ 259340 h 341278"/>
                    <a:gd name="connsiteX103" fmla="*/ 294886 w 381308"/>
                    <a:gd name="connsiteY103" fmla="*/ 223903 h 341278"/>
                    <a:gd name="connsiteX104" fmla="*/ 303998 w 381308"/>
                    <a:gd name="connsiteY104" fmla="*/ 210958 h 341278"/>
                    <a:gd name="connsiteX105" fmla="*/ 315497 w 381308"/>
                    <a:gd name="connsiteY105" fmla="*/ 206329 h 341278"/>
                    <a:gd name="connsiteX106" fmla="*/ 318752 w 381308"/>
                    <a:gd name="connsiteY106" fmla="*/ 207053 h 341278"/>
                    <a:gd name="connsiteX107" fmla="*/ 325478 w 381308"/>
                    <a:gd name="connsiteY107" fmla="*/ 216093 h 341278"/>
                    <a:gd name="connsiteX108" fmla="*/ 333650 w 381308"/>
                    <a:gd name="connsiteY108" fmla="*/ 254422 h 341278"/>
                    <a:gd name="connsiteX109" fmla="*/ 322006 w 381308"/>
                    <a:gd name="connsiteY109" fmla="*/ 259846 h 341278"/>
                    <a:gd name="connsiteX110" fmla="*/ 309639 w 381308"/>
                    <a:gd name="connsiteY110" fmla="*/ 258472 h 341278"/>
                    <a:gd name="connsiteX111" fmla="*/ 289824 w 381308"/>
                    <a:gd name="connsiteY111" fmla="*/ 256447 h 341278"/>
                    <a:gd name="connsiteX112" fmla="*/ 273769 w 381308"/>
                    <a:gd name="connsiteY112" fmla="*/ 258978 h 341278"/>
                    <a:gd name="connsiteX113" fmla="*/ 257569 w 381308"/>
                    <a:gd name="connsiteY113" fmla="*/ 266138 h 341278"/>
                    <a:gd name="connsiteX114" fmla="*/ 243250 w 381308"/>
                    <a:gd name="connsiteY114" fmla="*/ 270477 h 341278"/>
                    <a:gd name="connsiteX115" fmla="*/ 217938 w 381308"/>
                    <a:gd name="connsiteY115" fmla="*/ 256664 h 341278"/>
                    <a:gd name="connsiteX116" fmla="*/ 182211 w 381308"/>
                    <a:gd name="connsiteY116" fmla="*/ 248347 h 341278"/>
                    <a:gd name="connsiteX117" fmla="*/ 170785 w 381308"/>
                    <a:gd name="connsiteY117" fmla="*/ 248781 h 341278"/>
                    <a:gd name="connsiteX118" fmla="*/ 168977 w 381308"/>
                    <a:gd name="connsiteY118" fmla="*/ 248781 h 341278"/>
                    <a:gd name="connsiteX119" fmla="*/ 147787 w 381308"/>
                    <a:gd name="connsiteY119" fmla="*/ 244442 h 341278"/>
                    <a:gd name="connsiteX120" fmla="*/ 115749 w 381308"/>
                    <a:gd name="connsiteY120" fmla="*/ 238512 h 341278"/>
                    <a:gd name="connsiteX121" fmla="*/ 115098 w 381308"/>
                    <a:gd name="connsiteY121" fmla="*/ 238512 h 341278"/>
                    <a:gd name="connsiteX122" fmla="*/ 89063 w 381308"/>
                    <a:gd name="connsiteY122" fmla="*/ 255435 h 341278"/>
                    <a:gd name="connsiteX123" fmla="*/ 102225 w 381308"/>
                    <a:gd name="connsiteY123" fmla="*/ 291016 h 341278"/>
                    <a:gd name="connsiteX124" fmla="*/ 112567 w 381308"/>
                    <a:gd name="connsiteY124" fmla="*/ 300273 h 341278"/>
                    <a:gd name="connsiteX125" fmla="*/ 89063 w 381308"/>
                    <a:gd name="connsiteY125" fmla="*/ 291956 h 341278"/>
                    <a:gd name="connsiteX126" fmla="*/ 61726 w 381308"/>
                    <a:gd name="connsiteY126" fmla="*/ 279083 h 341278"/>
                    <a:gd name="connsiteX127" fmla="*/ 60930 w 381308"/>
                    <a:gd name="connsiteY127" fmla="*/ 265921 h 341278"/>
                    <a:gd name="connsiteX128" fmla="*/ 73370 w 381308"/>
                    <a:gd name="connsiteY128" fmla="*/ 244514 h 341278"/>
                    <a:gd name="connsiteX129" fmla="*/ 97380 w 381308"/>
                    <a:gd name="connsiteY129" fmla="*/ 174436 h 341278"/>
                    <a:gd name="connsiteX130" fmla="*/ 74744 w 381308"/>
                    <a:gd name="connsiteY130" fmla="*/ 145219 h 341278"/>
                    <a:gd name="connsiteX131" fmla="*/ 57965 w 381308"/>
                    <a:gd name="connsiteY131" fmla="*/ 140663 h 341278"/>
                    <a:gd name="connsiteX132" fmla="*/ 41910 w 381308"/>
                    <a:gd name="connsiteY132" fmla="*/ 143628 h 341278"/>
                    <a:gd name="connsiteX133" fmla="*/ 47768 w 381308"/>
                    <a:gd name="connsiteY133" fmla="*/ 134299 h 341278"/>
                    <a:gd name="connsiteX134" fmla="*/ 59846 w 381308"/>
                    <a:gd name="connsiteY134" fmla="*/ 86061 h 341278"/>
                    <a:gd name="connsiteX135" fmla="*/ 50444 w 381308"/>
                    <a:gd name="connsiteY135" fmla="*/ 61978 h 341278"/>
                    <a:gd name="connsiteX136" fmla="*/ 45020 w 381308"/>
                    <a:gd name="connsiteY136" fmla="*/ 43175 h 341278"/>
                    <a:gd name="connsiteX137" fmla="*/ 55434 w 381308"/>
                    <a:gd name="connsiteY137" fmla="*/ 39342 h 341278"/>
                    <a:gd name="connsiteX138" fmla="*/ 59846 w 381308"/>
                    <a:gd name="connsiteY138" fmla="*/ 39993 h 341278"/>
                    <a:gd name="connsiteX139" fmla="*/ 64330 w 381308"/>
                    <a:gd name="connsiteY139" fmla="*/ 46791 h 341278"/>
                    <a:gd name="connsiteX140" fmla="*/ 65414 w 381308"/>
                    <a:gd name="connsiteY140" fmla="*/ 57567 h 341278"/>
                    <a:gd name="connsiteX141" fmla="*/ 93764 w 381308"/>
                    <a:gd name="connsiteY141" fmla="*/ 134732 h 341278"/>
                    <a:gd name="connsiteX142" fmla="*/ 115821 w 381308"/>
                    <a:gd name="connsiteY142" fmla="*/ 141531 h 341278"/>
                    <a:gd name="connsiteX143" fmla="*/ 129056 w 381308"/>
                    <a:gd name="connsiteY143" fmla="*/ 139578 h 341278"/>
                    <a:gd name="connsiteX144" fmla="*/ 160515 w 381308"/>
                    <a:gd name="connsiteY144" fmla="*/ 110288 h 341278"/>
                    <a:gd name="connsiteX145" fmla="*/ 172159 w 381308"/>
                    <a:gd name="connsiteY145" fmla="*/ 72609 h 341278"/>
                    <a:gd name="connsiteX146" fmla="*/ 172737 w 381308"/>
                    <a:gd name="connsiteY146" fmla="*/ 72465 h 341278"/>
                    <a:gd name="connsiteX147" fmla="*/ 214683 w 381308"/>
                    <a:gd name="connsiteY147" fmla="*/ 102984 h 341278"/>
                    <a:gd name="connsiteX148" fmla="*/ 234499 w 381308"/>
                    <a:gd name="connsiteY148" fmla="*/ 106745 h 341278"/>
                    <a:gd name="connsiteX149" fmla="*/ 283893 w 381308"/>
                    <a:gd name="connsiteY149" fmla="*/ 81794 h 341278"/>
                    <a:gd name="connsiteX150" fmla="*/ 298936 w 381308"/>
                    <a:gd name="connsiteY150" fmla="*/ 69572 h 341278"/>
                    <a:gd name="connsiteX151" fmla="*/ 328949 w 381308"/>
                    <a:gd name="connsiteY151" fmla="*/ 55614 h 341278"/>
                    <a:gd name="connsiteX152" fmla="*/ 332059 w 381308"/>
                    <a:gd name="connsiteY152" fmla="*/ 62846 h 341278"/>
                    <a:gd name="connsiteX153" fmla="*/ 330034 w 381308"/>
                    <a:gd name="connsiteY153" fmla="*/ 99151 h 341278"/>
                    <a:gd name="connsiteX154" fmla="*/ 337049 w 381308"/>
                    <a:gd name="connsiteY154" fmla="*/ 123017 h 341278"/>
                    <a:gd name="connsiteX155" fmla="*/ 335168 w 381308"/>
                    <a:gd name="connsiteY155" fmla="*/ 123378 h 341278"/>
                    <a:gd name="connsiteX156" fmla="*/ 333505 w 381308"/>
                    <a:gd name="connsiteY156" fmla="*/ 122583 h 341278"/>
                    <a:gd name="connsiteX157" fmla="*/ 332203 w 381308"/>
                    <a:gd name="connsiteY157" fmla="*/ 118677 h 341278"/>
                    <a:gd name="connsiteX158" fmla="*/ 314702 w 381308"/>
                    <a:gd name="connsiteY158" fmla="*/ 93727 h 341278"/>
                    <a:gd name="connsiteX159" fmla="*/ 296622 w 381308"/>
                    <a:gd name="connsiteY159" fmla="*/ 88881 h 341278"/>
                    <a:gd name="connsiteX160" fmla="*/ 285485 w 381308"/>
                    <a:gd name="connsiteY160" fmla="*/ 90689 h 341278"/>
                    <a:gd name="connsiteX161" fmla="*/ 239055 w 381308"/>
                    <a:gd name="connsiteY161" fmla="*/ 146014 h 341278"/>
                    <a:gd name="connsiteX162" fmla="*/ 239055 w 381308"/>
                    <a:gd name="connsiteY162" fmla="*/ 146159 h 341278"/>
                    <a:gd name="connsiteX163" fmla="*/ 241731 w 381308"/>
                    <a:gd name="connsiteY163" fmla="*/ 147316 h 341278"/>
                    <a:gd name="connsiteX164" fmla="*/ 241731 w 381308"/>
                    <a:gd name="connsiteY164" fmla="*/ 147316 h 341278"/>
                    <a:gd name="connsiteX165" fmla="*/ 239127 w 381308"/>
                    <a:gd name="connsiteY165" fmla="*/ 146087 h 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381308" h="341278">
                      <a:moveTo>
                        <a:pt x="172014" y="165758"/>
                      </a:moveTo>
                      <a:cubicBezTo>
                        <a:pt x="174545" y="164022"/>
                        <a:pt x="177221" y="161852"/>
                        <a:pt x="179969" y="159611"/>
                      </a:cubicBezTo>
                      <a:cubicBezTo>
                        <a:pt x="183802" y="156501"/>
                        <a:pt x="189877" y="149124"/>
                        <a:pt x="194867" y="148329"/>
                      </a:cubicBezTo>
                      <a:cubicBezTo>
                        <a:pt x="195157" y="148329"/>
                        <a:pt x="195374" y="148329"/>
                        <a:pt x="195591" y="148329"/>
                      </a:cubicBezTo>
                      <a:cubicBezTo>
                        <a:pt x="202533" y="148329"/>
                        <a:pt x="204269" y="165107"/>
                        <a:pt x="206222" y="169735"/>
                      </a:cubicBezTo>
                      <a:cubicBezTo>
                        <a:pt x="209693" y="178052"/>
                        <a:pt x="215189" y="185284"/>
                        <a:pt x="223506" y="189189"/>
                      </a:cubicBezTo>
                      <a:cubicBezTo>
                        <a:pt x="228352" y="191504"/>
                        <a:pt x="233269" y="192589"/>
                        <a:pt x="238115" y="192589"/>
                      </a:cubicBezTo>
                      <a:cubicBezTo>
                        <a:pt x="252000" y="192589"/>
                        <a:pt x="265090" y="183259"/>
                        <a:pt x="273262" y="166553"/>
                      </a:cubicBezTo>
                      <a:cubicBezTo>
                        <a:pt x="273769" y="165541"/>
                        <a:pt x="274347" y="164311"/>
                        <a:pt x="274926" y="163010"/>
                      </a:cubicBezTo>
                      <a:cubicBezTo>
                        <a:pt x="279410" y="153536"/>
                        <a:pt x="283966" y="136468"/>
                        <a:pt x="294886" y="136468"/>
                      </a:cubicBezTo>
                      <a:cubicBezTo>
                        <a:pt x="296260" y="136468"/>
                        <a:pt x="297779" y="136757"/>
                        <a:pt x="299370" y="137336"/>
                      </a:cubicBezTo>
                      <a:cubicBezTo>
                        <a:pt x="310435" y="141531"/>
                        <a:pt x="315714" y="155488"/>
                        <a:pt x="326418" y="160189"/>
                      </a:cubicBezTo>
                      <a:cubicBezTo>
                        <a:pt x="331769" y="162576"/>
                        <a:pt x="337266" y="163660"/>
                        <a:pt x="342617" y="163660"/>
                      </a:cubicBezTo>
                      <a:cubicBezTo>
                        <a:pt x="350139" y="163660"/>
                        <a:pt x="357515" y="161491"/>
                        <a:pt x="364530" y="157441"/>
                      </a:cubicBezTo>
                      <a:cubicBezTo>
                        <a:pt x="380875" y="148039"/>
                        <a:pt x="385865" y="129887"/>
                        <a:pt x="376897" y="112386"/>
                      </a:cubicBezTo>
                      <a:cubicBezTo>
                        <a:pt x="368653" y="96258"/>
                        <a:pt x="366483" y="85193"/>
                        <a:pt x="369810" y="75285"/>
                      </a:cubicBezTo>
                      <a:cubicBezTo>
                        <a:pt x="370244" y="73839"/>
                        <a:pt x="370895" y="72248"/>
                        <a:pt x="371618" y="70440"/>
                      </a:cubicBezTo>
                      <a:cubicBezTo>
                        <a:pt x="374077" y="64220"/>
                        <a:pt x="377114" y="56482"/>
                        <a:pt x="376680" y="47804"/>
                      </a:cubicBezTo>
                      <a:cubicBezTo>
                        <a:pt x="376319" y="40355"/>
                        <a:pt x="372992" y="26759"/>
                        <a:pt x="355056" y="19382"/>
                      </a:cubicBezTo>
                      <a:cubicBezTo>
                        <a:pt x="348331" y="16634"/>
                        <a:pt x="341533" y="15477"/>
                        <a:pt x="334807" y="15477"/>
                      </a:cubicBezTo>
                      <a:cubicBezTo>
                        <a:pt x="311447" y="15477"/>
                        <a:pt x="289173" y="29145"/>
                        <a:pt x="278325" y="35871"/>
                      </a:cubicBezTo>
                      <a:cubicBezTo>
                        <a:pt x="270297" y="40789"/>
                        <a:pt x="263427" y="47080"/>
                        <a:pt x="257352" y="52577"/>
                      </a:cubicBezTo>
                      <a:cubicBezTo>
                        <a:pt x="245998" y="62919"/>
                        <a:pt x="240429" y="67113"/>
                        <a:pt x="234571" y="67113"/>
                      </a:cubicBezTo>
                      <a:cubicBezTo>
                        <a:pt x="232691" y="67113"/>
                        <a:pt x="230811" y="66679"/>
                        <a:pt x="228713" y="65884"/>
                      </a:cubicBezTo>
                      <a:cubicBezTo>
                        <a:pt x="223217" y="63786"/>
                        <a:pt x="217793" y="60026"/>
                        <a:pt x="214032" y="55542"/>
                      </a:cubicBezTo>
                      <a:cubicBezTo>
                        <a:pt x="213164" y="54457"/>
                        <a:pt x="212080" y="53083"/>
                        <a:pt x="210995" y="51564"/>
                      </a:cubicBezTo>
                      <a:cubicBezTo>
                        <a:pt x="205932" y="44549"/>
                        <a:pt x="197399" y="32761"/>
                        <a:pt x="180693" y="30808"/>
                      </a:cubicBezTo>
                      <a:cubicBezTo>
                        <a:pt x="179246" y="30664"/>
                        <a:pt x="177800" y="30591"/>
                        <a:pt x="176426" y="30591"/>
                      </a:cubicBezTo>
                      <a:cubicBezTo>
                        <a:pt x="152054" y="30591"/>
                        <a:pt x="130719" y="54674"/>
                        <a:pt x="127899" y="77383"/>
                      </a:cubicBezTo>
                      <a:cubicBezTo>
                        <a:pt x="125946" y="93148"/>
                        <a:pt x="123126" y="100236"/>
                        <a:pt x="118136" y="101682"/>
                      </a:cubicBezTo>
                      <a:cubicBezTo>
                        <a:pt x="117051" y="101971"/>
                        <a:pt x="116400" y="102044"/>
                        <a:pt x="116111" y="102044"/>
                      </a:cubicBezTo>
                      <a:cubicBezTo>
                        <a:pt x="115388" y="101393"/>
                        <a:pt x="112350" y="97994"/>
                        <a:pt x="109602" y="86712"/>
                      </a:cubicBezTo>
                      <a:cubicBezTo>
                        <a:pt x="107071" y="76225"/>
                        <a:pt x="105914" y="64003"/>
                        <a:pt x="105046" y="54168"/>
                      </a:cubicBezTo>
                      <a:cubicBezTo>
                        <a:pt x="104612" y="49178"/>
                        <a:pt x="104178" y="44911"/>
                        <a:pt x="103672" y="41295"/>
                      </a:cubicBezTo>
                      <a:cubicBezTo>
                        <a:pt x="100996" y="22853"/>
                        <a:pt x="89931" y="8823"/>
                        <a:pt x="73370" y="2893"/>
                      </a:cubicBezTo>
                      <a:cubicBezTo>
                        <a:pt x="67873" y="940"/>
                        <a:pt x="62160" y="0"/>
                        <a:pt x="56302" y="0"/>
                      </a:cubicBezTo>
                      <a:cubicBezTo>
                        <a:pt x="42344" y="0"/>
                        <a:pt x="28025" y="5424"/>
                        <a:pt x="16888" y="15549"/>
                      </a:cubicBezTo>
                      <a:cubicBezTo>
                        <a:pt x="-6400" y="36594"/>
                        <a:pt x="7486" y="64727"/>
                        <a:pt x="14935" y="79841"/>
                      </a:cubicBezTo>
                      <a:cubicBezTo>
                        <a:pt x="17466" y="84976"/>
                        <a:pt x="20287" y="90689"/>
                        <a:pt x="20937" y="94016"/>
                      </a:cubicBezTo>
                      <a:cubicBezTo>
                        <a:pt x="22456" y="101465"/>
                        <a:pt x="20937" y="103707"/>
                        <a:pt x="15152" y="112024"/>
                      </a:cubicBezTo>
                      <a:cubicBezTo>
                        <a:pt x="11753" y="116942"/>
                        <a:pt x="7486" y="123089"/>
                        <a:pt x="4015" y="131189"/>
                      </a:cubicBezTo>
                      <a:cubicBezTo>
                        <a:pt x="-1265" y="143411"/>
                        <a:pt x="-1337" y="156645"/>
                        <a:pt x="3798" y="167349"/>
                      </a:cubicBezTo>
                      <a:cubicBezTo>
                        <a:pt x="11319" y="183042"/>
                        <a:pt x="23830" y="186152"/>
                        <a:pt x="30628" y="186586"/>
                      </a:cubicBezTo>
                      <a:cubicBezTo>
                        <a:pt x="31352" y="186586"/>
                        <a:pt x="32075" y="186586"/>
                        <a:pt x="32726" y="186586"/>
                      </a:cubicBezTo>
                      <a:cubicBezTo>
                        <a:pt x="39885" y="186586"/>
                        <a:pt x="46177" y="184344"/>
                        <a:pt x="51384" y="182464"/>
                      </a:cubicBezTo>
                      <a:cubicBezTo>
                        <a:pt x="52903" y="181957"/>
                        <a:pt x="54928" y="181162"/>
                        <a:pt x="56447" y="180800"/>
                      </a:cubicBezTo>
                      <a:cubicBezTo>
                        <a:pt x="57748" y="181813"/>
                        <a:pt x="58544" y="182753"/>
                        <a:pt x="58761" y="183621"/>
                      </a:cubicBezTo>
                      <a:cubicBezTo>
                        <a:pt x="60641" y="191576"/>
                        <a:pt x="47841" y="211247"/>
                        <a:pt x="40175" y="222963"/>
                      </a:cubicBezTo>
                      <a:cubicBezTo>
                        <a:pt x="33087" y="233883"/>
                        <a:pt x="26361" y="244153"/>
                        <a:pt x="23252" y="253916"/>
                      </a:cubicBezTo>
                      <a:cubicBezTo>
                        <a:pt x="17177" y="272719"/>
                        <a:pt x="20576" y="292463"/>
                        <a:pt x="32075" y="305480"/>
                      </a:cubicBezTo>
                      <a:cubicBezTo>
                        <a:pt x="43067" y="317847"/>
                        <a:pt x="60497" y="324066"/>
                        <a:pt x="75901" y="329490"/>
                      </a:cubicBezTo>
                      <a:cubicBezTo>
                        <a:pt x="80529" y="331154"/>
                        <a:pt x="84941" y="332673"/>
                        <a:pt x="88195" y="334119"/>
                      </a:cubicBezTo>
                      <a:cubicBezTo>
                        <a:pt x="99188" y="338892"/>
                        <a:pt x="109747" y="341279"/>
                        <a:pt x="119293" y="341279"/>
                      </a:cubicBezTo>
                      <a:lnTo>
                        <a:pt x="119293" y="341279"/>
                      </a:lnTo>
                      <a:cubicBezTo>
                        <a:pt x="133323" y="341279"/>
                        <a:pt x="145039" y="336072"/>
                        <a:pt x="152343" y="325947"/>
                      </a:cubicBezTo>
                      <a:cubicBezTo>
                        <a:pt x="160226" y="315026"/>
                        <a:pt x="160515" y="299695"/>
                        <a:pt x="153066" y="286966"/>
                      </a:cubicBezTo>
                      <a:cubicBezTo>
                        <a:pt x="153066" y="286966"/>
                        <a:pt x="153066" y="286966"/>
                        <a:pt x="153066" y="286894"/>
                      </a:cubicBezTo>
                      <a:cubicBezTo>
                        <a:pt x="158129" y="287906"/>
                        <a:pt x="163553" y="288630"/>
                        <a:pt x="169194" y="288630"/>
                      </a:cubicBezTo>
                      <a:cubicBezTo>
                        <a:pt x="170568" y="288630"/>
                        <a:pt x="172014" y="288630"/>
                        <a:pt x="173461" y="288485"/>
                      </a:cubicBezTo>
                      <a:cubicBezTo>
                        <a:pt x="175558" y="288340"/>
                        <a:pt x="177583" y="288268"/>
                        <a:pt x="179463" y="288268"/>
                      </a:cubicBezTo>
                      <a:cubicBezTo>
                        <a:pt x="190817" y="288268"/>
                        <a:pt x="199351" y="290727"/>
                        <a:pt x="209621" y="297670"/>
                      </a:cubicBezTo>
                      <a:cubicBezTo>
                        <a:pt x="219528" y="304395"/>
                        <a:pt x="228713" y="312278"/>
                        <a:pt x="241225" y="312278"/>
                      </a:cubicBezTo>
                      <a:cubicBezTo>
                        <a:pt x="241659" y="312278"/>
                        <a:pt x="242165" y="312278"/>
                        <a:pt x="242599" y="312278"/>
                      </a:cubicBezTo>
                      <a:cubicBezTo>
                        <a:pt x="255689" y="311700"/>
                        <a:pt x="266175" y="306420"/>
                        <a:pt x="275432" y="301792"/>
                      </a:cubicBezTo>
                      <a:cubicBezTo>
                        <a:pt x="279554" y="299767"/>
                        <a:pt x="283387" y="297814"/>
                        <a:pt x="286931" y="296585"/>
                      </a:cubicBezTo>
                      <a:cubicBezTo>
                        <a:pt x="290764" y="295283"/>
                        <a:pt x="294958" y="294560"/>
                        <a:pt x="299081" y="294560"/>
                      </a:cubicBezTo>
                      <a:cubicBezTo>
                        <a:pt x="303203" y="294560"/>
                        <a:pt x="307325" y="295211"/>
                        <a:pt x="311158" y="296512"/>
                      </a:cubicBezTo>
                      <a:cubicBezTo>
                        <a:pt x="312098" y="296874"/>
                        <a:pt x="313111" y="297236"/>
                        <a:pt x="314123" y="297597"/>
                      </a:cubicBezTo>
                      <a:cubicBezTo>
                        <a:pt x="319113" y="299405"/>
                        <a:pt x="326201" y="302081"/>
                        <a:pt x="334228" y="302081"/>
                      </a:cubicBezTo>
                      <a:cubicBezTo>
                        <a:pt x="338712" y="302081"/>
                        <a:pt x="343558" y="301213"/>
                        <a:pt x="348403" y="298971"/>
                      </a:cubicBezTo>
                      <a:cubicBezTo>
                        <a:pt x="358600" y="294198"/>
                        <a:pt x="365471" y="284652"/>
                        <a:pt x="368942" y="270694"/>
                      </a:cubicBezTo>
                      <a:cubicBezTo>
                        <a:pt x="374872" y="246684"/>
                        <a:pt x="372124" y="221155"/>
                        <a:pt x="361276" y="198880"/>
                      </a:cubicBezTo>
                      <a:cubicBezTo>
                        <a:pt x="355273" y="186514"/>
                        <a:pt x="347752" y="177908"/>
                        <a:pt x="338278" y="172628"/>
                      </a:cubicBezTo>
                      <a:cubicBezTo>
                        <a:pt x="331408" y="168795"/>
                        <a:pt x="323597" y="166915"/>
                        <a:pt x="315570" y="166915"/>
                      </a:cubicBezTo>
                      <a:cubicBezTo>
                        <a:pt x="302914" y="166915"/>
                        <a:pt x="289824" y="171616"/>
                        <a:pt x="278903" y="180583"/>
                      </a:cubicBezTo>
                      <a:cubicBezTo>
                        <a:pt x="271671" y="186586"/>
                        <a:pt x="266392" y="194975"/>
                        <a:pt x="261330" y="203147"/>
                      </a:cubicBezTo>
                      <a:cubicBezTo>
                        <a:pt x="258364" y="207920"/>
                        <a:pt x="253085" y="216454"/>
                        <a:pt x="249686" y="219202"/>
                      </a:cubicBezTo>
                      <a:cubicBezTo>
                        <a:pt x="248818" y="218045"/>
                        <a:pt x="247806" y="216599"/>
                        <a:pt x="247010" y="215514"/>
                      </a:cubicBezTo>
                      <a:cubicBezTo>
                        <a:pt x="244913" y="212549"/>
                        <a:pt x="242526" y="209150"/>
                        <a:pt x="239417" y="205895"/>
                      </a:cubicBezTo>
                      <a:cubicBezTo>
                        <a:pt x="228786" y="194758"/>
                        <a:pt x="216853" y="191287"/>
                        <a:pt x="205498" y="191287"/>
                      </a:cubicBezTo>
                      <a:cubicBezTo>
                        <a:pt x="194144" y="191287"/>
                        <a:pt x="183513" y="194686"/>
                        <a:pt x="174907" y="197362"/>
                      </a:cubicBezTo>
                      <a:cubicBezTo>
                        <a:pt x="168615" y="199314"/>
                        <a:pt x="162685" y="201195"/>
                        <a:pt x="158418" y="201412"/>
                      </a:cubicBezTo>
                      <a:cubicBezTo>
                        <a:pt x="158129" y="201412"/>
                        <a:pt x="157839" y="201412"/>
                        <a:pt x="157478" y="201412"/>
                      </a:cubicBezTo>
                      <a:cubicBezTo>
                        <a:pt x="153500" y="201412"/>
                        <a:pt x="150463" y="199965"/>
                        <a:pt x="148944" y="197362"/>
                      </a:cubicBezTo>
                      <a:cubicBezTo>
                        <a:pt x="147064" y="194180"/>
                        <a:pt x="147498" y="189840"/>
                        <a:pt x="150101" y="185646"/>
                      </a:cubicBezTo>
                      <a:cubicBezTo>
                        <a:pt x="154730" y="178269"/>
                        <a:pt x="163553" y="172050"/>
                        <a:pt x="172159" y="166047"/>
                      </a:cubicBezTo>
                      <a:close/>
                      <a:moveTo>
                        <a:pt x="239055" y="146159"/>
                      </a:moveTo>
                      <a:lnTo>
                        <a:pt x="239055" y="146159"/>
                      </a:lnTo>
                      <a:cubicBezTo>
                        <a:pt x="239055" y="146159"/>
                        <a:pt x="238910" y="145436"/>
                        <a:pt x="238838" y="145147"/>
                      </a:cubicBezTo>
                      <a:cubicBezTo>
                        <a:pt x="236379" y="134732"/>
                        <a:pt x="232691" y="118894"/>
                        <a:pt x="216274" y="110650"/>
                      </a:cubicBezTo>
                      <a:cubicBezTo>
                        <a:pt x="210922" y="107974"/>
                        <a:pt x="205571" y="106817"/>
                        <a:pt x="200364" y="106817"/>
                      </a:cubicBezTo>
                      <a:cubicBezTo>
                        <a:pt x="182501" y="106817"/>
                        <a:pt x="166012" y="119979"/>
                        <a:pt x="155236" y="128658"/>
                      </a:cubicBezTo>
                      <a:cubicBezTo>
                        <a:pt x="152922" y="130466"/>
                        <a:pt x="150752" y="132274"/>
                        <a:pt x="149306" y="133286"/>
                      </a:cubicBezTo>
                      <a:cubicBezTo>
                        <a:pt x="138530" y="140807"/>
                        <a:pt x="125151" y="150137"/>
                        <a:pt x="116255" y="164456"/>
                      </a:cubicBezTo>
                      <a:cubicBezTo>
                        <a:pt x="105914" y="181162"/>
                        <a:pt x="105263" y="201412"/>
                        <a:pt x="114664" y="217250"/>
                      </a:cubicBezTo>
                      <a:cubicBezTo>
                        <a:pt x="123487" y="232148"/>
                        <a:pt x="139253" y="240826"/>
                        <a:pt x="157406" y="240826"/>
                      </a:cubicBezTo>
                      <a:cubicBezTo>
                        <a:pt x="158346" y="240826"/>
                        <a:pt x="159358" y="240826"/>
                        <a:pt x="160371" y="240754"/>
                      </a:cubicBezTo>
                      <a:cubicBezTo>
                        <a:pt x="169700" y="240247"/>
                        <a:pt x="178378" y="237572"/>
                        <a:pt x="186695" y="234896"/>
                      </a:cubicBezTo>
                      <a:cubicBezTo>
                        <a:pt x="195807" y="232003"/>
                        <a:pt x="201231" y="230701"/>
                        <a:pt x="204775" y="230701"/>
                      </a:cubicBezTo>
                      <a:cubicBezTo>
                        <a:pt x="207523" y="230701"/>
                        <a:pt x="209187" y="231497"/>
                        <a:pt x="210633" y="233015"/>
                      </a:cubicBezTo>
                      <a:cubicBezTo>
                        <a:pt x="211718" y="234100"/>
                        <a:pt x="213020" y="236053"/>
                        <a:pt x="214466" y="238078"/>
                      </a:cubicBezTo>
                      <a:cubicBezTo>
                        <a:pt x="219312" y="244948"/>
                        <a:pt x="226616" y="255290"/>
                        <a:pt x="240429" y="258327"/>
                      </a:cubicBezTo>
                      <a:cubicBezTo>
                        <a:pt x="243539" y="258978"/>
                        <a:pt x="246504" y="259340"/>
                        <a:pt x="249324" y="259340"/>
                      </a:cubicBezTo>
                      <a:cubicBezTo>
                        <a:pt x="272829" y="259340"/>
                        <a:pt x="286425" y="237499"/>
                        <a:pt x="294886" y="223903"/>
                      </a:cubicBezTo>
                      <a:cubicBezTo>
                        <a:pt x="297779" y="219202"/>
                        <a:pt x="301757" y="212838"/>
                        <a:pt x="303998" y="210958"/>
                      </a:cubicBezTo>
                      <a:cubicBezTo>
                        <a:pt x="307470" y="208065"/>
                        <a:pt x="312026" y="206329"/>
                        <a:pt x="315497" y="206329"/>
                      </a:cubicBezTo>
                      <a:cubicBezTo>
                        <a:pt x="316727" y="206329"/>
                        <a:pt x="317884" y="206546"/>
                        <a:pt x="318752" y="207053"/>
                      </a:cubicBezTo>
                      <a:cubicBezTo>
                        <a:pt x="319981" y="207703"/>
                        <a:pt x="322440" y="209801"/>
                        <a:pt x="325478" y="216093"/>
                      </a:cubicBezTo>
                      <a:cubicBezTo>
                        <a:pt x="329238" y="223758"/>
                        <a:pt x="337700" y="246105"/>
                        <a:pt x="333650" y="254422"/>
                      </a:cubicBezTo>
                      <a:cubicBezTo>
                        <a:pt x="331625" y="258689"/>
                        <a:pt x="326996" y="259846"/>
                        <a:pt x="322006" y="259846"/>
                      </a:cubicBezTo>
                      <a:cubicBezTo>
                        <a:pt x="317595" y="259846"/>
                        <a:pt x="312966" y="258906"/>
                        <a:pt x="309639" y="258472"/>
                      </a:cubicBezTo>
                      <a:cubicBezTo>
                        <a:pt x="302914" y="257460"/>
                        <a:pt x="296333" y="256447"/>
                        <a:pt x="289824" y="256447"/>
                      </a:cubicBezTo>
                      <a:cubicBezTo>
                        <a:pt x="284472" y="256447"/>
                        <a:pt x="279193" y="257098"/>
                        <a:pt x="273769" y="258978"/>
                      </a:cubicBezTo>
                      <a:cubicBezTo>
                        <a:pt x="267838" y="261003"/>
                        <a:pt x="262342" y="263751"/>
                        <a:pt x="257569" y="266138"/>
                      </a:cubicBezTo>
                      <a:cubicBezTo>
                        <a:pt x="251422" y="269175"/>
                        <a:pt x="246938" y="270477"/>
                        <a:pt x="243250" y="270477"/>
                      </a:cubicBezTo>
                      <a:cubicBezTo>
                        <a:pt x="234643" y="270477"/>
                        <a:pt x="230087" y="263607"/>
                        <a:pt x="217938" y="256664"/>
                      </a:cubicBezTo>
                      <a:cubicBezTo>
                        <a:pt x="206222" y="249938"/>
                        <a:pt x="193783" y="248347"/>
                        <a:pt x="182211" y="248347"/>
                      </a:cubicBezTo>
                      <a:cubicBezTo>
                        <a:pt x="178306" y="248347"/>
                        <a:pt x="174473" y="248564"/>
                        <a:pt x="170785" y="248781"/>
                      </a:cubicBezTo>
                      <a:cubicBezTo>
                        <a:pt x="170206" y="248781"/>
                        <a:pt x="169555" y="248781"/>
                        <a:pt x="168977" y="248781"/>
                      </a:cubicBezTo>
                      <a:cubicBezTo>
                        <a:pt x="162540" y="248781"/>
                        <a:pt x="155598" y="246756"/>
                        <a:pt x="147787" y="244442"/>
                      </a:cubicBezTo>
                      <a:cubicBezTo>
                        <a:pt x="138385" y="241694"/>
                        <a:pt x="127682" y="238512"/>
                        <a:pt x="115749" y="238512"/>
                      </a:cubicBezTo>
                      <a:cubicBezTo>
                        <a:pt x="115532" y="238512"/>
                        <a:pt x="115315" y="238512"/>
                        <a:pt x="115098" y="238512"/>
                      </a:cubicBezTo>
                      <a:cubicBezTo>
                        <a:pt x="96295" y="238729"/>
                        <a:pt x="90437" y="251529"/>
                        <a:pt x="89063" y="255435"/>
                      </a:cubicBezTo>
                      <a:cubicBezTo>
                        <a:pt x="83711" y="270983"/>
                        <a:pt x="95283" y="285520"/>
                        <a:pt x="102225" y="291016"/>
                      </a:cubicBezTo>
                      <a:cubicBezTo>
                        <a:pt x="105914" y="293837"/>
                        <a:pt x="109602" y="296802"/>
                        <a:pt x="112567" y="300273"/>
                      </a:cubicBezTo>
                      <a:cubicBezTo>
                        <a:pt x="104395" y="298682"/>
                        <a:pt x="96874" y="294704"/>
                        <a:pt x="89063" y="291956"/>
                      </a:cubicBezTo>
                      <a:cubicBezTo>
                        <a:pt x="79806" y="288702"/>
                        <a:pt x="65921" y="283784"/>
                        <a:pt x="61726" y="279083"/>
                      </a:cubicBezTo>
                      <a:cubicBezTo>
                        <a:pt x="59629" y="276697"/>
                        <a:pt x="59267" y="271056"/>
                        <a:pt x="60930" y="265921"/>
                      </a:cubicBezTo>
                      <a:cubicBezTo>
                        <a:pt x="62449" y="261220"/>
                        <a:pt x="68235" y="252325"/>
                        <a:pt x="73370" y="244514"/>
                      </a:cubicBezTo>
                      <a:cubicBezTo>
                        <a:pt x="87327" y="223180"/>
                        <a:pt x="103093" y="198953"/>
                        <a:pt x="97380" y="174436"/>
                      </a:cubicBezTo>
                      <a:cubicBezTo>
                        <a:pt x="95427" y="166047"/>
                        <a:pt x="89931" y="154187"/>
                        <a:pt x="74744" y="145219"/>
                      </a:cubicBezTo>
                      <a:cubicBezTo>
                        <a:pt x="69030" y="141820"/>
                        <a:pt x="63317" y="140663"/>
                        <a:pt x="57965" y="140663"/>
                      </a:cubicBezTo>
                      <a:cubicBezTo>
                        <a:pt x="51963" y="140663"/>
                        <a:pt x="46466" y="142109"/>
                        <a:pt x="41910" y="143628"/>
                      </a:cubicBezTo>
                      <a:cubicBezTo>
                        <a:pt x="43574" y="140373"/>
                        <a:pt x="45671" y="137408"/>
                        <a:pt x="47768" y="134299"/>
                      </a:cubicBezTo>
                      <a:cubicBezTo>
                        <a:pt x="54856" y="124029"/>
                        <a:pt x="64546" y="109927"/>
                        <a:pt x="59846" y="86061"/>
                      </a:cubicBezTo>
                      <a:cubicBezTo>
                        <a:pt x="58182" y="77600"/>
                        <a:pt x="54277" y="69644"/>
                        <a:pt x="50444" y="61978"/>
                      </a:cubicBezTo>
                      <a:cubicBezTo>
                        <a:pt x="48202" y="57350"/>
                        <a:pt x="41476" y="48382"/>
                        <a:pt x="45020" y="43175"/>
                      </a:cubicBezTo>
                      <a:cubicBezTo>
                        <a:pt x="46828" y="40572"/>
                        <a:pt x="51457" y="39342"/>
                        <a:pt x="55434" y="39342"/>
                      </a:cubicBezTo>
                      <a:cubicBezTo>
                        <a:pt x="57098" y="39342"/>
                        <a:pt x="58689" y="39559"/>
                        <a:pt x="59846" y="39993"/>
                      </a:cubicBezTo>
                      <a:cubicBezTo>
                        <a:pt x="61075" y="40427"/>
                        <a:pt x="63534" y="41367"/>
                        <a:pt x="64330" y="46791"/>
                      </a:cubicBezTo>
                      <a:cubicBezTo>
                        <a:pt x="64691" y="49322"/>
                        <a:pt x="65053" y="53155"/>
                        <a:pt x="65414" y="57567"/>
                      </a:cubicBezTo>
                      <a:cubicBezTo>
                        <a:pt x="67656" y="82083"/>
                        <a:pt x="71055" y="119184"/>
                        <a:pt x="93764" y="134732"/>
                      </a:cubicBezTo>
                      <a:cubicBezTo>
                        <a:pt x="98754" y="138131"/>
                        <a:pt x="106131" y="141531"/>
                        <a:pt x="115821" y="141531"/>
                      </a:cubicBezTo>
                      <a:cubicBezTo>
                        <a:pt x="119871" y="141531"/>
                        <a:pt x="124283" y="140952"/>
                        <a:pt x="129056" y="139578"/>
                      </a:cubicBezTo>
                      <a:cubicBezTo>
                        <a:pt x="143954" y="135239"/>
                        <a:pt x="154585" y="124318"/>
                        <a:pt x="160515" y="110288"/>
                      </a:cubicBezTo>
                      <a:cubicBezTo>
                        <a:pt x="164999" y="99657"/>
                        <a:pt x="162034" y="80348"/>
                        <a:pt x="172159" y="72609"/>
                      </a:cubicBezTo>
                      <a:cubicBezTo>
                        <a:pt x="172303" y="72465"/>
                        <a:pt x="172520" y="72465"/>
                        <a:pt x="172737" y="72465"/>
                      </a:cubicBezTo>
                      <a:cubicBezTo>
                        <a:pt x="178306" y="72465"/>
                        <a:pt x="206945" y="100091"/>
                        <a:pt x="214683" y="102984"/>
                      </a:cubicBezTo>
                      <a:cubicBezTo>
                        <a:pt x="221770" y="105660"/>
                        <a:pt x="228352" y="106745"/>
                        <a:pt x="234499" y="106745"/>
                      </a:cubicBezTo>
                      <a:cubicBezTo>
                        <a:pt x="256556" y="106745"/>
                        <a:pt x="272539" y="92208"/>
                        <a:pt x="283893" y="81794"/>
                      </a:cubicBezTo>
                      <a:cubicBezTo>
                        <a:pt x="289101" y="77021"/>
                        <a:pt x="294091" y="72537"/>
                        <a:pt x="298936" y="69572"/>
                      </a:cubicBezTo>
                      <a:cubicBezTo>
                        <a:pt x="302697" y="67258"/>
                        <a:pt x="320921" y="55614"/>
                        <a:pt x="328949" y="55614"/>
                      </a:cubicBezTo>
                      <a:cubicBezTo>
                        <a:pt x="332203" y="55614"/>
                        <a:pt x="333794" y="57567"/>
                        <a:pt x="332059" y="62846"/>
                      </a:cubicBezTo>
                      <a:cubicBezTo>
                        <a:pt x="328153" y="74562"/>
                        <a:pt x="327719" y="87001"/>
                        <a:pt x="330034" y="99151"/>
                      </a:cubicBezTo>
                      <a:cubicBezTo>
                        <a:pt x="330323" y="100887"/>
                        <a:pt x="337627" y="122727"/>
                        <a:pt x="337049" y="123017"/>
                      </a:cubicBezTo>
                      <a:cubicBezTo>
                        <a:pt x="336687" y="123234"/>
                        <a:pt x="335892" y="123378"/>
                        <a:pt x="335168" y="123378"/>
                      </a:cubicBezTo>
                      <a:cubicBezTo>
                        <a:pt x="334445" y="123378"/>
                        <a:pt x="333722" y="123161"/>
                        <a:pt x="333505" y="122583"/>
                      </a:cubicBezTo>
                      <a:cubicBezTo>
                        <a:pt x="333143" y="121642"/>
                        <a:pt x="332565" y="119907"/>
                        <a:pt x="332203" y="118677"/>
                      </a:cubicBezTo>
                      <a:cubicBezTo>
                        <a:pt x="330034" y="111807"/>
                        <a:pt x="326490" y="100308"/>
                        <a:pt x="314702" y="93727"/>
                      </a:cubicBezTo>
                      <a:cubicBezTo>
                        <a:pt x="308916" y="90473"/>
                        <a:pt x="302841" y="88881"/>
                        <a:pt x="296622" y="88881"/>
                      </a:cubicBezTo>
                      <a:cubicBezTo>
                        <a:pt x="292933" y="88881"/>
                        <a:pt x="289173" y="89460"/>
                        <a:pt x="285485" y="90689"/>
                      </a:cubicBezTo>
                      <a:cubicBezTo>
                        <a:pt x="261619" y="98355"/>
                        <a:pt x="246938" y="129381"/>
                        <a:pt x="239055" y="146014"/>
                      </a:cubicBezTo>
                      <a:cubicBezTo>
                        <a:pt x="239055" y="146014"/>
                        <a:pt x="239055" y="146087"/>
                        <a:pt x="239055" y="146159"/>
                      </a:cubicBezTo>
                      <a:lnTo>
                        <a:pt x="241731" y="147316"/>
                      </a:lnTo>
                      <a:cubicBezTo>
                        <a:pt x="241731" y="147316"/>
                        <a:pt x="241731" y="147316"/>
                        <a:pt x="241731" y="147316"/>
                      </a:cubicBezTo>
                      <a:lnTo>
                        <a:pt x="239127" y="146087"/>
                      </a:lnTo>
                      <a:close/>
                    </a:path>
                  </a:pathLst>
                </a:custGeom>
                <a:solidFill>
                  <a:srgbClr val="F26D6D"/>
                </a:solidFill>
                <a:ln w="0" cap="flat">
                  <a:noFill/>
                  <a:prstDash val="solid"/>
                  <a:miter/>
                </a:ln>
              </p:spPr>
              <p:txBody>
                <a:bodyPr rtlCol="0" anchor="ctr"/>
                <a:lstStyle/>
                <a:p>
                  <a:endParaRPr lang="en-US" dirty="0"/>
                </a:p>
              </p:txBody>
            </p:sp>
          </p:grpSp>
          <p:sp>
            <p:nvSpPr>
              <p:cNvPr id="398" name="Freeform: Shape 397">
                <a:extLst>
                  <a:ext uri="{FF2B5EF4-FFF2-40B4-BE49-F238E27FC236}">
                    <a16:creationId xmlns:a16="http://schemas.microsoft.com/office/drawing/2014/main" id="{D1B91B9F-D0B9-16C8-88AE-CC1AE7D902BB}"/>
                  </a:ext>
                </a:extLst>
              </p:cNvPr>
              <p:cNvSpPr/>
              <p:nvPr/>
            </p:nvSpPr>
            <p:spPr>
              <a:xfrm>
                <a:off x="9896818" y="3187881"/>
                <a:ext cx="583520" cy="551513"/>
              </a:xfrm>
              <a:custGeom>
                <a:avLst/>
                <a:gdLst>
                  <a:gd name="connsiteX0" fmla="*/ 569829 w 583520"/>
                  <a:gd name="connsiteY0" fmla="*/ 161274 h 551513"/>
                  <a:gd name="connsiteX1" fmla="*/ 580316 w 583520"/>
                  <a:gd name="connsiteY1" fmla="*/ 84108 h 551513"/>
                  <a:gd name="connsiteX2" fmla="*/ 569034 w 583520"/>
                  <a:gd name="connsiteY2" fmla="*/ 17646 h 551513"/>
                  <a:gd name="connsiteX3" fmla="*/ 538225 w 583520"/>
                  <a:gd name="connsiteY3" fmla="*/ 4628 h 551513"/>
                  <a:gd name="connsiteX4" fmla="*/ 487529 w 583520"/>
                  <a:gd name="connsiteY4" fmla="*/ 19165 h 551513"/>
                  <a:gd name="connsiteX5" fmla="*/ 311212 w 583520"/>
                  <a:gd name="connsiteY5" fmla="*/ 58868 h 551513"/>
                  <a:gd name="connsiteX6" fmla="*/ 279608 w 583520"/>
                  <a:gd name="connsiteY6" fmla="*/ 60026 h 551513"/>
                  <a:gd name="connsiteX7" fmla="*/ 139958 w 583520"/>
                  <a:gd name="connsiteY7" fmla="*/ 36666 h 551513"/>
                  <a:gd name="connsiteX8" fmla="*/ 106980 w 583520"/>
                  <a:gd name="connsiteY8" fmla="*/ 21117 h 551513"/>
                  <a:gd name="connsiteX9" fmla="*/ 60768 w 583520"/>
                  <a:gd name="connsiteY9" fmla="*/ 1446 h 551513"/>
                  <a:gd name="connsiteX10" fmla="*/ 48473 w 583520"/>
                  <a:gd name="connsiteY10" fmla="*/ 0 h 551513"/>
                  <a:gd name="connsiteX11" fmla="*/ 7034 w 583520"/>
                  <a:gd name="connsiteY11" fmla="*/ 27843 h 551513"/>
                  <a:gd name="connsiteX12" fmla="*/ 2116 w 583520"/>
                  <a:gd name="connsiteY12" fmla="*/ 106455 h 551513"/>
                  <a:gd name="connsiteX13" fmla="*/ 3779 w 583520"/>
                  <a:gd name="connsiteY13" fmla="*/ 129308 h 551513"/>
                  <a:gd name="connsiteX14" fmla="*/ 5081 w 583520"/>
                  <a:gd name="connsiteY14" fmla="*/ 164239 h 551513"/>
                  <a:gd name="connsiteX15" fmla="*/ 8046 w 583520"/>
                  <a:gd name="connsiteY15" fmla="*/ 235980 h 551513"/>
                  <a:gd name="connsiteX16" fmla="*/ 9276 w 583520"/>
                  <a:gd name="connsiteY16" fmla="*/ 341713 h 551513"/>
                  <a:gd name="connsiteX17" fmla="*/ 22293 w 583520"/>
                  <a:gd name="connsiteY17" fmla="*/ 402968 h 551513"/>
                  <a:gd name="connsiteX18" fmla="*/ 38927 w 583520"/>
                  <a:gd name="connsiteY18" fmla="*/ 415696 h 551513"/>
                  <a:gd name="connsiteX19" fmla="*/ 55633 w 583520"/>
                  <a:gd name="connsiteY19" fmla="*/ 429654 h 551513"/>
                  <a:gd name="connsiteX20" fmla="*/ 61129 w 583520"/>
                  <a:gd name="connsiteY20" fmla="*/ 454315 h 551513"/>
                  <a:gd name="connsiteX21" fmla="*/ 61274 w 583520"/>
                  <a:gd name="connsiteY21" fmla="*/ 456268 h 551513"/>
                  <a:gd name="connsiteX22" fmla="*/ 72050 w 583520"/>
                  <a:gd name="connsiteY22" fmla="*/ 488233 h 551513"/>
                  <a:gd name="connsiteX23" fmla="*/ 90274 w 583520"/>
                  <a:gd name="connsiteY23" fmla="*/ 495827 h 551513"/>
                  <a:gd name="connsiteX24" fmla="*/ 99893 w 583520"/>
                  <a:gd name="connsiteY24" fmla="*/ 493657 h 551513"/>
                  <a:gd name="connsiteX25" fmla="*/ 107486 w 583520"/>
                  <a:gd name="connsiteY25" fmla="*/ 486425 h 551513"/>
                  <a:gd name="connsiteX26" fmla="*/ 102713 w 583520"/>
                  <a:gd name="connsiteY26" fmla="*/ 459160 h 551513"/>
                  <a:gd name="connsiteX27" fmla="*/ 95988 w 583520"/>
                  <a:gd name="connsiteY27" fmla="*/ 452001 h 551513"/>
                  <a:gd name="connsiteX28" fmla="*/ 88177 w 583520"/>
                  <a:gd name="connsiteY28" fmla="*/ 443033 h 551513"/>
                  <a:gd name="connsiteX29" fmla="*/ 82536 w 583520"/>
                  <a:gd name="connsiteY29" fmla="*/ 427050 h 551513"/>
                  <a:gd name="connsiteX30" fmla="*/ 74364 w 583520"/>
                  <a:gd name="connsiteY30" fmla="*/ 406077 h 551513"/>
                  <a:gd name="connsiteX31" fmla="*/ 57152 w 583520"/>
                  <a:gd name="connsiteY31" fmla="*/ 391541 h 551513"/>
                  <a:gd name="connsiteX32" fmla="*/ 43411 w 583520"/>
                  <a:gd name="connsiteY32" fmla="*/ 380404 h 551513"/>
                  <a:gd name="connsiteX33" fmla="*/ 37408 w 583520"/>
                  <a:gd name="connsiteY33" fmla="*/ 347570 h 551513"/>
                  <a:gd name="connsiteX34" fmla="*/ 32490 w 583520"/>
                  <a:gd name="connsiteY34" fmla="*/ 209077 h 551513"/>
                  <a:gd name="connsiteX35" fmla="*/ 27500 w 583520"/>
                  <a:gd name="connsiteY35" fmla="*/ 97777 h 551513"/>
                  <a:gd name="connsiteX36" fmla="*/ 26994 w 583520"/>
                  <a:gd name="connsiteY36" fmla="*/ 86712 h 551513"/>
                  <a:gd name="connsiteX37" fmla="*/ 39506 w 583520"/>
                  <a:gd name="connsiteY37" fmla="*/ 28060 h 551513"/>
                  <a:gd name="connsiteX38" fmla="*/ 46087 w 583520"/>
                  <a:gd name="connsiteY38" fmla="*/ 27192 h 551513"/>
                  <a:gd name="connsiteX39" fmla="*/ 83115 w 583520"/>
                  <a:gd name="connsiteY39" fmla="*/ 40571 h 551513"/>
                  <a:gd name="connsiteX40" fmla="*/ 96421 w 583520"/>
                  <a:gd name="connsiteY40" fmla="*/ 47225 h 551513"/>
                  <a:gd name="connsiteX41" fmla="*/ 279898 w 583520"/>
                  <a:gd name="connsiteY41" fmla="*/ 84108 h 551513"/>
                  <a:gd name="connsiteX42" fmla="*/ 311357 w 583520"/>
                  <a:gd name="connsiteY42" fmla="*/ 83168 h 551513"/>
                  <a:gd name="connsiteX43" fmla="*/ 468943 w 583520"/>
                  <a:gd name="connsiteY43" fmla="*/ 51492 h 551513"/>
                  <a:gd name="connsiteX44" fmla="*/ 491073 w 583520"/>
                  <a:gd name="connsiteY44" fmla="*/ 42813 h 551513"/>
                  <a:gd name="connsiteX45" fmla="*/ 537936 w 583520"/>
                  <a:gd name="connsiteY45" fmla="*/ 28494 h 551513"/>
                  <a:gd name="connsiteX46" fmla="*/ 549363 w 583520"/>
                  <a:gd name="connsiteY46" fmla="*/ 31965 h 551513"/>
                  <a:gd name="connsiteX47" fmla="*/ 555871 w 583520"/>
                  <a:gd name="connsiteY47" fmla="*/ 73766 h 551513"/>
                  <a:gd name="connsiteX48" fmla="*/ 539238 w 583520"/>
                  <a:gd name="connsiteY48" fmla="*/ 246828 h 551513"/>
                  <a:gd name="connsiteX49" fmla="*/ 543071 w 583520"/>
                  <a:gd name="connsiteY49" fmla="*/ 316473 h 551513"/>
                  <a:gd name="connsiteX50" fmla="*/ 545963 w 583520"/>
                  <a:gd name="connsiteY50" fmla="*/ 424808 h 551513"/>
                  <a:gd name="connsiteX51" fmla="*/ 528896 w 583520"/>
                  <a:gd name="connsiteY51" fmla="*/ 474348 h 551513"/>
                  <a:gd name="connsiteX52" fmla="*/ 486155 w 583520"/>
                  <a:gd name="connsiteY52" fmla="*/ 488378 h 551513"/>
                  <a:gd name="connsiteX53" fmla="*/ 476247 w 583520"/>
                  <a:gd name="connsiteY53" fmla="*/ 488595 h 551513"/>
                  <a:gd name="connsiteX54" fmla="*/ 399660 w 583520"/>
                  <a:gd name="connsiteY54" fmla="*/ 479699 h 551513"/>
                  <a:gd name="connsiteX55" fmla="*/ 333125 w 583520"/>
                  <a:gd name="connsiteY55" fmla="*/ 470876 h 551513"/>
                  <a:gd name="connsiteX56" fmla="*/ 326400 w 583520"/>
                  <a:gd name="connsiteY56" fmla="*/ 470732 h 551513"/>
                  <a:gd name="connsiteX57" fmla="*/ 290818 w 583520"/>
                  <a:gd name="connsiteY57" fmla="*/ 482086 h 551513"/>
                  <a:gd name="connsiteX58" fmla="*/ 283152 w 583520"/>
                  <a:gd name="connsiteY58" fmla="*/ 541027 h 551513"/>
                  <a:gd name="connsiteX59" fmla="*/ 285611 w 583520"/>
                  <a:gd name="connsiteY59" fmla="*/ 551513 h 551513"/>
                  <a:gd name="connsiteX60" fmla="*/ 293060 w 583520"/>
                  <a:gd name="connsiteY60" fmla="*/ 543775 h 551513"/>
                  <a:gd name="connsiteX61" fmla="*/ 301955 w 583520"/>
                  <a:gd name="connsiteY61" fmla="*/ 522874 h 551513"/>
                  <a:gd name="connsiteX62" fmla="*/ 305644 w 583520"/>
                  <a:gd name="connsiteY62" fmla="*/ 510580 h 551513"/>
                  <a:gd name="connsiteX63" fmla="*/ 340430 w 583520"/>
                  <a:gd name="connsiteY63" fmla="*/ 496261 h 551513"/>
                  <a:gd name="connsiteX64" fmla="*/ 347228 w 583520"/>
                  <a:gd name="connsiteY64" fmla="*/ 496478 h 551513"/>
                  <a:gd name="connsiteX65" fmla="*/ 405011 w 583520"/>
                  <a:gd name="connsiteY65" fmla="*/ 504939 h 551513"/>
                  <a:gd name="connsiteX66" fmla="*/ 479067 w 583520"/>
                  <a:gd name="connsiteY66" fmla="*/ 514051 h 551513"/>
                  <a:gd name="connsiteX67" fmla="*/ 482466 w 583520"/>
                  <a:gd name="connsiteY67" fmla="*/ 514051 h 551513"/>
                  <a:gd name="connsiteX68" fmla="*/ 544734 w 583520"/>
                  <a:gd name="connsiteY68" fmla="*/ 494670 h 551513"/>
                  <a:gd name="connsiteX69" fmla="*/ 571926 w 583520"/>
                  <a:gd name="connsiteY69" fmla="*/ 443467 h 551513"/>
                  <a:gd name="connsiteX70" fmla="*/ 573156 w 583520"/>
                  <a:gd name="connsiteY70" fmla="*/ 387057 h 551513"/>
                  <a:gd name="connsiteX71" fmla="*/ 571565 w 583520"/>
                  <a:gd name="connsiteY71" fmla="*/ 362324 h 551513"/>
                  <a:gd name="connsiteX72" fmla="*/ 568889 w 583520"/>
                  <a:gd name="connsiteY72" fmla="*/ 173134 h 551513"/>
                  <a:gd name="connsiteX73" fmla="*/ 569829 w 583520"/>
                  <a:gd name="connsiteY73" fmla="*/ 161780 h 551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83520" h="551513">
                    <a:moveTo>
                      <a:pt x="569829" y="161274"/>
                    </a:moveTo>
                    <a:cubicBezTo>
                      <a:pt x="571926" y="135600"/>
                      <a:pt x="574168" y="109059"/>
                      <a:pt x="580316" y="84108"/>
                    </a:cubicBezTo>
                    <a:cubicBezTo>
                      <a:pt x="587041" y="56771"/>
                      <a:pt x="583136" y="33773"/>
                      <a:pt x="569034" y="17646"/>
                    </a:cubicBezTo>
                    <a:cubicBezTo>
                      <a:pt x="561440" y="9040"/>
                      <a:pt x="551098" y="4628"/>
                      <a:pt x="538225" y="4628"/>
                    </a:cubicBezTo>
                    <a:cubicBezTo>
                      <a:pt x="521230" y="4628"/>
                      <a:pt x="502210" y="12367"/>
                      <a:pt x="487529" y="19165"/>
                    </a:cubicBezTo>
                    <a:cubicBezTo>
                      <a:pt x="430468" y="45489"/>
                      <a:pt x="360101" y="55252"/>
                      <a:pt x="311212" y="58868"/>
                    </a:cubicBezTo>
                    <a:cubicBezTo>
                      <a:pt x="300726" y="59664"/>
                      <a:pt x="290095" y="60026"/>
                      <a:pt x="279608" y="60026"/>
                    </a:cubicBezTo>
                    <a:cubicBezTo>
                      <a:pt x="231660" y="60026"/>
                      <a:pt x="184652" y="52143"/>
                      <a:pt x="139958" y="36666"/>
                    </a:cubicBezTo>
                    <a:cubicBezTo>
                      <a:pt x="128604" y="32689"/>
                      <a:pt x="118118" y="27048"/>
                      <a:pt x="106980" y="21117"/>
                    </a:cubicBezTo>
                    <a:cubicBezTo>
                      <a:pt x="92516" y="13307"/>
                      <a:pt x="77618" y="5279"/>
                      <a:pt x="60768" y="1446"/>
                    </a:cubicBezTo>
                    <a:cubicBezTo>
                      <a:pt x="56645" y="506"/>
                      <a:pt x="52523" y="0"/>
                      <a:pt x="48473" y="0"/>
                    </a:cubicBezTo>
                    <a:cubicBezTo>
                      <a:pt x="29598" y="0"/>
                      <a:pt x="14483" y="10125"/>
                      <a:pt x="7034" y="27843"/>
                    </a:cubicBezTo>
                    <a:cubicBezTo>
                      <a:pt x="-2729" y="51130"/>
                      <a:pt x="-198" y="80492"/>
                      <a:pt x="2116" y="106455"/>
                    </a:cubicBezTo>
                    <a:cubicBezTo>
                      <a:pt x="2839" y="114555"/>
                      <a:pt x="3490" y="122221"/>
                      <a:pt x="3779" y="129308"/>
                    </a:cubicBezTo>
                    <a:cubicBezTo>
                      <a:pt x="4213" y="140952"/>
                      <a:pt x="4647" y="152595"/>
                      <a:pt x="5081" y="164239"/>
                    </a:cubicBezTo>
                    <a:cubicBezTo>
                      <a:pt x="5949" y="187743"/>
                      <a:pt x="6817" y="212042"/>
                      <a:pt x="8046" y="235980"/>
                    </a:cubicBezTo>
                    <a:cubicBezTo>
                      <a:pt x="9420" y="270622"/>
                      <a:pt x="10867" y="306492"/>
                      <a:pt x="9276" y="341713"/>
                    </a:cubicBezTo>
                    <a:cubicBezTo>
                      <a:pt x="8336" y="362758"/>
                      <a:pt x="7178" y="386551"/>
                      <a:pt x="22293" y="402968"/>
                    </a:cubicBezTo>
                    <a:cubicBezTo>
                      <a:pt x="27211" y="408319"/>
                      <a:pt x="33141" y="412080"/>
                      <a:pt x="38927" y="415696"/>
                    </a:cubicBezTo>
                    <a:cubicBezTo>
                      <a:pt x="45580" y="419891"/>
                      <a:pt x="51872" y="423868"/>
                      <a:pt x="55633" y="429654"/>
                    </a:cubicBezTo>
                    <a:cubicBezTo>
                      <a:pt x="59900" y="436380"/>
                      <a:pt x="60478" y="445058"/>
                      <a:pt x="61129" y="454315"/>
                    </a:cubicBezTo>
                    <a:lnTo>
                      <a:pt x="61274" y="456268"/>
                    </a:lnTo>
                    <a:cubicBezTo>
                      <a:pt x="62069" y="467766"/>
                      <a:pt x="63950" y="479627"/>
                      <a:pt x="72050" y="488233"/>
                    </a:cubicBezTo>
                    <a:cubicBezTo>
                      <a:pt x="76606" y="493006"/>
                      <a:pt x="83404" y="495827"/>
                      <a:pt x="90274" y="495827"/>
                    </a:cubicBezTo>
                    <a:cubicBezTo>
                      <a:pt x="93746" y="495827"/>
                      <a:pt x="97072" y="495103"/>
                      <a:pt x="99893" y="493657"/>
                    </a:cubicBezTo>
                    <a:cubicBezTo>
                      <a:pt x="103147" y="492066"/>
                      <a:pt x="105751" y="489535"/>
                      <a:pt x="107486" y="486425"/>
                    </a:cubicBezTo>
                    <a:cubicBezTo>
                      <a:pt x="112621" y="477023"/>
                      <a:pt x="108354" y="466175"/>
                      <a:pt x="102713" y="459160"/>
                    </a:cubicBezTo>
                    <a:cubicBezTo>
                      <a:pt x="100616" y="456557"/>
                      <a:pt x="98229" y="454243"/>
                      <a:pt x="95988" y="452001"/>
                    </a:cubicBezTo>
                    <a:cubicBezTo>
                      <a:pt x="93022" y="449036"/>
                      <a:pt x="90130" y="446215"/>
                      <a:pt x="88177" y="443033"/>
                    </a:cubicBezTo>
                    <a:cubicBezTo>
                      <a:pt x="85356" y="438477"/>
                      <a:pt x="83982" y="432980"/>
                      <a:pt x="82536" y="427050"/>
                    </a:cubicBezTo>
                    <a:cubicBezTo>
                      <a:pt x="80800" y="419891"/>
                      <a:pt x="78992" y="412586"/>
                      <a:pt x="74364" y="406077"/>
                    </a:cubicBezTo>
                    <a:cubicBezTo>
                      <a:pt x="69735" y="399641"/>
                      <a:pt x="63371" y="395519"/>
                      <a:pt x="57152" y="391541"/>
                    </a:cubicBezTo>
                    <a:cubicBezTo>
                      <a:pt x="51800" y="388070"/>
                      <a:pt x="46738" y="384815"/>
                      <a:pt x="43411" y="380404"/>
                    </a:cubicBezTo>
                    <a:cubicBezTo>
                      <a:pt x="36974" y="371798"/>
                      <a:pt x="37191" y="358925"/>
                      <a:pt x="37408" y="347570"/>
                    </a:cubicBezTo>
                    <a:cubicBezTo>
                      <a:pt x="38276" y="301285"/>
                      <a:pt x="35311" y="254422"/>
                      <a:pt x="32490" y="209077"/>
                    </a:cubicBezTo>
                    <a:cubicBezTo>
                      <a:pt x="30176" y="172628"/>
                      <a:pt x="27862" y="134877"/>
                      <a:pt x="27500" y="97777"/>
                    </a:cubicBezTo>
                    <a:cubicBezTo>
                      <a:pt x="27500" y="94739"/>
                      <a:pt x="27283" y="90979"/>
                      <a:pt x="26994" y="86712"/>
                    </a:cubicBezTo>
                    <a:cubicBezTo>
                      <a:pt x="25909" y="67836"/>
                      <a:pt x="23957" y="32616"/>
                      <a:pt x="39506" y="28060"/>
                    </a:cubicBezTo>
                    <a:cubicBezTo>
                      <a:pt x="41531" y="27482"/>
                      <a:pt x="43772" y="27192"/>
                      <a:pt x="46087" y="27192"/>
                    </a:cubicBezTo>
                    <a:cubicBezTo>
                      <a:pt x="57658" y="27192"/>
                      <a:pt x="71182" y="34280"/>
                      <a:pt x="83115" y="40571"/>
                    </a:cubicBezTo>
                    <a:cubicBezTo>
                      <a:pt x="87815" y="43030"/>
                      <a:pt x="92299" y="45417"/>
                      <a:pt x="96421" y="47225"/>
                    </a:cubicBezTo>
                    <a:cubicBezTo>
                      <a:pt x="152325" y="71669"/>
                      <a:pt x="214086" y="84108"/>
                      <a:pt x="279898" y="84108"/>
                    </a:cubicBezTo>
                    <a:cubicBezTo>
                      <a:pt x="290312" y="84108"/>
                      <a:pt x="300871" y="83819"/>
                      <a:pt x="311357" y="83168"/>
                    </a:cubicBezTo>
                    <a:cubicBezTo>
                      <a:pt x="364223" y="79986"/>
                      <a:pt x="427431" y="64654"/>
                      <a:pt x="468943" y="51492"/>
                    </a:cubicBezTo>
                    <a:cubicBezTo>
                      <a:pt x="475451" y="49395"/>
                      <a:pt x="483045" y="46212"/>
                      <a:pt x="491073" y="42813"/>
                    </a:cubicBezTo>
                    <a:cubicBezTo>
                      <a:pt x="506911" y="36088"/>
                      <a:pt x="524918" y="28494"/>
                      <a:pt x="537936" y="28494"/>
                    </a:cubicBezTo>
                    <a:cubicBezTo>
                      <a:pt x="542998" y="28494"/>
                      <a:pt x="546759" y="29651"/>
                      <a:pt x="549363" y="31965"/>
                    </a:cubicBezTo>
                    <a:cubicBezTo>
                      <a:pt x="561295" y="42596"/>
                      <a:pt x="557896" y="64726"/>
                      <a:pt x="555871" y="73766"/>
                    </a:cubicBezTo>
                    <a:cubicBezTo>
                      <a:pt x="543143" y="130827"/>
                      <a:pt x="538153" y="182536"/>
                      <a:pt x="539238" y="246828"/>
                    </a:cubicBezTo>
                    <a:cubicBezTo>
                      <a:pt x="539672" y="270115"/>
                      <a:pt x="541407" y="293692"/>
                      <a:pt x="543071" y="316473"/>
                    </a:cubicBezTo>
                    <a:cubicBezTo>
                      <a:pt x="545674" y="352054"/>
                      <a:pt x="548422" y="388865"/>
                      <a:pt x="545963" y="424808"/>
                    </a:cubicBezTo>
                    <a:cubicBezTo>
                      <a:pt x="544879" y="441442"/>
                      <a:pt x="541914" y="462053"/>
                      <a:pt x="528896" y="474348"/>
                    </a:cubicBezTo>
                    <a:cubicBezTo>
                      <a:pt x="519856" y="482881"/>
                      <a:pt x="505826" y="487438"/>
                      <a:pt x="486155" y="488378"/>
                    </a:cubicBezTo>
                    <a:cubicBezTo>
                      <a:pt x="482973" y="488522"/>
                      <a:pt x="479646" y="488595"/>
                      <a:pt x="476247" y="488595"/>
                    </a:cubicBezTo>
                    <a:cubicBezTo>
                      <a:pt x="450718" y="488595"/>
                      <a:pt x="424755" y="484038"/>
                      <a:pt x="399660" y="479699"/>
                    </a:cubicBezTo>
                    <a:cubicBezTo>
                      <a:pt x="377964" y="475939"/>
                      <a:pt x="355545" y="472033"/>
                      <a:pt x="333125" y="470876"/>
                    </a:cubicBezTo>
                    <a:cubicBezTo>
                      <a:pt x="330666" y="470732"/>
                      <a:pt x="328497" y="470732"/>
                      <a:pt x="326400" y="470732"/>
                    </a:cubicBezTo>
                    <a:cubicBezTo>
                      <a:pt x="316202" y="470732"/>
                      <a:pt x="301377" y="471889"/>
                      <a:pt x="290818" y="482086"/>
                    </a:cubicBezTo>
                    <a:cubicBezTo>
                      <a:pt x="275414" y="496911"/>
                      <a:pt x="278307" y="520199"/>
                      <a:pt x="283152" y="541027"/>
                    </a:cubicBezTo>
                    <a:lnTo>
                      <a:pt x="285611" y="551513"/>
                    </a:lnTo>
                    <a:lnTo>
                      <a:pt x="293060" y="543775"/>
                    </a:lnTo>
                    <a:cubicBezTo>
                      <a:pt x="298846" y="537772"/>
                      <a:pt x="300509" y="529889"/>
                      <a:pt x="301955" y="522874"/>
                    </a:cubicBezTo>
                    <a:cubicBezTo>
                      <a:pt x="302895" y="518391"/>
                      <a:pt x="303836" y="514124"/>
                      <a:pt x="305644" y="510580"/>
                    </a:cubicBezTo>
                    <a:cubicBezTo>
                      <a:pt x="311863" y="498719"/>
                      <a:pt x="327991" y="496261"/>
                      <a:pt x="340430" y="496261"/>
                    </a:cubicBezTo>
                    <a:cubicBezTo>
                      <a:pt x="342599" y="496261"/>
                      <a:pt x="344913" y="496333"/>
                      <a:pt x="347228" y="496478"/>
                    </a:cubicBezTo>
                    <a:cubicBezTo>
                      <a:pt x="366537" y="497779"/>
                      <a:pt x="386064" y="501395"/>
                      <a:pt x="405011" y="504939"/>
                    </a:cubicBezTo>
                    <a:cubicBezTo>
                      <a:pt x="429094" y="509423"/>
                      <a:pt x="453972" y="514051"/>
                      <a:pt x="479067" y="514051"/>
                    </a:cubicBezTo>
                    <a:cubicBezTo>
                      <a:pt x="480224" y="514051"/>
                      <a:pt x="481309" y="514051"/>
                      <a:pt x="482466" y="514051"/>
                    </a:cubicBezTo>
                    <a:cubicBezTo>
                      <a:pt x="509008" y="513617"/>
                      <a:pt x="529981" y="507109"/>
                      <a:pt x="544734" y="494670"/>
                    </a:cubicBezTo>
                    <a:cubicBezTo>
                      <a:pt x="562308" y="479844"/>
                      <a:pt x="569251" y="458654"/>
                      <a:pt x="571926" y="443467"/>
                    </a:cubicBezTo>
                    <a:cubicBezTo>
                      <a:pt x="575398" y="424157"/>
                      <a:pt x="574168" y="404486"/>
                      <a:pt x="573156" y="387057"/>
                    </a:cubicBezTo>
                    <a:cubicBezTo>
                      <a:pt x="572650" y="378813"/>
                      <a:pt x="572143" y="370568"/>
                      <a:pt x="571565" y="362324"/>
                    </a:cubicBezTo>
                    <a:cubicBezTo>
                      <a:pt x="567587" y="300201"/>
                      <a:pt x="563537" y="235980"/>
                      <a:pt x="568889" y="173134"/>
                    </a:cubicBezTo>
                    <a:cubicBezTo>
                      <a:pt x="569251" y="169374"/>
                      <a:pt x="569540" y="165541"/>
                      <a:pt x="569829" y="161780"/>
                    </a:cubicBezTo>
                    <a:close/>
                  </a:path>
                </a:pathLst>
              </a:custGeom>
              <a:solidFill>
                <a:srgbClr val="F26D6D"/>
              </a:solidFill>
              <a:ln w="0" cap="flat">
                <a:noFill/>
                <a:prstDash val="solid"/>
                <a:miter/>
              </a:ln>
            </p:spPr>
            <p:txBody>
              <a:bodyPr rtlCol="0" anchor="ctr"/>
              <a:lstStyle/>
              <a:p>
                <a:endParaRPr lang="en-US" dirty="0"/>
              </a:p>
            </p:txBody>
          </p:sp>
        </p:grpSp>
        <p:sp>
          <p:nvSpPr>
            <p:cNvPr id="399" name="Freeform: Shape 398">
              <a:extLst>
                <a:ext uri="{FF2B5EF4-FFF2-40B4-BE49-F238E27FC236}">
                  <a16:creationId xmlns:a16="http://schemas.microsoft.com/office/drawing/2014/main" id="{1CA20F34-A31E-4D9A-6929-74C50D14492D}"/>
                </a:ext>
              </a:extLst>
            </p:cNvPr>
            <p:cNvSpPr/>
            <p:nvPr/>
          </p:nvSpPr>
          <p:spPr>
            <a:xfrm>
              <a:off x="10293368" y="3744023"/>
              <a:ext cx="72" cy="3399"/>
            </a:xfrm>
            <a:custGeom>
              <a:avLst/>
              <a:gdLst>
                <a:gd name="connsiteX0" fmla="*/ 72 w 72"/>
                <a:gd name="connsiteY0" fmla="*/ 0 h 3399"/>
                <a:gd name="connsiteX1" fmla="*/ 0 w 72"/>
                <a:gd name="connsiteY1" fmla="*/ 3399 h 3399"/>
                <a:gd name="connsiteX2" fmla="*/ 72 w 72"/>
                <a:gd name="connsiteY2" fmla="*/ 0 h 3399"/>
              </a:gdLst>
              <a:ahLst/>
              <a:cxnLst>
                <a:cxn ang="0">
                  <a:pos x="connsiteX0" y="connsiteY0"/>
                </a:cxn>
                <a:cxn ang="0">
                  <a:pos x="connsiteX1" y="connsiteY1"/>
                </a:cxn>
                <a:cxn ang="0">
                  <a:pos x="connsiteX2" y="connsiteY2"/>
                </a:cxn>
              </a:cxnLst>
              <a:rect l="l" t="t" r="r" b="b"/>
              <a:pathLst>
                <a:path w="72" h="3399">
                  <a:moveTo>
                    <a:pt x="72" y="0"/>
                  </a:moveTo>
                  <a:cubicBezTo>
                    <a:pt x="72" y="1157"/>
                    <a:pt x="72" y="2242"/>
                    <a:pt x="0" y="3399"/>
                  </a:cubicBezTo>
                  <a:cubicBezTo>
                    <a:pt x="0" y="2242"/>
                    <a:pt x="72" y="1085"/>
                    <a:pt x="72" y="0"/>
                  </a:cubicBezTo>
                  <a:close/>
                </a:path>
              </a:pathLst>
            </a:custGeom>
            <a:solidFill>
              <a:srgbClr val="AD3A34"/>
            </a:solidFill>
            <a:ln w="0" cap="flat">
              <a:noFill/>
              <a:prstDash val="solid"/>
              <a:miter/>
            </a:ln>
          </p:spPr>
          <p:txBody>
            <a:bodyPr rtlCol="0" anchor="ctr"/>
            <a:lstStyle/>
            <a:p>
              <a:endParaRPr lang="en-US" dirty="0"/>
            </a:p>
          </p:txBody>
        </p:sp>
        <p:sp>
          <p:nvSpPr>
            <p:cNvPr id="400" name="Freeform: Shape 399">
              <a:extLst>
                <a:ext uri="{FF2B5EF4-FFF2-40B4-BE49-F238E27FC236}">
                  <a16:creationId xmlns:a16="http://schemas.microsoft.com/office/drawing/2014/main" id="{3FF7AF63-A5EA-CAD0-BAE8-FB69EB6A5C0F}"/>
                </a:ext>
              </a:extLst>
            </p:cNvPr>
            <p:cNvSpPr/>
            <p:nvPr/>
          </p:nvSpPr>
          <p:spPr>
            <a:xfrm>
              <a:off x="10293368" y="3744023"/>
              <a:ext cx="72" cy="3399"/>
            </a:xfrm>
            <a:custGeom>
              <a:avLst/>
              <a:gdLst>
                <a:gd name="connsiteX0" fmla="*/ 72 w 72"/>
                <a:gd name="connsiteY0" fmla="*/ 0 h 3399"/>
                <a:gd name="connsiteX1" fmla="*/ 0 w 72"/>
                <a:gd name="connsiteY1" fmla="*/ 3399 h 3399"/>
                <a:gd name="connsiteX2" fmla="*/ 72 w 72"/>
                <a:gd name="connsiteY2" fmla="*/ 0 h 3399"/>
              </a:gdLst>
              <a:ahLst/>
              <a:cxnLst>
                <a:cxn ang="0">
                  <a:pos x="connsiteX0" y="connsiteY0"/>
                </a:cxn>
                <a:cxn ang="0">
                  <a:pos x="connsiteX1" y="connsiteY1"/>
                </a:cxn>
                <a:cxn ang="0">
                  <a:pos x="connsiteX2" y="connsiteY2"/>
                </a:cxn>
              </a:cxnLst>
              <a:rect l="l" t="t" r="r" b="b"/>
              <a:pathLst>
                <a:path w="72" h="3399">
                  <a:moveTo>
                    <a:pt x="72" y="0"/>
                  </a:moveTo>
                  <a:cubicBezTo>
                    <a:pt x="72" y="1157"/>
                    <a:pt x="72" y="2242"/>
                    <a:pt x="0" y="3399"/>
                  </a:cubicBezTo>
                  <a:cubicBezTo>
                    <a:pt x="0" y="2242"/>
                    <a:pt x="72" y="1085"/>
                    <a:pt x="72" y="0"/>
                  </a:cubicBezTo>
                  <a:close/>
                </a:path>
              </a:pathLst>
            </a:custGeom>
            <a:solidFill>
              <a:srgbClr val="AD3A34"/>
            </a:solidFill>
            <a:ln w="0" cap="flat">
              <a:noFill/>
              <a:prstDash val="solid"/>
              <a:miter/>
            </a:ln>
          </p:spPr>
          <p:txBody>
            <a:bodyPr rtlCol="0" anchor="ctr"/>
            <a:lstStyle/>
            <a:p>
              <a:endParaRPr lang="en-US" dirty="0"/>
            </a:p>
          </p:txBody>
        </p:sp>
        <p:sp>
          <p:nvSpPr>
            <p:cNvPr id="401" name="Freeform: Shape 400">
              <a:extLst>
                <a:ext uri="{FF2B5EF4-FFF2-40B4-BE49-F238E27FC236}">
                  <a16:creationId xmlns:a16="http://schemas.microsoft.com/office/drawing/2014/main" id="{47BEC868-A0B3-1A03-3967-336277717801}"/>
                </a:ext>
              </a:extLst>
            </p:cNvPr>
            <p:cNvSpPr/>
            <p:nvPr/>
          </p:nvSpPr>
          <p:spPr>
            <a:xfrm>
              <a:off x="10262415" y="2956716"/>
              <a:ext cx="221255" cy="787885"/>
            </a:xfrm>
            <a:custGeom>
              <a:avLst/>
              <a:gdLst>
                <a:gd name="connsiteX0" fmla="*/ 156573 w 221255"/>
                <a:gd name="connsiteY0" fmla="*/ 20352 h 787885"/>
                <a:gd name="connsiteX1" fmla="*/ 47153 w 221255"/>
                <a:gd name="connsiteY1" fmla="*/ 31056 h 787885"/>
                <a:gd name="connsiteX2" fmla="*/ 68993 w 221255"/>
                <a:gd name="connsiteY2" fmla="*/ 113356 h 787885"/>
                <a:gd name="connsiteX3" fmla="*/ 80058 w 221255"/>
                <a:gd name="connsiteY3" fmla="*/ 118780 h 787885"/>
                <a:gd name="connsiteX4" fmla="*/ 80058 w 221255"/>
                <a:gd name="connsiteY4" fmla="*/ 142790 h 787885"/>
                <a:gd name="connsiteX5" fmla="*/ 73260 w 221255"/>
                <a:gd name="connsiteY5" fmla="*/ 148359 h 787885"/>
                <a:gd name="connsiteX6" fmla="*/ 43320 w 221255"/>
                <a:gd name="connsiteY6" fmla="*/ 173816 h 787885"/>
                <a:gd name="connsiteX7" fmla="*/ 10848 w 221255"/>
                <a:gd name="connsiteY7" fmla="*/ 299797 h 787885"/>
                <a:gd name="connsiteX8" fmla="*/ 23649 w 221255"/>
                <a:gd name="connsiteY8" fmla="*/ 487757 h 787885"/>
                <a:gd name="connsiteX9" fmla="*/ 0 w 221255"/>
                <a:gd name="connsiteY9" fmla="*/ 617716 h 787885"/>
                <a:gd name="connsiteX10" fmla="*/ 42307 w 221255"/>
                <a:gd name="connsiteY10" fmla="*/ 751581 h 787885"/>
                <a:gd name="connsiteX11" fmla="*/ 40861 w 221255"/>
                <a:gd name="connsiteY11" fmla="*/ 763152 h 787885"/>
                <a:gd name="connsiteX12" fmla="*/ 37462 w 221255"/>
                <a:gd name="connsiteY12" fmla="*/ 772481 h 787885"/>
                <a:gd name="connsiteX13" fmla="*/ 33267 w 221255"/>
                <a:gd name="connsiteY13" fmla="*/ 779497 h 787885"/>
                <a:gd name="connsiteX14" fmla="*/ 31170 w 221255"/>
                <a:gd name="connsiteY14" fmla="*/ 782172 h 787885"/>
                <a:gd name="connsiteX15" fmla="*/ 30374 w 221255"/>
                <a:gd name="connsiteY15" fmla="*/ 783474 h 787885"/>
                <a:gd name="connsiteX16" fmla="*/ 30013 w 221255"/>
                <a:gd name="connsiteY16" fmla="*/ 784921 h 787885"/>
                <a:gd name="connsiteX17" fmla="*/ 29651 w 221255"/>
                <a:gd name="connsiteY17" fmla="*/ 786945 h 787885"/>
                <a:gd name="connsiteX18" fmla="*/ 29651 w 221255"/>
                <a:gd name="connsiteY18" fmla="*/ 787524 h 787885"/>
                <a:gd name="connsiteX19" fmla="*/ 30085 w 221255"/>
                <a:gd name="connsiteY19" fmla="*/ 787886 h 787885"/>
                <a:gd name="connsiteX20" fmla="*/ 30302 w 221255"/>
                <a:gd name="connsiteY20" fmla="*/ 787886 h 787885"/>
                <a:gd name="connsiteX21" fmla="*/ 31315 w 221255"/>
                <a:gd name="connsiteY21" fmla="*/ 787452 h 787885"/>
                <a:gd name="connsiteX22" fmla="*/ 31604 w 221255"/>
                <a:gd name="connsiteY22" fmla="*/ 787307 h 787885"/>
                <a:gd name="connsiteX23" fmla="*/ 32906 w 221255"/>
                <a:gd name="connsiteY23" fmla="*/ 786729 h 787885"/>
                <a:gd name="connsiteX24" fmla="*/ 33846 w 221255"/>
                <a:gd name="connsiteY24" fmla="*/ 785571 h 787885"/>
                <a:gd name="connsiteX25" fmla="*/ 35581 w 221255"/>
                <a:gd name="connsiteY25" fmla="*/ 783257 h 787885"/>
                <a:gd name="connsiteX26" fmla="*/ 38691 w 221255"/>
                <a:gd name="connsiteY26" fmla="*/ 778701 h 787885"/>
                <a:gd name="connsiteX27" fmla="*/ 43392 w 221255"/>
                <a:gd name="connsiteY27" fmla="*/ 769589 h 787885"/>
                <a:gd name="connsiteX28" fmla="*/ 46213 w 221255"/>
                <a:gd name="connsiteY28" fmla="*/ 760042 h 787885"/>
                <a:gd name="connsiteX29" fmla="*/ 47225 w 221255"/>
                <a:gd name="connsiteY29" fmla="*/ 749556 h 787885"/>
                <a:gd name="connsiteX30" fmla="*/ 47225 w 221255"/>
                <a:gd name="connsiteY30" fmla="*/ 747676 h 787885"/>
                <a:gd name="connsiteX31" fmla="*/ 5858 w 221255"/>
                <a:gd name="connsiteY31" fmla="*/ 619741 h 787885"/>
                <a:gd name="connsiteX32" fmla="*/ 31459 w 221255"/>
                <a:gd name="connsiteY32" fmla="*/ 485877 h 787885"/>
                <a:gd name="connsiteX33" fmla="*/ 21624 w 221255"/>
                <a:gd name="connsiteY33" fmla="*/ 300882 h 787885"/>
                <a:gd name="connsiteX34" fmla="*/ 51130 w 221255"/>
                <a:gd name="connsiteY34" fmla="*/ 184447 h 787885"/>
                <a:gd name="connsiteX35" fmla="*/ 78684 w 221255"/>
                <a:gd name="connsiteY35" fmla="*/ 172586 h 787885"/>
                <a:gd name="connsiteX36" fmla="*/ 85989 w 221255"/>
                <a:gd name="connsiteY36" fmla="*/ 172225 h 787885"/>
                <a:gd name="connsiteX37" fmla="*/ 89098 w 221255"/>
                <a:gd name="connsiteY37" fmla="*/ 183651 h 787885"/>
                <a:gd name="connsiteX38" fmla="*/ 62774 w 221255"/>
                <a:gd name="connsiteY38" fmla="*/ 230298 h 787885"/>
                <a:gd name="connsiteX39" fmla="*/ 97704 w 221255"/>
                <a:gd name="connsiteY39" fmla="*/ 291047 h 787885"/>
                <a:gd name="connsiteX40" fmla="*/ 171616 w 221255"/>
                <a:gd name="connsiteY40" fmla="*/ 289889 h 787885"/>
                <a:gd name="connsiteX41" fmla="*/ 217250 w 221255"/>
                <a:gd name="connsiteY41" fmla="*/ 123481 h 787885"/>
                <a:gd name="connsiteX42" fmla="*/ 156573 w 221255"/>
                <a:gd name="connsiteY42" fmla="*/ 20497 h 787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21255" h="787885">
                  <a:moveTo>
                    <a:pt x="156573" y="20352"/>
                  </a:moveTo>
                  <a:cubicBezTo>
                    <a:pt x="123161" y="-6117"/>
                    <a:pt x="70946" y="-10890"/>
                    <a:pt x="47153" y="31056"/>
                  </a:cubicBezTo>
                  <a:cubicBezTo>
                    <a:pt x="30881" y="59622"/>
                    <a:pt x="44694" y="100917"/>
                    <a:pt x="68993" y="113356"/>
                  </a:cubicBezTo>
                  <a:cubicBezTo>
                    <a:pt x="71669" y="114730"/>
                    <a:pt x="78323" y="116032"/>
                    <a:pt x="80058" y="118780"/>
                  </a:cubicBezTo>
                  <a:cubicBezTo>
                    <a:pt x="81794" y="121528"/>
                    <a:pt x="79986" y="131942"/>
                    <a:pt x="80058" y="142790"/>
                  </a:cubicBezTo>
                  <a:cubicBezTo>
                    <a:pt x="77961" y="144671"/>
                    <a:pt x="75719" y="146479"/>
                    <a:pt x="73260" y="148359"/>
                  </a:cubicBezTo>
                  <a:cubicBezTo>
                    <a:pt x="65305" y="154578"/>
                    <a:pt x="55397" y="161521"/>
                    <a:pt x="43320" y="173816"/>
                  </a:cubicBezTo>
                  <a:cubicBezTo>
                    <a:pt x="13307" y="204335"/>
                    <a:pt x="10848" y="262408"/>
                    <a:pt x="10848" y="299797"/>
                  </a:cubicBezTo>
                  <a:cubicBezTo>
                    <a:pt x="10848" y="337187"/>
                    <a:pt x="23649" y="451308"/>
                    <a:pt x="23649" y="487757"/>
                  </a:cubicBezTo>
                  <a:cubicBezTo>
                    <a:pt x="23649" y="524207"/>
                    <a:pt x="0" y="574397"/>
                    <a:pt x="0" y="617716"/>
                  </a:cubicBezTo>
                  <a:cubicBezTo>
                    <a:pt x="0" y="656118"/>
                    <a:pt x="42307" y="687071"/>
                    <a:pt x="42307" y="751581"/>
                  </a:cubicBezTo>
                  <a:cubicBezTo>
                    <a:pt x="42307" y="755486"/>
                    <a:pt x="41873" y="759392"/>
                    <a:pt x="40861" y="763152"/>
                  </a:cubicBezTo>
                  <a:cubicBezTo>
                    <a:pt x="40065" y="766407"/>
                    <a:pt x="38908" y="769516"/>
                    <a:pt x="37462" y="772481"/>
                  </a:cubicBezTo>
                  <a:cubicBezTo>
                    <a:pt x="36232" y="774940"/>
                    <a:pt x="34786" y="777182"/>
                    <a:pt x="33267" y="779497"/>
                  </a:cubicBezTo>
                  <a:cubicBezTo>
                    <a:pt x="32616" y="780437"/>
                    <a:pt x="31821" y="781305"/>
                    <a:pt x="31170" y="782172"/>
                  </a:cubicBezTo>
                  <a:cubicBezTo>
                    <a:pt x="30881" y="782606"/>
                    <a:pt x="30591" y="783040"/>
                    <a:pt x="30374" y="783474"/>
                  </a:cubicBezTo>
                  <a:cubicBezTo>
                    <a:pt x="30157" y="783908"/>
                    <a:pt x="30085" y="784414"/>
                    <a:pt x="30013" y="784921"/>
                  </a:cubicBezTo>
                  <a:cubicBezTo>
                    <a:pt x="29868" y="785571"/>
                    <a:pt x="29796" y="786222"/>
                    <a:pt x="29651" y="786945"/>
                  </a:cubicBezTo>
                  <a:cubicBezTo>
                    <a:pt x="29651" y="787162"/>
                    <a:pt x="29651" y="787379"/>
                    <a:pt x="29651" y="787524"/>
                  </a:cubicBezTo>
                  <a:cubicBezTo>
                    <a:pt x="29651" y="787741"/>
                    <a:pt x="29868" y="787886"/>
                    <a:pt x="30085" y="787886"/>
                  </a:cubicBezTo>
                  <a:cubicBezTo>
                    <a:pt x="30157" y="787886"/>
                    <a:pt x="30230" y="787886"/>
                    <a:pt x="30302" y="787886"/>
                  </a:cubicBezTo>
                  <a:cubicBezTo>
                    <a:pt x="30664" y="787741"/>
                    <a:pt x="30953" y="787596"/>
                    <a:pt x="31315" y="787452"/>
                  </a:cubicBezTo>
                  <a:cubicBezTo>
                    <a:pt x="31387" y="787452"/>
                    <a:pt x="31532" y="787379"/>
                    <a:pt x="31604" y="787307"/>
                  </a:cubicBezTo>
                  <a:cubicBezTo>
                    <a:pt x="32038" y="787162"/>
                    <a:pt x="32616" y="787018"/>
                    <a:pt x="32906" y="786729"/>
                  </a:cubicBezTo>
                  <a:cubicBezTo>
                    <a:pt x="33267" y="786439"/>
                    <a:pt x="33557" y="785933"/>
                    <a:pt x="33846" y="785571"/>
                  </a:cubicBezTo>
                  <a:cubicBezTo>
                    <a:pt x="34424" y="784848"/>
                    <a:pt x="35003" y="784053"/>
                    <a:pt x="35581" y="783257"/>
                  </a:cubicBezTo>
                  <a:cubicBezTo>
                    <a:pt x="36666" y="781811"/>
                    <a:pt x="37679" y="780292"/>
                    <a:pt x="38691" y="778701"/>
                  </a:cubicBezTo>
                  <a:cubicBezTo>
                    <a:pt x="40499" y="775808"/>
                    <a:pt x="42090" y="772771"/>
                    <a:pt x="43392" y="769589"/>
                  </a:cubicBezTo>
                  <a:cubicBezTo>
                    <a:pt x="44622" y="766479"/>
                    <a:pt x="45562" y="763297"/>
                    <a:pt x="46213" y="760042"/>
                  </a:cubicBezTo>
                  <a:cubicBezTo>
                    <a:pt x="46863" y="756571"/>
                    <a:pt x="47153" y="753027"/>
                    <a:pt x="47225" y="749556"/>
                  </a:cubicBezTo>
                  <a:cubicBezTo>
                    <a:pt x="47225" y="748905"/>
                    <a:pt x="47225" y="748254"/>
                    <a:pt x="47225" y="747676"/>
                  </a:cubicBezTo>
                  <a:cubicBezTo>
                    <a:pt x="46213" y="686638"/>
                    <a:pt x="5858" y="656118"/>
                    <a:pt x="5858" y="619741"/>
                  </a:cubicBezTo>
                  <a:cubicBezTo>
                    <a:pt x="5858" y="576422"/>
                    <a:pt x="30447" y="544962"/>
                    <a:pt x="31459" y="485877"/>
                  </a:cubicBezTo>
                  <a:cubicBezTo>
                    <a:pt x="32110" y="446535"/>
                    <a:pt x="21624" y="373708"/>
                    <a:pt x="21624" y="300882"/>
                  </a:cubicBezTo>
                  <a:cubicBezTo>
                    <a:pt x="21624" y="233841"/>
                    <a:pt x="32472" y="200140"/>
                    <a:pt x="51130" y="184447"/>
                  </a:cubicBezTo>
                  <a:cubicBezTo>
                    <a:pt x="57494" y="179095"/>
                    <a:pt x="68126" y="174033"/>
                    <a:pt x="78684" y="172586"/>
                  </a:cubicBezTo>
                  <a:cubicBezTo>
                    <a:pt x="81143" y="172225"/>
                    <a:pt x="83602" y="172152"/>
                    <a:pt x="85989" y="172225"/>
                  </a:cubicBezTo>
                  <a:cubicBezTo>
                    <a:pt x="88158" y="178010"/>
                    <a:pt x="89822" y="181915"/>
                    <a:pt x="89098" y="183651"/>
                  </a:cubicBezTo>
                  <a:cubicBezTo>
                    <a:pt x="87724" y="186978"/>
                    <a:pt x="65450" y="199417"/>
                    <a:pt x="62774" y="230298"/>
                  </a:cubicBezTo>
                  <a:cubicBezTo>
                    <a:pt x="60821" y="252572"/>
                    <a:pt x="78467" y="279331"/>
                    <a:pt x="97704" y="291047"/>
                  </a:cubicBezTo>
                  <a:cubicBezTo>
                    <a:pt x="119979" y="304570"/>
                    <a:pt x="149486" y="302618"/>
                    <a:pt x="171616" y="289889"/>
                  </a:cubicBezTo>
                  <a:cubicBezTo>
                    <a:pt x="220215" y="261902"/>
                    <a:pt x="227447" y="171646"/>
                    <a:pt x="217250" y="123481"/>
                  </a:cubicBezTo>
                  <a:cubicBezTo>
                    <a:pt x="209150" y="85006"/>
                    <a:pt x="187671" y="45158"/>
                    <a:pt x="156573" y="20497"/>
                  </a:cubicBezTo>
                  <a:close/>
                </a:path>
              </a:pathLst>
            </a:custGeom>
            <a:solidFill>
              <a:srgbClr val="AD3A34"/>
            </a:solidFill>
            <a:ln w="0" cap="flat">
              <a:noFill/>
              <a:prstDash val="solid"/>
              <a:miter/>
            </a:ln>
          </p:spPr>
          <p:txBody>
            <a:bodyPr rtlCol="0" anchor="ctr"/>
            <a:lstStyle/>
            <a:p>
              <a:endParaRPr lang="en-US" dirty="0"/>
            </a:p>
          </p:txBody>
        </p:sp>
        <p:sp>
          <p:nvSpPr>
            <p:cNvPr id="402" name="Freeform: Shape 401">
              <a:extLst>
                <a:ext uri="{FF2B5EF4-FFF2-40B4-BE49-F238E27FC236}">
                  <a16:creationId xmlns:a16="http://schemas.microsoft.com/office/drawing/2014/main" id="{7B96F181-A10C-347C-5F53-6F9D520B9794}"/>
                </a:ext>
              </a:extLst>
            </p:cNvPr>
            <p:cNvSpPr/>
            <p:nvPr/>
          </p:nvSpPr>
          <p:spPr>
            <a:xfrm>
              <a:off x="9885776" y="3017522"/>
              <a:ext cx="217896" cy="730254"/>
            </a:xfrm>
            <a:custGeom>
              <a:avLst/>
              <a:gdLst>
                <a:gd name="connsiteX0" fmla="*/ 194392 w 217896"/>
                <a:gd name="connsiteY0" fmla="*/ 426879 h 730254"/>
                <a:gd name="connsiteX1" fmla="*/ 207193 w 217896"/>
                <a:gd name="connsiteY1" fmla="*/ 294533 h 730254"/>
                <a:gd name="connsiteX2" fmla="*/ 174721 w 217896"/>
                <a:gd name="connsiteY2" fmla="*/ 168551 h 730254"/>
                <a:gd name="connsiteX3" fmla="*/ 144780 w 217896"/>
                <a:gd name="connsiteY3" fmla="*/ 143095 h 730254"/>
                <a:gd name="connsiteX4" fmla="*/ 136174 w 217896"/>
                <a:gd name="connsiteY4" fmla="*/ 135790 h 730254"/>
                <a:gd name="connsiteX5" fmla="*/ 136174 w 217896"/>
                <a:gd name="connsiteY5" fmla="*/ 114456 h 730254"/>
                <a:gd name="connsiteX6" fmla="*/ 146805 w 217896"/>
                <a:gd name="connsiteY6" fmla="*/ 109249 h 730254"/>
                <a:gd name="connsiteX7" fmla="*/ 174649 w 217896"/>
                <a:gd name="connsiteY7" fmla="*/ 57540 h 730254"/>
                <a:gd name="connsiteX8" fmla="*/ 167851 w 217896"/>
                <a:gd name="connsiteY8" fmla="*/ 29914 h 730254"/>
                <a:gd name="connsiteX9" fmla="*/ 62335 w 217896"/>
                <a:gd name="connsiteY9" fmla="*/ 19644 h 730254"/>
                <a:gd name="connsiteX10" fmla="*/ 3829 w 217896"/>
                <a:gd name="connsiteY10" fmla="*/ 118940 h 730254"/>
                <a:gd name="connsiteX11" fmla="*/ 47799 w 217896"/>
                <a:gd name="connsiteY11" fmla="*/ 279346 h 730254"/>
                <a:gd name="connsiteX12" fmla="*/ 119034 w 217896"/>
                <a:gd name="connsiteY12" fmla="*/ 280503 h 730254"/>
                <a:gd name="connsiteX13" fmla="*/ 152663 w 217896"/>
                <a:gd name="connsiteY13" fmla="*/ 221996 h 730254"/>
                <a:gd name="connsiteX14" fmla="*/ 127279 w 217896"/>
                <a:gd name="connsiteY14" fmla="*/ 177013 h 730254"/>
                <a:gd name="connsiteX15" fmla="*/ 129883 w 217896"/>
                <a:gd name="connsiteY15" fmla="*/ 167105 h 730254"/>
                <a:gd name="connsiteX16" fmla="*/ 139212 w 217896"/>
                <a:gd name="connsiteY16" fmla="*/ 167322 h 730254"/>
                <a:gd name="connsiteX17" fmla="*/ 166766 w 217896"/>
                <a:gd name="connsiteY17" fmla="*/ 179183 h 730254"/>
                <a:gd name="connsiteX18" fmla="*/ 196272 w 217896"/>
                <a:gd name="connsiteY18" fmla="*/ 295618 h 730254"/>
                <a:gd name="connsiteX19" fmla="*/ 186437 w 217896"/>
                <a:gd name="connsiteY19" fmla="*/ 424999 h 730254"/>
                <a:gd name="connsiteX20" fmla="*/ 212038 w 217896"/>
                <a:gd name="connsiteY20" fmla="*/ 558863 h 730254"/>
                <a:gd name="connsiteX21" fmla="*/ 170671 w 217896"/>
                <a:gd name="connsiteY21" fmla="*/ 686797 h 730254"/>
                <a:gd name="connsiteX22" fmla="*/ 170816 w 217896"/>
                <a:gd name="connsiteY22" fmla="*/ 692438 h 730254"/>
                <a:gd name="connsiteX23" fmla="*/ 176095 w 217896"/>
                <a:gd name="connsiteY23" fmla="*/ 712399 h 730254"/>
                <a:gd name="connsiteX24" fmla="*/ 181736 w 217896"/>
                <a:gd name="connsiteY24" fmla="*/ 721656 h 730254"/>
                <a:gd name="connsiteX25" fmla="*/ 185352 w 217896"/>
                <a:gd name="connsiteY25" fmla="*/ 726356 h 730254"/>
                <a:gd name="connsiteX26" fmla="*/ 187232 w 217896"/>
                <a:gd name="connsiteY26" fmla="*/ 728598 h 730254"/>
                <a:gd name="connsiteX27" fmla="*/ 189402 w 217896"/>
                <a:gd name="connsiteY27" fmla="*/ 729683 h 730254"/>
                <a:gd name="connsiteX28" fmla="*/ 191716 w 217896"/>
                <a:gd name="connsiteY28" fmla="*/ 730189 h 730254"/>
                <a:gd name="connsiteX29" fmla="*/ 191282 w 217896"/>
                <a:gd name="connsiteY29" fmla="*/ 728888 h 730254"/>
                <a:gd name="connsiteX30" fmla="*/ 190848 w 217896"/>
                <a:gd name="connsiteY30" fmla="*/ 727730 h 730254"/>
                <a:gd name="connsiteX31" fmla="*/ 180651 w 217896"/>
                <a:gd name="connsiteY31" fmla="*/ 712109 h 730254"/>
                <a:gd name="connsiteX32" fmla="*/ 175589 w 217896"/>
                <a:gd name="connsiteY32" fmla="*/ 690630 h 730254"/>
                <a:gd name="connsiteX33" fmla="*/ 217896 w 217896"/>
                <a:gd name="connsiteY33" fmla="*/ 556766 h 730254"/>
                <a:gd name="connsiteX34" fmla="*/ 194247 w 217896"/>
                <a:gd name="connsiteY34" fmla="*/ 426807 h 730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7896" h="730254">
                  <a:moveTo>
                    <a:pt x="194392" y="426879"/>
                  </a:moveTo>
                  <a:cubicBezTo>
                    <a:pt x="194392" y="390430"/>
                    <a:pt x="207193" y="331923"/>
                    <a:pt x="207193" y="294533"/>
                  </a:cubicBezTo>
                  <a:cubicBezTo>
                    <a:pt x="207193" y="257144"/>
                    <a:pt x="204734" y="199071"/>
                    <a:pt x="174721" y="168551"/>
                  </a:cubicBezTo>
                  <a:cubicBezTo>
                    <a:pt x="162644" y="156257"/>
                    <a:pt x="152736" y="149242"/>
                    <a:pt x="144780" y="143095"/>
                  </a:cubicBezTo>
                  <a:cubicBezTo>
                    <a:pt x="141598" y="140636"/>
                    <a:pt x="138778" y="138321"/>
                    <a:pt x="136174" y="135790"/>
                  </a:cubicBezTo>
                  <a:cubicBezTo>
                    <a:pt x="136030" y="126027"/>
                    <a:pt x="134583" y="116987"/>
                    <a:pt x="136174" y="114456"/>
                  </a:cubicBezTo>
                  <a:cubicBezTo>
                    <a:pt x="137838" y="111852"/>
                    <a:pt x="144202" y="110623"/>
                    <a:pt x="146805" y="109249"/>
                  </a:cubicBezTo>
                  <a:cubicBezTo>
                    <a:pt x="163077" y="100932"/>
                    <a:pt x="174432" y="79236"/>
                    <a:pt x="174649" y="57540"/>
                  </a:cubicBezTo>
                  <a:cubicBezTo>
                    <a:pt x="174721" y="47921"/>
                    <a:pt x="172696" y="38375"/>
                    <a:pt x="167851" y="29914"/>
                  </a:cubicBezTo>
                  <a:cubicBezTo>
                    <a:pt x="144853" y="-10513"/>
                    <a:pt x="94518" y="-5885"/>
                    <a:pt x="62335" y="19644"/>
                  </a:cubicBezTo>
                  <a:cubicBezTo>
                    <a:pt x="32395" y="43438"/>
                    <a:pt x="11639" y="81840"/>
                    <a:pt x="3829" y="118940"/>
                  </a:cubicBezTo>
                  <a:cubicBezTo>
                    <a:pt x="-5935" y="165369"/>
                    <a:pt x="1008" y="252370"/>
                    <a:pt x="47799" y="279346"/>
                  </a:cubicBezTo>
                  <a:cubicBezTo>
                    <a:pt x="69134" y="291640"/>
                    <a:pt x="97628" y="293521"/>
                    <a:pt x="119034" y="280503"/>
                  </a:cubicBezTo>
                  <a:cubicBezTo>
                    <a:pt x="137548" y="269221"/>
                    <a:pt x="154544" y="243403"/>
                    <a:pt x="152663" y="221996"/>
                  </a:cubicBezTo>
                  <a:cubicBezTo>
                    <a:pt x="150060" y="192200"/>
                    <a:pt x="128581" y="180195"/>
                    <a:pt x="127279" y="177013"/>
                  </a:cubicBezTo>
                  <a:cubicBezTo>
                    <a:pt x="126628" y="175422"/>
                    <a:pt x="128002" y="172095"/>
                    <a:pt x="129883" y="167105"/>
                  </a:cubicBezTo>
                  <a:cubicBezTo>
                    <a:pt x="132920" y="166816"/>
                    <a:pt x="136030" y="166888"/>
                    <a:pt x="139212" y="167322"/>
                  </a:cubicBezTo>
                  <a:cubicBezTo>
                    <a:pt x="149698" y="168768"/>
                    <a:pt x="160329" y="173831"/>
                    <a:pt x="166766" y="179183"/>
                  </a:cubicBezTo>
                  <a:cubicBezTo>
                    <a:pt x="185424" y="194876"/>
                    <a:pt x="196272" y="228577"/>
                    <a:pt x="196272" y="295618"/>
                  </a:cubicBezTo>
                  <a:cubicBezTo>
                    <a:pt x="196272" y="368444"/>
                    <a:pt x="185786" y="385656"/>
                    <a:pt x="186437" y="424999"/>
                  </a:cubicBezTo>
                  <a:cubicBezTo>
                    <a:pt x="187449" y="484084"/>
                    <a:pt x="212038" y="515543"/>
                    <a:pt x="212038" y="558863"/>
                  </a:cubicBezTo>
                  <a:cubicBezTo>
                    <a:pt x="212038" y="595312"/>
                    <a:pt x="171684" y="625831"/>
                    <a:pt x="170671" y="686797"/>
                  </a:cubicBezTo>
                  <a:cubicBezTo>
                    <a:pt x="170671" y="688678"/>
                    <a:pt x="170671" y="690558"/>
                    <a:pt x="170816" y="692438"/>
                  </a:cubicBezTo>
                  <a:cubicBezTo>
                    <a:pt x="171250" y="699381"/>
                    <a:pt x="172985" y="706179"/>
                    <a:pt x="176095" y="712399"/>
                  </a:cubicBezTo>
                  <a:cubicBezTo>
                    <a:pt x="177686" y="715653"/>
                    <a:pt x="179639" y="718763"/>
                    <a:pt x="181736" y="721656"/>
                  </a:cubicBezTo>
                  <a:cubicBezTo>
                    <a:pt x="182893" y="723247"/>
                    <a:pt x="184123" y="724838"/>
                    <a:pt x="185352" y="726356"/>
                  </a:cubicBezTo>
                  <a:cubicBezTo>
                    <a:pt x="185931" y="727080"/>
                    <a:pt x="186509" y="728092"/>
                    <a:pt x="187232" y="728598"/>
                  </a:cubicBezTo>
                  <a:cubicBezTo>
                    <a:pt x="187811" y="729032"/>
                    <a:pt x="188751" y="729321"/>
                    <a:pt x="189402" y="729683"/>
                  </a:cubicBezTo>
                  <a:cubicBezTo>
                    <a:pt x="190125" y="730045"/>
                    <a:pt x="190993" y="730406"/>
                    <a:pt x="191716" y="730189"/>
                  </a:cubicBezTo>
                  <a:cubicBezTo>
                    <a:pt x="191644" y="729755"/>
                    <a:pt x="191499" y="729321"/>
                    <a:pt x="191282" y="728888"/>
                  </a:cubicBezTo>
                  <a:cubicBezTo>
                    <a:pt x="191138" y="728526"/>
                    <a:pt x="190993" y="728164"/>
                    <a:pt x="190848" y="727730"/>
                  </a:cubicBezTo>
                  <a:cubicBezTo>
                    <a:pt x="188389" y="722017"/>
                    <a:pt x="183472" y="717678"/>
                    <a:pt x="180651" y="712109"/>
                  </a:cubicBezTo>
                  <a:cubicBezTo>
                    <a:pt x="177325" y="705456"/>
                    <a:pt x="175589" y="698079"/>
                    <a:pt x="175589" y="690630"/>
                  </a:cubicBezTo>
                  <a:cubicBezTo>
                    <a:pt x="175589" y="626121"/>
                    <a:pt x="217896" y="595168"/>
                    <a:pt x="217896" y="556766"/>
                  </a:cubicBezTo>
                  <a:cubicBezTo>
                    <a:pt x="217896" y="513446"/>
                    <a:pt x="194247" y="463256"/>
                    <a:pt x="194247" y="426807"/>
                  </a:cubicBezTo>
                  <a:close/>
                </a:path>
              </a:pathLst>
            </a:custGeom>
            <a:solidFill>
              <a:srgbClr val="AD3A34"/>
            </a:solidFill>
            <a:ln w="0" cap="flat">
              <a:noFill/>
              <a:prstDash val="solid"/>
              <a:miter/>
            </a:ln>
          </p:spPr>
          <p:txBody>
            <a:bodyPr rtlCol="0" anchor="ctr"/>
            <a:lstStyle/>
            <a:p>
              <a:endParaRPr lang="en-US" dirty="0"/>
            </a:p>
          </p:txBody>
        </p:sp>
        <p:grpSp>
          <p:nvGrpSpPr>
            <p:cNvPr id="403" name="Graphic 383">
              <a:extLst>
                <a:ext uri="{FF2B5EF4-FFF2-40B4-BE49-F238E27FC236}">
                  <a16:creationId xmlns:a16="http://schemas.microsoft.com/office/drawing/2014/main" id="{9EBA150B-0E02-EDB3-E127-CA924A72826C}"/>
                </a:ext>
              </a:extLst>
            </p:cNvPr>
            <p:cNvGrpSpPr/>
            <p:nvPr/>
          </p:nvGrpSpPr>
          <p:grpSpPr>
            <a:xfrm>
              <a:off x="9796940" y="2046592"/>
              <a:ext cx="784973" cy="673502"/>
              <a:chOff x="9796940" y="2046592"/>
              <a:chExt cx="784973" cy="673502"/>
            </a:xfrm>
          </p:grpSpPr>
          <p:grpSp>
            <p:nvGrpSpPr>
              <p:cNvPr id="404" name="Graphic 383">
                <a:extLst>
                  <a:ext uri="{FF2B5EF4-FFF2-40B4-BE49-F238E27FC236}">
                    <a16:creationId xmlns:a16="http://schemas.microsoft.com/office/drawing/2014/main" id="{09F0F2AF-B76D-DBC0-1F7F-2BCF48D7AF58}"/>
                  </a:ext>
                </a:extLst>
              </p:cNvPr>
              <p:cNvGrpSpPr/>
              <p:nvPr/>
            </p:nvGrpSpPr>
            <p:grpSpPr>
              <a:xfrm>
                <a:off x="9796940" y="2046592"/>
                <a:ext cx="784973" cy="673502"/>
                <a:chOff x="9796940" y="2046592"/>
                <a:chExt cx="784973" cy="673502"/>
              </a:xfrm>
              <a:solidFill>
                <a:srgbClr val="F78D8F"/>
              </a:solidFill>
            </p:grpSpPr>
            <p:sp>
              <p:nvSpPr>
                <p:cNvPr id="405" name="Freeform: Shape 404">
                  <a:extLst>
                    <a:ext uri="{FF2B5EF4-FFF2-40B4-BE49-F238E27FC236}">
                      <a16:creationId xmlns:a16="http://schemas.microsoft.com/office/drawing/2014/main" id="{698E1FE0-CA95-7CFD-CA3B-54014BCB84B5}"/>
                    </a:ext>
                  </a:extLst>
                </p:cNvPr>
                <p:cNvSpPr/>
                <p:nvPr/>
              </p:nvSpPr>
              <p:spPr>
                <a:xfrm>
                  <a:off x="10208694" y="2046592"/>
                  <a:ext cx="373219" cy="673502"/>
                </a:xfrm>
                <a:custGeom>
                  <a:avLst/>
                  <a:gdLst>
                    <a:gd name="connsiteX0" fmla="*/ 105213 w 373219"/>
                    <a:gd name="connsiteY0" fmla="*/ 223 h 673502"/>
                    <a:gd name="connsiteX1" fmla="*/ 45838 w 373219"/>
                    <a:gd name="connsiteY1" fmla="*/ 82089 h 673502"/>
                    <a:gd name="connsiteX2" fmla="*/ 19514 w 373219"/>
                    <a:gd name="connsiteY2" fmla="*/ 125843 h 673502"/>
                    <a:gd name="connsiteX3" fmla="*/ 2157 w 373219"/>
                    <a:gd name="connsiteY3" fmla="*/ 251752 h 673502"/>
                    <a:gd name="connsiteX4" fmla="*/ 122570 w 373219"/>
                    <a:gd name="connsiteY4" fmla="*/ 483755 h 673502"/>
                    <a:gd name="connsiteX5" fmla="*/ 108757 w 373219"/>
                    <a:gd name="connsiteY5" fmla="*/ 623261 h 673502"/>
                    <a:gd name="connsiteX6" fmla="*/ 218322 w 373219"/>
                    <a:gd name="connsiteY6" fmla="*/ 650815 h 673502"/>
                    <a:gd name="connsiteX7" fmla="*/ 357900 w 373219"/>
                    <a:gd name="connsiteY7" fmla="*/ 666363 h 673502"/>
                    <a:gd name="connsiteX8" fmla="*/ 326079 w 373219"/>
                    <a:gd name="connsiteY8" fmla="*/ 276124 h 673502"/>
                    <a:gd name="connsiteX9" fmla="*/ 105286 w 373219"/>
                    <a:gd name="connsiteY9" fmla="*/ 295 h 6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3219" h="673502">
                      <a:moveTo>
                        <a:pt x="105213" y="223"/>
                      </a:moveTo>
                      <a:cubicBezTo>
                        <a:pt x="65003" y="5575"/>
                        <a:pt x="69921" y="47376"/>
                        <a:pt x="45838" y="82089"/>
                      </a:cubicBezTo>
                      <a:cubicBezTo>
                        <a:pt x="43958" y="84765"/>
                        <a:pt x="23130" y="118900"/>
                        <a:pt x="19514" y="125843"/>
                      </a:cubicBezTo>
                      <a:cubicBezTo>
                        <a:pt x="4327" y="157085"/>
                        <a:pt x="-4280" y="199826"/>
                        <a:pt x="2157" y="251752"/>
                      </a:cubicBezTo>
                      <a:cubicBezTo>
                        <a:pt x="15247" y="356399"/>
                        <a:pt x="106660" y="422066"/>
                        <a:pt x="122570" y="483755"/>
                      </a:cubicBezTo>
                      <a:cubicBezTo>
                        <a:pt x="138480" y="545372"/>
                        <a:pt x="80552" y="595707"/>
                        <a:pt x="108757" y="623261"/>
                      </a:cubicBezTo>
                      <a:cubicBezTo>
                        <a:pt x="129368" y="643438"/>
                        <a:pt x="172326" y="641124"/>
                        <a:pt x="218322" y="650815"/>
                      </a:cubicBezTo>
                      <a:cubicBezTo>
                        <a:pt x="264245" y="660578"/>
                        <a:pt x="327887" y="685745"/>
                        <a:pt x="357900" y="666363"/>
                      </a:cubicBezTo>
                      <a:cubicBezTo>
                        <a:pt x="387913" y="646982"/>
                        <a:pt x="372002" y="402612"/>
                        <a:pt x="326079" y="276124"/>
                      </a:cubicBezTo>
                      <a:cubicBezTo>
                        <a:pt x="280156" y="149636"/>
                        <a:pt x="165311" y="-7732"/>
                        <a:pt x="105286" y="295"/>
                      </a:cubicBezTo>
                      <a:close/>
                    </a:path>
                  </a:pathLst>
                </a:custGeom>
                <a:solidFill>
                  <a:srgbClr val="F78D8F"/>
                </a:solidFill>
                <a:ln w="0" cap="flat">
                  <a:noFill/>
                  <a:prstDash val="solid"/>
                  <a:miter/>
                </a:ln>
              </p:spPr>
              <p:txBody>
                <a:bodyPr rtlCol="0" anchor="ctr"/>
                <a:lstStyle/>
                <a:p>
                  <a:endParaRPr lang="en-US" dirty="0"/>
                </a:p>
              </p:txBody>
            </p:sp>
            <p:sp>
              <p:nvSpPr>
                <p:cNvPr id="406" name="Freeform: Shape 405">
                  <a:extLst>
                    <a:ext uri="{FF2B5EF4-FFF2-40B4-BE49-F238E27FC236}">
                      <a16:creationId xmlns:a16="http://schemas.microsoft.com/office/drawing/2014/main" id="{89E7730A-EB48-EC73-26E3-0F09EAAB6339}"/>
                    </a:ext>
                  </a:extLst>
                </p:cNvPr>
                <p:cNvSpPr/>
                <p:nvPr/>
              </p:nvSpPr>
              <p:spPr>
                <a:xfrm>
                  <a:off x="9796940" y="2046803"/>
                  <a:ext cx="349746" cy="656321"/>
                </a:xfrm>
                <a:custGeom>
                  <a:avLst/>
                  <a:gdLst>
                    <a:gd name="connsiteX0" fmla="*/ 324089 w 349746"/>
                    <a:gd name="connsiteY0" fmla="*/ 89616 h 656321"/>
                    <a:gd name="connsiteX1" fmla="*/ 269777 w 349746"/>
                    <a:gd name="connsiteY1" fmla="*/ 84 h 656321"/>
                    <a:gd name="connsiteX2" fmla="*/ 46018 w 349746"/>
                    <a:gd name="connsiteY2" fmla="*/ 300574 h 656321"/>
                    <a:gd name="connsiteX3" fmla="*/ 14053 w 349746"/>
                    <a:gd name="connsiteY3" fmla="*/ 652194 h 656321"/>
                    <a:gd name="connsiteX4" fmla="*/ 209028 w 349746"/>
                    <a:gd name="connsiteY4" fmla="*/ 626593 h 656321"/>
                    <a:gd name="connsiteX5" fmla="*/ 324089 w 349746"/>
                    <a:gd name="connsiteY5" fmla="*/ 600991 h 656321"/>
                    <a:gd name="connsiteX6" fmla="*/ 349691 w 349746"/>
                    <a:gd name="connsiteY6" fmla="*/ 367614 h 656321"/>
                    <a:gd name="connsiteX7" fmla="*/ 338553 w 349746"/>
                    <a:gd name="connsiteY7" fmla="*/ 139300 h 656321"/>
                    <a:gd name="connsiteX8" fmla="*/ 324089 w 349746"/>
                    <a:gd name="connsiteY8" fmla="*/ 89471 h 65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746" h="656321">
                      <a:moveTo>
                        <a:pt x="324089" y="89616"/>
                      </a:moveTo>
                      <a:cubicBezTo>
                        <a:pt x="303984" y="54975"/>
                        <a:pt x="320907" y="3338"/>
                        <a:pt x="269777" y="84"/>
                      </a:cubicBezTo>
                      <a:cubicBezTo>
                        <a:pt x="208811" y="-3749"/>
                        <a:pt x="100331" y="124763"/>
                        <a:pt x="46018" y="300574"/>
                      </a:cubicBezTo>
                      <a:cubicBezTo>
                        <a:pt x="-8294" y="476384"/>
                        <a:pt x="-8294" y="636211"/>
                        <a:pt x="14053" y="652194"/>
                      </a:cubicBezTo>
                      <a:cubicBezTo>
                        <a:pt x="36400" y="668177"/>
                        <a:pt x="161080" y="633029"/>
                        <a:pt x="209028" y="626593"/>
                      </a:cubicBezTo>
                      <a:cubicBezTo>
                        <a:pt x="256976" y="620229"/>
                        <a:pt x="308107" y="620229"/>
                        <a:pt x="324089" y="600991"/>
                      </a:cubicBezTo>
                      <a:cubicBezTo>
                        <a:pt x="340072" y="581827"/>
                        <a:pt x="349474" y="420553"/>
                        <a:pt x="349691" y="367614"/>
                      </a:cubicBezTo>
                      <a:cubicBezTo>
                        <a:pt x="350125" y="277070"/>
                        <a:pt x="348172" y="193974"/>
                        <a:pt x="338553" y="139300"/>
                      </a:cubicBezTo>
                      <a:cubicBezTo>
                        <a:pt x="337035" y="129970"/>
                        <a:pt x="331249" y="101838"/>
                        <a:pt x="324089" y="89471"/>
                      </a:cubicBezTo>
                      <a:close/>
                    </a:path>
                  </a:pathLst>
                </a:custGeom>
                <a:solidFill>
                  <a:srgbClr val="F78D8F"/>
                </a:solidFill>
                <a:ln w="0" cap="flat">
                  <a:noFill/>
                  <a:prstDash val="solid"/>
                  <a:miter/>
                </a:ln>
              </p:spPr>
              <p:txBody>
                <a:bodyPr rtlCol="0" anchor="ctr"/>
                <a:lstStyle/>
                <a:p>
                  <a:endParaRPr lang="en-US" dirty="0"/>
                </a:p>
              </p:txBody>
            </p:sp>
          </p:grpSp>
          <p:sp>
            <p:nvSpPr>
              <p:cNvPr id="407" name="Freeform: Shape 406">
                <a:extLst>
                  <a:ext uri="{FF2B5EF4-FFF2-40B4-BE49-F238E27FC236}">
                    <a16:creationId xmlns:a16="http://schemas.microsoft.com/office/drawing/2014/main" id="{93DD9008-933D-7069-A8EE-5376E233D9BF}"/>
                  </a:ext>
                </a:extLst>
              </p:cNvPr>
              <p:cNvSpPr/>
              <p:nvPr/>
            </p:nvSpPr>
            <p:spPr>
              <a:xfrm>
                <a:off x="9830953" y="2380861"/>
                <a:ext cx="311555" cy="136251"/>
              </a:xfrm>
              <a:custGeom>
                <a:avLst/>
                <a:gdLst>
                  <a:gd name="connsiteX0" fmla="*/ 311121 w 311555"/>
                  <a:gd name="connsiteY0" fmla="*/ 134081 h 136251"/>
                  <a:gd name="connsiteX1" fmla="*/ 275250 w 311555"/>
                  <a:gd name="connsiteY1" fmla="*/ 136251 h 136251"/>
                  <a:gd name="connsiteX2" fmla="*/ 132129 w 311555"/>
                  <a:gd name="connsiteY2" fmla="*/ 108191 h 136251"/>
                  <a:gd name="connsiteX3" fmla="*/ 0 w 311555"/>
                  <a:gd name="connsiteY3" fmla="*/ 8317 h 136251"/>
                  <a:gd name="connsiteX4" fmla="*/ 1663 w 311555"/>
                  <a:gd name="connsiteY4" fmla="*/ 2242 h 136251"/>
                  <a:gd name="connsiteX5" fmla="*/ 2242 w 311555"/>
                  <a:gd name="connsiteY5" fmla="*/ 0 h 136251"/>
                  <a:gd name="connsiteX6" fmla="*/ 134226 w 311555"/>
                  <a:gd name="connsiteY6" fmla="*/ 102695 h 136251"/>
                  <a:gd name="connsiteX7" fmla="*/ 311555 w 311555"/>
                  <a:gd name="connsiteY7" fmla="*/ 128079 h 136251"/>
                  <a:gd name="connsiteX8" fmla="*/ 311121 w 311555"/>
                  <a:gd name="connsiteY8" fmla="*/ 134081 h 136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555" h="136251">
                    <a:moveTo>
                      <a:pt x="311121" y="134081"/>
                    </a:moveTo>
                    <a:cubicBezTo>
                      <a:pt x="299622" y="135528"/>
                      <a:pt x="287617" y="136251"/>
                      <a:pt x="275250" y="136251"/>
                    </a:cubicBezTo>
                    <a:cubicBezTo>
                      <a:pt x="229761" y="136251"/>
                      <a:pt x="179499" y="126632"/>
                      <a:pt x="132129" y="108191"/>
                    </a:cubicBezTo>
                    <a:cubicBezTo>
                      <a:pt x="68849" y="83602"/>
                      <a:pt x="21913" y="47876"/>
                      <a:pt x="0" y="8317"/>
                    </a:cubicBezTo>
                    <a:lnTo>
                      <a:pt x="1663" y="2242"/>
                    </a:lnTo>
                    <a:lnTo>
                      <a:pt x="2242" y="0"/>
                    </a:lnTo>
                    <a:cubicBezTo>
                      <a:pt x="21985" y="40499"/>
                      <a:pt x="69210" y="77455"/>
                      <a:pt x="134226" y="102695"/>
                    </a:cubicBezTo>
                    <a:cubicBezTo>
                      <a:pt x="194107" y="125982"/>
                      <a:pt x="258544" y="135022"/>
                      <a:pt x="311555" y="128079"/>
                    </a:cubicBezTo>
                    <a:lnTo>
                      <a:pt x="311121" y="134081"/>
                    </a:lnTo>
                    <a:close/>
                  </a:path>
                </a:pathLst>
              </a:custGeom>
              <a:solidFill>
                <a:srgbClr val="F26D6D"/>
              </a:solidFill>
              <a:ln w="0" cap="flat">
                <a:noFill/>
                <a:prstDash val="solid"/>
                <a:miter/>
              </a:ln>
            </p:spPr>
            <p:txBody>
              <a:bodyPr rtlCol="0" anchor="ctr"/>
              <a:lstStyle/>
              <a:p>
                <a:endParaRPr lang="en-US" dirty="0"/>
              </a:p>
            </p:txBody>
          </p:sp>
          <p:sp>
            <p:nvSpPr>
              <p:cNvPr id="408" name="Freeform: Shape 407">
                <a:extLst>
                  <a:ext uri="{FF2B5EF4-FFF2-40B4-BE49-F238E27FC236}">
                    <a16:creationId xmlns:a16="http://schemas.microsoft.com/office/drawing/2014/main" id="{EC014514-E756-EEC4-65DD-403BC08A6C83}"/>
                  </a:ext>
                </a:extLst>
              </p:cNvPr>
              <p:cNvSpPr/>
              <p:nvPr/>
            </p:nvSpPr>
            <p:spPr>
              <a:xfrm>
                <a:off x="9802242" y="2527599"/>
                <a:ext cx="154331" cy="157151"/>
              </a:xfrm>
              <a:custGeom>
                <a:avLst/>
                <a:gdLst>
                  <a:gd name="connsiteX0" fmla="*/ 154331 w 154331"/>
                  <a:gd name="connsiteY0" fmla="*/ 155199 h 157151"/>
                  <a:gd name="connsiteX1" fmla="*/ 1302 w 154331"/>
                  <a:gd name="connsiteY1" fmla="*/ 0 h 157151"/>
                  <a:gd name="connsiteX2" fmla="*/ 0 w 154331"/>
                  <a:gd name="connsiteY2" fmla="*/ 10487 h 157151"/>
                  <a:gd name="connsiteX3" fmla="*/ 144713 w 154331"/>
                  <a:gd name="connsiteY3" fmla="*/ 157152 h 157151"/>
                  <a:gd name="connsiteX4" fmla="*/ 154331 w 154331"/>
                  <a:gd name="connsiteY4" fmla="*/ 155127 h 157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31" h="157151">
                    <a:moveTo>
                      <a:pt x="154331" y="155199"/>
                    </a:moveTo>
                    <a:cubicBezTo>
                      <a:pt x="81288" y="122583"/>
                      <a:pt x="28928" y="56554"/>
                      <a:pt x="1302" y="0"/>
                    </a:cubicBezTo>
                    <a:lnTo>
                      <a:pt x="0" y="10487"/>
                    </a:lnTo>
                    <a:cubicBezTo>
                      <a:pt x="27988" y="64220"/>
                      <a:pt x="77310" y="124535"/>
                      <a:pt x="144713" y="157152"/>
                    </a:cubicBezTo>
                    <a:lnTo>
                      <a:pt x="154331" y="155127"/>
                    </a:lnTo>
                    <a:close/>
                  </a:path>
                </a:pathLst>
              </a:custGeom>
              <a:solidFill>
                <a:srgbClr val="F26D6D"/>
              </a:solidFill>
              <a:ln w="0" cap="flat">
                <a:noFill/>
                <a:prstDash val="solid"/>
                <a:miter/>
              </a:ln>
            </p:spPr>
            <p:txBody>
              <a:bodyPr rtlCol="0" anchor="ctr"/>
              <a:lstStyle/>
              <a:p>
                <a:endParaRPr lang="en-US" dirty="0"/>
              </a:p>
            </p:txBody>
          </p:sp>
          <p:sp>
            <p:nvSpPr>
              <p:cNvPr id="409" name="Freeform: Shape 408">
                <a:extLst>
                  <a:ext uri="{FF2B5EF4-FFF2-40B4-BE49-F238E27FC236}">
                    <a16:creationId xmlns:a16="http://schemas.microsoft.com/office/drawing/2014/main" id="{178F40EF-4284-7065-F29A-A58818EC8A17}"/>
                  </a:ext>
                </a:extLst>
              </p:cNvPr>
              <p:cNvSpPr/>
              <p:nvPr/>
            </p:nvSpPr>
            <p:spPr>
              <a:xfrm>
                <a:off x="10414649" y="2463668"/>
                <a:ext cx="155705" cy="232943"/>
              </a:xfrm>
              <a:custGeom>
                <a:avLst/>
                <a:gdLst>
                  <a:gd name="connsiteX0" fmla="*/ 155705 w 155705"/>
                  <a:gd name="connsiteY0" fmla="*/ 14247 h 232943"/>
                  <a:gd name="connsiteX1" fmla="*/ 155705 w 155705"/>
                  <a:gd name="connsiteY1" fmla="*/ 14247 h 232943"/>
                  <a:gd name="connsiteX2" fmla="*/ 8461 w 155705"/>
                  <a:gd name="connsiteY2" fmla="*/ 232943 h 232943"/>
                  <a:gd name="connsiteX3" fmla="*/ 0 w 155705"/>
                  <a:gd name="connsiteY3" fmla="*/ 231352 h 232943"/>
                  <a:gd name="connsiteX4" fmla="*/ 153608 w 155705"/>
                  <a:gd name="connsiteY4" fmla="*/ 0 h 232943"/>
                  <a:gd name="connsiteX5" fmla="*/ 153608 w 155705"/>
                  <a:gd name="connsiteY5" fmla="*/ 0 h 232943"/>
                  <a:gd name="connsiteX6" fmla="*/ 155705 w 155705"/>
                  <a:gd name="connsiteY6" fmla="*/ 14175 h 23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705" h="232943">
                    <a:moveTo>
                      <a:pt x="155705" y="14247"/>
                    </a:moveTo>
                    <a:lnTo>
                      <a:pt x="155705" y="14247"/>
                    </a:lnTo>
                    <a:cubicBezTo>
                      <a:pt x="128585" y="106672"/>
                      <a:pt x="70874" y="192227"/>
                      <a:pt x="8461" y="232943"/>
                    </a:cubicBezTo>
                    <a:lnTo>
                      <a:pt x="0" y="231352"/>
                    </a:lnTo>
                    <a:cubicBezTo>
                      <a:pt x="66101" y="191287"/>
                      <a:pt x="127790" y="98572"/>
                      <a:pt x="153608" y="0"/>
                    </a:cubicBezTo>
                    <a:lnTo>
                      <a:pt x="153608" y="0"/>
                    </a:lnTo>
                    <a:cubicBezTo>
                      <a:pt x="153608" y="0"/>
                      <a:pt x="155705" y="14175"/>
                      <a:pt x="155705" y="14175"/>
                    </a:cubicBezTo>
                    <a:close/>
                  </a:path>
                </a:pathLst>
              </a:custGeom>
              <a:solidFill>
                <a:srgbClr val="F26D6D"/>
              </a:solidFill>
              <a:ln w="0" cap="flat">
                <a:noFill/>
                <a:prstDash val="solid"/>
                <a:miter/>
              </a:ln>
            </p:spPr>
            <p:txBody>
              <a:bodyPr rtlCol="0" anchor="ctr"/>
              <a:lstStyle/>
              <a:p>
                <a:endParaRPr lang="en-US" dirty="0"/>
              </a:p>
            </p:txBody>
          </p:sp>
        </p:grpSp>
        <p:sp>
          <p:nvSpPr>
            <p:cNvPr id="410" name="Freeform: Shape 409">
              <a:extLst>
                <a:ext uri="{FF2B5EF4-FFF2-40B4-BE49-F238E27FC236}">
                  <a16:creationId xmlns:a16="http://schemas.microsoft.com/office/drawing/2014/main" id="{AA6B3B9D-B76A-7090-4EF2-6B9CC4B4D85A}"/>
                </a:ext>
              </a:extLst>
            </p:cNvPr>
            <p:cNvSpPr/>
            <p:nvPr/>
          </p:nvSpPr>
          <p:spPr>
            <a:xfrm>
              <a:off x="10308266" y="2706012"/>
              <a:ext cx="7232" cy="217"/>
            </a:xfrm>
            <a:custGeom>
              <a:avLst/>
              <a:gdLst>
                <a:gd name="connsiteX0" fmla="*/ 0 w 7232"/>
                <a:gd name="connsiteY0" fmla="*/ 217 h 217"/>
                <a:gd name="connsiteX1" fmla="*/ 0 w 7232"/>
                <a:gd name="connsiteY1" fmla="*/ 217 h 217"/>
                <a:gd name="connsiteX2" fmla="*/ 0 w 7232"/>
                <a:gd name="connsiteY2" fmla="*/ 0 h 217"/>
                <a:gd name="connsiteX3" fmla="*/ 0 w 7232"/>
                <a:gd name="connsiteY3" fmla="*/ 217 h 217"/>
              </a:gdLst>
              <a:ahLst/>
              <a:cxnLst>
                <a:cxn ang="0">
                  <a:pos x="connsiteX0" y="connsiteY0"/>
                </a:cxn>
                <a:cxn ang="0">
                  <a:pos x="connsiteX1" y="connsiteY1"/>
                </a:cxn>
                <a:cxn ang="0">
                  <a:pos x="connsiteX2" y="connsiteY2"/>
                </a:cxn>
                <a:cxn ang="0">
                  <a:pos x="connsiteX3" y="connsiteY3"/>
                </a:cxn>
              </a:cxnLst>
              <a:rect l="l" t="t" r="r" b="b"/>
              <a:pathLst>
                <a:path w="7232" h="217">
                  <a:moveTo>
                    <a:pt x="0" y="217"/>
                  </a:moveTo>
                  <a:lnTo>
                    <a:pt x="0" y="217"/>
                  </a:lnTo>
                  <a:cubicBezTo>
                    <a:pt x="0" y="217"/>
                    <a:pt x="0" y="72"/>
                    <a:pt x="0" y="0"/>
                  </a:cubicBezTo>
                  <a:cubicBezTo>
                    <a:pt x="0" y="72"/>
                    <a:pt x="0" y="145"/>
                    <a:pt x="0" y="217"/>
                  </a:cubicBezTo>
                  <a:close/>
                </a:path>
              </a:pathLst>
            </a:custGeom>
            <a:solidFill>
              <a:srgbClr val="F26D6D"/>
            </a:solidFill>
            <a:ln w="0" cap="flat">
              <a:noFill/>
              <a:prstDash val="solid"/>
              <a:miter/>
            </a:ln>
          </p:spPr>
          <p:txBody>
            <a:bodyPr rtlCol="0" anchor="ctr"/>
            <a:lstStyle/>
            <a:p>
              <a:endParaRPr lang="en-US" dirty="0"/>
            </a:p>
          </p:txBody>
        </p:sp>
        <p:sp>
          <p:nvSpPr>
            <p:cNvPr id="411" name="Freeform: Shape 410">
              <a:extLst>
                <a:ext uri="{FF2B5EF4-FFF2-40B4-BE49-F238E27FC236}">
                  <a16:creationId xmlns:a16="http://schemas.microsoft.com/office/drawing/2014/main" id="{628E682F-349A-DBD5-A5E1-2ADA3FF7E1A8}"/>
                </a:ext>
              </a:extLst>
            </p:cNvPr>
            <p:cNvSpPr/>
            <p:nvPr/>
          </p:nvSpPr>
          <p:spPr>
            <a:xfrm>
              <a:off x="10027611" y="1872970"/>
              <a:ext cx="461896" cy="1328579"/>
            </a:xfrm>
            <a:custGeom>
              <a:avLst/>
              <a:gdLst>
                <a:gd name="connsiteX0" fmla="*/ 320576 w 461896"/>
                <a:gd name="connsiteY0" fmla="*/ 1204840 h 1328579"/>
                <a:gd name="connsiteX1" fmla="*/ 160820 w 461896"/>
                <a:gd name="connsiteY1" fmla="*/ 1160146 h 1328579"/>
                <a:gd name="connsiteX2" fmla="*/ 139775 w 461896"/>
                <a:gd name="connsiteY2" fmla="*/ 1102145 h 1328579"/>
                <a:gd name="connsiteX3" fmla="*/ 51328 w 461896"/>
                <a:gd name="connsiteY3" fmla="*/ 1159350 h 1328579"/>
                <a:gd name="connsiteX4" fmla="*/ 115982 w 461896"/>
                <a:gd name="connsiteY4" fmla="*/ 1261539 h 1328579"/>
                <a:gd name="connsiteX5" fmla="*/ 200958 w 461896"/>
                <a:gd name="connsiteY5" fmla="*/ 1223354 h 1328579"/>
                <a:gd name="connsiteX6" fmla="*/ 252739 w 461896"/>
                <a:gd name="connsiteY6" fmla="*/ 1311801 h 1328579"/>
                <a:gd name="connsiteX7" fmla="*/ 216218 w 461896"/>
                <a:gd name="connsiteY7" fmla="*/ 1328579 h 1328579"/>
                <a:gd name="connsiteX8" fmla="*/ 200379 w 461896"/>
                <a:gd name="connsiteY8" fmla="*/ 1270868 h 1328579"/>
                <a:gd name="connsiteX9" fmla="*/ 126034 w 461896"/>
                <a:gd name="connsiteY9" fmla="*/ 1307679 h 1328579"/>
                <a:gd name="connsiteX10" fmla="*/ 53 w 461896"/>
                <a:gd name="connsiteY10" fmla="*/ 1181987 h 1328579"/>
                <a:gd name="connsiteX11" fmla="*/ 120249 w 461896"/>
                <a:gd name="connsiteY11" fmla="*/ 1056945 h 1328579"/>
                <a:gd name="connsiteX12" fmla="*/ 159880 w 461896"/>
                <a:gd name="connsiteY12" fmla="*/ 1073651 h 1328579"/>
                <a:gd name="connsiteX13" fmla="*/ 166244 w 461896"/>
                <a:gd name="connsiteY13" fmla="*/ 1074374 h 1328579"/>
                <a:gd name="connsiteX14" fmla="*/ 201754 w 461896"/>
                <a:gd name="connsiteY14" fmla="*/ 1079654 h 1328579"/>
                <a:gd name="connsiteX15" fmla="*/ 255415 w 461896"/>
                <a:gd name="connsiteY15" fmla="*/ 1085005 h 1328579"/>
                <a:gd name="connsiteX16" fmla="*/ 289984 w 461896"/>
                <a:gd name="connsiteY16" fmla="*/ 973922 h 1328579"/>
                <a:gd name="connsiteX17" fmla="*/ 229452 w 461896"/>
                <a:gd name="connsiteY17" fmla="*/ 934290 h 1328579"/>
                <a:gd name="connsiteX18" fmla="*/ 158289 w 461896"/>
                <a:gd name="connsiteY18" fmla="*/ 784298 h 1328579"/>
                <a:gd name="connsiteX19" fmla="*/ 130735 w 461896"/>
                <a:gd name="connsiteY19" fmla="*/ 307998 h 1328579"/>
                <a:gd name="connsiteX20" fmla="*/ 135074 w 461896"/>
                <a:gd name="connsiteY20" fmla="*/ 161405 h 1328579"/>
                <a:gd name="connsiteX21" fmla="*/ 134568 w 461896"/>
                <a:gd name="connsiteY21" fmla="*/ 101235 h 1328579"/>
                <a:gd name="connsiteX22" fmla="*/ 136159 w 461896"/>
                <a:gd name="connsiteY22" fmla="*/ 52708 h 1328579"/>
                <a:gd name="connsiteX23" fmla="*/ 143681 w 461896"/>
                <a:gd name="connsiteY23" fmla="*/ 11919 h 1328579"/>
                <a:gd name="connsiteX24" fmla="*/ 162050 w 461896"/>
                <a:gd name="connsiteY24" fmla="*/ 493 h 1328579"/>
                <a:gd name="connsiteX25" fmla="*/ 177671 w 461896"/>
                <a:gd name="connsiteY25" fmla="*/ 2373 h 1328579"/>
                <a:gd name="connsiteX26" fmla="*/ 182299 w 461896"/>
                <a:gd name="connsiteY26" fmla="*/ 39546 h 1328579"/>
                <a:gd name="connsiteX27" fmla="*/ 179190 w 461896"/>
                <a:gd name="connsiteY27" fmla="*/ 90025 h 1328579"/>
                <a:gd name="connsiteX28" fmla="*/ 177309 w 461896"/>
                <a:gd name="connsiteY28" fmla="*/ 176158 h 1328579"/>
                <a:gd name="connsiteX29" fmla="*/ 168486 w 461896"/>
                <a:gd name="connsiteY29" fmla="*/ 373809 h 1328579"/>
                <a:gd name="connsiteX30" fmla="*/ 181649 w 461896"/>
                <a:gd name="connsiteY30" fmla="*/ 582091 h 1328579"/>
                <a:gd name="connsiteX31" fmla="*/ 198282 w 461896"/>
                <a:gd name="connsiteY31" fmla="*/ 785528 h 1328579"/>
                <a:gd name="connsiteX32" fmla="*/ 306473 w 461896"/>
                <a:gd name="connsiteY32" fmla="*/ 918814 h 1328579"/>
                <a:gd name="connsiteX33" fmla="*/ 368596 w 461896"/>
                <a:gd name="connsiteY33" fmla="*/ 900155 h 1328579"/>
                <a:gd name="connsiteX34" fmla="*/ 461744 w 461896"/>
                <a:gd name="connsiteY34" fmla="*/ 983034 h 1328579"/>
                <a:gd name="connsiteX35" fmla="*/ 320792 w 461896"/>
                <a:gd name="connsiteY35" fmla="*/ 1204840 h 13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1896" h="1328579">
                  <a:moveTo>
                    <a:pt x="320576" y="1204840"/>
                  </a:moveTo>
                  <a:cubicBezTo>
                    <a:pt x="248906" y="1226897"/>
                    <a:pt x="191846" y="1198548"/>
                    <a:pt x="160820" y="1160146"/>
                  </a:cubicBezTo>
                  <a:cubicBezTo>
                    <a:pt x="141077" y="1135774"/>
                    <a:pt x="147586" y="1107425"/>
                    <a:pt x="139775" y="1102145"/>
                  </a:cubicBezTo>
                  <a:cubicBezTo>
                    <a:pt x="124660" y="1091803"/>
                    <a:pt x="68684" y="1097878"/>
                    <a:pt x="51328" y="1159350"/>
                  </a:cubicBezTo>
                  <a:cubicBezTo>
                    <a:pt x="33320" y="1223354"/>
                    <a:pt x="82064" y="1265661"/>
                    <a:pt x="115982" y="1261539"/>
                  </a:cubicBezTo>
                  <a:cubicBezTo>
                    <a:pt x="160820" y="1256187"/>
                    <a:pt x="161761" y="1223354"/>
                    <a:pt x="200958" y="1223354"/>
                  </a:cubicBezTo>
                  <a:cubicBezTo>
                    <a:pt x="252450" y="1223354"/>
                    <a:pt x="251799" y="1273038"/>
                    <a:pt x="252739" y="1311801"/>
                  </a:cubicBezTo>
                  <a:cubicBezTo>
                    <a:pt x="241168" y="1312018"/>
                    <a:pt x="226487" y="1319612"/>
                    <a:pt x="216218" y="1328579"/>
                  </a:cubicBezTo>
                  <a:cubicBezTo>
                    <a:pt x="214337" y="1305437"/>
                    <a:pt x="215277" y="1273399"/>
                    <a:pt x="200379" y="1270868"/>
                  </a:cubicBezTo>
                  <a:cubicBezTo>
                    <a:pt x="178033" y="1267107"/>
                    <a:pt x="175140" y="1299579"/>
                    <a:pt x="126034" y="1307679"/>
                  </a:cubicBezTo>
                  <a:cubicBezTo>
                    <a:pt x="35128" y="1322722"/>
                    <a:pt x="1499" y="1238758"/>
                    <a:pt x="53" y="1181987"/>
                  </a:cubicBezTo>
                  <a:cubicBezTo>
                    <a:pt x="-2189" y="1097517"/>
                    <a:pt x="67600" y="1052534"/>
                    <a:pt x="120249" y="1056945"/>
                  </a:cubicBezTo>
                  <a:cubicBezTo>
                    <a:pt x="145055" y="1059042"/>
                    <a:pt x="147297" y="1070035"/>
                    <a:pt x="159880" y="1073651"/>
                  </a:cubicBezTo>
                  <a:cubicBezTo>
                    <a:pt x="161978" y="1074230"/>
                    <a:pt x="164075" y="1074519"/>
                    <a:pt x="166244" y="1074374"/>
                  </a:cubicBezTo>
                  <a:cubicBezTo>
                    <a:pt x="171379" y="1074157"/>
                    <a:pt x="188808" y="1074664"/>
                    <a:pt x="201754" y="1079654"/>
                  </a:cubicBezTo>
                  <a:cubicBezTo>
                    <a:pt x="220918" y="1087030"/>
                    <a:pt x="233357" y="1090068"/>
                    <a:pt x="255415" y="1085005"/>
                  </a:cubicBezTo>
                  <a:cubicBezTo>
                    <a:pt x="285139" y="1078135"/>
                    <a:pt x="304593" y="992725"/>
                    <a:pt x="289984" y="973922"/>
                  </a:cubicBezTo>
                  <a:cubicBezTo>
                    <a:pt x="281089" y="962495"/>
                    <a:pt x="248183" y="950201"/>
                    <a:pt x="229452" y="934290"/>
                  </a:cubicBezTo>
                  <a:cubicBezTo>
                    <a:pt x="187579" y="898709"/>
                    <a:pt x="168052" y="839840"/>
                    <a:pt x="158289" y="784298"/>
                  </a:cubicBezTo>
                  <a:cubicBezTo>
                    <a:pt x="148526" y="728756"/>
                    <a:pt x="130590" y="466451"/>
                    <a:pt x="130735" y="307998"/>
                  </a:cubicBezTo>
                  <a:cubicBezTo>
                    <a:pt x="130735" y="260484"/>
                    <a:pt x="134641" y="209136"/>
                    <a:pt x="135074" y="161405"/>
                  </a:cubicBezTo>
                  <a:cubicBezTo>
                    <a:pt x="135147" y="152003"/>
                    <a:pt x="134930" y="128499"/>
                    <a:pt x="134568" y="101235"/>
                  </a:cubicBezTo>
                  <a:cubicBezTo>
                    <a:pt x="134351" y="85035"/>
                    <a:pt x="135002" y="68908"/>
                    <a:pt x="136159" y="52708"/>
                  </a:cubicBezTo>
                  <a:cubicBezTo>
                    <a:pt x="137099" y="38895"/>
                    <a:pt x="136159" y="23852"/>
                    <a:pt x="143681" y="11919"/>
                  </a:cubicBezTo>
                  <a:cubicBezTo>
                    <a:pt x="147658" y="5628"/>
                    <a:pt x="154746" y="1795"/>
                    <a:pt x="162050" y="493"/>
                  </a:cubicBezTo>
                  <a:cubicBezTo>
                    <a:pt x="167329" y="-447"/>
                    <a:pt x="172898" y="-158"/>
                    <a:pt x="177671" y="2373"/>
                  </a:cubicBezTo>
                  <a:cubicBezTo>
                    <a:pt x="191050" y="9388"/>
                    <a:pt x="183601" y="27758"/>
                    <a:pt x="182299" y="39546"/>
                  </a:cubicBezTo>
                  <a:cubicBezTo>
                    <a:pt x="180491" y="56324"/>
                    <a:pt x="179190" y="73175"/>
                    <a:pt x="179190" y="90025"/>
                  </a:cubicBezTo>
                  <a:cubicBezTo>
                    <a:pt x="176514" y="128138"/>
                    <a:pt x="177165" y="161477"/>
                    <a:pt x="177309" y="176158"/>
                  </a:cubicBezTo>
                  <a:cubicBezTo>
                    <a:pt x="178105" y="241608"/>
                    <a:pt x="167763" y="308287"/>
                    <a:pt x="168486" y="373809"/>
                  </a:cubicBezTo>
                  <a:cubicBezTo>
                    <a:pt x="169282" y="443598"/>
                    <a:pt x="180853" y="512302"/>
                    <a:pt x="181649" y="582091"/>
                  </a:cubicBezTo>
                  <a:cubicBezTo>
                    <a:pt x="182444" y="649277"/>
                    <a:pt x="182444" y="681676"/>
                    <a:pt x="198282" y="785528"/>
                  </a:cubicBezTo>
                  <a:cubicBezTo>
                    <a:pt x="214120" y="889379"/>
                    <a:pt x="289550" y="917150"/>
                    <a:pt x="306473" y="918814"/>
                  </a:cubicBezTo>
                  <a:cubicBezTo>
                    <a:pt x="318912" y="919971"/>
                    <a:pt x="334389" y="899143"/>
                    <a:pt x="368596" y="900155"/>
                  </a:cubicBezTo>
                  <a:cubicBezTo>
                    <a:pt x="407649" y="901312"/>
                    <a:pt x="459503" y="933639"/>
                    <a:pt x="461744" y="983034"/>
                  </a:cubicBezTo>
                  <a:cubicBezTo>
                    <a:pt x="465867" y="1073290"/>
                    <a:pt x="385591" y="1184879"/>
                    <a:pt x="320792" y="1204840"/>
                  </a:cubicBezTo>
                  <a:close/>
                </a:path>
              </a:pathLst>
            </a:custGeom>
            <a:solidFill>
              <a:srgbClr val="F26D6D"/>
            </a:solidFill>
            <a:ln w="0" cap="flat">
              <a:noFill/>
              <a:prstDash val="solid"/>
              <a:miter/>
            </a:ln>
          </p:spPr>
          <p:txBody>
            <a:bodyPr rtlCol="0" anchor="ctr"/>
            <a:lstStyle/>
            <a:p>
              <a:endParaRPr lang="en-US" dirty="0"/>
            </a:p>
          </p:txBody>
        </p:sp>
        <p:sp>
          <p:nvSpPr>
            <p:cNvPr id="412" name="Freeform: Shape 411">
              <a:extLst>
                <a:ext uri="{FF2B5EF4-FFF2-40B4-BE49-F238E27FC236}">
                  <a16:creationId xmlns:a16="http://schemas.microsoft.com/office/drawing/2014/main" id="{498AF725-7E93-9C94-E9CD-253BB8E7ED5C}"/>
                </a:ext>
              </a:extLst>
            </p:cNvPr>
            <p:cNvSpPr/>
            <p:nvPr/>
          </p:nvSpPr>
          <p:spPr>
            <a:xfrm>
              <a:off x="9892957" y="2682959"/>
              <a:ext cx="305775" cy="330846"/>
            </a:xfrm>
            <a:custGeom>
              <a:avLst/>
              <a:gdLst>
                <a:gd name="connsiteX0" fmla="*/ 294028 w 305775"/>
                <a:gd name="connsiteY0" fmla="*/ 15315 h 330846"/>
                <a:gd name="connsiteX1" fmla="*/ 291425 w 305775"/>
                <a:gd name="connsiteY1" fmla="*/ 44821 h 330846"/>
                <a:gd name="connsiteX2" fmla="*/ 298006 w 305775"/>
                <a:gd name="connsiteY2" fmla="*/ 109765 h 330846"/>
                <a:gd name="connsiteX3" fmla="*/ 305238 w 305775"/>
                <a:gd name="connsiteY3" fmla="*/ 166175 h 330846"/>
                <a:gd name="connsiteX4" fmla="*/ 249117 w 305775"/>
                <a:gd name="connsiteY4" fmla="*/ 238567 h 330846"/>
                <a:gd name="connsiteX5" fmla="*/ 103826 w 305775"/>
                <a:gd name="connsiteY5" fmla="*/ 248113 h 330846"/>
                <a:gd name="connsiteX6" fmla="*/ 4097 w 305775"/>
                <a:gd name="connsiteY6" fmla="*/ 326291 h 330846"/>
                <a:gd name="connsiteX7" fmla="*/ 13281 w 305775"/>
                <a:gd name="connsiteY7" fmla="*/ 275740 h 330846"/>
                <a:gd name="connsiteX8" fmla="*/ 42137 w 305775"/>
                <a:gd name="connsiteY8" fmla="*/ 41495 h 330846"/>
                <a:gd name="connsiteX9" fmla="*/ 294100 w 305775"/>
                <a:gd name="connsiteY9" fmla="*/ 15242 h 330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5775" h="330846">
                  <a:moveTo>
                    <a:pt x="294028" y="15315"/>
                  </a:moveTo>
                  <a:cubicBezTo>
                    <a:pt x="299958" y="17918"/>
                    <a:pt x="294028" y="29779"/>
                    <a:pt x="291425" y="44821"/>
                  </a:cubicBezTo>
                  <a:cubicBezTo>
                    <a:pt x="288676" y="60443"/>
                    <a:pt x="295330" y="88141"/>
                    <a:pt x="298006" y="109765"/>
                  </a:cubicBezTo>
                  <a:cubicBezTo>
                    <a:pt x="299958" y="126037"/>
                    <a:pt x="301260" y="150481"/>
                    <a:pt x="305238" y="166175"/>
                  </a:cubicBezTo>
                  <a:cubicBezTo>
                    <a:pt x="309143" y="181940"/>
                    <a:pt x="291931" y="226634"/>
                    <a:pt x="249117" y="238567"/>
                  </a:cubicBezTo>
                  <a:cubicBezTo>
                    <a:pt x="217875" y="247245"/>
                    <a:pt x="197264" y="224754"/>
                    <a:pt x="103826" y="248113"/>
                  </a:cubicBezTo>
                  <a:cubicBezTo>
                    <a:pt x="59349" y="259251"/>
                    <a:pt x="30060" y="352254"/>
                    <a:pt x="4097" y="326291"/>
                  </a:cubicBezTo>
                  <a:cubicBezTo>
                    <a:pt x="-8342" y="313852"/>
                    <a:pt x="11329" y="295483"/>
                    <a:pt x="13281" y="275740"/>
                  </a:cubicBezTo>
                  <a:cubicBezTo>
                    <a:pt x="15234" y="256068"/>
                    <a:pt x="-19552" y="105136"/>
                    <a:pt x="42137" y="41495"/>
                  </a:cubicBezTo>
                  <a:cubicBezTo>
                    <a:pt x="103826" y="-22147"/>
                    <a:pt x="267197" y="3237"/>
                    <a:pt x="294100" y="15242"/>
                  </a:cubicBezTo>
                  <a:close/>
                </a:path>
              </a:pathLst>
            </a:custGeom>
            <a:solidFill>
              <a:srgbClr val="AD3A34"/>
            </a:solidFill>
            <a:ln w="0" cap="flat">
              <a:noFill/>
              <a:prstDash val="solid"/>
              <a:miter/>
            </a:ln>
          </p:spPr>
          <p:txBody>
            <a:bodyPr rtlCol="0" anchor="ctr"/>
            <a:lstStyle/>
            <a:p>
              <a:endParaRPr lang="en-US" dirty="0"/>
            </a:p>
          </p:txBody>
        </p:sp>
        <p:sp>
          <p:nvSpPr>
            <p:cNvPr id="413" name="Freeform: Shape 412">
              <a:extLst>
                <a:ext uri="{FF2B5EF4-FFF2-40B4-BE49-F238E27FC236}">
                  <a16:creationId xmlns:a16="http://schemas.microsoft.com/office/drawing/2014/main" id="{D9F4B5B0-578A-1E45-C067-73B8882FD199}"/>
                </a:ext>
              </a:extLst>
            </p:cNvPr>
            <p:cNvSpPr/>
            <p:nvPr/>
          </p:nvSpPr>
          <p:spPr>
            <a:xfrm>
              <a:off x="10088793" y="2972925"/>
              <a:ext cx="258849" cy="140716"/>
            </a:xfrm>
            <a:custGeom>
              <a:avLst/>
              <a:gdLst>
                <a:gd name="connsiteX0" fmla="*/ 251438 w 258849"/>
                <a:gd name="connsiteY0" fmla="*/ 5445 h 140716"/>
                <a:gd name="connsiteX1" fmla="*/ 233937 w 258849"/>
                <a:gd name="connsiteY1" fmla="*/ 3203 h 140716"/>
                <a:gd name="connsiteX2" fmla="*/ 216001 w 258849"/>
                <a:gd name="connsiteY2" fmla="*/ 8338 h 140716"/>
                <a:gd name="connsiteX3" fmla="*/ 197560 w 258849"/>
                <a:gd name="connsiteY3" fmla="*/ 15859 h 140716"/>
                <a:gd name="connsiteX4" fmla="*/ 180203 w 258849"/>
                <a:gd name="connsiteY4" fmla="*/ 23814 h 140716"/>
                <a:gd name="connsiteX5" fmla="*/ 164871 w 258849"/>
                <a:gd name="connsiteY5" fmla="*/ 26924 h 140716"/>
                <a:gd name="connsiteX6" fmla="*/ 141295 w 258849"/>
                <a:gd name="connsiteY6" fmla="*/ 25477 h 140716"/>
                <a:gd name="connsiteX7" fmla="*/ 127192 w 258849"/>
                <a:gd name="connsiteY7" fmla="*/ 29744 h 140716"/>
                <a:gd name="connsiteX8" fmla="*/ 108027 w 258849"/>
                <a:gd name="connsiteY8" fmla="*/ 36615 h 140716"/>
                <a:gd name="connsiteX9" fmla="*/ 94793 w 258849"/>
                <a:gd name="connsiteY9" fmla="*/ 43124 h 140716"/>
                <a:gd name="connsiteX10" fmla="*/ 82209 w 258849"/>
                <a:gd name="connsiteY10" fmla="*/ 39652 h 140716"/>
                <a:gd name="connsiteX11" fmla="*/ 59428 w 258849"/>
                <a:gd name="connsiteY11" fmla="*/ 36904 h 140716"/>
                <a:gd name="connsiteX12" fmla="*/ 38745 w 258849"/>
                <a:gd name="connsiteY12" fmla="*/ 38929 h 140716"/>
                <a:gd name="connsiteX13" fmla="*/ 21822 w 258849"/>
                <a:gd name="connsiteY13" fmla="*/ 48403 h 140716"/>
                <a:gd name="connsiteX14" fmla="*/ 7792 w 258849"/>
                <a:gd name="connsiteY14" fmla="*/ 66917 h 140716"/>
                <a:gd name="connsiteX15" fmla="*/ 4610 w 258849"/>
                <a:gd name="connsiteY15" fmla="*/ 86950 h 140716"/>
                <a:gd name="connsiteX16" fmla="*/ 7285 w 258849"/>
                <a:gd name="connsiteY16" fmla="*/ 102498 h 140716"/>
                <a:gd name="connsiteX17" fmla="*/ 13288 w 258849"/>
                <a:gd name="connsiteY17" fmla="*/ 118553 h 140716"/>
                <a:gd name="connsiteX18" fmla="*/ 31730 w 258849"/>
                <a:gd name="connsiteY18" fmla="*/ 132800 h 140716"/>
                <a:gd name="connsiteX19" fmla="*/ 58271 w 258849"/>
                <a:gd name="connsiteY19" fmla="*/ 133596 h 140716"/>
                <a:gd name="connsiteX20" fmla="*/ 71867 w 258849"/>
                <a:gd name="connsiteY20" fmla="*/ 120434 h 140716"/>
                <a:gd name="connsiteX21" fmla="*/ 79895 w 258849"/>
                <a:gd name="connsiteY21" fmla="*/ 114214 h 140716"/>
                <a:gd name="connsiteX22" fmla="*/ 97179 w 258849"/>
                <a:gd name="connsiteY22" fmla="*/ 112985 h 140716"/>
                <a:gd name="connsiteX23" fmla="*/ 120394 w 258849"/>
                <a:gd name="connsiteY23" fmla="*/ 111538 h 140716"/>
                <a:gd name="connsiteX24" fmla="*/ 135003 w 258849"/>
                <a:gd name="connsiteY24" fmla="*/ 106982 h 140716"/>
                <a:gd name="connsiteX25" fmla="*/ 148671 w 258849"/>
                <a:gd name="connsiteY25" fmla="*/ 101486 h 140716"/>
                <a:gd name="connsiteX26" fmla="*/ 168415 w 258849"/>
                <a:gd name="connsiteY26" fmla="*/ 96785 h 140716"/>
                <a:gd name="connsiteX27" fmla="*/ 187724 w 258849"/>
                <a:gd name="connsiteY27" fmla="*/ 91289 h 140716"/>
                <a:gd name="connsiteX28" fmla="*/ 206817 w 258849"/>
                <a:gd name="connsiteY28" fmla="*/ 80947 h 140716"/>
                <a:gd name="connsiteX29" fmla="*/ 221208 w 258849"/>
                <a:gd name="connsiteY29" fmla="*/ 68219 h 140716"/>
                <a:gd name="connsiteX30" fmla="*/ 231116 w 258849"/>
                <a:gd name="connsiteY30" fmla="*/ 54261 h 140716"/>
                <a:gd name="connsiteX31" fmla="*/ 239578 w 258849"/>
                <a:gd name="connsiteY31" fmla="*/ 41099 h 140716"/>
                <a:gd name="connsiteX32" fmla="*/ 252451 w 258849"/>
                <a:gd name="connsiteY32" fmla="*/ 24320 h 140716"/>
                <a:gd name="connsiteX33" fmla="*/ 251583 w 258849"/>
                <a:gd name="connsiteY33" fmla="*/ 5589 h 14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8849" h="140716">
                  <a:moveTo>
                    <a:pt x="251438" y="5445"/>
                  </a:moveTo>
                  <a:cubicBezTo>
                    <a:pt x="249630" y="-1426"/>
                    <a:pt x="239072" y="-1353"/>
                    <a:pt x="233937" y="3203"/>
                  </a:cubicBezTo>
                  <a:cubicBezTo>
                    <a:pt x="227573" y="-2221"/>
                    <a:pt x="218243" y="2263"/>
                    <a:pt x="216001" y="8338"/>
                  </a:cubicBezTo>
                  <a:cubicBezTo>
                    <a:pt x="210794" y="5300"/>
                    <a:pt x="199874" y="8699"/>
                    <a:pt x="197560" y="15859"/>
                  </a:cubicBezTo>
                  <a:cubicBezTo>
                    <a:pt x="191702" y="12026"/>
                    <a:pt x="181288" y="17522"/>
                    <a:pt x="180203" y="23814"/>
                  </a:cubicBezTo>
                  <a:cubicBezTo>
                    <a:pt x="175502" y="20849"/>
                    <a:pt x="167981" y="22368"/>
                    <a:pt x="164871" y="26924"/>
                  </a:cubicBezTo>
                  <a:cubicBezTo>
                    <a:pt x="159447" y="18896"/>
                    <a:pt x="146285" y="19981"/>
                    <a:pt x="141295" y="25477"/>
                  </a:cubicBezTo>
                  <a:cubicBezTo>
                    <a:pt x="137389" y="22368"/>
                    <a:pt x="128494" y="24465"/>
                    <a:pt x="127192" y="29744"/>
                  </a:cubicBezTo>
                  <a:cubicBezTo>
                    <a:pt x="120828" y="25260"/>
                    <a:pt x="109112" y="30395"/>
                    <a:pt x="108027" y="36615"/>
                  </a:cubicBezTo>
                  <a:cubicBezTo>
                    <a:pt x="102386" y="34807"/>
                    <a:pt x="96673" y="37121"/>
                    <a:pt x="94793" y="43124"/>
                  </a:cubicBezTo>
                  <a:cubicBezTo>
                    <a:pt x="93853" y="38929"/>
                    <a:pt x="86476" y="36325"/>
                    <a:pt x="82209" y="39652"/>
                  </a:cubicBezTo>
                  <a:cubicBezTo>
                    <a:pt x="77219" y="32493"/>
                    <a:pt x="64129" y="32059"/>
                    <a:pt x="59428" y="36904"/>
                  </a:cubicBezTo>
                  <a:cubicBezTo>
                    <a:pt x="55017" y="27285"/>
                    <a:pt x="39106" y="32420"/>
                    <a:pt x="38745" y="38929"/>
                  </a:cubicBezTo>
                  <a:cubicBezTo>
                    <a:pt x="30428" y="35458"/>
                    <a:pt x="21099" y="40954"/>
                    <a:pt x="21822" y="48403"/>
                  </a:cubicBezTo>
                  <a:cubicBezTo>
                    <a:pt x="11697" y="49271"/>
                    <a:pt x="5477" y="60697"/>
                    <a:pt x="7792" y="66917"/>
                  </a:cubicBezTo>
                  <a:cubicBezTo>
                    <a:pt x="-2767" y="70533"/>
                    <a:pt x="-1321" y="83767"/>
                    <a:pt x="4610" y="86950"/>
                  </a:cubicBezTo>
                  <a:cubicBezTo>
                    <a:pt x="-597" y="91144"/>
                    <a:pt x="-91" y="97798"/>
                    <a:pt x="7285" y="102498"/>
                  </a:cubicBezTo>
                  <a:cubicBezTo>
                    <a:pt x="3308" y="107488"/>
                    <a:pt x="5333" y="116745"/>
                    <a:pt x="13288" y="118553"/>
                  </a:cubicBezTo>
                  <a:cubicBezTo>
                    <a:pt x="12348" y="128968"/>
                    <a:pt x="20592" y="138297"/>
                    <a:pt x="31730" y="132800"/>
                  </a:cubicBezTo>
                  <a:cubicBezTo>
                    <a:pt x="37298" y="145963"/>
                    <a:pt x="54872" y="140177"/>
                    <a:pt x="58271" y="133596"/>
                  </a:cubicBezTo>
                  <a:cubicBezTo>
                    <a:pt x="67239" y="135838"/>
                    <a:pt x="73820" y="126653"/>
                    <a:pt x="71867" y="120434"/>
                  </a:cubicBezTo>
                  <a:cubicBezTo>
                    <a:pt x="76713" y="120144"/>
                    <a:pt x="79606" y="117613"/>
                    <a:pt x="79895" y="114214"/>
                  </a:cubicBezTo>
                  <a:cubicBezTo>
                    <a:pt x="84596" y="117396"/>
                    <a:pt x="92262" y="118481"/>
                    <a:pt x="97179" y="112985"/>
                  </a:cubicBezTo>
                  <a:cubicBezTo>
                    <a:pt x="102820" y="121157"/>
                    <a:pt x="117067" y="119277"/>
                    <a:pt x="120394" y="111538"/>
                  </a:cubicBezTo>
                  <a:cubicBezTo>
                    <a:pt x="126397" y="114359"/>
                    <a:pt x="132544" y="112840"/>
                    <a:pt x="135003" y="106982"/>
                  </a:cubicBezTo>
                  <a:cubicBezTo>
                    <a:pt x="142958" y="110237"/>
                    <a:pt x="146936" y="107488"/>
                    <a:pt x="148671" y="101486"/>
                  </a:cubicBezTo>
                  <a:cubicBezTo>
                    <a:pt x="155252" y="106621"/>
                    <a:pt x="166173" y="102498"/>
                    <a:pt x="168415" y="96785"/>
                  </a:cubicBezTo>
                  <a:cubicBezTo>
                    <a:pt x="177961" y="100546"/>
                    <a:pt x="186639" y="97436"/>
                    <a:pt x="187724" y="91289"/>
                  </a:cubicBezTo>
                  <a:cubicBezTo>
                    <a:pt x="195896" y="92518"/>
                    <a:pt x="205370" y="87600"/>
                    <a:pt x="206817" y="80947"/>
                  </a:cubicBezTo>
                  <a:cubicBezTo>
                    <a:pt x="214121" y="81381"/>
                    <a:pt x="223016" y="74438"/>
                    <a:pt x="221208" y="68219"/>
                  </a:cubicBezTo>
                  <a:cubicBezTo>
                    <a:pt x="228223" y="67206"/>
                    <a:pt x="232129" y="62795"/>
                    <a:pt x="231116" y="54261"/>
                  </a:cubicBezTo>
                  <a:cubicBezTo>
                    <a:pt x="236540" y="54044"/>
                    <a:pt x="241747" y="51947"/>
                    <a:pt x="239578" y="41099"/>
                  </a:cubicBezTo>
                  <a:cubicBezTo>
                    <a:pt x="248835" y="39146"/>
                    <a:pt x="252885" y="35313"/>
                    <a:pt x="252451" y="24320"/>
                  </a:cubicBezTo>
                  <a:cubicBezTo>
                    <a:pt x="263299" y="16437"/>
                    <a:pt x="258526" y="5734"/>
                    <a:pt x="251583" y="5589"/>
                  </a:cubicBezTo>
                  <a:close/>
                </a:path>
              </a:pathLst>
            </a:custGeom>
            <a:solidFill>
              <a:srgbClr val="F7A63B"/>
            </a:solidFill>
            <a:ln w="0" cap="flat">
              <a:noFill/>
              <a:prstDash val="solid"/>
              <a:miter/>
            </a:ln>
          </p:spPr>
          <p:txBody>
            <a:bodyPr rtlCol="0" anchor="ctr"/>
            <a:lstStyle/>
            <a:p>
              <a:endParaRPr lang="en-US" dirty="0"/>
            </a:p>
          </p:txBody>
        </p:sp>
        <p:sp>
          <p:nvSpPr>
            <p:cNvPr id="414" name="Freeform: Shape 413">
              <a:extLst>
                <a:ext uri="{FF2B5EF4-FFF2-40B4-BE49-F238E27FC236}">
                  <a16:creationId xmlns:a16="http://schemas.microsoft.com/office/drawing/2014/main" id="{BA74CD0D-6B5D-C7DF-78C7-5F1EDE70BF06}"/>
                </a:ext>
              </a:extLst>
            </p:cNvPr>
            <p:cNvSpPr/>
            <p:nvPr/>
          </p:nvSpPr>
          <p:spPr>
            <a:xfrm>
              <a:off x="9974012" y="2833771"/>
              <a:ext cx="164650" cy="239510"/>
            </a:xfrm>
            <a:custGeom>
              <a:avLst/>
              <a:gdLst>
                <a:gd name="connsiteX0" fmla="*/ 164013 w 164650"/>
                <a:gd name="connsiteY0" fmla="*/ 46316 h 239510"/>
                <a:gd name="connsiteX1" fmla="*/ 148681 w 164650"/>
                <a:gd name="connsiteY1" fmla="*/ 95277 h 239510"/>
                <a:gd name="connsiteX2" fmla="*/ 138701 w 164650"/>
                <a:gd name="connsiteY2" fmla="*/ 132160 h 239510"/>
                <a:gd name="connsiteX3" fmla="*/ 131831 w 164650"/>
                <a:gd name="connsiteY3" fmla="*/ 190522 h 239510"/>
                <a:gd name="connsiteX4" fmla="*/ 100010 w 164650"/>
                <a:gd name="connsiteY4" fmla="*/ 238905 h 239510"/>
                <a:gd name="connsiteX5" fmla="*/ 99214 w 164650"/>
                <a:gd name="connsiteY5" fmla="*/ 228997 h 239510"/>
                <a:gd name="connsiteX6" fmla="*/ 122935 w 164650"/>
                <a:gd name="connsiteY6" fmla="*/ 192981 h 239510"/>
                <a:gd name="connsiteX7" fmla="*/ 131035 w 164650"/>
                <a:gd name="connsiteY7" fmla="*/ 132377 h 239510"/>
                <a:gd name="connsiteX8" fmla="*/ 143185 w 164650"/>
                <a:gd name="connsiteY8" fmla="*/ 90504 h 239510"/>
                <a:gd name="connsiteX9" fmla="*/ 156926 w 164650"/>
                <a:gd name="connsiteY9" fmla="*/ 46099 h 239510"/>
                <a:gd name="connsiteX10" fmla="*/ 120042 w 164650"/>
                <a:gd name="connsiteY10" fmla="*/ 7914 h 239510"/>
                <a:gd name="connsiteX11" fmla="*/ 109194 w 164650"/>
                <a:gd name="connsiteY11" fmla="*/ 19485 h 239510"/>
                <a:gd name="connsiteX12" fmla="*/ 91693 w 164650"/>
                <a:gd name="connsiteY12" fmla="*/ 16086 h 239510"/>
                <a:gd name="connsiteX13" fmla="*/ 94803 w 164650"/>
                <a:gd name="connsiteY13" fmla="*/ 25633 h 239510"/>
                <a:gd name="connsiteX14" fmla="*/ 83738 w 164650"/>
                <a:gd name="connsiteY14" fmla="*/ 44797 h 239510"/>
                <a:gd name="connsiteX15" fmla="*/ 48735 w 164650"/>
                <a:gd name="connsiteY15" fmla="*/ 130858 h 239510"/>
                <a:gd name="connsiteX16" fmla="*/ 425 w 164650"/>
                <a:gd name="connsiteY16" fmla="*/ 89636 h 239510"/>
                <a:gd name="connsiteX17" fmla="*/ 52423 w 164650"/>
                <a:gd name="connsiteY17" fmla="*/ 43206 h 239510"/>
                <a:gd name="connsiteX18" fmla="*/ 79543 w 164650"/>
                <a:gd name="connsiteY18" fmla="*/ 20570 h 239510"/>
                <a:gd name="connsiteX19" fmla="*/ 84967 w 164650"/>
                <a:gd name="connsiteY19" fmla="*/ 8348 h 239510"/>
                <a:gd name="connsiteX20" fmla="*/ 107242 w 164650"/>
                <a:gd name="connsiteY20" fmla="*/ 12760 h 239510"/>
                <a:gd name="connsiteX21" fmla="*/ 118451 w 164650"/>
                <a:gd name="connsiteY21" fmla="*/ 1188 h 239510"/>
                <a:gd name="connsiteX22" fmla="*/ 164013 w 164650"/>
                <a:gd name="connsiteY22" fmla="*/ 46172 h 23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4650" h="239510">
                  <a:moveTo>
                    <a:pt x="164013" y="46316"/>
                  </a:moveTo>
                  <a:cubicBezTo>
                    <a:pt x="162639" y="54705"/>
                    <a:pt x="155262" y="75172"/>
                    <a:pt x="148681" y="95277"/>
                  </a:cubicBezTo>
                  <a:cubicBezTo>
                    <a:pt x="146584" y="101786"/>
                    <a:pt x="139496" y="127098"/>
                    <a:pt x="138701" y="132160"/>
                  </a:cubicBezTo>
                  <a:cubicBezTo>
                    <a:pt x="136242" y="147854"/>
                    <a:pt x="135302" y="171936"/>
                    <a:pt x="131831" y="190522"/>
                  </a:cubicBezTo>
                  <a:cubicBezTo>
                    <a:pt x="127130" y="215690"/>
                    <a:pt x="115703" y="233914"/>
                    <a:pt x="100010" y="238905"/>
                  </a:cubicBezTo>
                  <a:cubicBezTo>
                    <a:pt x="88294" y="242593"/>
                    <a:pt x="87498" y="228201"/>
                    <a:pt x="99214" y="228997"/>
                  </a:cubicBezTo>
                  <a:cubicBezTo>
                    <a:pt x="112015" y="225308"/>
                    <a:pt x="120115" y="205276"/>
                    <a:pt x="122935" y="192981"/>
                  </a:cubicBezTo>
                  <a:cubicBezTo>
                    <a:pt x="126913" y="176058"/>
                    <a:pt x="129155" y="146986"/>
                    <a:pt x="131035" y="132377"/>
                  </a:cubicBezTo>
                  <a:cubicBezTo>
                    <a:pt x="131831" y="126158"/>
                    <a:pt x="140220" y="98387"/>
                    <a:pt x="143185" y="90504"/>
                  </a:cubicBezTo>
                  <a:cubicBezTo>
                    <a:pt x="148464" y="76474"/>
                    <a:pt x="154105" y="61937"/>
                    <a:pt x="156926" y="46099"/>
                  </a:cubicBezTo>
                  <a:cubicBezTo>
                    <a:pt x="163073" y="11819"/>
                    <a:pt x="132915" y="3069"/>
                    <a:pt x="120042" y="7914"/>
                  </a:cubicBezTo>
                  <a:cubicBezTo>
                    <a:pt x="114474" y="10011"/>
                    <a:pt x="114474" y="18111"/>
                    <a:pt x="109194" y="19485"/>
                  </a:cubicBezTo>
                  <a:cubicBezTo>
                    <a:pt x="103047" y="21076"/>
                    <a:pt x="92344" y="12326"/>
                    <a:pt x="91693" y="16086"/>
                  </a:cubicBezTo>
                  <a:cubicBezTo>
                    <a:pt x="91114" y="19847"/>
                    <a:pt x="94007" y="21655"/>
                    <a:pt x="94803" y="25633"/>
                  </a:cubicBezTo>
                  <a:cubicBezTo>
                    <a:pt x="95598" y="29610"/>
                    <a:pt x="95381" y="40892"/>
                    <a:pt x="83738" y="44797"/>
                  </a:cubicBezTo>
                  <a:cubicBezTo>
                    <a:pt x="94875" y="72351"/>
                    <a:pt x="79760" y="119938"/>
                    <a:pt x="48735" y="130858"/>
                  </a:cubicBezTo>
                  <a:cubicBezTo>
                    <a:pt x="17420" y="141923"/>
                    <a:pt x="-3264" y="117190"/>
                    <a:pt x="425" y="89636"/>
                  </a:cubicBezTo>
                  <a:cubicBezTo>
                    <a:pt x="4547" y="58828"/>
                    <a:pt x="45480" y="49209"/>
                    <a:pt x="52423" y="43206"/>
                  </a:cubicBezTo>
                  <a:cubicBezTo>
                    <a:pt x="57702" y="38650"/>
                    <a:pt x="61101" y="16665"/>
                    <a:pt x="79543" y="20570"/>
                  </a:cubicBezTo>
                  <a:cubicBezTo>
                    <a:pt x="78965" y="16376"/>
                    <a:pt x="79398" y="11386"/>
                    <a:pt x="84967" y="8348"/>
                  </a:cubicBezTo>
                  <a:cubicBezTo>
                    <a:pt x="93935" y="3430"/>
                    <a:pt x="101890" y="13844"/>
                    <a:pt x="107242" y="12760"/>
                  </a:cubicBezTo>
                  <a:cubicBezTo>
                    <a:pt x="111581" y="11892"/>
                    <a:pt x="111075" y="2707"/>
                    <a:pt x="118451" y="1188"/>
                  </a:cubicBezTo>
                  <a:cubicBezTo>
                    <a:pt x="154033" y="-6188"/>
                    <a:pt x="167918" y="22234"/>
                    <a:pt x="164013" y="46172"/>
                  </a:cubicBezTo>
                  <a:close/>
                </a:path>
              </a:pathLst>
            </a:custGeom>
            <a:gradFill>
              <a:gsLst>
                <a:gs pos="3000">
                  <a:srgbClr val="F26D6D"/>
                </a:gs>
                <a:gs pos="4000">
                  <a:srgbClr val="EA706D"/>
                </a:gs>
                <a:gs pos="5000">
                  <a:srgbClr val="D5796D"/>
                </a:gs>
                <a:gs pos="7000">
                  <a:srgbClr val="B3886D"/>
                </a:gs>
                <a:gs pos="9000">
                  <a:srgbClr val="839D6D"/>
                </a:gs>
                <a:gs pos="10000">
                  <a:srgbClr val="70A66D"/>
                </a:gs>
              </a:gsLst>
              <a:lin ang="16200000" scaled="1"/>
            </a:gradFill>
            <a:ln w="0" cap="flat">
              <a:noFill/>
              <a:prstDash val="solid"/>
              <a:miter/>
            </a:ln>
          </p:spPr>
          <p:txBody>
            <a:bodyPr rtlCol="0" anchor="ctr"/>
            <a:lstStyle/>
            <a:p>
              <a:endParaRPr lang="en-US" dirty="0"/>
            </a:p>
          </p:txBody>
        </p:sp>
        <p:sp>
          <p:nvSpPr>
            <p:cNvPr id="415" name="Freeform: Shape 414">
              <a:extLst>
                <a:ext uri="{FF2B5EF4-FFF2-40B4-BE49-F238E27FC236}">
                  <a16:creationId xmlns:a16="http://schemas.microsoft.com/office/drawing/2014/main" id="{781C8A0E-DA6C-8142-A1F8-0073783CD0AC}"/>
                </a:ext>
              </a:extLst>
            </p:cNvPr>
            <p:cNvSpPr/>
            <p:nvPr/>
          </p:nvSpPr>
          <p:spPr>
            <a:xfrm>
              <a:off x="10192192" y="2690354"/>
              <a:ext cx="191829" cy="158658"/>
            </a:xfrm>
            <a:custGeom>
              <a:avLst/>
              <a:gdLst>
                <a:gd name="connsiteX0" fmla="*/ 190347 w 191829"/>
                <a:gd name="connsiteY0" fmla="*/ 16454 h 158658"/>
                <a:gd name="connsiteX1" fmla="*/ 166047 w 191829"/>
                <a:gd name="connsiteY1" fmla="*/ 57170 h 158658"/>
                <a:gd name="connsiteX2" fmla="*/ 124680 w 191829"/>
                <a:gd name="connsiteY2" fmla="*/ 109024 h 158658"/>
                <a:gd name="connsiteX3" fmla="*/ 16417 w 191829"/>
                <a:gd name="connsiteY3" fmla="*/ 157551 h 158658"/>
                <a:gd name="connsiteX4" fmla="*/ 5279 w 191829"/>
                <a:gd name="connsiteY4" fmla="*/ 91956 h 158658"/>
                <a:gd name="connsiteX5" fmla="*/ 0 w 191829"/>
                <a:gd name="connsiteY5" fmla="*/ 53265 h 158658"/>
                <a:gd name="connsiteX6" fmla="*/ 7883 w 191829"/>
                <a:gd name="connsiteY6" fmla="*/ 13923 h 158658"/>
                <a:gd name="connsiteX7" fmla="*/ 70223 w 191829"/>
                <a:gd name="connsiteY7" fmla="*/ 110 h 158658"/>
                <a:gd name="connsiteX8" fmla="*/ 143700 w 191829"/>
                <a:gd name="connsiteY8" fmla="*/ 11898 h 158658"/>
                <a:gd name="connsiteX9" fmla="*/ 190274 w 191829"/>
                <a:gd name="connsiteY9" fmla="*/ 16526 h 15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829" h="158658">
                  <a:moveTo>
                    <a:pt x="190347" y="16454"/>
                  </a:moveTo>
                  <a:cubicBezTo>
                    <a:pt x="197796" y="29110"/>
                    <a:pt x="175232" y="44659"/>
                    <a:pt x="166047" y="57170"/>
                  </a:cubicBezTo>
                  <a:cubicBezTo>
                    <a:pt x="156862" y="69609"/>
                    <a:pt x="138493" y="96440"/>
                    <a:pt x="124680" y="109024"/>
                  </a:cubicBezTo>
                  <a:cubicBezTo>
                    <a:pt x="102333" y="129346"/>
                    <a:pt x="24950" y="165434"/>
                    <a:pt x="16417" y="157551"/>
                  </a:cubicBezTo>
                  <a:cubicBezTo>
                    <a:pt x="7883" y="149668"/>
                    <a:pt x="7883" y="110977"/>
                    <a:pt x="5279" y="91956"/>
                  </a:cubicBezTo>
                  <a:cubicBezTo>
                    <a:pt x="2676" y="72936"/>
                    <a:pt x="0" y="61799"/>
                    <a:pt x="0" y="53265"/>
                  </a:cubicBezTo>
                  <a:cubicBezTo>
                    <a:pt x="0" y="42128"/>
                    <a:pt x="1302" y="23108"/>
                    <a:pt x="7883" y="13923"/>
                  </a:cubicBezTo>
                  <a:cubicBezTo>
                    <a:pt x="16850" y="1412"/>
                    <a:pt x="52504" y="-541"/>
                    <a:pt x="70223" y="110"/>
                  </a:cubicBezTo>
                  <a:cubicBezTo>
                    <a:pt x="87941" y="761"/>
                    <a:pt x="133214" y="11247"/>
                    <a:pt x="143700" y="11898"/>
                  </a:cubicBezTo>
                  <a:cubicBezTo>
                    <a:pt x="154186" y="12549"/>
                    <a:pt x="181740" y="2062"/>
                    <a:pt x="190274" y="16526"/>
                  </a:cubicBezTo>
                  <a:close/>
                </a:path>
              </a:pathLst>
            </a:custGeom>
            <a:solidFill>
              <a:srgbClr val="AD3A34"/>
            </a:solidFill>
            <a:ln w="0" cap="flat">
              <a:noFill/>
              <a:prstDash val="solid"/>
              <a:miter/>
            </a:ln>
          </p:spPr>
          <p:txBody>
            <a:bodyPr rtlCol="0" anchor="ctr"/>
            <a:lstStyle/>
            <a:p>
              <a:endParaRPr lang="en-US" dirty="0"/>
            </a:p>
          </p:txBody>
        </p:sp>
        <p:grpSp>
          <p:nvGrpSpPr>
            <p:cNvPr id="416" name="Graphic 383">
              <a:extLst>
                <a:ext uri="{FF2B5EF4-FFF2-40B4-BE49-F238E27FC236}">
                  <a16:creationId xmlns:a16="http://schemas.microsoft.com/office/drawing/2014/main" id="{11D32002-91A2-65BD-C26D-F2A0C9761B92}"/>
                </a:ext>
              </a:extLst>
            </p:cNvPr>
            <p:cNvGrpSpPr/>
            <p:nvPr/>
          </p:nvGrpSpPr>
          <p:grpSpPr>
            <a:xfrm>
              <a:off x="10086348" y="2310467"/>
              <a:ext cx="309268" cy="372993"/>
              <a:chOff x="10086348" y="2310467"/>
              <a:chExt cx="309268" cy="372993"/>
            </a:xfrm>
          </p:grpSpPr>
          <p:sp>
            <p:nvSpPr>
              <p:cNvPr id="417" name="Freeform: Shape 416">
                <a:extLst>
                  <a:ext uri="{FF2B5EF4-FFF2-40B4-BE49-F238E27FC236}">
                    <a16:creationId xmlns:a16="http://schemas.microsoft.com/office/drawing/2014/main" id="{2FE5BF3D-9A0A-020F-5900-3A2EAEFF2199}"/>
                  </a:ext>
                </a:extLst>
              </p:cNvPr>
              <p:cNvSpPr/>
              <p:nvPr/>
            </p:nvSpPr>
            <p:spPr>
              <a:xfrm>
                <a:off x="10086348" y="2310467"/>
                <a:ext cx="309268" cy="372993"/>
              </a:xfrm>
              <a:custGeom>
                <a:avLst/>
                <a:gdLst>
                  <a:gd name="connsiteX0" fmla="*/ 306822 w 309268"/>
                  <a:gd name="connsiteY0" fmla="*/ 162313 h 372993"/>
                  <a:gd name="connsiteX1" fmla="*/ 269938 w 309268"/>
                  <a:gd name="connsiteY1" fmla="*/ 163181 h 372993"/>
                  <a:gd name="connsiteX2" fmla="*/ 271168 w 309268"/>
                  <a:gd name="connsiteY2" fmla="*/ 190880 h 372993"/>
                  <a:gd name="connsiteX3" fmla="*/ 257282 w 309268"/>
                  <a:gd name="connsiteY3" fmla="*/ 282437 h 372993"/>
                  <a:gd name="connsiteX4" fmla="*/ 209913 w 309268"/>
                  <a:gd name="connsiteY4" fmla="*/ 370668 h 372993"/>
                  <a:gd name="connsiteX5" fmla="*/ 209913 w 309268"/>
                  <a:gd name="connsiteY5" fmla="*/ 370668 h 372993"/>
                  <a:gd name="connsiteX6" fmla="*/ 175416 w 309268"/>
                  <a:gd name="connsiteY6" fmla="*/ 368281 h 372993"/>
                  <a:gd name="connsiteX7" fmla="*/ 163989 w 309268"/>
                  <a:gd name="connsiteY7" fmla="*/ 300517 h 372993"/>
                  <a:gd name="connsiteX8" fmla="*/ 150249 w 309268"/>
                  <a:gd name="connsiteY8" fmla="*/ 256257 h 372993"/>
                  <a:gd name="connsiteX9" fmla="*/ 121104 w 309268"/>
                  <a:gd name="connsiteY9" fmla="*/ 214890 h 372993"/>
                  <a:gd name="connsiteX10" fmla="*/ 112425 w 309268"/>
                  <a:gd name="connsiteY10" fmla="*/ 202162 h 372993"/>
                  <a:gd name="connsiteX11" fmla="*/ 101433 w 309268"/>
                  <a:gd name="connsiteY11" fmla="*/ 207586 h 372993"/>
                  <a:gd name="connsiteX12" fmla="*/ 11105 w 309268"/>
                  <a:gd name="connsiteY12" fmla="*/ 242010 h 372993"/>
                  <a:gd name="connsiteX13" fmla="*/ 6838 w 309268"/>
                  <a:gd name="connsiteY13" fmla="*/ 225015 h 372993"/>
                  <a:gd name="connsiteX14" fmla="*/ 101577 w 309268"/>
                  <a:gd name="connsiteY14" fmla="*/ 179308 h 372993"/>
                  <a:gd name="connsiteX15" fmla="*/ 100348 w 309268"/>
                  <a:gd name="connsiteY15" fmla="*/ 174101 h 372993"/>
                  <a:gd name="connsiteX16" fmla="*/ 57100 w 309268"/>
                  <a:gd name="connsiteY16" fmla="*/ 184443 h 372993"/>
                  <a:gd name="connsiteX17" fmla="*/ 401 w 309268"/>
                  <a:gd name="connsiteY17" fmla="*/ 176488 h 372993"/>
                  <a:gd name="connsiteX18" fmla="*/ 6548 w 309268"/>
                  <a:gd name="connsiteY18" fmla="*/ 159710 h 372993"/>
                  <a:gd name="connsiteX19" fmla="*/ 73155 w 309268"/>
                  <a:gd name="connsiteY19" fmla="*/ 163253 h 372993"/>
                  <a:gd name="connsiteX20" fmla="*/ 100420 w 309268"/>
                  <a:gd name="connsiteY20" fmla="*/ 147198 h 372993"/>
                  <a:gd name="connsiteX21" fmla="*/ 105338 w 309268"/>
                  <a:gd name="connsiteY21" fmla="*/ 125647 h 372993"/>
                  <a:gd name="connsiteX22" fmla="*/ 103747 w 309268"/>
                  <a:gd name="connsiteY22" fmla="*/ 80013 h 372993"/>
                  <a:gd name="connsiteX23" fmla="*/ 122333 w 309268"/>
                  <a:gd name="connsiteY23" fmla="*/ 43347 h 372993"/>
                  <a:gd name="connsiteX24" fmla="*/ 123635 w 309268"/>
                  <a:gd name="connsiteY24" fmla="*/ 42189 h 372993"/>
                  <a:gd name="connsiteX25" fmla="*/ 133977 w 309268"/>
                  <a:gd name="connsiteY25" fmla="*/ 34813 h 372993"/>
                  <a:gd name="connsiteX26" fmla="*/ 129854 w 309268"/>
                  <a:gd name="connsiteY26" fmla="*/ 24399 h 372993"/>
                  <a:gd name="connsiteX27" fmla="*/ 124141 w 309268"/>
                  <a:gd name="connsiteY27" fmla="*/ 10296 h 372993"/>
                  <a:gd name="connsiteX28" fmla="*/ 138099 w 309268"/>
                  <a:gd name="connsiteY28" fmla="*/ 3788 h 372993"/>
                  <a:gd name="connsiteX29" fmla="*/ 157481 w 309268"/>
                  <a:gd name="connsiteY29" fmla="*/ 28159 h 372993"/>
                  <a:gd name="connsiteX30" fmla="*/ 171294 w 309268"/>
                  <a:gd name="connsiteY30" fmla="*/ 750 h 372993"/>
                  <a:gd name="connsiteX31" fmla="*/ 186047 w 309268"/>
                  <a:gd name="connsiteY31" fmla="*/ 4366 h 372993"/>
                  <a:gd name="connsiteX32" fmla="*/ 185902 w 309268"/>
                  <a:gd name="connsiteY32" fmla="*/ 31414 h 372993"/>
                  <a:gd name="connsiteX33" fmla="*/ 206007 w 309268"/>
                  <a:gd name="connsiteY33" fmla="*/ 12900 h 372993"/>
                  <a:gd name="connsiteX34" fmla="*/ 216783 w 309268"/>
                  <a:gd name="connsiteY34" fmla="*/ 19770 h 372993"/>
                  <a:gd name="connsiteX35" fmla="*/ 205863 w 309268"/>
                  <a:gd name="connsiteY35" fmla="*/ 39875 h 372993"/>
                  <a:gd name="connsiteX36" fmla="*/ 205429 w 309268"/>
                  <a:gd name="connsiteY36" fmla="*/ 40888 h 372993"/>
                  <a:gd name="connsiteX37" fmla="*/ 220688 w 309268"/>
                  <a:gd name="connsiteY37" fmla="*/ 99178 h 372993"/>
                  <a:gd name="connsiteX38" fmla="*/ 249544 w 309268"/>
                  <a:gd name="connsiteY38" fmla="*/ 119934 h 372993"/>
                  <a:gd name="connsiteX39" fmla="*/ 283607 w 309268"/>
                  <a:gd name="connsiteY39" fmla="*/ 94405 h 372993"/>
                  <a:gd name="connsiteX40" fmla="*/ 296625 w 309268"/>
                  <a:gd name="connsiteY40" fmla="*/ 102505 h 372993"/>
                  <a:gd name="connsiteX41" fmla="*/ 260031 w 309268"/>
                  <a:gd name="connsiteY41" fmla="*/ 135266 h 372993"/>
                  <a:gd name="connsiteX42" fmla="*/ 264297 w 309268"/>
                  <a:gd name="connsiteY42" fmla="*/ 144306 h 372993"/>
                  <a:gd name="connsiteX43" fmla="*/ 305809 w 309268"/>
                  <a:gd name="connsiteY43" fmla="*/ 146475 h 372993"/>
                  <a:gd name="connsiteX44" fmla="*/ 306749 w 309268"/>
                  <a:gd name="connsiteY44" fmla="*/ 162458 h 372993"/>
                  <a:gd name="connsiteX45" fmla="*/ 184239 w 309268"/>
                  <a:gd name="connsiteY45" fmla="*/ 94839 h 372993"/>
                  <a:gd name="connsiteX46" fmla="*/ 160590 w 309268"/>
                  <a:gd name="connsiteY46" fmla="*/ 62295 h 372993"/>
                  <a:gd name="connsiteX47" fmla="*/ 143667 w 309268"/>
                  <a:gd name="connsiteY47" fmla="*/ 104457 h 372993"/>
                  <a:gd name="connsiteX48" fmla="*/ 170788 w 309268"/>
                  <a:gd name="connsiteY48" fmla="*/ 96574 h 372993"/>
                  <a:gd name="connsiteX49" fmla="*/ 184239 w 309268"/>
                  <a:gd name="connsiteY49" fmla="*/ 94766 h 372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9268" h="372993">
                    <a:moveTo>
                      <a:pt x="306822" y="162313"/>
                    </a:moveTo>
                    <a:cubicBezTo>
                      <a:pt x="300241" y="163470"/>
                      <a:pt x="285198" y="163760"/>
                      <a:pt x="269938" y="163181"/>
                    </a:cubicBezTo>
                    <a:cubicBezTo>
                      <a:pt x="271674" y="172366"/>
                      <a:pt x="272108" y="181767"/>
                      <a:pt x="271168" y="190880"/>
                    </a:cubicBezTo>
                    <a:cubicBezTo>
                      <a:pt x="268058" y="220314"/>
                      <a:pt x="259090" y="253003"/>
                      <a:pt x="257282" y="282437"/>
                    </a:cubicBezTo>
                    <a:cubicBezTo>
                      <a:pt x="255402" y="313101"/>
                      <a:pt x="247158" y="360470"/>
                      <a:pt x="209913" y="370668"/>
                    </a:cubicBezTo>
                    <a:lnTo>
                      <a:pt x="209913" y="370668"/>
                    </a:lnTo>
                    <a:cubicBezTo>
                      <a:pt x="196678" y="374573"/>
                      <a:pt x="180044" y="373416"/>
                      <a:pt x="175416" y="368281"/>
                    </a:cubicBezTo>
                    <a:cubicBezTo>
                      <a:pt x="161314" y="352515"/>
                      <a:pt x="165291" y="316717"/>
                      <a:pt x="163989" y="300517"/>
                    </a:cubicBezTo>
                    <a:cubicBezTo>
                      <a:pt x="162760" y="284968"/>
                      <a:pt x="158131" y="269853"/>
                      <a:pt x="150249" y="256257"/>
                    </a:cubicBezTo>
                    <a:cubicBezTo>
                      <a:pt x="141787" y="241648"/>
                      <a:pt x="129637" y="229499"/>
                      <a:pt x="121104" y="214890"/>
                    </a:cubicBezTo>
                    <a:cubicBezTo>
                      <a:pt x="120163" y="213299"/>
                      <a:pt x="114956" y="201728"/>
                      <a:pt x="112425" y="202162"/>
                    </a:cubicBezTo>
                    <a:cubicBezTo>
                      <a:pt x="109315" y="202740"/>
                      <a:pt x="103819" y="205561"/>
                      <a:pt x="101433" y="207586"/>
                    </a:cubicBezTo>
                    <a:cubicBezTo>
                      <a:pt x="83569" y="222194"/>
                      <a:pt x="42998" y="238900"/>
                      <a:pt x="11105" y="242010"/>
                    </a:cubicBezTo>
                    <a:cubicBezTo>
                      <a:pt x="7995" y="242299"/>
                      <a:pt x="4379" y="225232"/>
                      <a:pt x="6838" y="225015"/>
                    </a:cubicBezTo>
                    <a:cubicBezTo>
                      <a:pt x="48494" y="221471"/>
                      <a:pt x="82268" y="194351"/>
                      <a:pt x="101577" y="179308"/>
                    </a:cubicBezTo>
                    <a:cubicBezTo>
                      <a:pt x="101071" y="177573"/>
                      <a:pt x="100709" y="175837"/>
                      <a:pt x="100348" y="174101"/>
                    </a:cubicBezTo>
                    <a:cubicBezTo>
                      <a:pt x="89427" y="179308"/>
                      <a:pt x="74963" y="183648"/>
                      <a:pt x="57100" y="184443"/>
                    </a:cubicBezTo>
                    <a:cubicBezTo>
                      <a:pt x="40250" y="185166"/>
                      <a:pt x="17324" y="180900"/>
                      <a:pt x="401" y="176488"/>
                    </a:cubicBezTo>
                    <a:cubicBezTo>
                      <a:pt x="-1407" y="175982"/>
                      <a:pt x="3294" y="158842"/>
                      <a:pt x="6548" y="159710"/>
                    </a:cubicBezTo>
                    <a:cubicBezTo>
                      <a:pt x="27521" y="165712"/>
                      <a:pt x="49651" y="169618"/>
                      <a:pt x="73155" y="163253"/>
                    </a:cubicBezTo>
                    <a:cubicBezTo>
                      <a:pt x="84220" y="160288"/>
                      <a:pt x="91308" y="153129"/>
                      <a:pt x="100420" y="147198"/>
                    </a:cubicBezTo>
                    <a:cubicBezTo>
                      <a:pt x="100854" y="133096"/>
                      <a:pt x="105410" y="125864"/>
                      <a:pt x="105338" y="125647"/>
                    </a:cubicBezTo>
                    <a:cubicBezTo>
                      <a:pt x="101505" y="109592"/>
                      <a:pt x="101216" y="94332"/>
                      <a:pt x="103747" y="80013"/>
                    </a:cubicBezTo>
                    <a:cubicBezTo>
                      <a:pt x="106206" y="66344"/>
                      <a:pt x="111847" y="53037"/>
                      <a:pt x="122333" y="43347"/>
                    </a:cubicBezTo>
                    <a:cubicBezTo>
                      <a:pt x="122767" y="42985"/>
                      <a:pt x="123201" y="42551"/>
                      <a:pt x="123635" y="42189"/>
                    </a:cubicBezTo>
                    <a:cubicBezTo>
                      <a:pt x="126962" y="39297"/>
                      <a:pt x="130288" y="36765"/>
                      <a:pt x="133977" y="34813"/>
                    </a:cubicBezTo>
                    <a:cubicBezTo>
                      <a:pt x="133181" y="31197"/>
                      <a:pt x="131301" y="27725"/>
                      <a:pt x="129854" y="24399"/>
                    </a:cubicBezTo>
                    <a:cubicBezTo>
                      <a:pt x="127757" y="19770"/>
                      <a:pt x="125587" y="15142"/>
                      <a:pt x="124141" y="10296"/>
                    </a:cubicBezTo>
                    <a:cubicBezTo>
                      <a:pt x="122767" y="7837"/>
                      <a:pt x="136942" y="605"/>
                      <a:pt x="138099" y="3788"/>
                    </a:cubicBezTo>
                    <a:cubicBezTo>
                      <a:pt x="138750" y="5596"/>
                      <a:pt x="150683" y="29316"/>
                      <a:pt x="157481" y="28159"/>
                    </a:cubicBezTo>
                    <a:cubicBezTo>
                      <a:pt x="165725" y="26785"/>
                      <a:pt x="170571" y="3281"/>
                      <a:pt x="171294" y="750"/>
                    </a:cubicBezTo>
                    <a:cubicBezTo>
                      <a:pt x="172017" y="-1781"/>
                      <a:pt x="186698" y="2775"/>
                      <a:pt x="186047" y="4366"/>
                    </a:cubicBezTo>
                    <a:cubicBezTo>
                      <a:pt x="185396" y="6029"/>
                      <a:pt x="179032" y="28883"/>
                      <a:pt x="185902" y="31414"/>
                    </a:cubicBezTo>
                    <a:cubicBezTo>
                      <a:pt x="192773" y="33945"/>
                      <a:pt x="205067" y="14997"/>
                      <a:pt x="206007" y="12900"/>
                    </a:cubicBezTo>
                    <a:cubicBezTo>
                      <a:pt x="206948" y="10803"/>
                      <a:pt x="217145" y="18035"/>
                      <a:pt x="216783" y="19770"/>
                    </a:cubicBezTo>
                    <a:cubicBezTo>
                      <a:pt x="216205" y="22952"/>
                      <a:pt x="210636" y="34379"/>
                      <a:pt x="205863" y="39875"/>
                    </a:cubicBezTo>
                    <a:cubicBezTo>
                      <a:pt x="205501" y="40237"/>
                      <a:pt x="205429" y="40599"/>
                      <a:pt x="205429" y="40888"/>
                    </a:cubicBezTo>
                    <a:cubicBezTo>
                      <a:pt x="223292" y="63886"/>
                      <a:pt x="221122" y="83991"/>
                      <a:pt x="220688" y="99178"/>
                    </a:cubicBezTo>
                    <a:cubicBezTo>
                      <a:pt x="232115" y="103662"/>
                      <a:pt x="241806" y="110894"/>
                      <a:pt x="249544" y="119934"/>
                    </a:cubicBezTo>
                    <a:cubicBezTo>
                      <a:pt x="265093" y="113714"/>
                      <a:pt x="275435" y="103806"/>
                      <a:pt x="283607" y="94405"/>
                    </a:cubicBezTo>
                    <a:cubicBezTo>
                      <a:pt x="286210" y="91367"/>
                      <a:pt x="298143" y="99829"/>
                      <a:pt x="296625" y="102505"/>
                    </a:cubicBezTo>
                    <a:cubicBezTo>
                      <a:pt x="293298" y="108218"/>
                      <a:pt x="278906" y="124779"/>
                      <a:pt x="260031" y="135266"/>
                    </a:cubicBezTo>
                    <a:cubicBezTo>
                      <a:pt x="261622" y="138231"/>
                      <a:pt x="262996" y="141196"/>
                      <a:pt x="264297" y="144306"/>
                    </a:cubicBezTo>
                    <a:cubicBezTo>
                      <a:pt x="279629" y="146258"/>
                      <a:pt x="298866" y="147705"/>
                      <a:pt x="305809" y="146475"/>
                    </a:cubicBezTo>
                    <a:cubicBezTo>
                      <a:pt x="311089" y="145535"/>
                      <a:pt x="309425" y="161952"/>
                      <a:pt x="306749" y="162458"/>
                    </a:cubicBezTo>
                    <a:close/>
                    <a:moveTo>
                      <a:pt x="184239" y="94839"/>
                    </a:moveTo>
                    <a:cubicBezTo>
                      <a:pt x="185179" y="93971"/>
                      <a:pt x="185179" y="57883"/>
                      <a:pt x="160590" y="62295"/>
                    </a:cubicBezTo>
                    <a:cubicBezTo>
                      <a:pt x="138750" y="66272"/>
                      <a:pt x="142583" y="103517"/>
                      <a:pt x="143667" y="104457"/>
                    </a:cubicBezTo>
                    <a:cubicBezTo>
                      <a:pt x="144752" y="105397"/>
                      <a:pt x="148513" y="99973"/>
                      <a:pt x="170788" y="96574"/>
                    </a:cubicBezTo>
                    <a:cubicBezTo>
                      <a:pt x="182865" y="94694"/>
                      <a:pt x="183660" y="95345"/>
                      <a:pt x="184239" y="94766"/>
                    </a:cubicBezTo>
                    <a:close/>
                  </a:path>
                </a:pathLst>
              </a:custGeom>
              <a:solidFill>
                <a:srgbClr val="D93A3A"/>
              </a:solidFill>
              <a:ln w="0" cap="flat">
                <a:noFill/>
                <a:prstDash val="solid"/>
                <a:miter/>
              </a:ln>
            </p:spPr>
            <p:txBody>
              <a:bodyPr rtlCol="0" anchor="ctr"/>
              <a:lstStyle/>
              <a:p>
                <a:endParaRPr lang="en-US" dirty="0"/>
              </a:p>
            </p:txBody>
          </p:sp>
          <p:sp>
            <p:nvSpPr>
              <p:cNvPr id="418" name="Freeform: Shape 417">
                <a:extLst>
                  <a:ext uri="{FF2B5EF4-FFF2-40B4-BE49-F238E27FC236}">
                    <a16:creationId xmlns:a16="http://schemas.microsoft.com/office/drawing/2014/main" id="{669C9709-7B44-0A28-7E5D-DBCE98CA2C9C}"/>
                  </a:ext>
                </a:extLst>
              </p:cNvPr>
              <p:cNvSpPr/>
              <p:nvPr/>
            </p:nvSpPr>
            <p:spPr>
              <a:xfrm>
                <a:off x="10140845" y="2365095"/>
                <a:ext cx="36738" cy="34424"/>
              </a:xfrm>
              <a:custGeom>
                <a:avLst/>
                <a:gdLst>
                  <a:gd name="connsiteX0" fmla="*/ 36666 w 36738"/>
                  <a:gd name="connsiteY0" fmla="*/ 17935 h 34424"/>
                  <a:gd name="connsiteX1" fmla="*/ 1880 w 36738"/>
                  <a:gd name="connsiteY1" fmla="*/ 34424 h 34424"/>
                  <a:gd name="connsiteX2" fmla="*/ 0 w 36738"/>
                  <a:gd name="connsiteY2" fmla="*/ 13958 h 34424"/>
                  <a:gd name="connsiteX3" fmla="*/ 31532 w 36738"/>
                  <a:gd name="connsiteY3" fmla="*/ 506 h 34424"/>
                  <a:gd name="connsiteX4" fmla="*/ 34714 w 36738"/>
                  <a:gd name="connsiteY4" fmla="*/ 0 h 34424"/>
                  <a:gd name="connsiteX5" fmla="*/ 36739 w 36738"/>
                  <a:gd name="connsiteY5" fmla="*/ 17935 h 3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38" h="34424">
                    <a:moveTo>
                      <a:pt x="36666" y="17935"/>
                    </a:moveTo>
                    <a:cubicBezTo>
                      <a:pt x="24010" y="19960"/>
                      <a:pt x="12005" y="26614"/>
                      <a:pt x="1880" y="34424"/>
                    </a:cubicBezTo>
                    <a:cubicBezTo>
                      <a:pt x="1519" y="28133"/>
                      <a:pt x="868" y="21335"/>
                      <a:pt x="0" y="13958"/>
                    </a:cubicBezTo>
                    <a:cubicBezTo>
                      <a:pt x="9402" y="7594"/>
                      <a:pt x="20105" y="2531"/>
                      <a:pt x="31532" y="506"/>
                    </a:cubicBezTo>
                    <a:cubicBezTo>
                      <a:pt x="32616" y="289"/>
                      <a:pt x="33629" y="145"/>
                      <a:pt x="34714" y="0"/>
                    </a:cubicBezTo>
                    <a:cubicBezTo>
                      <a:pt x="35654" y="6220"/>
                      <a:pt x="36305" y="12222"/>
                      <a:pt x="36739" y="17935"/>
                    </a:cubicBezTo>
                    <a:close/>
                  </a:path>
                </a:pathLst>
              </a:custGeom>
              <a:solidFill>
                <a:srgbClr val="238ACF"/>
              </a:solidFill>
              <a:ln w="0" cap="flat">
                <a:noFill/>
                <a:prstDash val="solid"/>
                <a:miter/>
              </a:ln>
            </p:spPr>
            <p:txBody>
              <a:bodyPr rtlCol="0" anchor="ctr"/>
              <a:lstStyle/>
              <a:p>
                <a:endParaRPr lang="en-US" dirty="0"/>
              </a:p>
            </p:txBody>
          </p:sp>
          <p:sp>
            <p:nvSpPr>
              <p:cNvPr id="419" name="Freeform: Shape 418">
                <a:extLst>
                  <a:ext uri="{FF2B5EF4-FFF2-40B4-BE49-F238E27FC236}">
                    <a16:creationId xmlns:a16="http://schemas.microsoft.com/office/drawing/2014/main" id="{28213F4D-AF3B-5FDA-4D26-65ECA88ED7FD}"/>
                  </a:ext>
                </a:extLst>
              </p:cNvPr>
              <p:cNvSpPr/>
              <p:nvPr/>
            </p:nvSpPr>
            <p:spPr>
              <a:xfrm>
                <a:off x="10140845" y="2365095"/>
                <a:ext cx="36738" cy="34424"/>
              </a:xfrm>
              <a:custGeom>
                <a:avLst/>
                <a:gdLst>
                  <a:gd name="connsiteX0" fmla="*/ 36666 w 36738"/>
                  <a:gd name="connsiteY0" fmla="*/ 17935 h 34424"/>
                  <a:gd name="connsiteX1" fmla="*/ 1880 w 36738"/>
                  <a:gd name="connsiteY1" fmla="*/ 34424 h 34424"/>
                  <a:gd name="connsiteX2" fmla="*/ 0 w 36738"/>
                  <a:gd name="connsiteY2" fmla="*/ 13958 h 34424"/>
                  <a:gd name="connsiteX3" fmla="*/ 31532 w 36738"/>
                  <a:gd name="connsiteY3" fmla="*/ 506 h 34424"/>
                  <a:gd name="connsiteX4" fmla="*/ 34714 w 36738"/>
                  <a:gd name="connsiteY4" fmla="*/ 0 h 34424"/>
                  <a:gd name="connsiteX5" fmla="*/ 36739 w 36738"/>
                  <a:gd name="connsiteY5" fmla="*/ 17935 h 3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38" h="34424">
                    <a:moveTo>
                      <a:pt x="36666" y="17935"/>
                    </a:moveTo>
                    <a:cubicBezTo>
                      <a:pt x="24010" y="19960"/>
                      <a:pt x="12005" y="26614"/>
                      <a:pt x="1880" y="34424"/>
                    </a:cubicBezTo>
                    <a:cubicBezTo>
                      <a:pt x="1519" y="28133"/>
                      <a:pt x="868" y="21335"/>
                      <a:pt x="0" y="13958"/>
                    </a:cubicBezTo>
                    <a:cubicBezTo>
                      <a:pt x="9402" y="7594"/>
                      <a:pt x="20105" y="2531"/>
                      <a:pt x="31532" y="506"/>
                    </a:cubicBezTo>
                    <a:cubicBezTo>
                      <a:pt x="32616" y="289"/>
                      <a:pt x="33629" y="145"/>
                      <a:pt x="34714" y="0"/>
                    </a:cubicBezTo>
                    <a:cubicBezTo>
                      <a:pt x="35654" y="6220"/>
                      <a:pt x="36305" y="12222"/>
                      <a:pt x="36739" y="17935"/>
                    </a:cubicBezTo>
                    <a:close/>
                  </a:path>
                </a:pathLst>
              </a:custGeom>
              <a:solidFill>
                <a:srgbClr val="ED4040"/>
              </a:solidFill>
              <a:ln w="0" cap="flat">
                <a:noFill/>
                <a:prstDash val="solid"/>
                <a:miter/>
              </a:ln>
            </p:spPr>
            <p:txBody>
              <a:bodyPr rtlCol="0" anchor="ctr"/>
              <a:lstStyle/>
              <a:p>
                <a:endParaRPr lang="en-US" dirty="0"/>
              </a:p>
            </p:txBody>
          </p:sp>
          <p:sp>
            <p:nvSpPr>
              <p:cNvPr id="420" name="Freeform: Shape 419">
                <a:extLst>
                  <a:ext uri="{FF2B5EF4-FFF2-40B4-BE49-F238E27FC236}">
                    <a16:creationId xmlns:a16="http://schemas.microsoft.com/office/drawing/2014/main" id="{5C3E6B82-03E5-B97F-A10A-817A56734988}"/>
                  </a:ext>
                </a:extLst>
              </p:cNvPr>
              <p:cNvSpPr/>
              <p:nvPr/>
            </p:nvSpPr>
            <p:spPr>
              <a:xfrm>
                <a:off x="10098165" y="2378981"/>
                <a:ext cx="44560" cy="53503"/>
              </a:xfrm>
              <a:custGeom>
                <a:avLst/>
                <a:gdLst>
                  <a:gd name="connsiteX0" fmla="*/ 42680 w 44560"/>
                  <a:gd name="connsiteY0" fmla="*/ 72 h 53503"/>
                  <a:gd name="connsiteX1" fmla="*/ 44560 w 44560"/>
                  <a:gd name="connsiteY1" fmla="*/ 20539 h 53503"/>
                  <a:gd name="connsiteX2" fmla="*/ 12812 w 44560"/>
                  <a:gd name="connsiteY2" fmla="*/ 53372 h 53503"/>
                  <a:gd name="connsiteX3" fmla="*/ 11 w 44560"/>
                  <a:gd name="connsiteY3" fmla="*/ 44621 h 53503"/>
                  <a:gd name="connsiteX4" fmla="*/ 42680 w 44560"/>
                  <a:gd name="connsiteY4" fmla="*/ 0 h 53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60" h="53503">
                    <a:moveTo>
                      <a:pt x="42680" y="72"/>
                    </a:moveTo>
                    <a:cubicBezTo>
                      <a:pt x="43548" y="7449"/>
                      <a:pt x="44127" y="14319"/>
                      <a:pt x="44560" y="20539"/>
                    </a:cubicBezTo>
                    <a:cubicBezTo>
                      <a:pt x="26119" y="34714"/>
                      <a:pt x="13463" y="52577"/>
                      <a:pt x="12812" y="53372"/>
                    </a:cubicBezTo>
                    <a:cubicBezTo>
                      <a:pt x="11727" y="54674"/>
                      <a:pt x="-423" y="45923"/>
                      <a:pt x="11" y="44621"/>
                    </a:cubicBezTo>
                    <a:cubicBezTo>
                      <a:pt x="301" y="43681"/>
                      <a:pt x="17079" y="17212"/>
                      <a:pt x="42680" y="0"/>
                    </a:cubicBezTo>
                    <a:close/>
                  </a:path>
                </a:pathLst>
              </a:custGeom>
              <a:solidFill>
                <a:srgbClr val="ED4040"/>
              </a:solidFill>
              <a:ln w="0" cap="flat">
                <a:noFill/>
                <a:prstDash val="solid"/>
                <a:miter/>
              </a:ln>
            </p:spPr>
            <p:txBody>
              <a:bodyPr rtlCol="0" anchor="ctr"/>
              <a:lstStyle/>
              <a:p>
                <a:endParaRPr lang="en-US" dirty="0"/>
              </a:p>
            </p:txBody>
          </p:sp>
          <p:sp>
            <p:nvSpPr>
              <p:cNvPr id="421" name="Freeform: Shape 420">
                <a:extLst>
                  <a:ext uri="{FF2B5EF4-FFF2-40B4-BE49-F238E27FC236}">
                    <a16:creationId xmlns:a16="http://schemas.microsoft.com/office/drawing/2014/main" id="{FA36E97D-4C98-7E82-49B9-D65741517A98}"/>
                  </a:ext>
                </a:extLst>
              </p:cNvPr>
              <p:cNvSpPr/>
              <p:nvPr/>
            </p:nvSpPr>
            <p:spPr>
              <a:xfrm>
                <a:off x="10134613" y="2331049"/>
                <a:ext cx="40800" cy="48004"/>
              </a:xfrm>
              <a:custGeom>
                <a:avLst/>
                <a:gdLst>
                  <a:gd name="connsiteX0" fmla="*/ 37691 w 40800"/>
                  <a:gd name="connsiteY0" fmla="*/ 34553 h 48004"/>
                  <a:gd name="connsiteX1" fmla="*/ 6159 w 40800"/>
                  <a:gd name="connsiteY1" fmla="*/ 48004 h 48004"/>
                  <a:gd name="connsiteX2" fmla="*/ 12 w 40800"/>
                  <a:gd name="connsiteY2" fmla="*/ 11338 h 48004"/>
                  <a:gd name="connsiteX3" fmla="*/ 32628 w 40800"/>
                  <a:gd name="connsiteY3" fmla="*/ 490 h 48004"/>
                  <a:gd name="connsiteX4" fmla="*/ 40800 w 40800"/>
                  <a:gd name="connsiteY4" fmla="*/ 34046 h 48004"/>
                  <a:gd name="connsiteX5" fmla="*/ 37618 w 40800"/>
                  <a:gd name="connsiteY5" fmla="*/ 34553 h 4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00" h="48004">
                    <a:moveTo>
                      <a:pt x="37691" y="34553"/>
                    </a:moveTo>
                    <a:cubicBezTo>
                      <a:pt x="26264" y="36578"/>
                      <a:pt x="15633" y="41640"/>
                      <a:pt x="6159" y="48004"/>
                    </a:cubicBezTo>
                    <a:cubicBezTo>
                      <a:pt x="4857" y="37084"/>
                      <a:pt x="2905" y="24934"/>
                      <a:pt x="12" y="11338"/>
                    </a:cubicBezTo>
                    <a:cubicBezTo>
                      <a:pt x="-711" y="7794"/>
                      <a:pt x="31688" y="-2331"/>
                      <a:pt x="32628" y="490"/>
                    </a:cubicBezTo>
                    <a:cubicBezTo>
                      <a:pt x="36606" y="11844"/>
                      <a:pt x="39137" y="23198"/>
                      <a:pt x="40800" y="34046"/>
                    </a:cubicBezTo>
                    <a:cubicBezTo>
                      <a:pt x="39788" y="34191"/>
                      <a:pt x="38703" y="34336"/>
                      <a:pt x="37618" y="34553"/>
                    </a:cubicBezTo>
                    <a:close/>
                  </a:path>
                </a:pathLst>
              </a:custGeom>
              <a:solidFill>
                <a:srgbClr val="ED4040"/>
              </a:solidFill>
              <a:ln w="0" cap="flat">
                <a:noFill/>
                <a:prstDash val="solid"/>
                <a:miter/>
              </a:ln>
            </p:spPr>
            <p:txBody>
              <a:bodyPr rtlCol="0" anchor="ctr"/>
              <a:lstStyle/>
              <a:p>
                <a:endParaRPr lang="en-US" dirty="0"/>
              </a:p>
            </p:txBody>
          </p:sp>
          <p:sp>
            <p:nvSpPr>
              <p:cNvPr id="422" name="Freeform: Shape 421">
                <a:extLst>
                  <a:ext uri="{FF2B5EF4-FFF2-40B4-BE49-F238E27FC236}">
                    <a16:creationId xmlns:a16="http://schemas.microsoft.com/office/drawing/2014/main" id="{817120E0-9149-22F3-E6D9-6511C8DFB0AB}"/>
                  </a:ext>
                </a:extLst>
              </p:cNvPr>
              <p:cNvSpPr/>
              <p:nvPr/>
            </p:nvSpPr>
            <p:spPr>
              <a:xfrm>
                <a:off x="10113400" y="2364215"/>
                <a:ext cx="252204" cy="318589"/>
              </a:xfrm>
              <a:custGeom>
                <a:avLst/>
                <a:gdLst>
                  <a:gd name="connsiteX0" fmla="*/ 250408 w 252204"/>
                  <a:gd name="connsiteY0" fmla="*/ 4785 h 318589"/>
                  <a:gd name="connsiteX1" fmla="*/ 157694 w 252204"/>
                  <a:gd name="connsiteY1" fmla="*/ 19249 h 318589"/>
                  <a:gd name="connsiteX2" fmla="*/ 62014 w 252204"/>
                  <a:gd name="connsiteY2" fmla="*/ 880 h 318589"/>
                  <a:gd name="connsiteX3" fmla="*/ 64039 w 252204"/>
                  <a:gd name="connsiteY3" fmla="*/ 18815 h 318589"/>
                  <a:gd name="connsiteX4" fmla="*/ 69825 w 252204"/>
                  <a:gd name="connsiteY4" fmla="*/ 18237 h 318589"/>
                  <a:gd name="connsiteX5" fmla="*/ 122546 w 252204"/>
                  <a:gd name="connsiteY5" fmla="*/ 45574 h 318589"/>
                  <a:gd name="connsiteX6" fmla="*/ 112132 w 252204"/>
                  <a:gd name="connsiteY6" fmla="*/ 59748 h 318589"/>
                  <a:gd name="connsiteX7" fmla="*/ 67800 w 252204"/>
                  <a:gd name="connsiteY7" fmla="*/ 58447 h 318589"/>
                  <a:gd name="connsiteX8" fmla="*/ 64039 w 252204"/>
                  <a:gd name="connsiteY8" fmla="*/ 18815 h 318589"/>
                  <a:gd name="connsiteX9" fmla="*/ 29253 w 252204"/>
                  <a:gd name="connsiteY9" fmla="*/ 35304 h 318589"/>
                  <a:gd name="connsiteX10" fmla="*/ 29615 w 252204"/>
                  <a:gd name="connsiteY10" fmla="*/ 74646 h 318589"/>
                  <a:gd name="connsiteX11" fmla="*/ 25565 w 252204"/>
                  <a:gd name="connsiteY11" fmla="*/ 77828 h 318589"/>
                  <a:gd name="connsiteX12" fmla="*/ 5315 w 252204"/>
                  <a:gd name="connsiteY12" fmla="*/ 178281 h 318589"/>
                  <a:gd name="connsiteX13" fmla="*/ 77780 w 252204"/>
                  <a:gd name="connsiteY13" fmla="*/ 262751 h 318589"/>
                  <a:gd name="connsiteX14" fmla="*/ 122474 w 252204"/>
                  <a:gd name="connsiteY14" fmla="*/ 305854 h 318589"/>
                  <a:gd name="connsiteX15" fmla="*/ 163045 w 252204"/>
                  <a:gd name="connsiteY15" fmla="*/ 318076 h 318589"/>
                  <a:gd name="connsiteX16" fmla="*/ 168252 w 252204"/>
                  <a:gd name="connsiteY16" fmla="*/ 162298 h 318589"/>
                  <a:gd name="connsiteX17" fmla="*/ 142217 w 252204"/>
                  <a:gd name="connsiteY17" fmla="*/ 92799 h 318589"/>
                  <a:gd name="connsiteX18" fmla="*/ 250191 w 252204"/>
                  <a:gd name="connsiteY18" fmla="*/ 27783 h 318589"/>
                  <a:gd name="connsiteX19" fmla="*/ 250480 w 252204"/>
                  <a:gd name="connsiteY19" fmla="*/ 4713 h 318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2204" h="318589">
                    <a:moveTo>
                      <a:pt x="250408" y="4785"/>
                    </a:moveTo>
                    <a:cubicBezTo>
                      <a:pt x="214393" y="-1000"/>
                      <a:pt x="176352" y="18888"/>
                      <a:pt x="157694" y="19249"/>
                    </a:cubicBezTo>
                    <a:cubicBezTo>
                      <a:pt x="130863" y="19755"/>
                      <a:pt x="102803" y="-4906"/>
                      <a:pt x="62014" y="880"/>
                    </a:cubicBezTo>
                    <a:cubicBezTo>
                      <a:pt x="62954" y="7099"/>
                      <a:pt x="63605" y="13102"/>
                      <a:pt x="64039" y="18815"/>
                    </a:cubicBezTo>
                    <a:cubicBezTo>
                      <a:pt x="65919" y="18526"/>
                      <a:pt x="67872" y="18309"/>
                      <a:pt x="69825" y="18237"/>
                    </a:cubicBezTo>
                    <a:cubicBezTo>
                      <a:pt x="107937" y="16718"/>
                      <a:pt x="125511" y="31327"/>
                      <a:pt x="122546" y="45574"/>
                    </a:cubicBezTo>
                    <a:cubicBezTo>
                      <a:pt x="121533" y="50564"/>
                      <a:pt x="116977" y="55626"/>
                      <a:pt x="112132" y="59748"/>
                    </a:cubicBezTo>
                    <a:cubicBezTo>
                      <a:pt x="98029" y="56132"/>
                      <a:pt x="82553" y="55698"/>
                      <a:pt x="67800" y="58447"/>
                    </a:cubicBezTo>
                    <a:cubicBezTo>
                      <a:pt x="66426" y="49479"/>
                      <a:pt x="65341" y="35810"/>
                      <a:pt x="64039" y="18815"/>
                    </a:cubicBezTo>
                    <a:cubicBezTo>
                      <a:pt x="51383" y="20840"/>
                      <a:pt x="39378" y="27494"/>
                      <a:pt x="29253" y="35304"/>
                    </a:cubicBezTo>
                    <a:cubicBezTo>
                      <a:pt x="30265" y="52155"/>
                      <a:pt x="29759" y="65028"/>
                      <a:pt x="29615" y="74646"/>
                    </a:cubicBezTo>
                    <a:cubicBezTo>
                      <a:pt x="28241" y="75659"/>
                      <a:pt x="26866" y="76744"/>
                      <a:pt x="25565" y="77828"/>
                    </a:cubicBezTo>
                    <a:cubicBezTo>
                      <a:pt x="-3508" y="102562"/>
                      <a:pt x="-3870" y="150583"/>
                      <a:pt x="5315" y="178281"/>
                    </a:cubicBezTo>
                    <a:cubicBezTo>
                      <a:pt x="16597" y="212489"/>
                      <a:pt x="42777" y="239898"/>
                      <a:pt x="77780" y="262751"/>
                    </a:cubicBezTo>
                    <a:cubicBezTo>
                      <a:pt x="97089" y="275335"/>
                      <a:pt x="104321" y="291968"/>
                      <a:pt x="122474" y="305854"/>
                    </a:cubicBezTo>
                    <a:cubicBezTo>
                      <a:pt x="138456" y="318076"/>
                      <a:pt x="158851" y="319667"/>
                      <a:pt x="163045" y="318076"/>
                    </a:cubicBezTo>
                    <a:cubicBezTo>
                      <a:pt x="181993" y="310988"/>
                      <a:pt x="173966" y="199760"/>
                      <a:pt x="168252" y="162298"/>
                    </a:cubicBezTo>
                    <a:cubicBezTo>
                      <a:pt x="159718" y="105672"/>
                      <a:pt x="138746" y="98006"/>
                      <a:pt x="142217" y="92799"/>
                    </a:cubicBezTo>
                    <a:cubicBezTo>
                      <a:pt x="166951" y="35160"/>
                      <a:pt x="222782" y="31471"/>
                      <a:pt x="250191" y="27783"/>
                    </a:cubicBezTo>
                    <a:cubicBezTo>
                      <a:pt x="252361" y="27494"/>
                      <a:pt x="253228" y="5147"/>
                      <a:pt x="250480" y="4713"/>
                    </a:cubicBezTo>
                    <a:close/>
                  </a:path>
                </a:pathLst>
              </a:custGeom>
              <a:solidFill>
                <a:srgbClr val="ED4040"/>
              </a:solidFill>
              <a:ln w="0" cap="flat">
                <a:noFill/>
                <a:prstDash val="solid"/>
                <a:miter/>
              </a:ln>
            </p:spPr>
            <p:txBody>
              <a:bodyPr rtlCol="0" anchor="ctr"/>
              <a:lstStyle/>
              <a:p>
                <a:endParaRPr lang="en-US" dirty="0"/>
              </a:p>
            </p:txBody>
          </p:sp>
        </p:grpSp>
        <p:grpSp>
          <p:nvGrpSpPr>
            <p:cNvPr id="423" name="Graphic 383">
              <a:extLst>
                <a:ext uri="{FF2B5EF4-FFF2-40B4-BE49-F238E27FC236}">
                  <a16:creationId xmlns:a16="http://schemas.microsoft.com/office/drawing/2014/main" id="{0EB31165-BB5E-6C68-86A1-A721D297716E}"/>
                </a:ext>
              </a:extLst>
            </p:cNvPr>
            <p:cNvGrpSpPr/>
            <p:nvPr/>
          </p:nvGrpSpPr>
          <p:grpSpPr>
            <a:xfrm>
              <a:off x="10126700" y="1862658"/>
              <a:ext cx="113627" cy="306934"/>
              <a:chOff x="10126700" y="1862658"/>
              <a:chExt cx="113627" cy="306934"/>
            </a:xfrm>
            <a:solidFill>
              <a:srgbClr val="FFA1A1"/>
            </a:solidFill>
          </p:grpSpPr>
          <p:sp>
            <p:nvSpPr>
              <p:cNvPr id="424" name="Freeform: Shape 423">
                <a:extLst>
                  <a:ext uri="{FF2B5EF4-FFF2-40B4-BE49-F238E27FC236}">
                    <a16:creationId xmlns:a16="http://schemas.microsoft.com/office/drawing/2014/main" id="{2E954B7F-D576-3218-586B-48B397DCB62E}"/>
                  </a:ext>
                </a:extLst>
              </p:cNvPr>
              <p:cNvSpPr/>
              <p:nvPr/>
            </p:nvSpPr>
            <p:spPr>
              <a:xfrm>
                <a:off x="10126700" y="1862658"/>
                <a:ext cx="113627" cy="100557"/>
              </a:xfrm>
              <a:custGeom>
                <a:avLst/>
                <a:gdLst>
                  <a:gd name="connsiteX0" fmla="*/ 56886 w 113627"/>
                  <a:gd name="connsiteY0" fmla="*/ 94480 h 100557"/>
                  <a:gd name="connsiteX1" fmla="*/ 42422 w 113627"/>
                  <a:gd name="connsiteY1" fmla="*/ 92455 h 100557"/>
                  <a:gd name="connsiteX2" fmla="*/ 24487 w 113627"/>
                  <a:gd name="connsiteY2" fmla="*/ 100554 h 100557"/>
                  <a:gd name="connsiteX3" fmla="*/ 12482 w 113627"/>
                  <a:gd name="connsiteY3" fmla="*/ 82113 h 100557"/>
                  <a:gd name="connsiteX4" fmla="*/ 477 w 113627"/>
                  <a:gd name="connsiteY4" fmla="*/ 48918 h 100557"/>
                  <a:gd name="connsiteX5" fmla="*/ 14145 w 113627"/>
                  <a:gd name="connsiteY5" fmla="*/ 29 h 100557"/>
                  <a:gd name="connsiteX6" fmla="*/ 10384 w 113627"/>
                  <a:gd name="connsiteY6" fmla="*/ 35756 h 100557"/>
                  <a:gd name="connsiteX7" fmla="*/ 37504 w 113627"/>
                  <a:gd name="connsiteY7" fmla="*/ 22883 h 100557"/>
                  <a:gd name="connsiteX8" fmla="*/ 56814 w 113627"/>
                  <a:gd name="connsiteY8" fmla="*/ 35756 h 100557"/>
                  <a:gd name="connsiteX9" fmla="*/ 56814 w 113627"/>
                  <a:gd name="connsiteY9" fmla="*/ 35756 h 100557"/>
                  <a:gd name="connsiteX10" fmla="*/ 76123 w 113627"/>
                  <a:gd name="connsiteY10" fmla="*/ 22883 h 100557"/>
                  <a:gd name="connsiteX11" fmla="*/ 103243 w 113627"/>
                  <a:gd name="connsiteY11" fmla="*/ 35756 h 100557"/>
                  <a:gd name="connsiteX12" fmla="*/ 99483 w 113627"/>
                  <a:gd name="connsiteY12" fmla="*/ 29 h 100557"/>
                  <a:gd name="connsiteX13" fmla="*/ 113151 w 113627"/>
                  <a:gd name="connsiteY13" fmla="*/ 48918 h 100557"/>
                  <a:gd name="connsiteX14" fmla="*/ 101146 w 113627"/>
                  <a:gd name="connsiteY14" fmla="*/ 82113 h 100557"/>
                  <a:gd name="connsiteX15" fmla="*/ 89141 w 113627"/>
                  <a:gd name="connsiteY15" fmla="*/ 100554 h 100557"/>
                  <a:gd name="connsiteX16" fmla="*/ 71206 w 113627"/>
                  <a:gd name="connsiteY16" fmla="*/ 92455 h 100557"/>
                  <a:gd name="connsiteX17" fmla="*/ 56814 w 113627"/>
                  <a:gd name="connsiteY17" fmla="*/ 94480 h 10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627" h="100557">
                    <a:moveTo>
                      <a:pt x="56886" y="94480"/>
                    </a:moveTo>
                    <a:cubicBezTo>
                      <a:pt x="52475" y="94480"/>
                      <a:pt x="47991" y="91008"/>
                      <a:pt x="42422" y="92455"/>
                    </a:cubicBezTo>
                    <a:cubicBezTo>
                      <a:pt x="33454" y="94769"/>
                      <a:pt x="30996" y="100338"/>
                      <a:pt x="24487" y="100554"/>
                    </a:cubicBezTo>
                    <a:cubicBezTo>
                      <a:pt x="18340" y="100771"/>
                      <a:pt x="14507" y="90719"/>
                      <a:pt x="12482" y="82113"/>
                    </a:cubicBezTo>
                    <a:cubicBezTo>
                      <a:pt x="10312" y="72856"/>
                      <a:pt x="2646" y="60995"/>
                      <a:pt x="477" y="48918"/>
                    </a:cubicBezTo>
                    <a:cubicBezTo>
                      <a:pt x="-2489" y="32067"/>
                      <a:pt x="9155" y="-1128"/>
                      <a:pt x="14145" y="29"/>
                    </a:cubicBezTo>
                    <a:cubicBezTo>
                      <a:pt x="17616" y="825"/>
                      <a:pt x="6841" y="33441"/>
                      <a:pt x="10384" y="35756"/>
                    </a:cubicBezTo>
                    <a:cubicBezTo>
                      <a:pt x="12916" y="37419"/>
                      <a:pt x="26222" y="22449"/>
                      <a:pt x="37504" y="22883"/>
                    </a:cubicBezTo>
                    <a:cubicBezTo>
                      <a:pt x="45460" y="23172"/>
                      <a:pt x="52547" y="35756"/>
                      <a:pt x="56814" y="35756"/>
                    </a:cubicBezTo>
                    <a:lnTo>
                      <a:pt x="56814" y="35756"/>
                    </a:lnTo>
                    <a:cubicBezTo>
                      <a:pt x="61081" y="35756"/>
                      <a:pt x="68168" y="23172"/>
                      <a:pt x="76123" y="22883"/>
                    </a:cubicBezTo>
                    <a:cubicBezTo>
                      <a:pt x="87405" y="22449"/>
                      <a:pt x="100640" y="37419"/>
                      <a:pt x="103243" y="35756"/>
                    </a:cubicBezTo>
                    <a:cubicBezTo>
                      <a:pt x="106787" y="33441"/>
                      <a:pt x="96084" y="897"/>
                      <a:pt x="99483" y="29"/>
                    </a:cubicBezTo>
                    <a:cubicBezTo>
                      <a:pt x="104473" y="-1128"/>
                      <a:pt x="116116" y="32067"/>
                      <a:pt x="113151" y="48918"/>
                    </a:cubicBezTo>
                    <a:cubicBezTo>
                      <a:pt x="110982" y="60995"/>
                      <a:pt x="103316" y="72856"/>
                      <a:pt x="101146" y="82113"/>
                    </a:cubicBezTo>
                    <a:cubicBezTo>
                      <a:pt x="99121" y="90647"/>
                      <a:pt x="95288" y="100771"/>
                      <a:pt x="89141" y="100554"/>
                    </a:cubicBezTo>
                    <a:cubicBezTo>
                      <a:pt x="82632" y="100338"/>
                      <a:pt x="80173" y="94769"/>
                      <a:pt x="71206" y="92455"/>
                    </a:cubicBezTo>
                    <a:cubicBezTo>
                      <a:pt x="65709" y="91008"/>
                      <a:pt x="61225" y="94480"/>
                      <a:pt x="56814" y="94480"/>
                    </a:cubicBezTo>
                    <a:close/>
                  </a:path>
                </a:pathLst>
              </a:custGeom>
              <a:solidFill>
                <a:srgbClr val="FFA1A1"/>
              </a:solidFill>
              <a:ln w="0" cap="flat">
                <a:noFill/>
                <a:prstDash val="solid"/>
                <a:miter/>
              </a:ln>
            </p:spPr>
            <p:txBody>
              <a:bodyPr rtlCol="0" anchor="ctr"/>
              <a:lstStyle/>
              <a:p>
                <a:endParaRPr lang="en-US" dirty="0"/>
              </a:p>
            </p:txBody>
          </p:sp>
          <p:sp>
            <p:nvSpPr>
              <p:cNvPr id="425" name="Freeform: Shape 424">
                <a:extLst>
                  <a:ext uri="{FF2B5EF4-FFF2-40B4-BE49-F238E27FC236}">
                    <a16:creationId xmlns:a16="http://schemas.microsoft.com/office/drawing/2014/main" id="{FB43170B-5788-FD55-C502-5807C77594A9}"/>
                  </a:ext>
                </a:extLst>
              </p:cNvPr>
              <p:cNvSpPr/>
              <p:nvPr/>
            </p:nvSpPr>
            <p:spPr>
              <a:xfrm>
                <a:off x="10153812" y="1963561"/>
                <a:ext cx="58198" cy="28434"/>
              </a:xfrm>
              <a:custGeom>
                <a:avLst/>
                <a:gdLst>
                  <a:gd name="connsiteX0" fmla="*/ 701 w 58198"/>
                  <a:gd name="connsiteY0" fmla="*/ 26337 h 28434"/>
                  <a:gd name="connsiteX1" fmla="*/ 3594 w 58198"/>
                  <a:gd name="connsiteY1" fmla="*/ 28435 h 28434"/>
                  <a:gd name="connsiteX2" fmla="*/ 53929 w 58198"/>
                  <a:gd name="connsiteY2" fmla="*/ 27567 h 28434"/>
                  <a:gd name="connsiteX3" fmla="*/ 57617 w 58198"/>
                  <a:gd name="connsiteY3" fmla="*/ 24819 h 28434"/>
                  <a:gd name="connsiteX4" fmla="*/ 57979 w 58198"/>
                  <a:gd name="connsiteY4" fmla="*/ 18165 h 28434"/>
                  <a:gd name="connsiteX5" fmla="*/ 51325 w 58198"/>
                  <a:gd name="connsiteY5" fmla="*/ 13 h 28434"/>
                  <a:gd name="connsiteX6" fmla="*/ 28689 w 58198"/>
                  <a:gd name="connsiteY6" fmla="*/ 14260 h 28434"/>
                  <a:gd name="connsiteX7" fmla="*/ 6342 w 58198"/>
                  <a:gd name="connsiteY7" fmla="*/ 808 h 28434"/>
                  <a:gd name="connsiteX8" fmla="*/ 195 w 58198"/>
                  <a:gd name="connsiteY8" fmla="*/ 17080 h 28434"/>
                  <a:gd name="connsiteX9" fmla="*/ 629 w 58198"/>
                  <a:gd name="connsiteY9" fmla="*/ 26337 h 2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98" h="28434">
                    <a:moveTo>
                      <a:pt x="701" y="26337"/>
                    </a:moveTo>
                    <a:cubicBezTo>
                      <a:pt x="701" y="27784"/>
                      <a:pt x="2147" y="28435"/>
                      <a:pt x="3594" y="28435"/>
                    </a:cubicBezTo>
                    <a:cubicBezTo>
                      <a:pt x="13863" y="28435"/>
                      <a:pt x="44599" y="28435"/>
                      <a:pt x="53929" y="27567"/>
                    </a:cubicBezTo>
                    <a:cubicBezTo>
                      <a:pt x="55809" y="27422"/>
                      <a:pt x="57545" y="26699"/>
                      <a:pt x="57617" y="24819"/>
                    </a:cubicBezTo>
                    <a:cubicBezTo>
                      <a:pt x="57762" y="21275"/>
                      <a:pt x="57906" y="18961"/>
                      <a:pt x="57979" y="18165"/>
                    </a:cubicBezTo>
                    <a:cubicBezTo>
                      <a:pt x="58991" y="8330"/>
                      <a:pt x="56460" y="519"/>
                      <a:pt x="51325" y="13"/>
                    </a:cubicBezTo>
                    <a:cubicBezTo>
                      <a:pt x="45250" y="-494"/>
                      <a:pt x="41634" y="14260"/>
                      <a:pt x="28689" y="14260"/>
                    </a:cubicBezTo>
                    <a:cubicBezTo>
                      <a:pt x="16394" y="14260"/>
                      <a:pt x="11549" y="519"/>
                      <a:pt x="6342" y="808"/>
                    </a:cubicBezTo>
                    <a:cubicBezTo>
                      <a:pt x="1786" y="1098"/>
                      <a:pt x="-745" y="8113"/>
                      <a:pt x="195" y="17080"/>
                    </a:cubicBezTo>
                    <a:cubicBezTo>
                      <a:pt x="339" y="18382"/>
                      <a:pt x="484" y="21636"/>
                      <a:pt x="629" y="26337"/>
                    </a:cubicBezTo>
                    <a:close/>
                  </a:path>
                </a:pathLst>
              </a:custGeom>
              <a:solidFill>
                <a:srgbClr val="FFA1A1"/>
              </a:solidFill>
              <a:ln w="0" cap="flat">
                <a:noFill/>
                <a:prstDash val="solid"/>
                <a:miter/>
              </a:ln>
            </p:spPr>
            <p:txBody>
              <a:bodyPr rtlCol="0" anchor="ctr"/>
              <a:lstStyle/>
              <a:p>
                <a:endParaRPr lang="en-US" dirty="0"/>
              </a:p>
            </p:txBody>
          </p:sp>
          <p:sp>
            <p:nvSpPr>
              <p:cNvPr id="426" name="Freeform: Shape 425">
                <a:extLst>
                  <a:ext uri="{FF2B5EF4-FFF2-40B4-BE49-F238E27FC236}">
                    <a16:creationId xmlns:a16="http://schemas.microsoft.com/office/drawing/2014/main" id="{8AC10554-3275-190E-F4F0-0F16BF56764F}"/>
                  </a:ext>
                </a:extLst>
              </p:cNvPr>
              <p:cNvSpPr/>
              <p:nvPr/>
            </p:nvSpPr>
            <p:spPr>
              <a:xfrm>
                <a:off x="10154799" y="1995879"/>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27" name="Freeform: Shape 426">
                <a:extLst>
                  <a:ext uri="{FF2B5EF4-FFF2-40B4-BE49-F238E27FC236}">
                    <a16:creationId xmlns:a16="http://schemas.microsoft.com/office/drawing/2014/main" id="{D3BE5C2A-E083-202E-5A95-D3466C58865A}"/>
                  </a:ext>
                </a:extLst>
              </p:cNvPr>
              <p:cNvSpPr/>
              <p:nvPr/>
            </p:nvSpPr>
            <p:spPr>
              <a:xfrm>
                <a:off x="10154944" y="2021408"/>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28" name="Freeform: Shape 427">
                <a:extLst>
                  <a:ext uri="{FF2B5EF4-FFF2-40B4-BE49-F238E27FC236}">
                    <a16:creationId xmlns:a16="http://schemas.microsoft.com/office/drawing/2014/main" id="{F3427B64-4816-C098-E260-0FC2E52F828C}"/>
                  </a:ext>
                </a:extLst>
              </p:cNvPr>
              <p:cNvSpPr/>
              <p:nvPr/>
            </p:nvSpPr>
            <p:spPr>
              <a:xfrm>
                <a:off x="10154799" y="2046792"/>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91 h 22130"/>
                  <a:gd name="connsiteX9" fmla="*/ 56052 w 56051"/>
                  <a:gd name="connsiteY9" fmla="*/ 5519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91"/>
                    </a:cubicBezTo>
                    <a:cubicBezTo>
                      <a:pt x="55907" y="10871"/>
                      <a:pt x="55979" y="8122"/>
                      <a:pt x="56052" y="5519"/>
                    </a:cubicBezTo>
                    <a:close/>
                  </a:path>
                </a:pathLst>
              </a:custGeom>
              <a:solidFill>
                <a:srgbClr val="FFA1A1"/>
              </a:solidFill>
              <a:ln w="0" cap="flat">
                <a:noFill/>
                <a:prstDash val="solid"/>
                <a:miter/>
              </a:ln>
            </p:spPr>
            <p:txBody>
              <a:bodyPr rtlCol="0" anchor="ctr"/>
              <a:lstStyle/>
              <a:p>
                <a:endParaRPr lang="en-US" dirty="0"/>
              </a:p>
            </p:txBody>
          </p:sp>
          <p:sp>
            <p:nvSpPr>
              <p:cNvPr id="429" name="Freeform: Shape 428">
                <a:extLst>
                  <a:ext uri="{FF2B5EF4-FFF2-40B4-BE49-F238E27FC236}">
                    <a16:creationId xmlns:a16="http://schemas.microsoft.com/office/drawing/2014/main" id="{4B717314-C8FC-0C21-763F-18247E8EB84C}"/>
                  </a:ext>
                </a:extLst>
              </p:cNvPr>
              <p:cNvSpPr/>
              <p:nvPr/>
            </p:nvSpPr>
            <p:spPr>
              <a:xfrm>
                <a:off x="10154944" y="2072104"/>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30" name="Freeform: Shape 429">
                <a:extLst>
                  <a:ext uri="{FF2B5EF4-FFF2-40B4-BE49-F238E27FC236}">
                    <a16:creationId xmlns:a16="http://schemas.microsoft.com/office/drawing/2014/main" id="{73601EFD-A2F1-D6C6-3551-8F6C25F7F53B}"/>
                  </a:ext>
                </a:extLst>
              </p:cNvPr>
              <p:cNvSpPr/>
              <p:nvPr/>
            </p:nvSpPr>
            <p:spPr>
              <a:xfrm>
                <a:off x="10154944" y="2097922"/>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31" name="Freeform: Shape 430">
                <a:extLst>
                  <a:ext uri="{FF2B5EF4-FFF2-40B4-BE49-F238E27FC236}">
                    <a16:creationId xmlns:a16="http://schemas.microsoft.com/office/drawing/2014/main" id="{01DF38CC-1C0D-6ED3-18AA-580743B144B5}"/>
                  </a:ext>
                </a:extLst>
              </p:cNvPr>
              <p:cNvSpPr/>
              <p:nvPr/>
            </p:nvSpPr>
            <p:spPr>
              <a:xfrm>
                <a:off x="10154944" y="2123451"/>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32" name="Freeform: Shape 431">
                <a:extLst>
                  <a:ext uri="{FF2B5EF4-FFF2-40B4-BE49-F238E27FC236}">
                    <a16:creationId xmlns:a16="http://schemas.microsoft.com/office/drawing/2014/main" id="{3D2465DE-2920-C07D-0ABE-8A1A01912FD1}"/>
                  </a:ext>
                </a:extLst>
              </p:cNvPr>
              <p:cNvSpPr/>
              <p:nvPr/>
            </p:nvSpPr>
            <p:spPr>
              <a:xfrm>
                <a:off x="10154944" y="2147462"/>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grpSp>
        <p:sp>
          <p:nvSpPr>
            <p:cNvPr id="433" name="Freeform: Shape 432">
              <a:extLst>
                <a:ext uri="{FF2B5EF4-FFF2-40B4-BE49-F238E27FC236}">
                  <a16:creationId xmlns:a16="http://schemas.microsoft.com/office/drawing/2014/main" id="{02308B65-91C3-8C70-9137-FBFDA41CFCAF}"/>
                </a:ext>
              </a:extLst>
            </p:cNvPr>
            <p:cNvSpPr/>
            <p:nvPr/>
          </p:nvSpPr>
          <p:spPr>
            <a:xfrm>
              <a:off x="10131517" y="1955382"/>
              <a:ext cx="103208" cy="88829"/>
            </a:xfrm>
            <a:custGeom>
              <a:avLst/>
              <a:gdLst>
                <a:gd name="connsiteX0" fmla="*/ 95172 w 103208"/>
                <a:gd name="connsiteY0" fmla="*/ 671 h 88829"/>
                <a:gd name="connsiteX1" fmla="*/ 51924 w 103208"/>
                <a:gd name="connsiteY1" fmla="*/ 47101 h 88829"/>
                <a:gd name="connsiteX2" fmla="*/ 8026 w 103208"/>
                <a:gd name="connsiteY2" fmla="*/ 671 h 88829"/>
                <a:gd name="connsiteX3" fmla="*/ 25817 w 103208"/>
                <a:gd name="connsiteY3" fmla="*/ 88829 h 88829"/>
                <a:gd name="connsiteX4" fmla="*/ 51852 w 103208"/>
                <a:gd name="connsiteY4" fmla="*/ 70316 h 88829"/>
                <a:gd name="connsiteX5" fmla="*/ 77887 w 103208"/>
                <a:gd name="connsiteY5" fmla="*/ 88829 h 88829"/>
                <a:gd name="connsiteX6" fmla="*/ 95027 w 103208"/>
                <a:gd name="connsiteY6" fmla="*/ 671 h 8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08" h="88829">
                  <a:moveTo>
                    <a:pt x="95172" y="671"/>
                  </a:moveTo>
                  <a:cubicBezTo>
                    <a:pt x="81865" y="-6561"/>
                    <a:pt x="75862" y="47028"/>
                    <a:pt x="51924" y="47101"/>
                  </a:cubicBezTo>
                  <a:cubicBezTo>
                    <a:pt x="27986" y="47101"/>
                    <a:pt x="21333" y="-6561"/>
                    <a:pt x="8026" y="671"/>
                  </a:cubicBezTo>
                  <a:cubicBezTo>
                    <a:pt x="-9765" y="10362"/>
                    <a:pt x="4627" y="88829"/>
                    <a:pt x="25817" y="88829"/>
                  </a:cubicBezTo>
                  <a:cubicBezTo>
                    <a:pt x="39196" y="88829"/>
                    <a:pt x="41655" y="70316"/>
                    <a:pt x="51852" y="70316"/>
                  </a:cubicBezTo>
                  <a:cubicBezTo>
                    <a:pt x="62121" y="70316"/>
                    <a:pt x="64580" y="88829"/>
                    <a:pt x="77887" y="88829"/>
                  </a:cubicBezTo>
                  <a:cubicBezTo>
                    <a:pt x="99077" y="88829"/>
                    <a:pt x="112818" y="10435"/>
                    <a:pt x="95027" y="671"/>
                  </a:cubicBezTo>
                  <a:close/>
                </a:path>
              </a:pathLst>
            </a:custGeom>
            <a:solidFill>
              <a:srgbClr val="FFDF9E"/>
            </a:solidFill>
            <a:ln w="0" cap="flat">
              <a:noFill/>
              <a:prstDash val="solid"/>
              <a:miter/>
            </a:ln>
          </p:spPr>
          <p:txBody>
            <a:bodyPr rtlCol="0" anchor="ctr"/>
            <a:lstStyle/>
            <a:p>
              <a:endParaRPr lang="en-US" dirty="0"/>
            </a:p>
          </p:txBody>
        </p:sp>
        <p:sp>
          <p:nvSpPr>
            <p:cNvPr id="434" name="Freeform: Shape 433">
              <a:extLst>
                <a:ext uri="{FF2B5EF4-FFF2-40B4-BE49-F238E27FC236}">
                  <a16:creationId xmlns:a16="http://schemas.microsoft.com/office/drawing/2014/main" id="{7B2B7420-3EA0-9492-D718-9725CF97BB2E}"/>
                </a:ext>
              </a:extLst>
            </p:cNvPr>
            <p:cNvSpPr/>
            <p:nvPr/>
          </p:nvSpPr>
          <p:spPr>
            <a:xfrm>
              <a:off x="10112498" y="2122447"/>
              <a:ext cx="137384" cy="186734"/>
            </a:xfrm>
            <a:custGeom>
              <a:avLst/>
              <a:gdLst>
                <a:gd name="connsiteX0" fmla="*/ 36809 w 137384"/>
                <a:gd name="connsiteY0" fmla="*/ 4787 h 186734"/>
                <a:gd name="connsiteX1" fmla="*/ 15040 w 137384"/>
                <a:gd name="connsiteY1" fmla="*/ 170690 h 186734"/>
                <a:gd name="connsiteX2" fmla="*/ 68485 w 137384"/>
                <a:gd name="connsiteY2" fmla="*/ 159842 h 186734"/>
                <a:gd name="connsiteX3" fmla="*/ 115638 w 137384"/>
                <a:gd name="connsiteY3" fmla="*/ 184286 h 186734"/>
                <a:gd name="connsiteX4" fmla="*/ 96184 w 137384"/>
                <a:gd name="connsiteY4" fmla="*/ 14 h 186734"/>
                <a:gd name="connsiteX5" fmla="*/ 68557 w 137384"/>
                <a:gd name="connsiteY5" fmla="*/ 46516 h 186734"/>
                <a:gd name="connsiteX6" fmla="*/ 36809 w 137384"/>
                <a:gd name="connsiteY6" fmla="*/ 4787 h 186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384" h="186734">
                  <a:moveTo>
                    <a:pt x="36809" y="4787"/>
                  </a:moveTo>
                  <a:cubicBezTo>
                    <a:pt x="14245" y="12381"/>
                    <a:pt x="-20035" y="141762"/>
                    <a:pt x="15040" y="170690"/>
                  </a:cubicBezTo>
                  <a:cubicBezTo>
                    <a:pt x="45849" y="196074"/>
                    <a:pt x="68485" y="159842"/>
                    <a:pt x="68485" y="159842"/>
                  </a:cubicBezTo>
                  <a:cubicBezTo>
                    <a:pt x="68485" y="159842"/>
                    <a:pt x="82587" y="196363"/>
                    <a:pt x="115638" y="184286"/>
                  </a:cubicBezTo>
                  <a:cubicBezTo>
                    <a:pt x="162790" y="167074"/>
                    <a:pt x="122436" y="-1794"/>
                    <a:pt x="96184" y="14"/>
                  </a:cubicBezTo>
                  <a:cubicBezTo>
                    <a:pt x="75355" y="1461"/>
                    <a:pt x="68557" y="46516"/>
                    <a:pt x="68557" y="46516"/>
                  </a:cubicBezTo>
                  <a:cubicBezTo>
                    <a:pt x="68557" y="46516"/>
                    <a:pt x="55250" y="-1360"/>
                    <a:pt x="36809" y="4787"/>
                  </a:cubicBezTo>
                  <a:close/>
                </a:path>
              </a:pathLst>
            </a:custGeom>
            <a:solidFill>
              <a:srgbClr val="FFDF9E"/>
            </a:solidFill>
            <a:ln w="0" cap="flat">
              <a:noFill/>
              <a:prstDash val="solid"/>
              <a:miter/>
            </a:ln>
          </p:spPr>
          <p:txBody>
            <a:bodyPr rtlCol="0" anchor="ctr"/>
            <a:lstStyle/>
            <a:p>
              <a:endParaRPr lang="en-US" dirty="0"/>
            </a:p>
          </p:txBody>
        </p:sp>
        <p:sp>
          <p:nvSpPr>
            <p:cNvPr id="435" name="Freeform: Shape 434">
              <a:extLst>
                <a:ext uri="{FF2B5EF4-FFF2-40B4-BE49-F238E27FC236}">
                  <a16:creationId xmlns:a16="http://schemas.microsoft.com/office/drawing/2014/main" id="{98C369AB-DF93-670B-8A07-ECC7FBC62BD9}"/>
                </a:ext>
              </a:extLst>
            </p:cNvPr>
            <p:cNvSpPr/>
            <p:nvPr/>
          </p:nvSpPr>
          <p:spPr>
            <a:xfrm>
              <a:off x="10434898" y="2786736"/>
              <a:ext cx="97174" cy="152129"/>
            </a:xfrm>
            <a:custGeom>
              <a:avLst/>
              <a:gdLst>
                <a:gd name="connsiteX0" fmla="*/ 97054 w 97174"/>
                <a:gd name="connsiteY0" fmla="*/ 90675 h 152129"/>
                <a:gd name="connsiteX1" fmla="*/ 60460 w 97174"/>
                <a:gd name="connsiteY1" fmla="*/ 8737 h 152129"/>
                <a:gd name="connsiteX2" fmla="*/ 941 w 97174"/>
                <a:gd name="connsiteY2" fmla="*/ 27540 h 152129"/>
                <a:gd name="connsiteX3" fmla="*/ 16272 w 97174"/>
                <a:gd name="connsiteY3" fmla="*/ 90458 h 152129"/>
                <a:gd name="connsiteX4" fmla="*/ 18514 w 97174"/>
                <a:gd name="connsiteY4" fmla="*/ 126401 h 152129"/>
                <a:gd name="connsiteX5" fmla="*/ 60388 w 97174"/>
                <a:gd name="connsiteY5" fmla="*/ 151135 h 152129"/>
                <a:gd name="connsiteX6" fmla="*/ 97126 w 97174"/>
                <a:gd name="connsiteY6" fmla="*/ 90675 h 15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174" h="152129">
                  <a:moveTo>
                    <a:pt x="97054" y="90675"/>
                  </a:moveTo>
                  <a:cubicBezTo>
                    <a:pt x="98139" y="60518"/>
                    <a:pt x="92353" y="32602"/>
                    <a:pt x="60460" y="8737"/>
                  </a:cubicBezTo>
                  <a:cubicBezTo>
                    <a:pt x="39632" y="-6884"/>
                    <a:pt x="7883" y="-2111"/>
                    <a:pt x="941" y="27540"/>
                  </a:cubicBezTo>
                  <a:cubicBezTo>
                    <a:pt x="-4411" y="50393"/>
                    <a:pt x="14754" y="68618"/>
                    <a:pt x="16272" y="90458"/>
                  </a:cubicBezTo>
                  <a:cubicBezTo>
                    <a:pt x="17140" y="102463"/>
                    <a:pt x="14754" y="114686"/>
                    <a:pt x="18514" y="126401"/>
                  </a:cubicBezTo>
                  <a:cubicBezTo>
                    <a:pt x="24155" y="143686"/>
                    <a:pt x="43031" y="155763"/>
                    <a:pt x="60388" y="151135"/>
                  </a:cubicBezTo>
                  <a:cubicBezTo>
                    <a:pt x="84543" y="144626"/>
                    <a:pt x="96331" y="112082"/>
                    <a:pt x="97126" y="90675"/>
                  </a:cubicBezTo>
                  <a:close/>
                </a:path>
              </a:pathLst>
            </a:custGeom>
            <a:solidFill>
              <a:srgbClr val="D93A3A"/>
            </a:solidFill>
            <a:ln w="0" cap="flat">
              <a:noFill/>
              <a:prstDash val="solid"/>
              <a:miter/>
            </a:ln>
          </p:spPr>
          <p:txBody>
            <a:bodyPr rtlCol="0" anchor="ctr"/>
            <a:lstStyle/>
            <a:p>
              <a:endParaRPr lang="en-US" dirty="0"/>
            </a:p>
          </p:txBody>
        </p:sp>
        <p:grpSp>
          <p:nvGrpSpPr>
            <p:cNvPr id="436" name="Graphic 383">
              <a:extLst>
                <a:ext uri="{FF2B5EF4-FFF2-40B4-BE49-F238E27FC236}">
                  <a16:creationId xmlns:a16="http://schemas.microsoft.com/office/drawing/2014/main" id="{4F252F3C-70E8-DFE1-6209-1D92817BBB85}"/>
                </a:ext>
              </a:extLst>
            </p:cNvPr>
            <p:cNvGrpSpPr/>
            <p:nvPr/>
          </p:nvGrpSpPr>
          <p:grpSpPr>
            <a:xfrm>
              <a:off x="9974705" y="1137973"/>
              <a:ext cx="398234" cy="268105"/>
              <a:chOff x="9974705" y="1137973"/>
              <a:chExt cx="398234" cy="268105"/>
            </a:xfrm>
          </p:grpSpPr>
          <p:sp>
            <p:nvSpPr>
              <p:cNvPr id="437" name="Freeform: Shape 436">
                <a:extLst>
                  <a:ext uri="{FF2B5EF4-FFF2-40B4-BE49-F238E27FC236}">
                    <a16:creationId xmlns:a16="http://schemas.microsoft.com/office/drawing/2014/main" id="{AFDC488B-9B40-FB0E-CF10-FE339EB49F5D}"/>
                  </a:ext>
                </a:extLst>
              </p:cNvPr>
              <p:cNvSpPr/>
              <p:nvPr/>
            </p:nvSpPr>
            <p:spPr>
              <a:xfrm>
                <a:off x="10142725" y="1157711"/>
                <a:ext cx="67257" cy="232002"/>
              </a:xfrm>
              <a:custGeom>
                <a:avLst/>
                <a:gdLst>
                  <a:gd name="connsiteX0" fmla="*/ 0 w 67257"/>
                  <a:gd name="connsiteY0" fmla="*/ 0 h 232002"/>
                  <a:gd name="connsiteX1" fmla="*/ 67258 w 67257"/>
                  <a:gd name="connsiteY1" fmla="*/ 0 h 232002"/>
                  <a:gd name="connsiteX2" fmla="*/ 67258 w 67257"/>
                  <a:gd name="connsiteY2" fmla="*/ 232003 h 232002"/>
                  <a:gd name="connsiteX3" fmla="*/ 0 w 67257"/>
                  <a:gd name="connsiteY3" fmla="*/ 232003 h 232002"/>
                </a:gdLst>
                <a:ahLst/>
                <a:cxnLst>
                  <a:cxn ang="0">
                    <a:pos x="connsiteX0" y="connsiteY0"/>
                  </a:cxn>
                  <a:cxn ang="0">
                    <a:pos x="connsiteX1" y="connsiteY1"/>
                  </a:cxn>
                  <a:cxn ang="0">
                    <a:pos x="connsiteX2" y="connsiteY2"/>
                  </a:cxn>
                  <a:cxn ang="0">
                    <a:pos x="connsiteX3" y="connsiteY3"/>
                  </a:cxn>
                </a:cxnLst>
                <a:rect l="l" t="t" r="r" b="b"/>
                <a:pathLst>
                  <a:path w="67257" h="232002">
                    <a:moveTo>
                      <a:pt x="0" y="0"/>
                    </a:moveTo>
                    <a:lnTo>
                      <a:pt x="67258" y="0"/>
                    </a:lnTo>
                    <a:lnTo>
                      <a:pt x="67258" y="232003"/>
                    </a:lnTo>
                    <a:lnTo>
                      <a:pt x="0" y="232003"/>
                    </a:lnTo>
                    <a:close/>
                  </a:path>
                </a:pathLst>
              </a:custGeom>
              <a:solidFill>
                <a:srgbClr val="D9484A"/>
              </a:solidFill>
              <a:ln w="0" cap="flat">
                <a:noFill/>
                <a:prstDash val="solid"/>
                <a:miter/>
              </a:ln>
            </p:spPr>
            <p:txBody>
              <a:bodyPr rtlCol="0" anchor="ctr"/>
              <a:lstStyle/>
              <a:p>
                <a:endParaRPr lang="en-US" dirty="0"/>
              </a:p>
            </p:txBody>
          </p:sp>
          <p:sp>
            <p:nvSpPr>
              <p:cNvPr id="438" name="Freeform: Shape 437">
                <a:extLst>
                  <a:ext uri="{FF2B5EF4-FFF2-40B4-BE49-F238E27FC236}">
                    <a16:creationId xmlns:a16="http://schemas.microsoft.com/office/drawing/2014/main" id="{5A2C9D64-63C3-3324-2FEE-1762DD557005}"/>
                  </a:ext>
                </a:extLst>
              </p:cNvPr>
              <p:cNvSpPr/>
              <p:nvPr/>
            </p:nvSpPr>
            <p:spPr>
              <a:xfrm>
                <a:off x="9974705" y="1224173"/>
                <a:ext cx="201434" cy="137408"/>
              </a:xfrm>
              <a:custGeom>
                <a:avLst/>
                <a:gdLst>
                  <a:gd name="connsiteX0" fmla="*/ 190729 w 201434"/>
                  <a:gd name="connsiteY0" fmla="*/ 130899 h 137408"/>
                  <a:gd name="connsiteX1" fmla="*/ 195791 w 201434"/>
                  <a:gd name="connsiteY1" fmla="*/ 137408 h 137408"/>
                  <a:gd name="connsiteX2" fmla="*/ 193622 w 201434"/>
                  <a:gd name="connsiteY2" fmla="*/ 137408 h 137408"/>
                  <a:gd name="connsiteX3" fmla="*/ 8554 w 201434"/>
                  <a:gd name="connsiteY3" fmla="*/ 102188 h 137408"/>
                  <a:gd name="connsiteX4" fmla="*/ 11881 w 201434"/>
                  <a:gd name="connsiteY4" fmla="*/ 87363 h 137408"/>
                  <a:gd name="connsiteX5" fmla="*/ 3203 w 201434"/>
                  <a:gd name="connsiteY5" fmla="*/ 39993 h 137408"/>
                  <a:gd name="connsiteX6" fmla="*/ 23018 w 201434"/>
                  <a:gd name="connsiteY6" fmla="*/ 0 h 137408"/>
                  <a:gd name="connsiteX7" fmla="*/ 193622 w 201434"/>
                  <a:gd name="connsiteY7" fmla="*/ 40789 h 137408"/>
                  <a:gd name="connsiteX8" fmla="*/ 198756 w 201434"/>
                  <a:gd name="connsiteY8" fmla="*/ 40789 h 137408"/>
                  <a:gd name="connsiteX9" fmla="*/ 199696 w 201434"/>
                  <a:gd name="connsiteY9" fmla="*/ 50552 h 137408"/>
                  <a:gd name="connsiteX10" fmla="*/ 201360 w 201434"/>
                  <a:gd name="connsiteY10" fmla="*/ 89388 h 137408"/>
                  <a:gd name="connsiteX11" fmla="*/ 201360 w 201434"/>
                  <a:gd name="connsiteY11" fmla="*/ 97849 h 137408"/>
                  <a:gd name="connsiteX12" fmla="*/ 200420 w 201434"/>
                  <a:gd name="connsiteY12" fmla="*/ 113036 h 137408"/>
                  <a:gd name="connsiteX13" fmla="*/ 195357 w 201434"/>
                  <a:gd name="connsiteY13" fmla="*/ 126705 h 137408"/>
                  <a:gd name="connsiteX14" fmla="*/ 190729 w 201434"/>
                  <a:gd name="connsiteY14" fmla="*/ 130972 h 13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1434" h="137408">
                    <a:moveTo>
                      <a:pt x="190729" y="130899"/>
                    </a:moveTo>
                    <a:cubicBezTo>
                      <a:pt x="193188" y="132780"/>
                      <a:pt x="194779" y="135022"/>
                      <a:pt x="195791" y="137408"/>
                    </a:cubicBezTo>
                    <a:cubicBezTo>
                      <a:pt x="195068" y="137408"/>
                      <a:pt x="194345" y="137408"/>
                      <a:pt x="193622" y="137408"/>
                    </a:cubicBezTo>
                    <a:cubicBezTo>
                      <a:pt x="125134" y="137408"/>
                      <a:pt x="61493" y="124463"/>
                      <a:pt x="8554" y="102188"/>
                    </a:cubicBezTo>
                    <a:cubicBezTo>
                      <a:pt x="6457" y="96764"/>
                      <a:pt x="6095" y="90979"/>
                      <a:pt x="11881" y="87363"/>
                    </a:cubicBezTo>
                    <a:cubicBezTo>
                      <a:pt x="-6488" y="84036"/>
                      <a:pt x="1467" y="49612"/>
                      <a:pt x="3203" y="39993"/>
                    </a:cubicBezTo>
                    <a:cubicBezTo>
                      <a:pt x="5228" y="29000"/>
                      <a:pt x="7253" y="6581"/>
                      <a:pt x="23018" y="0"/>
                    </a:cubicBezTo>
                    <a:cubicBezTo>
                      <a:pt x="68435" y="25384"/>
                      <a:pt x="128172" y="40789"/>
                      <a:pt x="193622" y="40789"/>
                    </a:cubicBezTo>
                    <a:cubicBezTo>
                      <a:pt x="195357" y="40789"/>
                      <a:pt x="197021" y="40789"/>
                      <a:pt x="198756" y="40789"/>
                    </a:cubicBezTo>
                    <a:cubicBezTo>
                      <a:pt x="199190" y="43971"/>
                      <a:pt x="199407" y="47225"/>
                      <a:pt x="199696" y="50552"/>
                    </a:cubicBezTo>
                    <a:cubicBezTo>
                      <a:pt x="200709" y="63497"/>
                      <a:pt x="201721" y="76442"/>
                      <a:pt x="201360" y="89388"/>
                    </a:cubicBezTo>
                    <a:cubicBezTo>
                      <a:pt x="201288" y="92208"/>
                      <a:pt x="201360" y="95029"/>
                      <a:pt x="201360" y="97849"/>
                    </a:cubicBezTo>
                    <a:cubicBezTo>
                      <a:pt x="201432" y="102912"/>
                      <a:pt x="201504" y="107974"/>
                      <a:pt x="200420" y="113036"/>
                    </a:cubicBezTo>
                    <a:cubicBezTo>
                      <a:pt x="199407" y="117520"/>
                      <a:pt x="198250" y="122655"/>
                      <a:pt x="195357" y="126705"/>
                    </a:cubicBezTo>
                    <a:cubicBezTo>
                      <a:pt x="195068" y="127139"/>
                      <a:pt x="191814" y="131767"/>
                      <a:pt x="190729" y="130972"/>
                    </a:cubicBezTo>
                    <a:close/>
                  </a:path>
                </a:pathLst>
              </a:custGeom>
              <a:solidFill>
                <a:srgbClr val="E66567"/>
              </a:solidFill>
              <a:ln w="0" cap="flat">
                <a:noFill/>
                <a:prstDash val="solid"/>
                <a:miter/>
              </a:ln>
            </p:spPr>
            <p:txBody>
              <a:bodyPr rtlCol="0" anchor="ctr"/>
              <a:lstStyle/>
              <a:p>
                <a:endParaRPr lang="en-US" dirty="0"/>
              </a:p>
            </p:txBody>
          </p:sp>
          <p:sp>
            <p:nvSpPr>
              <p:cNvPr id="439" name="Freeform: Shape 438">
                <a:extLst>
                  <a:ext uri="{FF2B5EF4-FFF2-40B4-BE49-F238E27FC236}">
                    <a16:creationId xmlns:a16="http://schemas.microsoft.com/office/drawing/2014/main" id="{42533D13-EE5E-7EAC-8D8F-F255889C140E}"/>
                  </a:ext>
                </a:extLst>
              </p:cNvPr>
              <p:cNvSpPr/>
              <p:nvPr/>
            </p:nvSpPr>
            <p:spPr>
              <a:xfrm>
                <a:off x="9983115" y="1326362"/>
                <a:ext cx="188775" cy="79716"/>
              </a:xfrm>
              <a:custGeom>
                <a:avLst/>
                <a:gdLst>
                  <a:gd name="connsiteX0" fmla="*/ 188032 w 188775"/>
                  <a:gd name="connsiteY0" fmla="*/ 52866 h 79716"/>
                  <a:gd name="connsiteX1" fmla="*/ 187743 w 188775"/>
                  <a:gd name="connsiteY1" fmla="*/ 54457 h 79716"/>
                  <a:gd name="connsiteX2" fmla="*/ 183187 w 188775"/>
                  <a:gd name="connsiteY2" fmla="*/ 63280 h 79716"/>
                  <a:gd name="connsiteX3" fmla="*/ 156139 w 188775"/>
                  <a:gd name="connsiteY3" fmla="*/ 76949 h 79716"/>
                  <a:gd name="connsiteX4" fmla="*/ 153753 w 188775"/>
                  <a:gd name="connsiteY4" fmla="*/ 77455 h 79716"/>
                  <a:gd name="connsiteX5" fmla="*/ 121209 w 188775"/>
                  <a:gd name="connsiteY5" fmla="*/ 75575 h 79716"/>
                  <a:gd name="connsiteX6" fmla="*/ 120341 w 188775"/>
                  <a:gd name="connsiteY6" fmla="*/ 76081 h 79716"/>
                  <a:gd name="connsiteX7" fmla="*/ 120124 w 188775"/>
                  <a:gd name="connsiteY7" fmla="*/ 76153 h 79716"/>
                  <a:gd name="connsiteX8" fmla="*/ 59592 w 188775"/>
                  <a:gd name="connsiteY8" fmla="*/ 60532 h 79716"/>
                  <a:gd name="connsiteX9" fmla="*/ 26758 w 188775"/>
                  <a:gd name="connsiteY9" fmla="*/ 31532 h 79716"/>
                  <a:gd name="connsiteX10" fmla="*/ 26758 w 188775"/>
                  <a:gd name="connsiteY10" fmla="*/ 31532 h 79716"/>
                  <a:gd name="connsiteX11" fmla="*/ 26541 w 188775"/>
                  <a:gd name="connsiteY11" fmla="*/ 31459 h 79716"/>
                  <a:gd name="connsiteX12" fmla="*/ 26541 w 188775"/>
                  <a:gd name="connsiteY12" fmla="*/ 31459 h 79716"/>
                  <a:gd name="connsiteX13" fmla="*/ 5207 w 188775"/>
                  <a:gd name="connsiteY13" fmla="*/ 9619 h 79716"/>
                  <a:gd name="connsiteX14" fmla="*/ 0 w 188775"/>
                  <a:gd name="connsiteY14" fmla="*/ 0 h 79716"/>
                  <a:gd name="connsiteX15" fmla="*/ 59953 w 188775"/>
                  <a:gd name="connsiteY15" fmla="*/ 19960 h 79716"/>
                  <a:gd name="connsiteX16" fmla="*/ 60026 w 188775"/>
                  <a:gd name="connsiteY16" fmla="*/ 19960 h 79716"/>
                  <a:gd name="connsiteX17" fmla="*/ 62774 w 188775"/>
                  <a:gd name="connsiteY17" fmla="*/ 20684 h 79716"/>
                  <a:gd name="connsiteX18" fmla="*/ 65450 w 188775"/>
                  <a:gd name="connsiteY18" fmla="*/ 21334 h 79716"/>
                  <a:gd name="connsiteX19" fmla="*/ 76949 w 188775"/>
                  <a:gd name="connsiteY19" fmla="*/ 23938 h 79716"/>
                  <a:gd name="connsiteX20" fmla="*/ 159466 w 188775"/>
                  <a:gd name="connsiteY20" fmla="*/ 34641 h 79716"/>
                  <a:gd name="connsiteX21" fmla="*/ 184995 w 188775"/>
                  <a:gd name="connsiteY21" fmla="*/ 35220 h 79716"/>
                  <a:gd name="connsiteX22" fmla="*/ 187237 w 188775"/>
                  <a:gd name="connsiteY22" fmla="*/ 35220 h 79716"/>
                  <a:gd name="connsiteX23" fmla="*/ 187815 w 188775"/>
                  <a:gd name="connsiteY23" fmla="*/ 52866 h 7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8775" h="79716">
                    <a:moveTo>
                      <a:pt x="188032" y="52866"/>
                    </a:moveTo>
                    <a:cubicBezTo>
                      <a:pt x="187960" y="53445"/>
                      <a:pt x="187888" y="53951"/>
                      <a:pt x="187743" y="54457"/>
                    </a:cubicBezTo>
                    <a:cubicBezTo>
                      <a:pt x="187237" y="57711"/>
                      <a:pt x="185574" y="60677"/>
                      <a:pt x="183187" y="63280"/>
                    </a:cubicBezTo>
                    <a:cubicBezTo>
                      <a:pt x="177401" y="69861"/>
                      <a:pt x="166843" y="74417"/>
                      <a:pt x="156139" y="76949"/>
                    </a:cubicBezTo>
                    <a:cubicBezTo>
                      <a:pt x="155416" y="77093"/>
                      <a:pt x="154620" y="77310"/>
                      <a:pt x="153753" y="77455"/>
                    </a:cubicBezTo>
                    <a:cubicBezTo>
                      <a:pt x="143700" y="79624"/>
                      <a:pt x="127790" y="81939"/>
                      <a:pt x="121209" y="75575"/>
                    </a:cubicBezTo>
                    <a:cubicBezTo>
                      <a:pt x="120919" y="75791"/>
                      <a:pt x="120702" y="75936"/>
                      <a:pt x="120341" y="76081"/>
                    </a:cubicBezTo>
                    <a:cubicBezTo>
                      <a:pt x="120341" y="76153"/>
                      <a:pt x="120196" y="76153"/>
                      <a:pt x="120124" y="76153"/>
                    </a:cubicBezTo>
                    <a:cubicBezTo>
                      <a:pt x="106166" y="83674"/>
                      <a:pt x="69644" y="66173"/>
                      <a:pt x="59592" y="60532"/>
                    </a:cubicBezTo>
                    <a:cubicBezTo>
                      <a:pt x="48744" y="54385"/>
                      <a:pt x="25601" y="42163"/>
                      <a:pt x="26758" y="31532"/>
                    </a:cubicBezTo>
                    <a:lnTo>
                      <a:pt x="26758" y="31532"/>
                    </a:lnTo>
                    <a:cubicBezTo>
                      <a:pt x="26758" y="31532"/>
                      <a:pt x="26541" y="31459"/>
                      <a:pt x="26541" y="31459"/>
                    </a:cubicBezTo>
                    <a:lnTo>
                      <a:pt x="26541" y="31459"/>
                    </a:lnTo>
                    <a:cubicBezTo>
                      <a:pt x="16634" y="30736"/>
                      <a:pt x="8751" y="15115"/>
                      <a:pt x="5207" y="9619"/>
                    </a:cubicBezTo>
                    <a:cubicBezTo>
                      <a:pt x="3616" y="7015"/>
                      <a:pt x="1446" y="3616"/>
                      <a:pt x="0" y="0"/>
                    </a:cubicBezTo>
                    <a:cubicBezTo>
                      <a:pt x="18731" y="7883"/>
                      <a:pt x="38836" y="14536"/>
                      <a:pt x="59953" y="19960"/>
                    </a:cubicBezTo>
                    <a:lnTo>
                      <a:pt x="60026" y="19960"/>
                    </a:lnTo>
                    <a:cubicBezTo>
                      <a:pt x="60966" y="20250"/>
                      <a:pt x="61834" y="20467"/>
                      <a:pt x="62774" y="20684"/>
                    </a:cubicBezTo>
                    <a:cubicBezTo>
                      <a:pt x="63642" y="20901"/>
                      <a:pt x="64582" y="21117"/>
                      <a:pt x="65450" y="21334"/>
                    </a:cubicBezTo>
                    <a:cubicBezTo>
                      <a:pt x="69210" y="22202"/>
                      <a:pt x="73043" y="23142"/>
                      <a:pt x="76949" y="23938"/>
                    </a:cubicBezTo>
                    <a:cubicBezTo>
                      <a:pt x="103128" y="29579"/>
                      <a:pt x="130827" y="33195"/>
                      <a:pt x="159466" y="34641"/>
                    </a:cubicBezTo>
                    <a:cubicBezTo>
                      <a:pt x="167927" y="35003"/>
                      <a:pt x="176461" y="35220"/>
                      <a:pt x="184995" y="35220"/>
                    </a:cubicBezTo>
                    <a:lnTo>
                      <a:pt x="187237" y="35220"/>
                    </a:lnTo>
                    <a:cubicBezTo>
                      <a:pt x="189623" y="40789"/>
                      <a:pt x="188755" y="47297"/>
                      <a:pt x="187815" y="52866"/>
                    </a:cubicBezTo>
                    <a:close/>
                  </a:path>
                </a:pathLst>
              </a:custGeom>
              <a:solidFill>
                <a:srgbClr val="E66567"/>
              </a:solidFill>
              <a:ln w="0" cap="flat">
                <a:noFill/>
                <a:prstDash val="solid"/>
                <a:miter/>
              </a:ln>
            </p:spPr>
            <p:txBody>
              <a:bodyPr rtlCol="0" anchor="ctr"/>
              <a:lstStyle/>
              <a:p>
                <a:endParaRPr lang="en-US" dirty="0"/>
              </a:p>
            </p:txBody>
          </p:sp>
          <p:sp>
            <p:nvSpPr>
              <p:cNvPr id="440" name="Freeform: Shape 439">
                <a:extLst>
                  <a:ext uri="{FF2B5EF4-FFF2-40B4-BE49-F238E27FC236}">
                    <a16:creationId xmlns:a16="http://schemas.microsoft.com/office/drawing/2014/main" id="{4A1F89B3-17CC-3AAD-754A-C02EABE9B0A1}"/>
                  </a:ext>
                </a:extLst>
              </p:cNvPr>
              <p:cNvSpPr/>
              <p:nvPr/>
            </p:nvSpPr>
            <p:spPr>
              <a:xfrm>
                <a:off x="9997105" y="1137979"/>
                <a:ext cx="179675" cy="126983"/>
              </a:xfrm>
              <a:custGeom>
                <a:avLst/>
                <a:gdLst>
                  <a:gd name="connsiteX0" fmla="*/ 179249 w 179675"/>
                  <a:gd name="connsiteY0" fmla="*/ 70067 h 126983"/>
                  <a:gd name="connsiteX1" fmla="*/ 176718 w 179675"/>
                  <a:gd name="connsiteY1" fmla="*/ 90679 h 126983"/>
                  <a:gd name="connsiteX2" fmla="*/ 167389 w 179675"/>
                  <a:gd name="connsiteY2" fmla="*/ 106300 h 126983"/>
                  <a:gd name="connsiteX3" fmla="*/ 174910 w 179675"/>
                  <a:gd name="connsiteY3" fmla="*/ 119317 h 126983"/>
                  <a:gd name="connsiteX4" fmla="*/ 176356 w 179675"/>
                  <a:gd name="connsiteY4" fmla="*/ 126983 h 126983"/>
                  <a:gd name="connsiteX5" fmla="*/ 171222 w 179675"/>
                  <a:gd name="connsiteY5" fmla="*/ 126983 h 126983"/>
                  <a:gd name="connsiteX6" fmla="*/ 619 w 179675"/>
                  <a:gd name="connsiteY6" fmla="*/ 86195 h 126983"/>
                  <a:gd name="connsiteX7" fmla="*/ 2788 w 179675"/>
                  <a:gd name="connsiteY7" fmla="*/ 85399 h 126983"/>
                  <a:gd name="connsiteX8" fmla="*/ 24701 w 179675"/>
                  <a:gd name="connsiteY8" fmla="*/ 49239 h 126983"/>
                  <a:gd name="connsiteX9" fmla="*/ 67298 w 179675"/>
                  <a:gd name="connsiteY9" fmla="*/ 18720 h 126983"/>
                  <a:gd name="connsiteX10" fmla="*/ 98612 w 179675"/>
                  <a:gd name="connsiteY10" fmla="*/ 12645 h 126983"/>
                  <a:gd name="connsiteX11" fmla="*/ 131590 w 179675"/>
                  <a:gd name="connsiteY11" fmla="*/ 206 h 126983"/>
                  <a:gd name="connsiteX12" fmla="*/ 158276 w 179675"/>
                  <a:gd name="connsiteY12" fmla="*/ 2014 h 126983"/>
                  <a:gd name="connsiteX13" fmla="*/ 172813 w 179675"/>
                  <a:gd name="connsiteY13" fmla="*/ 8089 h 126983"/>
                  <a:gd name="connsiteX14" fmla="*/ 176501 w 179675"/>
                  <a:gd name="connsiteY14" fmla="*/ 21685 h 126983"/>
                  <a:gd name="connsiteX15" fmla="*/ 169052 w 179675"/>
                  <a:gd name="connsiteY15" fmla="*/ 31665 h 126983"/>
                  <a:gd name="connsiteX16" fmla="*/ 175633 w 179675"/>
                  <a:gd name="connsiteY16" fmla="*/ 41573 h 126983"/>
                  <a:gd name="connsiteX17" fmla="*/ 179177 w 179675"/>
                  <a:gd name="connsiteY17" fmla="*/ 56182 h 126983"/>
                  <a:gd name="connsiteX18" fmla="*/ 179177 w 179675"/>
                  <a:gd name="connsiteY18" fmla="*/ 69850 h 12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75" h="126983">
                    <a:moveTo>
                      <a:pt x="179249" y="70067"/>
                    </a:moveTo>
                    <a:cubicBezTo>
                      <a:pt x="179105" y="77010"/>
                      <a:pt x="178092" y="83880"/>
                      <a:pt x="176718" y="90679"/>
                    </a:cubicBezTo>
                    <a:cubicBezTo>
                      <a:pt x="175778" y="95524"/>
                      <a:pt x="175706" y="104347"/>
                      <a:pt x="167389" y="106300"/>
                    </a:cubicBezTo>
                    <a:cubicBezTo>
                      <a:pt x="174042" y="108686"/>
                      <a:pt x="173825" y="115050"/>
                      <a:pt x="174910" y="119317"/>
                    </a:cubicBezTo>
                    <a:cubicBezTo>
                      <a:pt x="175561" y="121921"/>
                      <a:pt x="175995" y="124452"/>
                      <a:pt x="176356" y="126983"/>
                    </a:cubicBezTo>
                    <a:cubicBezTo>
                      <a:pt x="174621" y="126983"/>
                      <a:pt x="172957" y="126983"/>
                      <a:pt x="171222" y="126983"/>
                    </a:cubicBezTo>
                    <a:cubicBezTo>
                      <a:pt x="105772" y="126983"/>
                      <a:pt x="45963" y="111579"/>
                      <a:pt x="619" y="86195"/>
                    </a:cubicBezTo>
                    <a:cubicBezTo>
                      <a:pt x="1342" y="85905"/>
                      <a:pt x="2065" y="85616"/>
                      <a:pt x="2788" y="85399"/>
                    </a:cubicBezTo>
                    <a:cubicBezTo>
                      <a:pt x="-8638" y="78601"/>
                      <a:pt x="18337" y="55314"/>
                      <a:pt x="24701" y="49239"/>
                    </a:cubicBezTo>
                    <a:cubicBezTo>
                      <a:pt x="36706" y="37813"/>
                      <a:pt x="51026" y="27398"/>
                      <a:pt x="67298" y="18720"/>
                    </a:cubicBezTo>
                    <a:cubicBezTo>
                      <a:pt x="69106" y="17780"/>
                      <a:pt x="91019" y="8017"/>
                      <a:pt x="98612" y="12645"/>
                    </a:cubicBezTo>
                    <a:cubicBezTo>
                      <a:pt x="97528" y="4111"/>
                      <a:pt x="120236" y="1002"/>
                      <a:pt x="131590" y="206"/>
                    </a:cubicBezTo>
                    <a:cubicBezTo>
                      <a:pt x="139979" y="-372"/>
                      <a:pt x="150249" y="278"/>
                      <a:pt x="158276" y="2014"/>
                    </a:cubicBezTo>
                    <a:cubicBezTo>
                      <a:pt x="163773" y="3171"/>
                      <a:pt x="169414" y="4835"/>
                      <a:pt x="172813" y="8089"/>
                    </a:cubicBezTo>
                    <a:cubicBezTo>
                      <a:pt x="177152" y="12284"/>
                      <a:pt x="176863" y="16550"/>
                      <a:pt x="176501" y="21685"/>
                    </a:cubicBezTo>
                    <a:cubicBezTo>
                      <a:pt x="176284" y="24144"/>
                      <a:pt x="171366" y="32533"/>
                      <a:pt x="169052" y="31665"/>
                    </a:cubicBezTo>
                    <a:cubicBezTo>
                      <a:pt x="173970" y="33546"/>
                      <a:pt x="174332" y="38319"/>
                      <a:pt x="175633" y="41573"/>
                    </a:cubicBezTo>
                    <a:cubicBezTo>
                      <a:pt x="177441" y="46274"/>
                      <a:pt x="178020" y="51481"/>
                      <a:pt x="179177" y="56182"/>
                    </a:cubicBezTo>
                    <a:cubicBezTo>
                      <a:pt x="180262" y="60666"/>
                      <a:pt x="179249" y="65294"/>
                      <a:pt x="179177" y="69850"/>
                    </a:cubicBezTo>
                    <a:close/>
                  </a:path>
                </a:pathLst>
              </a:custGeom>
              <a:solidFill>
                <a:srgbClr val="E66567"/>
              </a:solidFill>
              <a:ln w="0" cap="flat">
                <a:noFill/>
                <a:prstDash val="solid"/>
                <a:miter/>
              </a:ln>
            </p:spPr>
            <p:txBody>
              <a:bodyPr rtlCol="0" anchor="ctr"/>
              <a:lstStyle/>
              <a:p>
                <a:endParaRPr lang="en-US" dirty="0"/>
              </a:p>
            </p:txBody>
          </p:sp>
          <p:sp>
            <p:nvSpPr>
              <p:cNvPr id="441" name="Freeform: Shape 440">
                <a:extLst>
                  <a:ext uri="{FF2B5EF4-FFF2-40B4-BE49-F238E27FC236}">
                    <a16:creationId xmlns:a16="http://schemas.microsoft.com/office/drawing/2014/main" id="{8A754897-8563-BECF-6445-C9C21DB0E4A5}"/>
                  </a:ext>
                </a:extLst>
              </p:cNvPr>
              <p:cNvSpPr/>
              <p:nvPr/>
            </p:nvSpPr>
            <p:spPr>
              <a:xfrm>
                <a:off x="10095356" y="1149973"/>
                <a:ext cx="18658" cy="21189"/>
              </a:xfrm>
              <a:custGeom>
                <a:avLst/>
                <a:gdLst>
                  <a:gd name="connsiteX0" fmla="*/ 0 w 18658"/>
                  <a:gd name="connsiteY0" fmla="*/ 0 h 21189"/>
                  <a:gd name="connsiteX1" fmla="*/ 289 w 18658"/>
                  <a:gd name="connsiteY1" fmla="*/ 217 h 21189"/>
                  <a:gd name="connsiteX2" fmla="*/ 1157 w 18658"/>
                  <a:gd name="connsiteY2" fmla="*/ 868 h 21189"/>
                  <a:gd name="connsiteX3" fmla="*/ 3399 w 18658"/>
                  <a:gd name="connsiteY3" fmla="*/ 3616 h 21189"/>
                  <a:gd name="connsiteX4" fmla="*/ 5135 w 18658"/>
                  <a:gd name="connsiteY4" fmla="*/ 7883 h 21189"/>
                  <a:gd name="connsiteX5" fmla="*/ 5786 w 18658"/>
                  <a:gd name="connsiteY5" fmla="*/ 10269 h 21189"/>
                  <a:gd name="connsiteX6" fmla="*/ 6509 w 18658"/>
                  <a:gd name="connsiteY6" fmla="*/ 12656 h 21189"/>
                  <a:gd name="connsiteX7" fmla="*/ 8823 w 18658"/>
                  <a:gd name="connsiteY7" fmla="*/ 16995 h 21189"/>
                  <a:gd name="connsiteX8" fmla="*/ 10703 w 18658"/>
                  <a:gd name="connsiteY8" fmla="*/ 18586 h 21189"/>
                  <a:gd name="connsiteX9" fmla="*/ 11210 w 18658"/>
                  <a:gd name="connsiteY9" fmla="*/ 18948 h 21189"/>
                  <a:gd name="connsiteX10" fmla="*/ 11788 w 18658"/>
                  <a:gd name="connsiteY10" fmla="*/ 19237 h 21189"/>
                  <a:gd name="connsiteX11" fmla="*/ 12945 w 18658"/>
                  <a:gd name="connsiteY11" fmla="*/ 19743 h 21189"/>
                  <a:gd name="connsiteX12" fmla="*/ 15187 w 18658"/>
                  <a:gd name="connsiteY12" fmla="*/ 20394 h 21189"/>
                  <a:gd name="connsiteX13" fmla="*/ 16995 w 18658"/>
                  <a:gd name="connsiteY13" fmla="*/ 20828 h 21189"/>
                  <a:gd name="connsiteX14" fmla="*/ 18658 w 18658"/>
                  <a:gd name="connsiteY14" fmla="*/ 21117 h 21189"/>
                  <a:gd name="connsiteX15" fmla="*/ 16923 w 18658"/>
                  <a:gd name="connsiteY15" fmla="*/ 21190 h 21189"/>
                  <a:gd name="connsiteX16" fmla="*/ 14898 w 18658"/>
                  <a:gd name="connsiteY16" fmla="*/ 21190 h 21189"/>
                  <a:gd name="connsiteX17" fmla="*/ 12294 w 18658"/>
                  <a:gd name="connsiteY17" fmla="*/ 20828 h 21189"/>
                  <a:gd name="connsiteX18" fmla="*/ 9402 w 18658"/>
                  <a:gd name="connsiteY18" fmla="*/ 19816 h 21189"/>
                  <a:gd name="connsiteX19" fmla="*/ 6798 w 18658"/>
                  <a:gd name="connsiteY19" fmla="*/ 18008 h 21189"/>
                  <a:gd name="connsiteX20" fmla="*/ 4918 w 18658"/>
                  <a:gd name="connsiteY20" fmla="*/ 15693 h 21189"/>
                  <a:gd name="connsiteX21" fmla="*/ 3833 w 18658"/>
                  <a:gd name="connsiteY21" fmla="*/ 13162 h 21189"/>
                  <a:gd name="connsiteX22" fmla="*/ 2748 w 18658"/>
                  <a:gd name="connsiteY22" fmla="*/ 8172 h 21189"/>
                  <a:gd name="connsiteX23" fmla="*/ 2386 w 18658"/>
                  <a:gd name="connsiteY23" fmla="*/ 5930 h 21189"/>
                  <a:gd name="connsiteX24" fmla="*/ 1953 w 18658"/>
                  <a:gd name="connsiteY24" fmla="*/ 3978 h 21189"/>
                  <a:gd name="connsiteX25" fmla="*/ 795 w 18658"/>
                  <a:gd name="connsiteY25" fmla="*/ 1085 h 21189"/>
                  <a:gd name="connsiteX26" fmla="*/ 289 w 18658"/>
                  <a:gd name="connsiteY26" fmla="*/ 289 h 21189"/>
                  <a:gd name="connsiteX27" fmla="*/ 72 w 18658"/>
                  <a:gd name="connsiteY27" fmla="*/ 0 h 21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658" h="21189">
                    <a:moveTo>
                      <a:pt x="0" y="0"/>
                    </a:moveTo>
                    <a:cubicBezTo>
                      <a:pt x="0" y="0"/>
                      <a:pt x="145" y="72"/>
                      <a:pt x="289" y="217"/>
                    </a:cubicBezTo>
                    <a:cubicBezTo>
                      <a:pt x="506" y="362"/>
                      <a:pt x="795" y="579"/>
                      <a:pt x="1157" y="868"/>
                    </a:cubicBezTo>
                    <a:cubicBezTo>
                      <a:pt x="1880" y="1446"/>
                      <a:pt x="2748" y="2387"/>
                      <a:pt x="3399" y="3616"/>
                    </a:cubicBezTo>
                    <a:cubicBezTo>
                      <a:pt x="4122" y="4845"/>
                      <a:pt x="4701" y="6292"/>
                      <a:pt x="5135" y="7883"/>
                    </a:cubicBezTo>
                    <a:cubicBezTo>
                      <a:pt x="5352" y="8678"/>
                      <a:pt x="5641" y="9474"/>
                      <a:pt x="5786" y="10269"/>
                    </a:cubicBezTo>
                    <a:cubicBezTo>
                      <a:pt x="6002" y="11065"/>
                      <a:pt x="6219" y="11861"/>
                      <a:pt x="6509" y="12656"/>
                    </a:cubicBezTo>
                    <a:cubicBezTo>
                      <a:pt x="7015" y="14247"/>
                      <a:pt x="7738" y="15766"/>
                      <a:pt x="8823" y="16995"/>
                    </a:cubicBezTo>
                    <a:cubicBezTo>
                      <a:pt x="9329" y="17646"/>
                      <a:pt x="9980" y="18152"/>
                      <a:pt x="10703" y="18586"/>
                    </a:cubicBezTo>
                    <a:cubicBezTo>
                      <a:pt x="10848" y="18731"/>
                      <a:pt x="11065" y="18803"/>
                      <a:pt x="11210" y="18948"/>
                    </a:cubicBezTo>
                    <a:cubicBezTo>
                      <a:pt x="11426" y="19020"/>
                      <a:pt x="11571" y="19165"/>
                      <a:pt x="11788" y="19237"/>
                    </a:cubicBezTo>
                    <a:cubicBezTo>
                      <a:pt x="12150" y="19454"/>
                      <a:pt x="12584" y="19599"/>
                      <a:pt x="12945" y="19743"/>
                    </a:cubicBezTo>
                    <a:cubicBezTo>
                      <a:pt x="13741" y="20033"/>
                      <a:pt x="14464" y="20250"/>
                      <a:pt x="15187" y="20394"/>
                    </a:cubicBezTo>
                    <a:cubicBezTo>
                      <a:pt x="15838" y="20611"/>
                      <a:pt x="16489" y="20684"/>
                      <a:pt x="16995" y="20828"/>
                    </a:cubicBezTo>
                    <a:cubicBezTo>
                      <a:pt x="18080" y="20973"/>
                      <a:pt x="18658" y="21117"/>
                      <a:pt x="18658" y="21117"/>
                    </a:cubicBezTo>
                    <a:cubicBezTo>
                      <a:pt x="18658" y="21117"/>
                      <a:pt x="18008" y="21117"/>
                      <a:pt x="16923" y="21190"/>
                    </a:cubicBezTo>
                    <a:cubicBezTo>
                      <a:pt x="16344" y="21190"/>
                      <a:pt x="15693" y="21190"/>
                      <a:pt x="14898" y="21190"/>
                    </a:cubicBezTo>
                    <a:cubicBezTo>
                      <a:pt x="14102" y="21190"/>
                      <a:pt x="13234" y="21045"/>
                      <a:pt x="12294" y="20828"/>
                    </a:cubicBezTo>
                    <a:cubicBezTo>
                      <a:pt x="11354" y="20611"/>
                      <a:pt x="10342" y="20322"/>
                      <a:pt x="9402" y="19816"/>
                    </a:cubicBezTo>
                    <a:cubicBezTo>
                      <a:pt x="8461" y="19382"/>
                      <a:pt x="7521" y="18731"/>
                      <a:pt x="6798" y="18008"/>
                    </a:cubicBezTo>
                    <a:cubicBezTo>
                      <a:pt x="6075" y="17285"/>
                      <a:pt x="5424" y="16489"/>
                      <a:pt x="4918" y="15693"/>
                    </a:cubicBezTo>
                    <a:cubicBezTo>
                      <a:pt x="4411" y="14898"/>
                      <a:pt x="4050" y="14030"/>
                      <a:pt x="3833" y="13162"/>
                    </a:cubicBezTo>
                    <a:cubicBezTo>
                      <a:pt x="3254" y="11427"/>
                      <a:pt x="3037" y="9763"/>
                      <a:pt x="2748" y="8172"/>
                    </a:cubicBezTo>
                    <a:cubicBezTo>
                      <a:pt x="2603" y="7377"/>
                      <a:pt x="2459" y="6653"/>
                      <a:pt x="2386" y="5930"/>
                    </a:cubicBezTo>
                    <a:cubicBezTo>
                      <a:pt x="2242" y="5207"/>
                      <a:pt x="2097" y="4556"/>
                      <a:pt x="1953" y="3978"/>
                    </a:cubicBezTo>
                    <a:cubicBezTo>
                      <a:pt x="1591" y="2748"/>
                      <a:pt x="1157" y="1808"/>
                      <a:pt x="795" y="1085"/>
                    </a:cubicBezTo>
                    <a:cubicBezTo>
                      <a:pt x="578" y="723"/>
                      <a:pt x="434" y="506"/>
                      <a:pt x="289" y="289"/>
                    </a:cubicBezTo>
                    <a:cubicBezTo>
                      <a:pt x="145" y="72"/>
                      <a:pt x="72" y="0"/>
                      <a:pt x="72" y="0"/>
                    </a:cubicBezTo>
                    <a:close/>
                  </a:path>
                </a:pathLst>
              </a:custGeom>
              <a:solidFill>
                <a:srgbClr val="D9484A"/>
              </a:solidFill>
              <a:ln w="0" cap="flat">
                <a:noFill/>
                <a:prstDash val="solid"/>
                <a:miter/>
              </a:ln>
            </p:spPr>
            <p:txBody>
              <a:bodyPr rtlCol="0" anchor="ctr"/>
              <a:lstStyle/>
              <a:p>
                <a:endParaRPr lang="en-US" dirty="0"/>
              </a:p>
            </p:txBody>
          </p:sp>
          <p:sp>
            <p:nvSpPr>
              <p:cNvPr id="442" name="Freeform: Shape 441">
                <a:extLst>
                  <a:ext uri="{FF2B5EF4-FFF2-40B4-BE49-F238E27FC236}">
                    <a16:creationId xmlns:a16="http://schemas.microsoft.com/office/drawing/2014/main" id="{DE9FA1AF-5D38-6932-3616-A536422DCBA5}"/>
                  </a:ext>
                </a:extLst>
              </p:cNvPr>
              <p:cNvSpPr/>
              <p:nvPr/>
            </p:nvSpPr>
            <p:spPr>
              <a:xfrm>
                <a:off x="10172883" y="1151708"/>
                <a:ext cx="12366" cy="25239"/>
              </a:xfrm>
              <a:custGeom>
                <a:avLst/>
                <a:gdLst>
                  <a:gd name="connsiteX0" fmla="*/ 145 w 12366"/>
                  <a:gd name="connsiteY0" fmla="*/ 0 h 25239"/>
                  <a:gd name="connsiteX1" fmla="*/ 362 w 12366"/>
                  <a:gd name="connsiteY1" fmla="*/ 289 h 25239"/>
                  <a:gd name="connsiteX2" fmla="*/ 1012 w 12366"/>
                  <a:gd name="connsiteY2" fmla="*/ 1157 h 25239"/>
                  <a:gd name="connsiteX3" fmla="*/ 2459 w 12366"/>
                  <a:gd name="connsiteY3" fmla="*/ 4412 h 25239"/>
                  <a:gd name="connsiteX4" fmla="*/ 3038 w 12366"/>
                  <a:gd name="connsiteY4" fmla="*/ 8968 h 25239"/>
                  <a:gd name="connsiteX5" fmla="*/ 3038 w 12366"/>
                  <a:gd name="connsiteY5" fmla="*/ 11427 h 25239"/>
                  <a:gd name="connsiteX6" fmla="*/ 3038 w 12366"/>
                  <a:gd name="connsiteY6" fmla="*/ 13958 h 25239"/>
                  <a:gd name="connsiteX7" fmla="*/ 4050 w 12366"/>
                  <a:gd name="connsiteY7" fmla="*/ 18731 h 25239"/>
                  <a:gd name="connsiteX8" fmla="*/ 5424 w 12366"/>
                  <a:gd name="connsiteY8" fmla="*/ 20756 h 25239"/>
                  <a:gd name="connsiteX9" fmla="*/ 5858 w 12366"/>
                  <a:gd name="connsiteY9" fmla="*/ 21190 h 25239"/>
                  <a:gd name="connsiteX10" fmla="*/ 6292 w 12366"/>
                  <a:gd name="connsiteY10" fmla="*/ 21624 h 25239"/>
                  <a:gd name="connsiteX11" fmla="*/ 7232 w 12366"/>
                  <a:gd name="connsiteY11" fmla="*/ 22419 h 25239"/>
                  <a:gd name="connsiteX12" fmla="*/ 9185 w 12366"/>
                  <a:gd name="connsiteY12" fmla="*/ 23649 h 25239"/>
                  <a:gd name="connsiteX13" fmla="*/ 10848 w 12366"/>
                  <a:gd name="connsiteY13" fmla="*/ 24517 h 25239"/>
                  <a:gd name="connsiteX14" fmla="*/ 12367 w 12366"/>
                  <a:gd name="connsiteY14" fmla="*/ 25240 h 25239"/>
                  <a:gd name="connsiteX15" fmla="*/ 10631 w 12366"/>
                  <a:gd name="connsiteY15" fmla="*/ 24878 h 25239"/>
                  <a:gd name="connsiteX16" fmla="*/ 8679 w 12366"/>
                  <a:gd name="connsiteY16" fmla="*/ 24300 h 25239"/>
                  <a:gd name="connsiteX17" fmla="*/ 6292 w 12366"/>
                  <a:gd name="connsiteY17" fmla="*/ 23215 h 25239"/>
                  <a:gd name="connsiteX18" fmla="*/ 3761 w 12366"/>
                  <a:gd name="connsiteY18" fmla="*/ 21479 h 25239"/>
                  <a:gd name="connsiteX19" fmla="*/ 1736 w 12366"/>
                  <a:gd name="connsiteY19" fmla="*/ 19093 h 25239"/>
                  <a:gd name="connsiteX20" fmla="*/ 579 w 12366"/>
                  <a:gd name="connsiteY20" fmla="*/ 16344 h 25239"/>
                  <a:gd name="connsiteX21" fmla="*/ 145 w 12366"/>
                  <a:gd name="connsiteY21" fmla="*/ 13596 h 25239"/>
                  <a:gd name="connsiteX22" fmla="*/ 434 w 12366"/>
                  <a:gd name="connsiteY22" fmla="*/ 8534 h 25239"/>
                  <a:gd name="connsiteX23" fmla="*/ 651 w 12366"/>
                  <a:gd name="connsiteY23" fmla="*/ 6292 h 25239"/>
                  <a:gd name="connsiteX24" fmla="*/ 723 w 12366"/>
                  <a:gd name="connsiteY24" fmla="*/ 4267 h 25239"/>
                  <a:gd name="connsiteX25" fmla="*/ 362 w 12366"/>
                  <a:gd name="connsiteY25" fmla="*/ 1157 h 25239"/>
                  <a:gd name="connsiteX26" fmla="*/ 72 w 12366"/>
                  <a:gd name="connsiteY26" fmla="*/ 289 h 25239"/>
                  <a:gd name="connsiteX27" fmla="*/ 0 w 12366"/>
                  <a:gd name="connsiteY27" fmla="*/ 0 h 2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366" h="25239">
                    <a:moveTo>
                      <a:pt x="145" y="0"/>
                    </a:moveTo>
                    <a:cubicBezTo>
                      <a:pt x="145" y="0"/>
                      <a:pt x="217" y="72"/>
                      <a:pt x="362" y="289"/>
                    </a:cubicBezTo>
                    <a:cubicBezTo>
                      <a:pt x="506" y="506"/>
                      <a:pt x="796" y="723"/>
                      <a:pt x="1012" y="1157"/>
                    </a:cubicBezTo>
                    <a:cubicBezTo>
                      <a:pt x="1519" y="1953"/>
                      <a:pt x="2097" y="3037"/>
                      <a:pt x="2459" y="4412"/>
                    </a:cubicBezTo>
                    <a:cubicBezTo>
                      <a:pt x="2820" y="5786"/>
                      <a:pt x="2965" y="7377"/>
                      <a:pt x="3038" y="8968"/>
                    </a:cubicBezTo>
                    <a:cubicBezTo>
                      <a:pt x="3038" y="9763"/>
                      <a:pt x="3038" y="10631"/>
                      <a:pt x="3038" y="11427"/>
                    </a:cubicBezTo>
                    <a:cubicBezTo>
                      <a:pt x="3038" y="12294"/>
                      <a:pt x="3038" y="13090"/>
                      <a:pt x="3038" y="13958"/>
                    </a:cubicBezTo>
                    <a:cubicBezTo>
                      <a:pt x="3110" y="15621"/>
                      <a:pt x="3327" y="17285"/>
                      <a:pt x="4050" y="18731"/>
                    </a:cubicBezTo>
                    <a:cubicBezTo>
                      <a:pt x="4412" y="19454"/>
                      <a:pt x="4846" y="20177"/>
                      <a:pt x="5424" y="20756"/>
                    </a:cubicBezTo>
                    <a:cubicBezTo>
                      <a:pt x="5569" y="20901"/>
                      <a:pt x="5713" y="21045"/>
                      <a:pt x="5858" y="21190"/>
                    </a:cubicBezTo>
                    <a:cubicBezTo>
                      <a:pt x="6003" y="21334"/>
                      <a:pt x="6147" y="21479"/>
                      <a:pt x="6292" y="21624"/>
                    </a:cubicBezTo>
                    <a:cubicBezTo>
                      <a:pt x="6581" y="21913"/>
                      <a:pt x="6943" y="22130"/>
                      <a:pt x="7232" y="22419"/>
                    </a:cubicBezTo>
                    <a:cubicBezTo>
                      <a:pt x="7883" y="22925"/>
                      <a:pt x="8534" y="23287"/>
                      <a:pt x="9185" y="23649"/>
                    </a:cubicBezTo>
                    <a:cubicBezTo>
                      <a:pt x="9763" y="24010"/>
                      <a:pt x="10414" y="24300"/>
                      <a:pt x="10848" y="24517"/>
                    </a:cubicBezTo>
                    <a:cubicBezTo>
                      <a:pt x="11860" y="24950"/>
                      <a:pt x="12367" y="25240"/>
                      <a:pt x="12367" y="25240"/>
                    </a:cubicBezTo>
                    <a:cubicBezTo>
                      <a:pt x="12367" y="25240"/>
                      <a:pt x="11788" y="25095"/>
                      <a:pt x="10631" y="24878"/>
                    </a:cubicBezTo>
                    <a:cubicBezTo>
                      <a:pt x="10125" y="24733"/>
                      <a:pt x="9402" y="24589"/>
                      <a:pt x="8679" y="24300"/>
                    </a:cubicBezTo>
                    <a:cubicBezTo>
                      <a:pt x="7955" y="24010"/>
                      <a:pt x="7087" y="23721"/>
                      <a:pt x="6292" y="23215"/>
                    </a:cubicBezTo>
                    <a:cubicBezTo>
                      <a:pt x="5424" y="22781"/>
                      <a:pt x="4556" y="22202"/>
                      <a:pt x="3761" y="21479"/>
                    </a:cubicBezTo>
                    <a:cubicBezTo>
                      <a:pt x="2965" y="20756"/>
                      <a:pt x="2242" y="19960"/>
                      <a:pt x="1736" y="19093"/>
                    </a:cubicBezTo>
                    <a:cubicBezTo>
                      <a:pt x="1230" y="18225"/>
                      <a:pt x="796" y="17285"/>
                      <a:pt x="579" y="16344"/>
                    </a:cubicBezTo>
                    <a:cubicBezTo>
                      <a:pt x="362" y="15404"/>
                      <a:pt x="217" y="14536"/>
                      <a:pt x="145" y="13596"/>
                    </a:cubicBezTo>
                    <a:cubicBezTo>
                      <a:pt x="72" y="11788"/>
                      <a:pt x="289" y="10125"/>
                      <a:pt x="434" y="8534"/>
                    </a:cubicBezTo>
                    <a:cubicBezTo>
                      <a:pt x="506" y="7738"/>
                      <a:pt x="579" y="7015"/>
                      <a:pt x="651" y="6292"/>
                    </a:cubicBezTo>
                    <a:cubicBezTo>
                      <a:pt x="651" y="5569"/>
                      <a:pt x="723" y="4918"/>
                      <a:pt x="723" y="4267"/>
                    </a:cubicBezTo>
                    <a:cubicBezTo>
                      <a:pt x="723" y="3037"/>
                      <a:pt x="579" y="1953"/>
                      <a:pt x="362" y="1157"/>
                    </a:cubicBezTo>
                    <a:cubicBezTo>
                      <a:pt x="289" y="796"/>
                      <a:pt x="145" y="434"/>
                      <a:pt x="72" y="289"/>
                    </a:cubicBezTo>
                    <a:cubicBezTo>
                      <a:pt x="72" y="72"/>
                      <a:pt x="0" y="0"/>
                      <a:pt x="0" y="0"/>
                    </a:cubicBezTo>
                    <a:close/>
                  </a:path>
                </a:pathLst>
              </a:custGeom>
              <a:solidFill>
                <a:srgbClr val="D9484A"/>
              </a:solidFill>
              <a:ln w="0" cap="flat">
                <a:noFill/>
                <a:prstDash val="solid"/>
                <a:miter/>
              </a:ln>
            </p:spPr>
            <p:txBody>
              <a:bodyPr rtlCol="0" anchor="ctr"/>
              <a:lstStyle/>
              <a:p>
                <a:endParaRPr lang="en-US" dirty="0"/>
              </a:p>
            </p:txBody>
          </p:sp>
          <p:sp>
            <p:nvSpPr>
              <p:cNvPr id="443" name="Freeform: Shape 442">
                <a:extLst>
                  <a:ext uri="{FF2B5EF4-FFF2-40B4-BE49-F238E27FC236}">
                    <a16:creationId xmlns:a16="http://schemas.microsoft.com/office/drawing/2014/main" id="{D30FADB8-A167-325A-30E3-88C91E429FB4}"/>
                  </a:ext>
                </a:extLst>
              </p:cNvPr>
              <p:cNvSpPr/>
              <p:nvPr/>
            </p:nvSpPr>
            <p:spPr>
              <a:xfrm>
                <a:off x="9998881" y="1223378"/>
                <a:ext cx="103746" cy="59157"/>
              </a:xfrm>
              <a:custGeom>
                <a:avLst/>
                <a:gdLst>
                  <a:gd name="connsiteX0" fmla="*/ 0 w 103746"/>
                  <a:gd name="connsiteY0" fmla="*/ 0 h 59157"/>
                  <a:gd name="connsiteX1" fmla="*/ 1880 w 103746"/>
                  <a:gd name="connsiteY1" fmla="*/ 0 h 59157"/>
                  <a:gd name="connsiteX2" fmla="*/ 4122 w 103746"/>
                  <a:gd name="connsiteY2" fmla="*/ 0 h 59157"/>
                  <a:gd name="connsiteX3" fmla="*/ 5569 w 103746"/>
                  <a:gd name="connsiteY3" fmla="*/ 72 h 59157"/>
                  <a:gd name="connsiteX4" fmla="*/ 7160 w 103746"/>
                  <a:gd name="connsiteY4" fmla="*/ 289 h 59157"/>
                  <a:gd name="connsiteX5" fmla="*/ 14898 w 103746"/>
                  <a:gd name="connsiteY5" fmla="*/ 2314 h 59157"/>
                  <a:gd name="connsiteX6" fmla="*/ 22130 w 103746"/>
                  <a:gd name="connsiteY6" fmla="*/ 7811 h 59157"/>
                  <a:gd name="connsiteX7" fmla="*/ 26903 w 103746"/>
                  <a:gd name="connsiteY7" fmla="*/ 15838 h 59157"/>
                  <a:gd name="connsiteX8" fmla="*/ 32110 w 103746"/>
                  <a:gd name="connsiteY8" fmla="*/ 24517 h 59157"/>
                  <a:gd name="connsiteX9" fmla="*/ 36305 w 103746"/>
                  <a:gd name="connsiteY9" fmla="*/ 28349 h 59157"/>
                  <a:gd name="connsiteX10" fmla="*/ 42163 w 103746"/>
                  <a:gd name="connsiteY10" fmla="*/ 31170 h 59157"/>
                  <a:gd name="connsiteX11" fmla="*/ 49105 w 103746"/>
                  <a:gd name="connsiteY11" fmla="*/ 32616 h 59157"/>
                  <a:gd name="connsiteX12" fmla="*/ 56337 w 103746"/>
                  <a:gd name="connsiteY12" fmla="*/ 32399 h 59157"/>
                  <a:gd name="connsiteX13" fmla="*/ 70874 w 103746"/>
                  <a:gd name="connsiteY13" fmla="*/ 28928 h 59157"/>
                  <a:gd name="connsiteX14" fmla="*/ 72754 w 103746"/>
                  <a:gd name="connsiteY14" fmla="*/ 28566 h 59157"/>
                  <a:gd name="connsiteX15" fmla="*/ 74707 w 103746"/>
                  <a:gd name="connsiteY15" fmla="*/ 28277 h 59157"/>
                  <a:gd name="connsiteX16" fmla="*/ 75719 w 103746"/>
                  <a:gd name="connsiteY16" fmla="*/ 28133 h 59157"/>
                  <a:gd name="connsiteX17" fmla="*/ 75936 w 103746"/>
                  <a:gd name="connsiteY17" fmla="*/ 28133 h 59157"/>
                  <a:gd name="connsiteX18" fmla="*/ 76081 w 103746"/>
                  <a:gd name="connsiteY18" fmla="*/ 28133 h 59157"/>
                  <a:gd name="connsiteX19" fmla="*/ 76225 w 103746"/>
                  <a:gd name="connsiteY19" fmla="*/ 28133 h 59157"/>
                  <a:gd name="connsiteX20" fmla="*/ 76732 w 103746"/>
                  <a:gd name="connsiteY20" fmla="*/ 28133 h 59157"/>
                  <a:gd name="connsiteX21" fmla="*/ 78612 w 103746"/>
                  <a:gd name="connsiteY21" fmla="*/ 27988 h 59157"/>
                  <a:gd name="connsiteX22" fmla="*/ 86422 w 103746"/>
                  <a:gd name="connsiteY22" fmla="*/ 28422 h 59157"/>
                  <a:gd name="connsiteX23" fmla="*/ 98862 w 103746"/>
                  <a:gd name="connsiteY23" fmla="*/ 33557 h 59157"/>
                  <a:gd name="connsiteX24" fmla="*/ 102261 w 103746"/>
                  <a:gd name="connsiteY24" fmla="*/ 37534 h 59157"/>
                  <a:gd name="connsiteX25" fmla="*/ 103201 w 103746"/>
                  <a:gd name="connsiteY25" fmla="*/ 39631 h 59157"/>
                  <a:gd name="connsiteX26" fmla="*/ 103562 w 103746"/>
                  <a:gd name="connsiteY26" fmla="*/ 40716 h 59157"/>
                  <a:gd name="connsiteX27" fmla="*/ 103707 w 103746"/>
                  <a:gd name="connsiteY27" fmla="*/ 41729 h 59157"/>
                  <a:gd name="connsiteX28" fmla="*/ 102767 w 103746"/>
                  <a:gd name="connsiteY28" fmla="*/ 49033 h 59157"/>
                  <a:gd name="connsiteX29" fmla="*/ 101899 w 103746"/>
                  <a:gd name="connsiteY29" fmla="*/ 54529 h 59157"/>
                  <a:gd name="connsiteX30" fmla="*/ 102622 w 103746"/>
                  <a:gd name="connsiteY30" fmla="*/ 58001 h 59157"/>
                  <a:gd name="connsiteX31" fmla="*/ 103273 w 103746"/>
                  <a:gd name="connsiteY31" fmla="*/ 58869 h 59157"/>
                  <a:gd name="connsiteX32" fmla="*/ 103490 w 103746"/>
                  <a:gd name="connsiteY32" fmla="*/ 59158 h 59157"/>
                  <a:gd name="connsiteX33" fmla="*/ 103201 w 103746"/>
                  <a:gd name="connsiteY33" fmla="*/ 58869 h 59157"/>
                  <a:gd name="connsiteX34" fmla="*/ 102478 w 103746"/>
                  <a:gd name="connsiteY34" fmla="*/ 58073 h 59157"/>
                  <a:gd name="connsiteX35" fmla="*/ 101321 w 103746"/>
                  <a:gd name="connsiteY35" fmla="*/ 54529 h 59157"/>
                  <a:gd name="connsiteX36" fmla="*/ 101682 w 103746"/>
                  <a:gd name="connsiteY36" fmla="*/ 48961 h 59157"/>
                  <a:gd name="connsiteX37" fmla="*/ 102116 w 103746"/>
                  <a:gd name="connsiteY37" fmla="*/ 45562 h 59157"/>
                  <a:gd name="connsiteX38" fmla="*/ 102116 w 103746"/>
                  <a:gd name="connsiteY38" fmla="*/ 41873 h 59157"/>
                  <a:gd name="connsiteX39" fmla="*/ 101899 w 103746"/>
                  <a:gd name="connsiteY39" fmla="*/ 40861 h 59157"/>
                  <a:gd name="connsiteX40" fmla="*/ 101537 w 103746"/>
                  <a:gd name="connsiteY40" fmla="*/ 39921 h 59157"/>
                  <a:gd name="connsiteX41" fmla="*/ 100525 w 103746"/>
                  <a:gd name="connsiteY41" fmla="*/ 38040 h 59157"/>
                  <a:gd name="connsiteX42" fmla="*/ 97271 w 103746"/>
                  <a:gd name="connsiteY42" fmla="*/ 34497 h 59157"/>
                  <a:gd name="connsiteX43" fmla="*/ 85916 w 103746"/>
                  <a:gd name="connsiteY43" fmla="*/ 30085 h 59157"/>
                  <a:gd name="connsiteX44" fmla="*/ 78974 w 103746"/>
                  <a:gd name="connsiteY44" fmla="*/ 29796 h 59157"/>
                  <a:gd name="connsiteX45" fmla="*/ 77093 w 103746"/>
                  <a:gd name="connsiteY45" fmla="*/ 29941 h 59157"/>
                  <a:gd name="connsiteX46" fmla="*/ 76587 w 103746"/>
                  <a:gd name="connsiteY46" fmla="*/ 29941 h 59157"/>
                  <a:gd name="connsiteX47" fmla="*/ 76442 w 103746"/>
                  <a:gd name="connsiteY47" fmla="*/ 29941 h 59157"/>
                  <a:gd name="connsiteX48" fmla="*/ 76442 w 103746"/>
                  <a:gd name="connsiteY48" fmla="*/ 29941 h 59157"/>
                  <a:gd name="connsiteX49" fmla="*/ 76442 w 103746"/>
                  <a:gd name="connsiteY49" fmla="*/ 29941 h 59157"/>
                  <a:gd name="connsiteX50" fmla="*/ 76225 w 103746"/>
                  <a:gd name="connsiteY50" fmla="*/ 29941 h 59157"/>
                  <a:gd name="connsiteX51" fmla="*/ 75358 w 103746"/>
                  <a:gd name="connsiteY51" fmla="*/ 30085 h 59157"/>
                  <a:gd name="connsiteX52" fmla="*/ 73550 w 103746"/>
                  <a:gd name="connsiteY52" fmla="*/ 30374 h 59157"/>
                  <a:gd name="connsiteX53" fmla="*/ 71742 w 103746"/>
                  <a:gd name="connsiteY53" fmla="*/ 30736 h 59157"/>
                  <a:gd name="connsiteX54" fmla="*/ 56988 w 103746"/>
                  <a:gd name="connsiteY54" fmla="*/ 34280 h 59157"/>
                  <a:gd name="connsiteX55" fmla="*/ 48744 w 103746"/>
                  <a:gd name="connsiteY55" fmla="*/ 34497 h 59157"/>
                  <a:gd name="connsiteX56" fmla="*/ 41006 w 103746"/>
                  <a:gd name="connsiteY56" fmla="*/ 32833 h 59157"/>
                  <a:gd name="connsiteX57" fmla="*/ 30013 w 103746"/>
                  <a:gd name="connsiteY57" fmla="*/ 25384 h 59157"/>
                  <a:gd name="connsiteX58" fmla="*/ 25023 w 103746"/>
                  <a:gd name="connsiteY58" fmla="*/ 16344 h 59157"/>
                  <a:gd name="connsiteX59" fmla="*/ 20828 w 103746"/>
                  <a:gd name="connsiteY59" fmla="*/ 8389 h 59157"/>
                  <a:gd name="connsiteX60" fmla="*/ 14392 w 103746"/>
                  <a:gd name="connsiteY60" fmla="*/ 2965 h 59157"/>
                  <a:gd name="connsiteX61" fmla="*/ 7087 w 103746"/>
                  <a:gd name="connsiteY61" fmla="*/ 723 h 59157"/>
                  <a:gd name="connsiteX62" fmla="*/ 4122 w 103746"/>
                  <a:gd name="connsiteY62" fmla="*/ 289 h 59157"/>
                  <a:gd name="connsiteX63" fmla="*/ 1880 w 103746"/>
                  <a:gd name="connsiteY63" fmla="*/ 72 h 59157"/>
                  <a:gd name="connsiteX64" fmla="*/ 0 w 103746"/>
                  <a:gd name="connsiteY64" fmla="*/ 0 h 5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03746" h="59157">
                    <a:moveTo>
                      <a:pt x="0" y="0"/>
                    </a:moveTo>
                    <a:cubicBezTo>
                      <a:pt x="0" y="0"/>
                      <a:pt x="651" y="0"/>
                      <a:pt x="1880" y="0"/>
                    </a:cubicBezTo>
                    <a:cubicBezTo>
                      <a:pt x="2459" y="0"/>
                      <a:pt x="3254" y="0"/>
                      <a:pt x="4122" y="0"/>
                    </a:cubicBezTo>
                    <a:cubicBezTo>
                      <a:pt x="4556" y="0"/>
                      <a:pt x="5062" y="0"/>
                      <a:pt x="5569" y="72"/>
                    </a:cubicBezTo>
                    <a:cubicBezTo>
                      <a:pt x="6075" y="72"/>
                      <a:pt x="6581" y="217"/>
                      <a:pt x="7160" y="289"/>
                    </a:cubicBezTo>
                    <a:cubicBezTo>
                      <a:pt x="9402" y="579"/>
                      <a:pt x="12150" y="1085"/>
                      <a:pt x="14898" y="2314"/>
                    </a:cubicBezTo>
                    <a:cubicBezTo>
                      <a:pt x="17646" y="3471"/>
                      <a:pt x="20250" y="5424"/>
                      <a:pt x="22130" y="7811"/>
                    </a:cubicBezTo>
                    <a:cubicBezTo>
                      <a:pt x="24083" y="10197"/>
                      <a:pt x="25529" y="12945"/>
                      <a:pt x="26903" y="15838"/>
                    </a:cubicBezTo>
                    <a:cubicBezTo>
                      <a:pt x="28349" y="18731"/>
                      <a:pt x="29796" y="21768"/>
                      <a:pt x="32110" y="24517"/>
                    </a:cubicBezTo>
                    <a:cubicBezTo>
                      <a:pt x="33267" y="25891"/>
                      <a:pt x="34641" y="27192"/>
                      <a:pt x="36305" y="28349"/>
                    </a:cubicBezTo>
                    <a:cubicBezTo>
                      <a:pt x="37968" y="29507"/>
                      <a:pt x="39993" y="30447"/>
                      <a:pt x="42163" y="31170"/>
                    </a:cubicBezTo>
                    <a:cubicBezTo>
                      <a:pt x="44332" y="31893"/>
                      <a:pt x="46791" y="32399"/>
                      <a:pt x="49105" y="32616"/>
                    </a:cubicBezTo>
                    <a:cubicBezTo>
                      <a:pt x="51492" y="32833"/>
                      <a:pt x="53951" y="32761"/>
                      <a:pt x="56337" y="32399"/>
                    </a:cubicBezTo>
                    <a:cubicBezTo>
                      <a:pt x="61183" y="31676"/>
                      <a:pt x="65811" y="30013"/>
                      <a:pt x="70874" y="28928"/>
                    </a:cubicBezTo>
                    <a:cubicBezTo>
                      <a:pt x="71525" y="28783"/>
                      <a:pt x="72176" y="28711"/>
                      <a:pt x="72754" y="28566"/>
                    </a:cubicBezTo>
                    <a:cubicBezTo>
                      <a:pt x="73405" y="28422"/>
                      <a:pt x="74056" y="28349"/>
                      <a:pt x="74707" y="28277"/>
                    </a:cubicBezTo>
                    <a:lnTo>
                      <a:pt x="75719" y="28133"/>
                    </a:lnTo>
                    <a:lnTo>
                      <a:pt x="75936" y="28133"/>
                    </a:lnTo>
                    <a:cubicBezTo>
                      <a:pt x="75936" y="28133"/>
                      <a:pt x="76081" y="28133"/>
                      <a:pt x="76081" y="28133"/>
                    </a:cubicBezTo>
                    <a:lnTo>
                      <a:pt x="76225" y="28133"/>
                    </a:lnTo>
                    <a:cubicBezTo>
                      <a:pt x="76225" y="28133"/>
                      <a:pt x="76732" y="28133"/>
                      <a:pt x="76732" y="28133"/>
                    </a:cubicBezTo>
                    <a:cubicBezTo>
                      <a:pt x="77382" y="28133"/>
                      <a:pt x="77961" y="28060"/>
                      <a:pt x="78612" y="27988"/>
                    </a:cubicBezTo>
                    <a:cubicBezTo>
                      <a:pt x="81288" y="27916"/>
                      <a:pt x="83891" y="27988"/>
                      <a:pt x="86422" y="28422"/>
                    </a:cubicBezTo>
                    <a:cubicBezTo>
                      <a:pt x="91485" y="29145"/>
                      <a:pt x="95824" y="31098"/>
                      <a:pt x="98862" y="33557"/>
                    </a:cubicBezTo>
                    <a:cubicBezTo>
                      <a:pt x="100308" y="34786"/>
                      <a:pt x="101465" y="36160"/>
                      <a:pt x="102261" y="37534"/>
                    </a:cubicBezTo>
                    <a:cubicBezTo>
                      <a:pt x="102622" y="38257"/>
                      <a:pt x="102984" y="38908"/>
                      <a:pt x="103201" y="39631"/>
                    </a:cubicBezTo>
                    <a:cubicBezTo>
                      <a:pt x="103345" y="39993"/>
                      <a:pt x="103490" y="40282"/>
                      <a:pt x="103562" y="40716"/>
                    </a:cubicBezTo>
                    <a:cubicBezTo>
                      <a:pt x="103562" y="41078"/>
                      <a:pt x="103707" y="41367"/>
                      <a:pt x="103707" y="41729"/>
                    </a:cubicBezTo>
                    <a:cubicBezTo>
                      <a:pt x="103924" y="44549"/>
                      <a:pt x="103201" y="46936"/>
                      <a:pt x="102767" y="49033"/>
                    </a:cubicBezTo>
                    <a:cubicBezTo>
                      <a:pt x="102261" y="51130"/>
                      <a:pt x="101899" y="53011"/>
                      <a:pt x="101899" y="54529"/>
                    </a:cubicBezTo>
                    <a:cubicBezTo>
                      <a:pt x="101899" y="56048"/>
                      <a:pt x="102116" y="57278"/>
                      <a:pt x="102622" y="58001"/>
                    </a:cubicBezTo>
                    <a:cubicBezTo>
                      <a:pt x="102767" y="58435"/>
                      <a:pt x="103129" y="58652"/>
                      <a:pt x="103273" y="58869"/>
                    </a:cubicBezTo>
                    <a:cubicBezTo>
                      <a:pt x="103418" y="59086"/>
                      <a:pt x="103490" y="59158"/>
                      <a:pt x="103490" y="59158"/>
                    </a:cubicBezTo>
                    <a:cubicBezTo>
                      <a:pt x="103490" y="59158"/>
                      <a:pt x="103418" y="59086"/>
                      <a:pt x="103201" y="58869"/>
                    </a:cubicBezTo>
                    <a:cubicBezTo>
                      <a:pt x="103056" y="58652"/>
                      <a:pt x="102695" y="58435"/>
                      <a:pt x="102478" y="58073"/>
                    </a:cubicBezTo>
                    <a:cubicBezTo>
                      <a:pt x="101899" y="57350"/>
                      <a:pt x="101465" y="56120"/>
                      <a:pt x="101321" y="54529"/>
                    </a:cubicBezTo>
                    <a:cubicBezTo>
                      <a:pt x="101176" y="52938"/>
                      <a:pt x="101321" y="51058"/>
                      <a:pt x="101682" y="48961"/>
                    </a:cubicBezTo>
                    <a:cubicBezTo>
                      <a:pt x="101827" y="47876"/>
                      <a:pt x="101971" y="46719"/>
                      <a:pt x="102116" y="45562"/>
                    </a:cubicBezTo>
                    <a:cubicBezTo>
                      <a:pt x="102188" y="44405"/>
                      <a:pt x="102333" y="43103"/>
                      <a:pt x="102116" y="41873"/>
                    </a:cubicBezTo>
                    <a:cubicBezTo>
                      <a:pt x="102116" y="41584"/>
                      <a:pt x="101971" y="41222"/>
                      <a:pt x="101899" y="40861"/>
                    </a:cubicBezTo>
                    <a:cubicBezTo>
                      <a:pt x="101827" y="40572"/>
                      <a:pt x="101682" y="40210"/>
                      <a:pt x="101537" y="39921"/>
                    </a:cubicBezTo>
                    <a:cubicBezTo>
                      <a:pt x="101321" y="39270"/>
                      <a:pt x="100887" y="38691"/>
                      <a:pt x="100525" y="38040"/>
                    </a:cubicBezTo>
                    <a:cubicBezTo>
                      <a:pt x="99657" y="36811"/>
                      <a:pt x="98645" y="35581"/>
                      <a:pt x="97271" y="34497"/>
                    </a:cubicBezTo>
                    <a:cubicBezTo>
                      <a:pt x="94450" y="32327"/>
                      <a:pt x="90473" y="30664"/>
                      <a:pt x="85916" y="30085"/>
                    </a:cubicBezTo>
                    <a:cubicBezTo>
                      <a:pt x="83674" y="29796"/>
                      <a:pt x="81216" y="29651"/>
                      <a:pt x="78974" y="29796"/>
                    </a:cubicBezTo>
                    <a:cubicBezTo>
                      <a:pt x="78395" y="29796"/>
                      <a:pt x="77744" y="29868"/>
                      <a:pt x="77093" y="29941"/>
                    </a:cubicBezTo>
                    <a:lnTo>
                      <a:pt x="76587" y="29941"/>
                    </a:lnTo>
                    <a:cubicBezTo>
                      <a:pt x="76587" y="29941"/>
                      <a:pt x="76442" y="29941"/>
                      <a:pt x="76442" y="29941"/>
                    </a:cubicBezTo>
                    <a:cubicBezTo>
                      <a:pt x="76442" y="29941"/>
                      <a:pt x="76442" y="29941"/>
                      <a:pt x="76442" y="29941"/>
                    </a:cubicBezTo>
                    <a:lnTo>
                      <a:pt x="76442" y="29941"/>
                    </a:lnTo>
                    <a:cubicBezTo>
                      <a:pt x="76442" y="29941"/>
                      <a:pt x="76225" y="29941"/>
                      <a:pt x="76225" y="29941"/>
                    </a:cubicBezTo>
                    <a:lnTo>
                      <a:pt x="75358" y="30085"/>
                    </a:lnTo>
                    <a:cubicBezTo>
                      <a:pt x="74779" y="30085"/>
                      <a:pt x="74200" y="30230"/>
                      <a:pt x="73550" y="30374"/>
                    </a:cubicBezTo>
                    <a:cubicBezTo>
                      <a:pt x="72971" y="30447"/>
                      <a:pt x="72392" y="30591"/>
                      <a:pt x="71742" y="30736"/>
                    </a:cubicBezTo>
                    <a:cubicBezTo>
                      <a:pt x="66968" y="31676"/>
                      <a:pt x="62340" y="33484"/>
                      <a:pt x="56988" y="34280"/>
                    </a:cubicBezTo>
                    <a:cubicBezTo>
                      <a:pt x="54312" y="34714"/>
                      <a:pt x="51492" y="34786"/>
                      <a:pt x="48744" y="34497"/>
                    </a:cubicBezTo>
                    <a:cubicBezTo>
                      <a:pt x="45923" y="34207"/>
                      <a:pt x="43464" y="33629"/>
                      <a:pt x="41006" y="32833"/>
                    </a:cubicBezTo>
                    <a:cubicBezTo>
                      <a:pt x="36088" y="31242"/>
                      <a:pt x="32327" y="28422"/>
                      <a:pt x="30013" y="25384"/>
                    </a:cubicBezTo>
                    <a:cubicBezTo>
                      <a:pt x="27626" y="22347"/>
                      <a:pt x="26325" y="19237"/>
                      <a:pt x="25023" y="16344"/>
                    </a:cubicBezTo>
                    <a:cubicBezTo>
                      <a:pt x="23721" y="13452"/>
                      <a:pt x="22564" y="10703"/>
                      <a:pt x="20828" y="8389"/>
                    </a:cubicBezTo>
                    <a:cubicBezTo>
                      <a:pt x="19165" y="6075"/>
                      <a:pt x="16923" y="4195"/>
                      <a:pt x="14392" y="2965"/>
                    </a:cubicBezTo>
                    <a:cubicBezTo>
                      <a:pt x="11933" y="1736"/>
                      <a:pt x="9257" y="1085"/>
                      <a:pt x="7087" y="723"/>
                    </a:cubicBezTo>
                    <a:cubicBezTo>
                      <a:pt x="6003" y="506"/>
                      <a:pt x="4990" y="434"/>
                      <a:pt x="4122" y="289"/>
                    </a:cubicBezTo>
                    <a:cubicBezTo>
                      <a:pt x="3254" y="145"/>
                      <a:pt x="2531" y="145"/>
                      <a:pt x="1880" y="72"/>
                    </a:cubicBezTo>
                    <a:cubicBezTo>
                      <a:pt x="651" y="72"/>
                      <a:pt x="0" y="0"/>
                      <a:pt x="0" y="0"/>
                    </a:cubicBezTo>
                    <a:close/>
                  </a:path>
                </a:pathLst>
              </a:custGeom>
              <a:solidFill>
                <a:srgbClr val="D9484A"/>
              </a:solidFill>
              <a:ln w="0" cap="flat">
                <a:noFill/>
                <a:prstDash val="solid"/>
                <a:miter/>
              </a:ln>
            </p:spPr>
            <p:txBody>
              <a:bodyPr rtlCol="0" anchor="ctr"/>
              <a:lstStyle/>
              <a:p>
                <a:endParaRPr lang="en-US" dirty="0"/>
              </a:p>
            </p:txBody>
          </p:sp>
          <p:sp>
            <p:nvSpPr>
              <p:cNvPr id="444" name="Freeform: Shape 443">
                <a:extLst>
                  <a:ext uri="{FF2B5EF4-FFF2-40B4-BE49-F238E27FC236}">
                    <a16:creationId xmlns:a16="http://schemas.microsoft.com/office/drawing/2014/main" id="{4F81D608-C573-D6AF-5A5E-39DF86221231}"/>
                  </a:ext>
                </a:extLst>
              </p:cNvPr>
              <p:cNvSpPr/>
              <p:nvPr/>
            </p:nvSpPr>
            <p:spPr>
              <a:xfrm>
                <a:off x="10048203" y="1190157"/>
                <a:ext cx="92786" cy="18107"/>
              </a:xfrm>
              <a:custGeom>
                <a:avLst/>
                <a:gdLst>
                  <a:gd name="connsiteX0" fmla="*/ 145 w 92786"/>
                  <a:gd name="connsiteY0" fmla="*/ 5233 h 18107"/>
                  <a:gd name="connsiteX1" fmla="*/ 796 w 92786"/>
                  <a:gd name="connsiteY1" fmla="*/ 5956 h 18107"/>
                  <a:gd name="connsiteX2" fmla="*/ 2748 w 92786"/>
                  <a:gd name="connsiteY2" fmla="*/ 7981 h 18107"/>
                  <a:gd name="connsiteX3" fmla="*/ 6292 w 92786"/>
                  <a:gd name="connsiteY3" fmla="*/ 10874 h 18107"/>
                  <a:gd name="connsiteX4" fmla="*/ 11716 w 92786"/>
                  <a:gd name="connsiteY4" fmla="*/ 13984 h 18107"/>
                  <a:gd name="connsiteX5" fmla="*/ 19165 w 92786"/>
                  <a:gd name="connsiteY5" fmla="*/ 16225 h 18107"/>
                  <a:gd name="connsiteX6" fmla="*/ 28060 w 92786"/>
                  <a:gd name="connsiteY6" fmla="*/ 16153 h 18107"/>
                  <a:gd name="connsiteX7" fmla="*/ 28639 w 92786"/>
                  <a:gd name="connsiteY7" fmla="*/ 16153 h 18107"/>
                  <a:gd name="connsiteX8" fmla="*/ 29217 w 92786"/>
                  <a:gd name="connsiteY8" fmla="*/ 15936 h 18107"/>
                  <a:gd name="connsiteX9" fmla="*/ 30447 w 92786"/>
                  <a:gd name="connsiteY9" fmla="*/ 15647 h 18107"/>
                  <a:gd name="connsiteX10" fmla="*/ 32616 w 92786"/>
                  <a:gd name="connsiteY10" fmla="*/ 14996 h 18107"/>
                  <a:gd name="connsiteX11" fmla="*/ 36956 w 92786"/>
                  <a:gd name="connsiteY11" fmla="*/ 13333 h 18107"/>
                  <a:gd name="connsiteX12" fmla="*/ 45272 w 92786"/>
                  <a:gd name="connsiteY12" fmla="*/ 9066 h 18107"/>
                  <a:gd name="connsiteX13" fmla="*/ 53589 w 92786"/>
                  <a:gd name="connsiteY13" fmla="*/ 4582 h 18107"/>
                  <a:gd name="connsiteX14" fmla="*/ 62702 w 92786"/>
                  <a:gd name="connsiteY14" fmla="*/ 1038 h 18107"/>
                  <a:gd name="connsiteX15" fmla="*/ 72609 w 92786"/>
                  <a:gd name="connsiteY15" fmla="*/ 98 h 18107"/>
                  <a:gd name="connsiteX16" fmla="*/ 80999 w 92786"/>
                  <a:gd name="connsiteY16" fmla="*/ 2051 h 18107"/>
                  <a:gd name="connsiteX17" fmla="*/ 86856 w 92786"/>
                  <a:gd name="connsiteY17" fmla="*/ 5160 h 18107"/>
                  <a:gd name="connsiteX18" fmla="*/ 90039 w 92786"/>
                  <a:gd name="connsiteY18" fmla="*/ 8343 h 18107"/>
                  <a:gd name="connsiteX19" fmla="*/ 91991 w 92786"/>
                  <a:gd name="connsiteY19" fmla="*/ 10368 h 18107"/>
                  <a:gd name="connsiteX20" fmla="*/ 92787 w 92786"/>
                  <a:gd name="connsiteY20" fmla="*/ 11018 h 18107"/>
                  <a:gd name="connsiteX21" fmla="*/ 91847 w 92786"/>
                  <a:gd name="connsiteY21" fmla="*/ 10440 h 18107"/>
                  <a:gd name="connsiteX22" fmla="*/ 89532 w 92786"/>
                  <a:gd name="connsiteY22" fmla="*/ 8560 h 18107"/>
                  <a:gd name="connsiteX23" fmla="*/ 86061 w 92786"/>
                  <a:gd name="connsiteY23" fmla="*/ 5667 h 18107"/>
                  <a:gd name="connsiteX24" fmla="*/ 80203 w 92786"/>
                  <a:gd name="connsiteY24" fmla="*/ 3063 h 18107"/>
                  <a:gd name="connsiteX25" fmla="*/ 72320 w 92786"/>
                  <a:gd name="connsiteY25" fmla="*/ 1544 h 18107"/>
                  <a:gd name="connsiteX26" fmla="*/ 63497 w 92786"/>
                  <a:gd name="connsiteY26" fmla="*/ 2629 h 18107"/>
                  <a:gd name="connsiteX27" fmla="*/ 55036 w 92786"/>
                  <a:gd name="connsiteY27" fmla="*/ 6101 h 18107"/>
                  <a:gd name="connsiteX28" fmla="*/ 46863 w 92786"/>
                  <a:gd name="connsiteY28" fmla="*/ 10584 h 18107"/>
                  <a:gd name="connsiteX29" fmla="*/ 38257 w 92786"/>
                  <a:gd name="connsiteY29" fmla="*/ 14924 h 18107"/>
                  <a:gd name="connsiteX30" fmla="*/ 33557 w 92786"/>
                  <a:gd name="connsiteY30" fmla="*/ 16659 h 18107"/>
                  <a:gd name="connsiteX31" fmla="*/ 31025 w 92786"/>
                  <a:gd name="connsiteY31" fmla="*/ 17310 h 18107"/>
                  <a:gd name="connsiteX32" fmla="*/ 29796 w 92786"/>
                  <a:gd name="connsiteY32" fmla="*/ 17527 h 18107"/>
                  <a:gd name="connsiteX33" fmla="*/ 29145 w 92786"/>
                  <a:gd name="connsiteY33" fmla="*/ 17672 h 18107"/>
                  <a:gd name="connsiteX34" fmla="*/ 28494 w 92786"/>
                  <a:gd name="connsiteY34" fmla="*/ 17672 h 18107"/>
                  <a:gd name="connsiteX35" fmla="*/ 18442 w 92786"/>
                  <a:gd name="connsiteY35" fmla="*/ 17672 h 18107"/>
                  <a:gd name="connsiteX36" fmla="*/ 10559 w 92786"/>
                  <a:gd name="connsiteY36" fmla="*/ 14924 h 18107"/>
                  <a:gd name="connsiteX37" fmla="*/ 7594 w 92786"/>
                  <a:gd name="connsiteY37" fmla="*/ 13188 h 18107"/>
                  <a:gd name="connsiteX38" fmla="*/ 5279 w 92786"/>
                  <a:gd name="connsiteY38" fmla="*/ 11380 h 18107"/>
                  <a:gd name="connsiteX39" fmla="*/ 2097 w 92786"/>
                  <a:gd name="connsiteY39" fmla="*/ 8198 h 18107"/>
                  <a:gd name="connsiteX40" fmla="*/ 506 w 92786"/>
                  <a:gd name="connsiteY40" fmla="*/ 6028 h 18107"/>
                  <a:gd name="connsiteX41" fmla="*/ 0 w 92786"/>
                  <a:gd name="connsiteY41" fmla="*/ 5233 h 1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2786" h="18107">
                    <a:moveTo>
                      <a:pt x="145" y="5233"/>
                    </a:moveTo>
                    <a:cubicBezTo>
                      <a:pt x="145" y="5233"/>
                      <a:pt x="362" y="5522"/>
                      <a:pt x="796" y="5956"/>
                    </a:cubicBezTo>
                    <a:cubicBezTo>
                      <a:pt x="1229" y="6462"/>
                      <a:pt x="1880" y="7113"/>
                      <a:pt x="2748" y="7981"/>
                    </a:cubicBezTo>
                    <a:cubicBezTo>
                      <a:pt x="3688" y="8849"/>
                      <a:pt x="4773" y="9861"/>
                      <a:pt x="6292" y="10874"/>
                    </a:cubicBezTo>
                    <a:cubicBezTo>
                      <a:pt x="7738" y="11959"/>
                      <a:pt x="9546" y="13043"/>
                      <a:pt x="11716" y="13984"/>
                    </a:cubicBezTo>
                    <a:cubicBezTo>
                      <a:pt x="13885" y="14924"/>
                      <a:pt x="16417" y="15792"/>
                      <a:pt x="19165" y="16225"/>
                    </a:cubicBezTo>
                    <a:cubicBezTo>
                      <a:pt x="21985" y="16659"/>
                      <a:pt x="25023" y="16659"/>
                      <a:pt x="28060" y="16153"/>
                    </a:cubicBezTo>
                    <a:lnTo>
                      <a:pt x="28639" y="16153"/>
                    </a:lnTo>
                    <a:cubicBezTo>
                      <a:pt x="28639" y="16153"/>
                      <a:pt x="29217" y="15936"/>
                      <a:pt x="29217" y="15936"/>
                    </a:cubicBezTo>
                    <a:lnTo>
                      <a:pt x="30447" y="15647"/>
                    </a:lnTo>
                    <a:cubicBezTo>
                      <a:pt x="31170" y="15430"/>
                      <a:pt x="31893" y="15285"/>
                      <a:pt x="32616" y="14996"/>
                    </a:cubicBezTo>
                    <a:cubicBezTo>
                      <a:pt x="34135" y="14562"/>
                      <a:pt x="35509" y="13911"/>
                      <a:pt x="36956" y="13333"/>
                    </a:cubicBezTo>
                    <a:cubicBezTo>
                      <a:pt x="39776" y="12103"/>
                      <a:pt x="42524" y="10584"/>
                      <a:pt x="45272" y="9066"/>
                    </a:cubicBezTo>
                    <a:cubicBezTo>
                      <a:pt x="48021" y="7547"/>
                      <a:pt x="50769" y="6028"/>
                      <a:pt x="53589" y="4582"/>
                    </a:cubicBezTo>
                    <a:cubicBezTo>
                      <a:pt x="56410" y="3136"/>
                      <a:pt x="59519" y="1906"/>
                      <a:pt x="62702" y="1038"/>
                    </a:cubicBezTo>
                    <a:cubicBezTo>
                      <a:pt x="65956" y="170"/>
                      <a:pt x="69427" y="-191"/>
                      <a:pt x="72609" y="98"/>
                    </a:cubicBezTo>
                    <a:cubicBezTo>
                      <a:pt x="75791" y="315"/>
                      <a:pt x="78684" y="1111"/>
                      <a:pt x="80999" y="2051"/>
                    </a:cubicBezTo>
                    <a:cubicBezTo>
                      <a:pt x="83385" y="2991"/>
                      <a:pt x="85410" y="3931"/>
                      <a:pt x="86856" y="5160"/>
                    </a:cubicBezTo>
                    <a:cubicBezTo>
                      <a:pt x="88303" y="6318"/>
                      <a:pt x="89171" y="7475"/>
                      <a:pt x="90039" y="8343"/>
                    </a:cubicBezTo>
                    <a:cubicBezTo>
                      <a:pt x="90834" y="9210"/>
                      <a:pt x="91485" y="9934"/>
                      <a:pt x="91991" y="10368"/>
                    </a:cubicBezTo>
                    <a:cubicBezTo>
                      <a:pt x="92497" y="10801"/>
                      <a:pt x="92787" y="11018"/>
                      <a:pt x="92787" y="11018"/>
                    </a:cubicBezTo>
                    <a:cubicBezTo>
                      <a:pt x="92787" y="11018"/>
                      <a:pt x="92497" y="10801"/>
                      <a:pt x="91847" y="10440"/>
                    </a:cubicBezTo>
                    <a:cubicBezTo>
                      <a:pt x="91268" y="10006"/>
                      <a:pt x="90472" y="9427"/>
                      <a:pt x="89532" y="8560"/>
                    </a:cubicBezTo>
                    <a:cubicBezTo>
                      <a:pt x="88592" y="7692"/>
                      <a:pt x="87507" y="6679"/>
                      <a:pt x="86061" y="5667"/>
                    </a:cubicBezTo>
                    <a:cubicBezTo>
                      <a:pt x="84615" y="4654"/>
                      <a:pt x="82517" y="3786"/>
                      <a:pt x="80203" y="3063"/>
                    </a:cubicBezTo>
                    <a:cubicBezTo>
                      <a:pt x="77889" y="2340"/>
                      <a:pt x="75213" y="1689"/>
                      <a:pt x="72320" y="1544"/>
                    </a:cubicBezTo>
                    <a:cubicBezTo>
                      <a:pt x="69427" y="1400"/>
                      <a:pt x="66462" y="1834"/>
                      <a:pt x="63497" y="2629"/>
                    </a:cubicBezTo>
                    <a:cubicBezTo>
                      <a:pt x="60604" y="3497"/>
                      <a:pt x="57784" y="4727"/>
                      <a:pt x="55036" y="6101"/>
                    </a:cubicBezTo>
                    <a:cubicBezTo>
                      <a:pt x="52287" y="7475"/>
                      <a:pt x="49612" y="9066"/>
                      <a:pt x="46863" y="10584"/>
                    </a:cubicBezTo>
                    <a:cubicBezTo>
                      <a:pt x="44115" y="12103"/>
                      <a:pt x="41222" y="13622"/>
                      <a:pt x="38257" y="14924"/>
                    </a:cubicBezTo>
                    <a:cubicBezTo>
                      <a:pt x="36739" y="15575"/>
                      <a:pt x="35148" y="16153"/>
                      <a:pt x="33557" y="16659"/>
                    </a:cubicBezTo>
                    <a:cubicBezTo>
                      <a:pt x="32761" y="16949"/>
                      <a:pt x="31893" y="17093"/>
                      <a:pt x="31025" y="17310"/>
                    </a:cubicBezTo>
                    <a:lnTo>
                      <a:pt x="29796" y="17527"/>
                    </a:lnTo>
                    <a:lnTo>
                      <a:pt x="29145" y="17672"/>
                    </a:lnTo>
                    <a:lnTo>
                      <a:pt x="28494" y="17672"/>
                    </a:lnTo>
                    <a:cubicBezTo>
                      <a:pt x="25095" y="18323"/>
                      <a:pt x="21551" y="18178"/>
                      <a:pt x="18442" y="17672"/>
                    </a:cubicBezTo>
                    <a:cubicBezTo>
                      <a:pt x="15332" y="17093"/>
                      <a:pt x="12728" y="16081"/>
                      <a:pt x="10559" y="14924"/>
                    </a:cubicBezTo>
                    <a:cubicBezTo>
                      <a:pt x="9474" y="14345"/>
                      <a:pt x="8534" y="13767"/>
                      <a:pt x="7594" y="13188"/>
                    </a:cubicBezTo>
                    <a:cubicBezTo>
                      <a:pt x="6798" y="12537"/>
                      <a:pt x="5930" y="12031"/>
                      <a:pt x="5279" y="11380"/>
                    </a:cubicBezTo>
                    <a:cubicBezTo>
                      <a:pt x="3905" y="10223"/>
                      <a:pt x="2893" y="9138"/>
                      <a:pt x="2097" y="8198"/>
                    </a:cubicBezTo>
                    <a:cubicBezTo>
                      <a:pt x="1302" y="7258"/>
                      <a:pt x="796" y="6535"/>
                      <a:pt x="506" y="6028"/>
                    </a:cubicBezTo>
                    <a:cubicBezTo>
                      <a:pt x="145" y="5522"/>
                      <a:pt x="0" y="5233"/>
                      <a:pt x="0" y="5233"/>
                    </a:cubicBezTo>
                    <a:close/>
                  </a:path>
                </a:pathLst>
              </a:custGeom>
              <a:solidFill>
                <a:srgbClr val="D9484A"/>
              </a:solidFill>
              <a:ln w="0" cap="flat">
                <a:noFill/>
                <a:prstDash val="solid"/>
                <a:miter/>
              </a:ln>
            </p:spPr>
            <p:txBody>
              <a:bodyPr rtlCol="0" anchor="ctr"/>
              <a:lstStyle/>
              <a:p>
                <a:endParaRPr lang="en-US" dirty="0"/>
              </a:p>
            </p:txBody>
          </p:sp>
          <p:sp>
            <p:nvSpPr>
              <p:cNvPr id="445" name="Freeform: Shape 444">
                <a:extLst>
                  <a:ext uri="{FF2B5EF4-FFF2-40B4-BE49-F238E27FC236}">
                    <a16:creationId xmlns:a16="http://schemas.microsoft.com/office/drawing/2014/main" id="{CE5FB9A7-0657-DE73-5665-5B5D18B5268B}"/>
                  </a:ext>
                </a:extLst>
              </p:cNvPr>
              <p:cNvSpPr/>
              <p:nvPr/>
            </p:nvSpPr>
            <p:spPr>
              <a:xfrm>
                <a:off x="10089972" y="1200090"/>
                <a:ext cx="51949" cy="36956"/>
              </a:xfrm>
              <a:custGeom>
                <a:avLst/>
                <a:gdLst>
                  <a:gd name="connsiteX0" fmla="*/ 4082 w 51949"/>
                  <a:gd name="connsiteY0" fmla="*/ 1302 h 36956"/>
                  <a:gd name="connsiteX1" fmla="*/ 3793 w 51949"/>
                  <a:gd name="connsiteY1" fmla="*/ 1881 h 36956"/>
                  <a:gd name="connsiteX2" fmla="*/ 3431 w 51949"/>
                  <a:gd name="connsiteY2" fmla="*/ 2604 h 36956"/>
                  <a:gd name="connsiteX3" fmla="*/ 2997 w 51949"/>
                  <a:gd name="connsiteY3" fmla="*/ 3544 h 36956"/>
                  <a:gd name="connsiteX4" fmla="*/ 2636 w 51949"/>
                  <a:gd name="connsiteY4" fmla="*/ 4629 h 36956"/>
                  <a:gd name="connsiteX5" fmla="*/ 2419 w 51949"/>
                  <a:gd name="connsiteY5" fmla="*/ 5931 h 36956"/>
                  <a:gd name="connsiteX6" fmla="*/ 2419 w 51949"/>
                  <a:gd name="connsiteY6" fmla="*/ 6654 h 36956"/>
                  <a:gd name="connsiteX7" fmla="*/ 2491 w 51949"/>
                  <a:gd name="connsiteY7" fmla="*/ 7450 h 36956"/>
                  <a:gd name="connsiteX8" fmla="*/ 2780 w 51949"/>
                  <a:gd name="connsiteY8" fmla="*/ 8245 h 36956"/>
                  <a:gd name="connsiteX9" fmla="*/ 3142 w 51949"/>
                  <a:gd name="connsiteY9" fmla="*/ 9041 h 36956"/>
                  <a:gd name="connsiteX10" fmla="*/ 6252 w 51949"/>
                  <a:gd name="connsiteY10" fmla="*/ 12223 h 36956"/>
                  <a:gd name="connsiteX11" fmla="*/ 11386 w 51949"/>
                  <a:gd name="connsiteY11" fmla="*/ 14971 h 36956"/>
                  <a:gd name="connsiteX12" fmla="*/ 24476 w 51949"/>
                  <a:gd name="connsiteY12" fmla="*/ 19455 h 36956"/>
                  <a:gd name="connsiteX13" fmla="*/ 37928 w 51949"/>
                  <a:gd name="connsiteY13" fmla="*/ 23722 h 36956"/>
                  <a:gd name="connsiteX14" fmla="*/ 43786 w 51949"/>
                  <a:gd name="connsiteY14" fmla="*/ 26180 h 36956"/>
                  <a:gd name="connsiteX15" fmla="*/ 48342 w 51949"/>
                  <a:gd name="connsiteY15" fmla="*/ 29001 h 36956"/>
                  <a:gd name="connsiteX16" fmla="*/ 49210 w 51949"/>
                  <a:gd name="connsiteY16" fmla="*/ 29724 h 36956"/>
                  <a:gd name="connsiteX17" fmla="*/ 49933 w 51949"/>
                  <a:gd name="connsiteY17" fmla="*/ 30520 h 36956"/>
                  <a:gd name="connsiteX18" fmla="*/ 51018 w 51949"/>
                  <a:gd name="connsiteY18" fmla="*/ 32038 h 36956"/>
                  <a:gd name="connsiteX19" fmla="*/ 51886 w 51949"/>
                  <a:gd name="connsiteY19" fmla="*/ 34642 h 36956"/>
                  <a:gd name="connsiteX20" fmla="*/ 51886 w 51949"/>
                  <a:gd name="connsiteY20" fmla="*/ 36378 h 36956"/>
                  <a:gd name="connsiteX21" fmla="*/ 51886 w 51949"/>
                  <a:gd name="connsiteY21" fmla="*/ 36956 h 36956"/>
                  <a:gd name="connsiteX22" fmla="*/ 51886 w 51949"/>
                  <a:gd name="connsiteY22" fmla="*/ 36378 h 36956"/>
                  <a:gd name="connsiteX23" fmla="*/ 51886 w 51949"/>
                  <a:gd name="connsiteY23" fmla="*/ 34642 h 36956"/>
                  <a:gd name="connsiteX24" fmla="*/ 50873 w 51949"/>
                  <a:gd name="connsiteY24" fmla="*/ 32038 h 36956"/>
                  <a:gd name="connsiteX25" fmla="*/ 49716 w 51949"/>
                  <a:gd name="connsiteY25" fmla="*/ 30592 h 36956"/>
                  <a:gd name="connsiteX26" fmla="*/ 48993 w 51949"/>
                  <a:gd name="connsiteY26" fmla="*/ 29869 h 36956"/>
                  <a:gd name="connsiteX27" fmla="*/ 48125 w 51949"/>
                  <a:gd name="connsiteY27" fmla="*/ 29146 h 36956"/>
                  <a:gd name="connsiteX28" fmla="*/ 43496 w 51949"/>
                  <a:gd name="connsiteY28" fmla="*/ 26470 h 36956"/>
                  <a:gd name="connsiteX29" fmla="*/ 37639 w 51949"/>
                  <a:gd name="connsiteY29" fmla="*/ 24228 h 36956"/>
                  <a:gd name="connsiteX30" fmla="*/ 24042 w 51949"/>
                  <a:gd name="connsiteY30" fmla="*/ 20323 h 36956"/>
                  <a:gd name="connsiteX31" fmla="*/ 10446 w 51949"/>
                  <a:gd name="connsiteY31" fmla="*/ 16056 h 36956"/>
                  <a:gd name="connsiteX32" fmla="*/ 4805 w 51949"/>
                  <a:gd name="connsiteY32" fmla="*/ 13235 h 36956"/>
                  <a:gd name="connsiteX33" fmla="*/ 1045 w 51949"/>
                  <a:gd name="connsiteY33" fmla="*/ 9619 h 36956"/>
                  <a:gd name="connsiteX34" fmla="*/ 538 w 51949"/>
                  <a:gd name="connsiteY34" fmla="*/ 8679 h 36956"/>
                  <a:gd name="connsiteX35" fmla="*/ 177 w 51949"/>
                  <a:gd name="connsiteY35" fmla="*/ 7739 h 36956"/>
                  <a:gd name="connsiteX36" fmla="*/ 32 w 51949"/>
                  <a:gd name="connsiteY36" fmla="*/ 6799 h 36956"/>
                  <a:gd name="connsiteX37" fmla="*/ 32 w 51949"/>
                  <a:gd name="connsiteY37" fmla="*/ 5931 h 36956"/>
                  <a:gd name="connsiteX38" fmla="*/ 177 w 51949"/>
                  <a:gd name="connsiteY38" fmla="*/ 4340 h 36956"/>
                  <a:gd name="connsiteX39" fmla="*/ 611 w 51949"/>
                  <a:gd name="connsiteY39" fmla="*/ 2966 h 36956"/>
                  <a:gd name="connsiteX40" fmla="*/ 1045 w 51949"/>
                  <a:gd name="connsiteY40" fmla="*/ 1953 h 36956"/>
                  <a:gd name="connsiteX41" fmla="*/ 1406 w 51949"/>
                  <a:gd name="connsiteY41" fmla="*/ 1230 h 36956"/>
                  <a:gd name="connsiteX42" fmla="*/ 1695 w 51949"/>
                  <a:gd name="connsiteY42" fmla="*/ 651 h 36956"/>
                  <a:gd name="connsiteX43" fmla="*/ 1695 w 51949"/>
                  <a:gd name="connsiteY43" fmla="*/ 651 h 36956"/>
                  <a:gd name="connsiteX44" fmla="*/ 3503 w 51949"/>
                  <a:gd name="connsiteY44" fmla="*/ 73 h 36956"/>
                  <a:gd name="connsiteX45" fmla="*/ 4371 w 51949"/>
                  <a:gd name="connsiteY45" fmla="*/ 1302 h 36956"/>
                  <a:gd name="connsiteX46" fmla="*/ 4371 w 51949"/>
                  <a:gd name="connsiteY46" fmla="*/ 1302 h 3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1949" h="36956">
                    <a:moveTo>
                      <a:pt x="4082" y="1302"/>
                    </a:moveTo>
                    <a:cubicBezTo>
                      <a:pt x="4082" y="1302"/>
                      <a:pt x="3937" y="1519"/>
                      <a:pt x="3793" y="1881"/>
                    </a:cubicBezTo>
                    <a:cubicBezTo>
                      <a:pt x="3720" y="2098"/>
                      <a:pt x="3576" y="2315"/>
                      <a:pt x="3431" y="2604"/>
                    </a:cubicBezTo>
                    <a:cubicBezTo>
                      <a:pt x="3287" y="2893"/>
                      <a:pt x="3070" y="3183"/>
                      <a:pt x="2997" y="3544"/>
                    </a:cubicBezTo>
                    <a:cubicBezTo>
                      <a:pt x="2853" y="3906"/>
                      <a:pt x="2780" y="4267"/>
                      <a:pt x="2636" y="4629"/>
                    </a:cubicBezTo>
                    <a:cubicBezTo>
                      <a:pt x="2491" y="5063"/>
                      <a:pt x="2491" y="5497"/>
                      <a:pt x="2419" y="5931"/>
                    </a:cubicBezTo>
                    <a:cubicBezTo>
                      <a:pt x="2419" y="6148"/>
                      <a:pt x="2419" y="6437"/>
                      <a:pt x="2419" y="6654"/>
                    </a:cubicBezTo>
                    <a:cubicBezTo>
                      <a:pt x="2419" y="6871"/>
                      <a:pt x="2419" y="7160"/>
                      <a:pt x="2491" y="7450"/>
                    </a:cubicBezTo>
                    <a:cubicBezTo>
                      <a:pt x="2491" y="7739"/>
                      <a:pt x="2636" y="7956"/>
                      <a:pt x="2780" y="8245"/>
                    </a:cubicBezTo>
                    <a:cubicBezTo>
                      <a:pt x="2925" y="8534"/>
                      <a:pt x="2925" y="8824"/>
                      <a:pt x="3142" y="9041"/>
                    </a:cubicBezTo>
                    <a:cubicBezTo>
                      <a:pt x="3720" y="10125"/>
                      <a:pt x="4878" y="11210"/>
                      <a:pt x="6252" y="12223"/>
                    </a:cubicBezTo>
                    <a:cubicBezTo>
                      <a:pt x="7698" y="13235"/>
                      <a:pt x="9434" y="14175"/>
                      <a:pt x="11386" y="14971"/>
                    </a:cubicBezTo>
                    <a:cubicBezTo>
                      <a:pt x="15292" y="16634"/>
                      <a:pt x="19920" y="18081"/>
                      <a:pt x="24476" y="19455"/>
                    </a:cubicBezTo>
                    <a:cubicBezTo>
                      <a:pt x="29105" y="20829"/>
                      <a:pt x="33733" y="22131"/>
                      <a:pt x="37928" y="23722"/>
                    </a:cubicBezTo>
                    <a:cubicBezTo>
                      <a:pt x="40025" y="24445"/>
                      <a:pt x="41978" y="25313"/>
                      <a:pt x="43786" y="26180"/>
                    </a:cubicBezTo>
                    <a:cubicBezTo>
                      <a:pt x="45521" y="27048"/>
                      <a:pt x="47112" y="27988"/>
                      <a:pt x="48342" y="29001"/>
                    </a:cubicBezTo>
                    <a:cubicBezTo>
                      <a:pt x="48631" y="29218"/>
                      <a:pt x="48993" y="29507"/>
                      <a:pt x="49210" y="29724"/>
                    </a:cubicBezTo>
                    <a:cubicBezTo>
                      <a:pt x="49427" y="30013"/>
                      <a:pt x="49716" y="30230"/>
                      <a:pt x="49933" y="30520"/>
                    </a:cubicBezTo>
                    <a:cubicBezTo>
                      <a:pt x="50439" y="31026"/>
                      <a:pt x="50656" y="31532"/>
                      <a:pt x="51018" y="32038"/>
                    </a:cubicBezTo>
                    <a:cubicBezTo>
                      <a:pt x="51524" y="33051"/>
                      <a:pt x="51813" y="33919"/>
                      <a:pt x="51886" y="34642"/>
                    </a:cubicBezTo>
                    <a:cubicBezTo>
                      <a:pt x="52030" y="35365"/>
                      <a:pt x="51886" y="35944"/>
                      <a:pt x="51886" y="36378"/>
                    </a:cubicBezTo>
                    <a:cubicBezTo>
                      <a:pt x="51886" y="36811"/>
                      <a:pt x="51886" y="36956"/>
                      <a:pt x="51886" y="36956"/>
                    </a:cubicBezTo>
                    <a:cubicBezTo>
                      <a:pt x="51886" y="36956"/>
                      <a:pt x="51886" y="36739"/>
                      <a:pt x="51886" y="36378"/>
                    </a:cubicBezTo>
                    <a:cubicBezTo>
                      <a:pt x="51886" y="35944"/>
                      <a:pt x="52030" y="35365"/>
                      <a:pt x="51886" y="34642"/>
                    </a:cubicBezTo>
                    <a:cubicBezTo>
                      <a:pt x="51813" y="33919"/>
                      <a:pt x="51452" y="32979"/>
                      <a:pt x="50873" y="32038"/>
                    </a:cubicBezTo>
                    <a:cubicBezTo>
                      <a:pt x="50512" y="31604"/>
                      <a:pt x="50222" y="31026"/>
                      <a:pt x="49716" y="30592"/>
                    </a:cubicBezTo>
                    <a:cubicBezTo>
                      <a:pt x="49499" y="30375"/>
                      <a:pt x="49210" y="30086"/>
                      <a:pt x="48993" y="29869"/>
                    </a:cubicBezTo>
                    <a:cubicBezTo>
                      <a:pt x="48704" y="29652"/>
                      <a:pt x="48414" y="29435"/>
                      <a:pt x="48125" y="29146"/>
                    </a:cubicBezTo>
                    <a:cubicBezTo>
                      <a:pt x="46896" y="28205"/>
                      <a:pt x="45304" y="27338"/>
                      <a:pt x="43496" y="26470"/>
                    </a:cubicBezTo>
                    <a:cubicBezTo>
                      <a:pt x="41688" y="25674"/>
                      <a:pt x="39736" y="24879"/>
                      <a:pt x="37639" y="24228"/>
                    </a:cubicBezTo>
                    <a:cubicBezTo>
                      <a:pt x="33444" y="22781"/>
                      <a:pt x="28671" y="21624"/>
                      <a:pt x="24042" y="20323"/>
                    </a:cubicBezTo>
                    <a:cubicBezTo>
                      <a:pt x="19342" y="19021"/>
                      <a:pt x="14641" y="17719"/>
                      <a:pt x="10446" y="16056"/>
                    </a:cubicBezTo>
                    <a:cubicBezTo>
                      <a:pt x="8349" y="15260"/>
                      <a:pt x="6469" y="14248"/>
                      <a:pt x="4805" y="13235"/>
                    </a:cubicBezTo>
                    <a:cubicBezTo>
                      <a:pt x="3214" y="12150"/>
                      <a:pt x="1840" y="10921"/>
                      <a:pt x="1045" y="9619"/>
                    </a:cubicBezTo>
                    <a:cubicBezTo>
                      <a:pt x="755" y="9330"/>
                      <a:pt x="683" y="8968"/>
                      <a:pt x="538" y="8679"/>
                    </a:cubicBezTo>
                    <a:cubicBezTo>
                      <a:pt x="394" y="8317"/>
                      <a:pt x="249" y="8028"/>
                      <a:pt x="177" y="7739"/>
                    </a:cubicBezTo>
                    <a:cubicBezTo>
                      <a:pt x="177" y="7450"/>
                      <a:pt x="32" y="7088"/>
                      <a:pt x="32" y="6799"/>
                    </a:cubicBezTo>
                    <a:cubicBezTo>
                      <a:pt x="32" y="6509"/>
                      <a:pt x="-40" y="6220"/>
                      <a:pt x="32" y="5931"/>
                    </a:cubicBezTo>
                    <a:cubicBezTo>
                      <a:pt x="32" y="5352"/>
                      <a:pt x="32" y="4846"/>
                      <a:pt x="177" y="4340"/>
                    </a:cubicBezTo>
                    <a:cubicBezTo>
                      <a:pt x="321" y="3834"/>
                      <a:pt x="466" y="3400"/>
                      <a:pt x="611" y="2966"/>
                    </a:cubicBezTo>
                    <a:cubicBezTo>
                      <a:pt x="683" y="2532"/>
                      <a:pt x="900" y="2242"/>
                      <a:pt x="1045" y="1953"/>
                    </a:cubicBezTo>
                    <a:cubicBezTo>
                      <a:pt x="1189" y="1664"/>
                      <a:pt x="1334" y="1447"/>
                      <a:pt x="1406" y="1230"/>
                    </a:cubicBezTo>
                    <a:cubicBezTo>
                      <a:pt x="1623" y="868"/>
                      <a:pt x="1695" y="651"/>
                      <a:pt x="1695" y="651"/>
                    </a:cubicBezTo>
                    <a:lnTo>
                      <a:pt x="1695" y="651"/>
                    </a:lnTo>
                    <a:cubicBezTo>
                      <a:pt x="1985" y="145"/>
                      <a:pt x="2780" y="-144"/>
                      <a:pt x="3503" y="73"/>
                    </a:cubicBezTo>
                    <a:cubicBezTo>
                      <a:pt x="4227" y="290"/>
                      <a:pt x="4661" y="796"/>
                      <a:pt x="4371" y="1302"/>
                    </a:cubicBezTo>
                    <a:cubicBezTo>
                      <a:pt x="4371" y="1302"/>
                      <a:pt x="4371" y="1302"/>
                      <a:pt x="4371" y="1302"/>
                    </a:cubicBezTo>
                    <a:close/>
                  </a:path>
                </a:pathLst>
              </a:custGeom>
              <a:solidFill>
                <a:srgbClr val="D9484A"/>
              </a:solidFill>
              <a:ln w="0" cap="flat">
                <a:noFill/>
                <a:prstDash val="solid"/>
                <a:miter/>
              </a:ln>
            </p:spPr>
            <p:txBody>
              <a:bodyPr rtlCol="0" anchor="ctr"/>
              <a:lstStyle/>
              <a:p>
                <a:endParaRPr lang="en-US" dirty="0"/>
              </a:p>
            </p:txBody>
          </p:sp>
          <p:sp>
            <p:nvSpPr>
              <p:cNvPr id="446" name="Freeform: Shape 445">
                <a:extLst>
                  <a:ext uri="{FF2B5EF4-FFF2-40B4-BE49-F238E27FC236}">
                    <a16:creationId xmlns:a16="http://schemas.microsoft.com/office/drawing/2014/main" id="{F1166B3F-7EF5-7F82-E8EC-FC5BC591F457}"/>
                  </a:ext>
                </a:extLst>
              </p:cNvPr>
              <p:cNvSpPr/>
              <p:nvPr/>
            </p:nvSpPr>
            <p:spPr>
              <a:xfrm>
                <a:off x="10101167" y="1369537"/>
                <a:ext cx="41630" cy="33918"/>
              </a:xfrm>
              <a:custGeom>
                <a:avLst/>
                <a:gdLst>
                  <a:gd name="connsiteX0" fmla="*/ 3084 w 41630"/>
                  <a:gd name="connsiteY0" fmla="*/ 33773 h 33918"/>
                  <a:gd name="connsiteX1" fmla="*/ 2577 w 41630"/>
                  <a:gd name="connsiteY1" fmla="*/ 33340 h 33918"/>
                  <a:gd name="connsiteX2" fmla="*/ 1999 w 41630"/>
                  <a:gd name="connsiteY2" fmla="*/ 32833 h 33918"/>
                  <a:gd name="connsiteX3" fmla="*/ 1348 w 41630"/>
                  <a:gd name="connsiteY3" fmla="*/ 32038 h 33918"/>
                  <a:gd name="connsiteX4" fmla="*/ 191 w 41630"/>
                  <a:gd name="connsiteY4" fmla="*/ 29651 h 33918"/>
                  <a:gd name="connsiteX5" fmla="*/ 191 w 41630"/>
                  <a:gd name="connsiteY5" fmla="*/ 26397 h 33918"/>
                  <a:gd name="connsiteX6" fmla="*/ 2071 w 41630"/>
                  <a:gd name="connsiteY6" fmla="*/ 22709 h 33918"/>
                  <a:gd name="connsiteX7" fmla="*/ 3807 w 41630"/>
                  <a:gd name="connsiteY7" fmla="*/ 20973 h 33918"/>
                  <a:gd name="connsiteX8" fmla="*/ 5904 w 41630"/>
                  <a:gd name="connsiteY8" fmla="*/ 19309 h 33918"/>
                  <a:gd name="connsiteX9" fmla="*/ 11039 w 41630"/>
                  <a:gd name="connsiteY9" fmla="*/ 16344 h 33918"/>
                  <a:gd name="connsiteX10" fmla="*/ 17114 w 41630"/>
                  <a:gd name="connsiteY10" fmla="*/ 14030 h 33918"/>
                  <a:gd name="connsiteX11" fmla="*/ 20368 w 41630"/>
                  <a:gd name="connsiteY11" fmla="*/ 13162 h 33918"/>
                  <a:gd name="connsiteX12" fmla="*/ 23550 w 41630"/>
                  <a:gd name="connsiteY12" fmla="*/ 12439 h 33918"/>
                  <a:gd name="connsiteX13" fmla="*/ 29625 w 41630"/>
                  <a:gd name="connsiteY13" fmla="*/ 11065 h 33918"/>
                  <a:gd name="connsiteX14" fmla="*/ 34832 w 41630"/>
                  <a:gd name="connsiteY14" fmla="*/ 9329 h 33918"/>
                  <a:gd name="connsiteX15" fmla="*/ 38520 w 41630"/>
                  <a:gd name="connsiteY15" fmla="*/ 7015 h 33918"/>
                  <a:gd name="connsiteX16" fmla="*/ 39171 w 41630"/>
                  <a:gd name="connsiteY16" fmla="*/ 6364 h 33918"/>
                  <a:gd name="connsiteX17" fmla="*/ 39678 w 41630"/>
                  <a:gd name="connsiteY17" fmla="*/ 5713 h 33918"/>
                  <a:gd name="connsiteX18" fmla="*/ 39895 w 41630"/>
                  <a:gd name="connsiteY18" fmla="*/ 5424 h 33918"/>
                  <a:gd name="connsiteX19" fmla="*/ 40039 w 41630"/>
                  <a:gd name="connsiteY19" fmla="*/ 5062 h 33918"/>
                  <a:gd name="connsiteX20" fmla="*/ 40401 w 41630"/>
                  <a:gd name="connsiteY20" fmla="*/ 4412 h 33918"/>
                  <a:gd name="connsiteX21" fmla="*/ 41052 w 41630"/>
                  <a:gd name="connsiteY21" fmla="*/ 2097 h 33918"/>
                  <a:gd name="connsiteX22" fmla="*/ 41269 w 41630"/>
                  <a:gd name="connsiteY22" fmla="*/ 579 h 33918"/>
                  <a:gd name="connsiteX23" fmla="*/ 41269 w 41630"/>
                  <a:gd name="connsiteY23" fmla="*/ 0 h 33918"/>
                  <a:gd name="connsiteX24" fmla="*/ 41413 w 41630"/>
                  <a:gd name="connsiteY24" fmla="*/ 579 h 33918"/>
                  <a:gd name="connsiteX25" fmla="*/ 41630 w 41630"/>
                  <a:gd name="connsiteY25" fmla="*/ 2170 h 33918"/>
                  <a:gd name="connsiteX26" fmla="*/ 41486 w 41630"/>
                  <a:gd name="connsiteY26" fmla="*/ 4628 h 33918"/>
                  <a:gd name="connsiteX27" fmla="*/ 39967 w 41630"/>
                  <a:gd name="connsiteY27" fmla="*/ 7738 h 33918"/>
                  <a:gd name="connsiteX28" fmla="*/ 36134 w 41630"/>
                  <a:gd name="connsiteY28" fmla="*/ 10631 h 33918"/>
                  <a:gd name="connsiteX29" fmla="*/ 30638 w 41630"/>
                  <a:gd name="connsiteY29" fmla="*/ 12801 h 33918"/>
                  <a:gd name="connsiteX30" fmla="*/ 24490 w 41630"/>
                  <a:gd name="connsiteY30" fmla="*/ 14392 h 33918"/>
                  <a:gd name="connsiteX31" fmla="*/ 21381 w 41630"/>
                  <a:gd name="connsiteY31" fmla="*/ 15115 h 33918"/>
                  <a:gd name="connsiteX32" fmla="*/ 18343 w 41630"/>
                  <a:gd name="connsiteY32" fmla="*/ 15910 h 33918"/>
                  <a:gd name="connsiteX33" fmla="*/ 12630 w 41630"/>
                  <a:gd name="connsiteY33" fmla="*/ 18008 h 33918"/>
                  <a:gd name="connsiteX34" fmla="*/ 7712 w 41630"/>
                  <a:gd name="connsiteY34" fmla="*/ 20611 h 33918"/>
                  <a:gd name="connsiteX35" fmla="*/ 5615 w 41630"/>
                  <a:gd name="connsiteY35" fmla="*/ 22058 h 33918"/>
                  <a:gd name="connsiteX36" fmla="*/ 3879 w 41630"/>
                  <a:gd name="connsiteY36" fmla="*/ 23576 h 33918"/>
                  <a:gd name="connsiteX37" fmla="*/ 1782 w 41630"/>
                  <a:gd name="connsiteY37" fmla="*/ 26758 h 33918"/>
                  <a:gd name="connsiteX38" fmla="*/ 1276 w 41630"/>
                  <a:gd name="connsiteY38" fmla="*/ 29724 h 33918"/>
                  <a:gd name="connsiteX39" fmla="*/ 1854 w 41630"/>
                  <a:gd name="connsiteY39" fmla="*/ 32038 h 33918"/>
                  <a:gd name="connsiteX40" fmla="*/ 2288 w 41630"/>
                  <a:gd name="connsiteY40" fmla="*/ 32833 h 33918"/>
                  <a:gd name="connsiteX41" fmla="*/ 2722 w 41630"/>
                  <a:gd name="connsiteY41" fmla="*/ 33412 h 33918"/>
                  <a:gd name="connsiteX42" fmla="*/ 3156 w 41630"/>
                  <a:gd name="connsiteY42" fmla="*/ 33918 h 33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1630" h="33918">
                    <a:moveTo>
                      <a:pt x="3084" y="33773"/>
                    </a:moveTo>
                    <a:cubicBezTo>
                      <a:pt x="3084" y="33773"/>
                      <a:pt x="2867" y="33629"/>
                      <a:pt x="2577" y="33340"/>
                    </a:cubicBezTo>
                    <a:cubicBezTo>
                      <a:pt x="2433" y="33195"/>
                      <a:pt x="2216" y="33050"/>
                      <a:pt x="1999" y="32833"/>
                    </a:cubicBezTo>
                    <a:cubicBezTo>
                      <a:pt x="1782" y="32616"/>
                      <a:pt x="1565" y="32327"/>
                      <a:pt x="1348" y="32038"/>
                    </a:cubicBezTo>
                    <a:cubicBezTo>
                      <a:pt x="914" y="31459"/>
                      <a:pt x="408" y="30664"/>
                      <a:pt x="191" y="29651"/>
                    </a:cubicBezTo>
                    <a:cubicBezTo>
                      <a:pt x="-26" y="28711"/>
                      <a:pt x="-98" y="27554"/>
                      <a:pt x="191" y="26397"/>
                    </a:cubicBezTo>
                    <a:cubicBezTo>
                      <a:pt x="480" y="25240"/>
                      <a:pt x="1059" y="23938"/>
                      <a:pt x="2071" y="22709"/>
                    </a:cubicBezTo>
                    <a:cubicBezTo>
                      <a:pt x="2505" y="22130"/>
                      <a:pt x="3228" y="21479"/>
                      <a:pt x="3807" y="20973"/>
                    </a:cubicBezTo>
                    <a:cubicBezTo>
                      <a:pt x="4385" y="20394"/>
                      <a:pt x="5181" y="19888"/>
                      <a:pt x="5904" y="19309"/>
                    </a:cubicBezTo>
                    <a:cubicBezTo>
                      <a:pt x="7423" y="18225"/>
                      <a:pt x="9159" y="17285"/>
                      <a:pt x="11039" y="16344"/>
                    </a:cubicBezTo>
                    <a:cubicBezTo>
                      <a:pt x="12919" y="15477"/>
                      <a:pt x="14944" y="14753"/>
                      <a:pt x="17114" y="14030"/>
                    </a:cubicBezTo>
                    <a:cubicBezTo>
                      <a:pt x="18126" y="13741"/>
                      <a:pt x="19283" y="13452"/>
                      <a:pt x="20368" y="13162"/>
                    </a:cubicBezTo>
                    <a:cubicBezTo>
                      <a:pt x="21453" y="12945"/>
                      <a:pt x="22538" y="12656"/>
                      <a:pt x="23550" y="12439"/>
                    </a:cubicBezTo>
                    <a:cubicBezTo>
                      <a:pt x="25647" y="11933"/>
                      <a:pt x="27672" y="11571"/>
                      <a:pt x="29625" y="11065"/>
                    </a:cubicBezTo>
                    <a:cubicBezTo>
                      <a:pt x="31505" y="10559"/>
                      <a:pt x="33313" y="9980"/>
                      <a:pt x="34832" y="9329"/>
                    </a:cubicBezTo>
                    <a:cubicBezTo>
                      <a:pt x="36351" y="8678"/>
                      <a:pt x="37580" y="7883"/>
                      <a:pt x="38520" y="7015"/>
                    </a:cubicBezTo>
                    <a:cubicBezTo>
                      <a:pt x="38737" y="6798"/>
                      <a:pt x="38954" y="6581"/>
                      <a:pt x="39171" y="6364"/>
                    </a:cubicBezTo>
                    <a:cubicBezTo>
                      <a:pt x="39316" y="6147"/>
                      <a:pt x="39533" y="5930"/>
                      <a:pt x="39678" y="5713"/>
                    </a:cubicBezTo>
                    <a:cubicBezTo>
                      <a:pt x="39678" y="5641"/>
                      <a:pt x="39895" y="5496"/>
                      <a:pt x="39895" y="5424"/>
                    </a:cubicBezTo>
                    <a:cubicBezTo>
                      <a:pt x="39895" y="5279"/>
                      <a:pt x="40039" y="5207"/>
                      <a:pt x="40039" y="5062"/>
                    </a:cubicBezTo>
                    <a:cubicBezTo>
                      <a:pt x="40184" y="4845"/>
                      <a:pt x="40256" y="4628"/>
                      <a:pt x="40401" y="4412"/>
                    </a:cubicBezTo>
                    <a:cubicBezTo>
                      <a:pt x="40690" y="3544"/>
                      <a:pt x="40979" y="2748"/>
                      <a:pt x="41052" y="2097"/>
                    </a:cubicBezTo>
                    <a:cubicBezTo>
                      <a:pt x="41196" y="1446"/>
                      <a:pt x="41196" y="940"/>
                      <a:pt x="41269" y="579"/>
                    </a:cubicBezTo>
                    <a:cubicBezTo>
                      <a:pt x="41269" y="217"/>
                      <a:pt x="41269" y="0"/>
                      <a:pt x="41269" y="0"/>
                    </a:cubicBezTo>
                    <a:cubicBezTo>
                      <a:pt x="41269" y="0"/>
                      <a:pt x="41269" y="217"/>
                      <a:pt x="41413" y="579"/>
                    </a:cubicBezTo>
                    <a:cubicBezTo>
                      <a:pt x="41413" y="940"/>
                      <a:pt x="41630" y="1446"/>
                      <a:pt x="41630" y="2170"/>
                    </a:cubicBezTo>
                    <a:cubicBezTo>
                      <a:pt x="41630" y="2820"/>
                      <a:pt x="41630" y="3688"/>
                      <a:pt x="41486" y="4628"/>
                    </a:cubicBezTo>
                    <a:cubicBezTo>
                      <a:pt x="41269" y="5496"/>
                      <a:pt x="40907" y="6653"/>
                      <a:pt x="39967" y="7738"/>
                    </a:cubicBezTo>
                    <a:cubicBezTo>
                      <a:pt x="39099" y="8823"/>
                      <a:pt x="37797" y="9836"/>
                      <a:pt x="36134" y="10631"/>
                    </a:cubicBezTo>
                    <a:cubicBezTo>
                      <a:pt x="34471" y="11499"/>
                      <a:pt x="32663" y="12150"/>
                      <a:pt x="30638" y="12801"/>
                    </a:cubicBezTo>
                    <a:cubicBezTo>
                      <a:pt x="28685" y="13379"/>
                      <a:pt x="26588" y="13958"/>
                      <a:pt x="24490" y="14392"/>
                    </a:cubicBezTo>
                    <a:cubicBezTo>
                      <a:pt x="23478" y="14609"/>
                      <a:pt x="22393" y="14898"/>
                      <a:pt x="21381" y="15115"/>
                    </a:cubicBezTo>
                    <a:cubicBezTo>
                      <a:pt x="20368" y="15404"/>
                      <a:pt x="19356" y="15621"/>
                      <a:pt x="18343" y="15910"/>
                    </a:cubicBezTo>
                    <a:cubicBezTo>
                      <a:pt x="16391" y="16489"/>
                      <a:pt x="14438" y="17212"/>
                      <a:pt x="12630" y="18008"/>
                    </a:cubicBezTo>
                    <a:cubicBezTo>
                      <a:pt x="10894" y="18803"/>
                      <a:pt x="9159" y="19671"/>
                      <a:pt x="7712" y="20611"/>
                    </a:cubicBezTo>
                    <a:cubicBezTo>
                      <a:pt x="6989" y="21117"/>
                      <a:pt x="6338" y="21551"/>
                      <a:pt x="5615" y="22058"/>
                    </a:cubicBezTo>
                    <a:cubicBezTo>
                      <a:pt x="4892" y="22564"/>
                      <a:pt x="4385" y="22998"/>
                      <a:pt x="3879" y="23576"/>
                    </a:cubicBezTo>
                    <a:cubicBezTo>
                      <a:pt x="2867" y="24589"/>
                      <a:pt x="2143" y="25674"/>
                      <a:pt x="1782" y="26758"/>
                    </a:cubicBezTo>
                    <a:cubicBezTo>
                      <a:pt x="1348" y="27843"/>
                      <a:pt x="1203" y="28783"/>
                      <a:pt x="1276" y="29724"/>
                    </a:cubicBezTo>
                    <a:cubicBezTo>
                      <a:pt x="1276" y="30591"/>
                      <a:pt x="1565" y="31387"/>
                      <a:pt x="1854" y="32038"/>
                    </a:cubicBezTo>
                    <a:cubicBezTo>
                      <a:pt x="1999" y="32327"/>
                      <a:pt x="2143" y="32616"/>
                      <a:pt x="2288" y="32833"/>
                    </a:cubicBezTo>
                    <a:cubicBezTo>
                      <a:pt x="2433" y="33050"/>
                      <a:pt x="2577" y="33267"/>
                      <a:pt x="2722" y="33412"/>
                    </a:cubicBezTo>
                    <a:cubicBezTo>
                      <a:pt x="3011" y="33701"/>
                      <a:pt x="3156" y="33918"/>
                      <a:pt x="3156" y="33918"/>
                    </a:cubicBezTo>
                    <a:close/>
                  </a:path>
                </a:pathLst>
              </a:custGeom>
              <a:solidFill>
                <a:srgbClr val="D9484A"/>
              </a:solidFill>
              <a:ln w="0" cap="flat">
                <a:noFill/>
                <a:prstDash val="solid"/>
                <a:miter/>
              </a:ln>
            </p:spPr>
            <p:txBody>
              <a:bodyPr rtlCol="0" anchor="ctr"/>
              <a:lstStyle/>
              <a:p>
                <a:endParaRPr lang="en-US" dirty="0"/>
              </a:p>
            </p:txBody>
          </p:sp>
          <p:sp>
            <p:nvSpPr>
              <p:cNvPr id="447" name="Freeform: Shape 446">
                <a:extLst>
                  <a:ext uri="{FF2B5EF4-FFF2-40B4-BE49-F238E27FC236}">
                    <a16:creationId xmlns:a16="http://schemas.microsoft.com/office/drawing/2014/main" id="{6D43C3DA-C0CB-7CB8-398E-F1FC8A323461}"/>
                  </a:ext>
                </a:extLst>
              </p:cNvPr>
              <p:cNvSpPr/>
              <p:nvPr/>
            </p:nvSpPr>
            <p:spPr>
              <a:xfrm>
                <a:off x="10009367" y="1346250"/>
                <a:ext cx="80998" cy="12583"/>
              </a:xfrm>
              <a:custGeom>
                <a:avLst/>
                <a:gdLst>
                  <a:gd name="connsiteX0" fmla="*/ 0 w 80998"/>
                  <a:gd name="connsiteY0" fmla="*/ 12584 h 12583"/>
                  <a:gd name="connsiteX1" fmla="*/ 217 w 80998"/>
                  <a:gd name="connsiteY1" fmla="*/ 11933 h 12583"/>
                  <a:gd name="connsiteX2" fmla="*/ 506 w 80998"/>
                  <a:gd name="connsiteY2" fmla="*/ 11137 h 12583"/>
                  <a:gd name="connsiteX3" fmla="*/ 1157 w 80998"/>
                  <a:gd name="connsiteY3" fmla="*/ 10052 h 12583"/>
                  <a:gd name="connsiteX4" fmla="*/ 2170 w 80998"/>
                  <a:gd name="connsiteY4" fmla="*/ 8751 h 12583"/>
                  <a:gd name="connsiteX5" fmla="*/ 2820 w 80998"/>
                  <a:gd name="connsiteY5" fmla="*/ 8028 h 12583"/>
                  <a:gd name="connsiteX6" fmla="*/ 3616 w 80998"/>
                  <a:gd name="connsiteY6" fmla="*/ 7377 h 12583"/>
                  <a:gd name="connsiteX7" fmla="*/ 8028 w 80998"/>
                  <a:gd name="connsiteY7" fmla="*/ 4628 h 12583"/>
                  <a:gd name="connsiteX8" fmla="*/ 14319 w 80998"/>
                  <a:gd name="connsiteY8" fmla="*/ 2387 h 12583"/>
                  <a:gd name="connsiteX9" fmla="*/ 21841 w 80998"/>
                  <a:gd name="connsiteY9" fmla="*/ 723 h 12583"/>
                  <a:gd name="connsiteX10" fmla="*/ 30302 w 80998"/>
                  <a:gd name="connsiteY10" fmla="*/ 0 h 12583"/>
                  <a:gd name="connsiteX11" fmla="*/ 31387 w 80998"/>
                  <a:gd name="connsiteY11" fmla="*/ 0 h 12583"/>
                  <a:gd name="connsiteX12" fmla="*/ 31676 w 80998"/>
                  <a:gd name="connsiteY12" fmla="*/ 0 h 12583"/>
                  <a:gd name="connsiteX13" fmla="*/ 31966 w 80998"/>
                  <a:gd name="connsiteY13" fmla="*/ 0 h 12583"/>
                  <a:gd name="connsiteX14" fmla="*/ 32472 w 80998"/>
                  <a:gd name="connsiteY14" fmla="*/ 0 h 12583"/>
                  <a:gd name="connsiteX15" fmla="*/ 34641 w 80998"/>
                  <a:gd name="connsiteY15" fmla="*/ 145 h 12583"/>
                  <a:gd name="connsiteX16" fmla="*/ 36883 w 80998"/>
                  <a:gd name="connsiteY16" fmla="*/ 362 h 12583"/>
                  <a:gd name="connsiteX17" fmla="*/ 39053 w 80998"/>
                  <a:gd name="connsiteY17" fmla="*/ 651 h 12583"/>
                  <a:gd name="connsiteX18" fmla="*/ 47297 w 80998"/>
                  <a:gd name="connsiteY18" fmla="*/ 2748 h 12583"/>
                  <a:gd name="connsiteX19" fmla="*/ 51130 w 80998"/>
                  <a:gd name="connsiteY19" fmla="*/ 4122 h 12583"/>
                  <a:gd name="connsiteX20" fmla="*/ 54602 w 80998"/>
                  <a:gd name="connsiteY20" fmla="*/ 5569 h 12583"/>
                  <a:gd name="connsiteX21" fmla="*/ 61111 w 80998"/>
                  <a:gd name="connsiteY21" fmla="*/ 8389 h 12583"/>
                  <a:gd name="connsiteX22" fmla="*/ 64220 w 80998"/>
                  <a:gd name="connsiteY22" fmla="*/ 9474 h 12583"/>
                  <a:gd name="connsiteX23" fmla="*/ 67185 w 80998"/>
                  <a:gd name="connsiteY23" fmla="*/ 10269 h 12583"/>
                  <a:gd name="connsiteX24" fmla="*/ 70006 w 80998"/>
                  <a:gd name="connsiteY24" fmla="*/ 10776 h 12583"/>
                  <a:gd name="connsiteX25" fmla="*/ 72754 w 80998"/>
                  <a:gd name="connsiteY25" fmla="*/ 11065 h 12583"/>
                  <a:gd name="connsiteX26" fmla="*/ 75141 w 80998"/>
                  <a:gd name="connsiteY26" fmla="*/ 11065 h 12583"/>
                  <a:gd name="connsiteX27" fmla="*/ 77166 w 80998"/>
                  <a:gd name="connsiteY27" fmla="*/ 10920 h 12583"/>
                  <a:gd name="connsiteX28" fmla="*/ 79986 w 80998"/>
                  <a:gd name="connsiteY28" fmla="*/ 10559 h 12583"/>
                  <a:gd name="connsiteX29" fmla="*/ 80999 w 80998"/>
                  <a:gd name="connsiteY29" fmla="*/ 10414 h 12583"/>
                  <a:gd name="connsiteX30" fmla="*/ 80058 w 80998"/>
                  <a:gd name="connsiteY30" fmla="*/ 10631 h 12583"/>
                  <a:gd name="connsiteX31" fmla="*/ 77310 w 80998"/>
                  <a:gd name="connsiteY31" fmla="*/ 11282 h 12583"/>
                  <a:gd name="connsiteX32" fmla="*/ 75285 w 80998"/>
                  <a:gd name="connsiteY32" fmla="*/ 11571 h 12583"/>
                  <a:gd name="connsiteX33" fmla="*/ 72754 w 80998"/>
                  <a:gd name="connsiteY33" fmla="*/ 11716 h 12583"/>
                  <a:gd name="connsiteX34" fmla="*/ 70006 w 80998"/>
                  <a:gd name="connsiteY34" fmla="*/ 11716 h 12583"/>
                  <a:gd name="connsiteX35" fmla="*/ 68415 w 80998"/>
                  <a:gd name="connsiteY35" fmla="*/ 11571 h 12583"/>
                  <a:gd name="connsiteX36" fmla="*/ 66824 w 80998"/>
                  <a:gd name="connsiteY36" fmla="*/ 11354 h 12583"/>
                  <a:gd name="connsiteX37" fmla="*/ 60170 w 80998"/>
                  <a:gd name="connsiteY37" fmla="*/ 9691 h 12583"/>
                  <a:gd name="connsiteX38" fmla="*/ 53445 w 80998"/>
                  <a:gd name="connsiteY38" fmla="*/ 7087 h 12583"/>
                  <a:gd name="connsiteX39" fmla="*/ 49901 w 80998"/>
                  <a:gd name="connsiteY39" fmla="*/ 5713 h 12583"/>
                  <a:gd name="connsiteX40" fmla="*/ 46285 w 80998"/>
                  <a:gd name="connsiteY40" fmla="*/ 4484 h 12583"/>
                  <a:gd name="connsiteX41" fmla="*/ 38547 w 80998"/>
                  <a:gd name="connsiteY41" fmla="*/ 2604 h 12583"/>
                  <a:gd name="connsiteX42" fmla="*/ 36522 w 80998"/>
                  <a:gd name="connsiteY42" fmla="*/ 2314 h 12583"/>
                  <a:gd name="connsiteX43" fmla="*/ 34569 w 80998"/>
                  <a:gd name="connsiteY43" fmla="*/ 2097 h 12583"/>
                  <a:gd name="connsiteX44" fmla="*/ 32472 w 80998"/>
                  <a:gd name="connsiteY44" fmla="*/ 1953 h 12583"/>
                  <a:gd name="connsiteX45" fmla="*/ 31966 w 80998"/>
                  <a:gd name="connsiteY45" fmla="*/ 1953 h 12583"/>
                  <a:gd name="connsiteX46" fmla="*/ 31749 w 80998"/>
                  <a:gd name="connsiteY46" fmla="*/ 1953 h 12583"/>
                  <a:gd name="connsiteX47" fmla="*/ 30447 w 80998"/>
                  <a:gd name="connsiteY47" fmla="*/ 1953 h 12583"/>
                  <a:gd name="connsiteX48" fmla="*/ 22492 w 80998"/>
                  <a:gd name="connsiteY48" fmla="*/ 2459 h 12583"/>
                  <a:gd name="connsiteX49" fmla="*/ 15260 w 80998"/>
                  <a:gd name="connsiteY49" fmla="*/ 3761 h 12583"/>
                  <a:gd name="connsiteX50" fmla="*/ 12005 w 80998"/>
                  <a:gd name="connsiteY50" fmla="*/ 4628 h 12583"/>
                  <a:gd name="connsiteX51" fmla="*/ 9112 w 80998"/>
                  <a:gd name="connsiteY51" fmla="*/ 5641 h 12583"/>
                  <a:gd name="connsiteX52" fmla="*/ 4628 w 80998"/>
                  <a:gd name="connsiteY52" fmla="*/ 7955 h 12583"/>
                  <a:gd name="connsiteX53" fmla="*/ 3761 w 80998"/>
                  <a:gd name="connsiteY53" fmla="*/ 8534 h 12583"/>
                  <a:gd name="connsiteX54" fmla="*/ 3037 w 80998"/>
                  <a:gd name="connsiteY54" fmla="*/ 9112 h 12583"/>
                  <a:gd name="connsiteX55" fmla="*/ 1880 w 80998"/>
                  <a:gd name="connsiteY55" fmla="*/ 10197 h 12583"/>
                  <a:gd name="connsiteX56" fmla="*/ 1085 w 80998"/>
                  <a:gd name="connsiteY56" fmla="*/ 11137 h 12583"/>
                  <a:gd name="connsiteX57" fmla="*/ 579 w 80998"/>
                  <a:gd name="connsiteY57" fmla="*/ 11933 h 12583"/>
                  <a:gd name="connsiteX58" fmla="*/ 217 w 80998"/>
                  <a:gd name="connsiteY58" fmla="*/ 12584 h 12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0998" h="12583">
                    <a:moveTo>
                      <a:pt x="0" y="12584"/>
                    </a:moveTo>
                    <a:cubicBezTo>
                      <a:pt x="0" y="12584"/>
                      <a:pt x="72" y="12367"/>
                      <a:pt x="217" y="11933"/>
                    </a:cubicBezTo>
                    <a:cubicBezTo>
                      <a:pt x="289" y="11716"/>
                      <a:pt x="434" y="11427"/>
                      <a:pt x="506" y="11137"/>
                    </a:cubicBezTo>
                    <a:cubicBezTo>
                      <a:pt x="651" y="10848"/>
                      <a:pt x="868" y="10486"/>
                      <a:pt x="1157" y="10052"/>
                    </a:cubicBezTo>
                    <a:cubicBezTo>
                      <a:pt x="1374" y="9619"/>
                      <a:pt x="1736" y="9257"/>
                      <a:pt x="2170" y="8751"/>
                    </a:cubicBezTo>
                    <a:cubicBezTo>
                      <a:pt x="2387" y="8534"/>
                      <a:pt x="2531" y="8317"/>
                      <a:pt x="2820" y="8028"/>
                    </a:cubicBezTo>
                    <a:cubicBezTo>
                      <a:pt x="3110" y="7811"/>
                      <a:pt x="3327" y="7594"/>
                      <a:pt x="3616" y="7377"/>
                    </a:cubicBezTo>
                    <a:cubicBezTo>
                      <a:pt x="4701" y="6436"/>
                      <a:pt x="6220" y="5496"/>
                      <a:pt x="8028" y="4628"/>
                    </a:cubicBezTo>
                    <a:cubicBezTo>
                      <a:pt x="9836" y="3761"/>
                      <a:pt x="12077" y="3037"/>
                      <a:pt x="14319" y="2387"/>
                    </a:cubicBezTo>
                    <a:cubicBezTo>
                      <a:pt x="16706" y="1736"/>
                      <a:pt x="19165" y="1157"/>
                      <a:pt x="21841" y="723"/>
                    </a:cubicBezTo>
                    <a:cubicBezTo>
                      <a:pt x="24517" y="289"/>
                      <a:pt x="27337" y="0"/>
                      <a:pt x="30302" y="0"/>
                    </a:cubicBezTo>
                    <a:lnTo>
                      <a:pt x="31387" y="0"/>
                    </a:lnTo>
                    <a:cubicBezTo>
                      <a:pt x="31387" y="0"/>
                      <a:pt x="31676" y="0"/>
                      <a:pt x="31676" y="0"/>
                    </a:cubicBezTo>
                    <a:lnTo>
                      <a:pt x="31966" y="0"/>
                    </a:lnTo>
                    <a:cubicBezTo>
                      <a:pt x="31966" y="0"/>
                      <a:pt x="32472" y="0"/>
                      <a:pt x="32472" y="0"/>
                    </a:cubicBezTo>
                    <a:cubicBezTo>
                      <a:pt x="33195" y="0"/>
                      <a:pt x="33846" y="0"/>
                      <a:pt x="34641" y="145"/>
                    </a:cubicBezTo>
                    <a:lnTo>
                      <a:pt x="36883" y="362"/>
                    </a:lnTo>
                    <a:lnTo>
                      <a:pt x="39053" y="651"/>
                    </a:lnTo>
                    <a:cubicBezTo>
                      <a:pt x="41946" y="1157"/>
                      <a:pt x="44694" y="1880"/>
                      <a:pt x="47297" y="2748"/>
                    </a:cubicBezTo>
                    <a:cubicBezTo>
                      <a:pt x="48599" y="3182"/>
                      <a:pt x="49829" y="3616"/>
                      <a:pt x="51130" y="4122"/>
                    </a:cubicBezTo>
                    <a:cubicBezTo>
                      <a:pt x="52287" y="4628"/>
                      <a:pt x="53445" y="5135"/>
                      <a:pt x="54602" y="5569"/>
                    </a:cubicBezTo>
                    <a:cubicBezTo>
                      <a:pt x="56844" y="6509"/>
                      <a:pt x="59013" y="7449"/>
                      <a:pt x="61111" y="8389"/>
                    </a:cubicBezTo>
                    <a:cubicBezTo>
                      <a:pt x="62123" y="8751"/>
                      <a:pt x="63208" y="9185"/>
                      <a:pt x="64220" y="9474"/>
                    </a:cubicBezTo>
                    <a:cubicBezTo>
                      <a:pt x="65233" y="9836"/>
                      <a:pt x="66245" y="10052"/>
                      <a:pt x="67185" y="10269"/>
                    </a:cubicBezTo>
                    <a:cubicBezTo>
                      <a:pt x="68126" y="10486"/>
                      <a:pt x="69210" y="10631"/>
                      <a:pt x="70006" y="10776"/>
                    </a:cubicBezTo>
                    <a:cubicBezTo>
                      <a:pt x="70946" y="10848"/>
                      <a:pt x="71886" y="10920"/>
                      <a:pt x="72754" y="11065"/>
                    </a:cubicBezTo>
                    <a:cubicBezTo>
                      <a:pt x="73622" y="11065"/>
                      <a:pt x="74345" y="11065"/>
                      <a:pt x="75141" y="11065"/>
                    </a:cubicBezTo>
                    <a:cubicBezTo>
                      <a:pt x="75864" y="11065"/>
                      <a:pt x="76587" y="10993"/>
                      <a:pt x="77166" y="10920"/>
                    </a:cubicBezTo>
                    <a:cubicBezTo>
                      <a:pt x="78395" y="10920"/>
                      <a:pt x="79335" y="10631"/>
                      <a:pt x="79986" y="10559"/>
                    </a:cubicBezTo>
                    <a:cubicBezTo>
                      <a:pt x="80637" y="10486"/>
                      <a:pt x="80999" y="10414"/>
                      <a:pt x="80999" y="10414"/>
                    </a:cubicBezTo>
                    <a:cubicBezTo>
                      <a:pt x="80999" y="10414"/>
                      <a:pt x="80637" y="10486"/>
                      <a:pt x="80058" y="10631"/>
                    </a:cubicBezTo>
                    <a:cubicBezTo>
                      <a:pt x="79408" y="10776"/>
                      <a:pt x="78540" y="11065"/>
                      <a:pt x="77310" y="11282"/>
                    </a:cubicBezTo>
                    <a:cubicBezTo>
                      <a:pt x="76659" y="11354"/>
                      <a:pt x="76008" y="11499"/>
                      <a:pt x="75285" y="11571"/>
                    </a:cubicBezTo>
                    <a:cubicBezTo>
                      <a:pt x="74490" y="11571"/>
                      <a:pt x="73694" y="11644"/>
                      <a:pt x="72754" y="11716"/>
                    </a:cubicBezTo>
                    <a:cubicBezTo>
                      <a:pt x="71886" y="11716"/>
                      <a:pt x="70946" y="11716"/>
                      <a:pt x="70006" y="11716"/>
                    </a:cubicBezTo>
                    <a:cubicBezTo>
                      <a:pt x="69427" y="11716"/>
                      <a:pt x="68993" y="11571"/>
                      <a:pt x="68415" y="11571"/>
                    </a:cubicBezTo>
                    <a:cubicBezTo>
                      <a:pt x="67909" y="11571"/>
                      <a:pt x="67330" y="11427"/>
                      <a:pt x="66824" y="11354"/>
                    </a:cubicBezTo>
                    <a:cubicBezTo>
                      <a:pt x="64654" y="10993"/>
                      <a:pt x="62412" y="10414"/>
                      <a:pt x="60170" y="9691"/>
                    </a:cubicBezTo>
                    <a:cubicBezTo>
                      <a:pt x="58001" y="8895"/>
                      <a:pt x="55687" y="8028"/>
                      <a:pt x="53445" y="7087"/>
                    </a:cubicBezTo>
                    <a:cubicBezTo>
                      <a:pt x="52287" y="6653"/>
                      <a:pt x="51130" y="6147"/>
                      <a:pt x="49901" y="5713"/>
                    </a:cubicBezTo>
                    <a:cubicBezTo>
                      <a:pt x="48744" y="5352"/>
                      <a:pt x="47514" y="4845"/>
                      <a:pt x="46285" y="4484"/>
                    </a:cubicBezTo>
                    <a:cubicBezTo>
                      <a:pt x="43826" y="3688"/>
                      <a:pt x="41223" y="3037"/>
                      <a:pt x="38547" y="2604"/>
                    </a:cubicBezTo>
                    <a:lnTo>
                      <a:pt x="36522" y="2314"/>
                    </a:lnTo>
                    <a:lnTo>
                      <a:pt x="34569" y="2097"/>
                    </a:lnTo>
                    <a:cubicBezTo>
                      <a:pt x="33918" y="2025"/>
                      <a:pt x="33195" y="2025"/>
                      <a:pt x="32472" y="1953"/>
                    </a:cubicBezTo>
                    <a:lnTo>
                      <a:pt x="31966" y="1953"/>
                    </a:lnTo>
                    <a:cubicBezTo>
                      <a:pt x="31966" y="1953"/>
                      <a:pt x="31749" y="1953"/>
                      <a:pt x="31749" y="1953"/>
                    </a:cubicBezTo>
                    <a:lnTo>
                      <a:pt x="30447" y="1953"/>
                    </a:lnTo>
                    <a:cubicBezTo>
                      <a:pt x="27771" y="1953"/>
                      <a:pt x="25095" y="2097"/>
                      <a:pt x="22492" y="2459"/>
                    </a:cubicBezTo>
                    <a:cubicBezTo>
                      <a:pt x="19960" y="2820"/>
                      <a:pt x="17501" y="3254"/>
                      <a:pt x="15260" y="3761"/>
                    </a:cubicBezTo>
                    <a:cubicBezTo>
                      <a:pt x="14102" y="4050"/>
                      <a:pt x="13018" y="4339"/>
                      <a:pt x="12005" y="4628"/>
                    </a:cubicBezTo>
                    <a:cubicBezTo>
                      <a:pt x="10993" y="4918"/>
                      <a:pt x="10052" y="5279"/>
                      <a:pt x="9112" y="5641"/>
                    </a:cubicBezTo>
                    <a:cubicBezTo>
                      <a:pt x="7377" y="6364"/>
                      <a:pt x="5786" y="7160"/>
                      <a:pt x="4628" y="7955"/>
                    </a:cubicBezTo>
                    <a:cubicBezTo>
                      <a:pt x="4339" y="8172"/>
                      <a:pt x="4050" y="8389"/>
                      <a:pt x="3761" y="8534"/>
                    </a:cubicBezTo>
                    <a:cubicBezTo>
                      <a:pt x="3471" y="8751"/>
                      <a:pt x="3254" y="8968"/>
                      <a:pt x="3037" y="9112"/>
                    </a:cubicBezTo>
                    <a:cubicBezTo>
                      <a:pt x="2604" y="9474"/>
                      <a:pt x="2170" y="9836"/>
                      <a:pt x="1880" y="10197"/>
                    </a:cubicBezTo>
                    <a:cubicBezTo>
                      <a:pt x="1591" y="10559"/>
                      <a:pt x="1302" y="10848"/>
                      <a:pt x="1085" y="11137"/>
                    </a:cubicBezTo>
                    <a:cubicBezTo>
                      <a:pt x="868" y="11427"/>
                      <a:pt x="723" y="11716"/>
                      <a:pt x="579" y="11933"/>
                    </a:cubicBezTo>
                    <a:cubicBezTo>
                      <a:pt x="289" y="12367"/>
                      <a:pt x="217" y="12584"/>
                      <a:pt x="217" y="12584"/>
                    </a:cubicBezTo>
                    <a:close/>
                  </a:path>
                </a:pathLst>
              </a:custGeom>
              <a:solidFill>
                <a:srgbClr val="D9484A"/>
              </a:solidFill>
              <a:ln w="0" cap="flat">
                <a:noFill/>
                <a:prstDash val="solid"/>
                <a:miter/>
              </a:ln>
            </p:spPr>
            <p:txBody>
              <a:bodyPr rtlCol="0" anchor="ctr"/>
              <a:lstStyle/>
              <a:p>
                <a:endParaRPr lang="en-US" dirty="0"/>
              </a:p>
            </p:txBody>
          </p:sp>
          <p:sp>
            <p:nvSpPr>
              <p:cNvPr id="448" name="Freeform: Shape 447">
                <a:extLst>
                  <a:ext uri="{FF2B5EF4-FFF2-40B4-BE49-F238E27FC236}">
                    <a16:creationId xmlns:a16="http://schemas.microsoft.com/office/drawing/2014/main" id="{7B0FDB5B-1D99-8834-5E1C-FBFF64263318}"/>
                  </a:ext>
                </a:extLst>
              </p:cNvPr>
              <p:cNvSpPr/>
              <p:nvPr/>
            </p:nvSpPr>
            <p:spPr>
              <a:xfrm>
                <a:off x="10044225" y="1317177"/>
                <a:ext cx="10206" cy="30926"/>
              </a:xfrm>
              <a:custGeom>
                <a:avLst/>
                <a:gdLst>
                  <a:gd name="connsiteX0" fmla="*/ 2242 w 10206"/>
                  <a:gd name="connsiteY0" fmla="*/ 29434 h 30926"/>
                  <a:gd name="connsiteX1" fmla="*/ 2604 w 10206"/>
                  <a:gd name="connsiteY1" fmla="*/ 29145 h 30926"/>
                  <a:gd name="connsiteX2" fmla="*/ 3616 w 10206"/>
                  <a:gd name="connsiteY2" fmla="*/ 28422 h 30926"/>
                  <a:gd name="connsiteX3" fmla="*/ 4195 w 10206"/>
                  <a:gd name="connsiteY3" fmla="*/ 27916 h 30926"/>
                  <a:gd name="connsiteX4" fmla="*/ 4845 w 10206"/>
                  <a:gd name="connsiteY4" fmla="*/ 27265 h 30926"/>
                  <a:gd name="connsiteX5" fmla="*/ 6220 w 10206"/>
                  <a:gd name="connsiteY5" fmla="*/ 25529 h 30926"/>
                  <a:gd name="connsiteX6" fmla="*/ 6870 w 10206"/>
                  <a:gd name="connsiteY6" fmla="*/ 24517 h 30926"/>
                  <a:gd name="connsiteX7" fmla="*/ 7377 w 10206"/>
                  <a:gd name="connsiteY7" fmla="*/ 23359 h 30926"/>
                  <a:gd name="connsiteX8" fmla="*/ 8028 w 10206"/>
                  <a:gd name="connsiteY8" fmla="*/ 20756 h 30926"/>
                  <a:gd name="connsiteX9" fmla="*/ 7377 w 10206"/>
                  <a:gd name="connsiteY9" fmla="*/ 15043 h 30926"/>
                  <a:gd name="connsiteX10" fmla="*/ 7087 w 10206"/>
                  <a:gd name="connsiteY10" fmla="*/ 14319 h 30926"/>
                  <a:gd name="connsiteX11" fmla="*/ 6726 w 10206"/>
                  <a:gd name="connsiteY11" fmla="*/ 13596 h 30926"/>
                  <a:gd name="connsiteX12" fmla="*/ 5858 w 10206"/>
                  <a:gd name="connsiteY12" fmla="*/ 12294 h 30926"/>
                  <a:gd name="connsiteX13" fmla="*/ 3761 w 10206"/>
                  <a:gd name="connsiteY13" fmla="*/ 9763 h 30926"/>
                  <a:gd name="connsiteX14" fmla="*/ 1808 w 10206"/>
                  <a:gd name="connsiteY14" fmla="*/ 7377 h 30926"/>
                  <a:gd name="connsiteX15" fmla="*/ 434 w 10206"/>
                  <a:gd name="connsiteY15" fmla="*/ 5062 h 30926"/>
                  <a:gd name="connsiteX16" fmla="*/ 72 w 10206"/>
                  <a:gd name="connsiteY16" fmla="*/ 3978 h 30926"/>
                  <a:gd name="connsiteX17" fmla="*/ 0 w 10206"/>
                  <a:gd name="connsiteY17" fmla="*/ 2965 h 30926"/>
                  <a:gd name="connsiteX18" fmla="*/ 72 w 10206"/>
                  <a:gd name="connsiteY18" fmla="*/ 2097 h 30926"/>
                  <a:gd name="connsiteX19" fmla="*/ 289 w 10206"/>
                  <a:gd name="connsiteY19" fmla="*/ 1374 h 30926"/>
                  <a:gd name="connsiteX20" fmla="*/ 796 w 10206"/>
                  <a:gd name="connsiteY20" fmla="*/ 362 h 30926"/>
                  <a:gd name="connsiteX21" fmla="*/ 1012 w 10206"/>
                  <a:gd name="connsiteY21" fmla="*/ 0 h 30926"/>
                  <a:gd name="connsiteX22" fmla="*/ 868 w 10206"/>
                  <a:gd name="connsiteY22" fmla="*/ 362 h 30926"/>
                  <a:gd name="connsiteX23" fmla="*/ 506 w 10206"/>
                  <a:gd name="connsiteY23" fmla="*/ 1374 h 30926"/>
                  <a:gd name="connsiteX24" fmla="*/ 362 w 10206"/>
                  <a:gd name="connsiteY24" fmla="*/ 2097 h 30926"/>
                  <a:gd name="connsiteX25" fmla="*/ 362 w 10206"/>
                  <a:gd name="connsiteY25" fmla="*/ 2965 h 30926"/>
                  <a:gd name="connsiteX26" fmla="*/ 579 w 10206"/>
                  <a:gd name="connsiteY26" fmla="*/ 3905 h 30926"/>
                  <a:gd name="connsiteX27" fmla="*/ 1012 w 10206"/>
                  <a:gd name="connsiteY27" fmla="*/ 4918 h 30926"/>
                  <a:gd name="connsiteX28" fmla="*/ 2531 w 10206"/>
                  <a:gd name="connsiteY28" fmla="*/ 7087 h 30926"/>
                  <a:gd name="connsiteX29" fmla="*/ 4701 w 10206"/>
                  <a:gd name="connsiteY29" fmla="*/ 9402 h 30926"/>
                  <a:gd name="connsiteX30" fmla="*/ 7087 w 10206"/>
                  <a:gd name="connsiteY30" fmla="*/ 11860 h 30926"/>
                  <a:gd name="connsiteX31" fmla="*/ 8172 w 10206"/>
                  <a:gd name="connsiteY31" fmla="*/ 13235 h 30926"/>
                  <a:gd name="connsiteX32" fmla="*/ 8606 w 10206"/>
                  <a:gd name="connsiteY32" fmla="*/ 13958 h 30926"/>
                  <a:gd name="connsiteX33" fmla="*/ 8968 w 10206"/>
                  <a:gd name="connsiteY33" fmla="*/ 14681 h 30926"/>
                  <a:gd name="connsiteX34" fmla="*/ 10197 w 10206"/>
                  <a:gd name="connsiteY34" fmla="*/ 20756 h 30926"/>
                  <a:gd name="connsiteX35" fmla="*/ 9691 w 10206"/>
                  <a:gd name="connsiteY35" fmla="*/ 23576 h 30926"/>
                  <a:gd name="connsiteX36" fmla="*/ 9257 w 10206"/>
                  <a:gd name="connsiteY36" fmla="*/ 24878 h 30926"/>
                  <a:gd name="connsiteX37" fmla="*/ 8678 w 10206"/>
                  <a:gd name="connsiteY37" fmla="*/ 26035 h 30926"/>
                  <a:gd name="connsiteX38" fmla="*/ 7304 w 10206"/>
                  <a:gd name="connsiteY38" fmla="*/ 28060 h 30926"/>
                  <a:gd name="connsiteX39" fmla="*/ 6581 w 10206"/>
                  <a:gd name="connsiteY39" fmla="*/ 28856 h 30926"/>
                  <a:gd name="connsiteX40" fmla="*/ 5858 w 10206"/>
                  <a:gd name="connsiteY40" fmla="*/ 29507 h 30926"/>
                  <a:gd name="connsiteX41" fmla="*/ 4845 w 10206"/>
                  <a:gd name="connsiteY41" fmla="*/ 30302 h 30926"/>
                  <a:gd name="connsiteX42" fmla="*/ 4484 w 10206"/>
                  <a:gd name="connsiteY42" fmla="*/ 30591 h 30926"/>
                  <a:gd name="connsiteX43" fmla="*/ 2459 w 10206"/>
                  <a:gd name="connsiteY43" fmla="*/ 30664 h 30926"/>
                  <a:gd name="connsiteX44" fmla="*/ 2314 w 10206"/>
                  <a:gd name="connsiteY44" fmla="*/ 29290 h 30926"/>
                  <a:gd name="connsiteX45" fmla="*/ 2314 w 10206"/>
                  <a:gd name="connsiteY45" fmla="*/ 29290 h 3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206" h="30926">
                    <a:moveTo>
                      <a:pt x="2242" y="29434"/>
                    </a:moveTo>
                    <a:cubicBezTo>
                      <a:pt x="2242" y="29434"/>
                      <a:pt x="2387" y="29362"/>
                      <a:pt x="2604" y="29145"/>
                    </a:cubicBezTo>
                    <a:cubicBezTo>
                      <a:pt x="2820" y="29000"/>
                      <a:pt x="3254" y="28711"/>
                      <a:pt x="3616" y="28422"/>
                    </a:cubicBezTo>
                    <a:cubicBezTo>
                      <a:pt x="3833" y="28277"/>
                      <a:pt x="3978" y="28133"/>
                      <a:pt x="4195" y="27916"/>
                    </a:cubicBezTo>
                    <a:cubicBezTo>
                      <a:pt x="4412" y="27699"/>
                      <a:pt x="4628" y="27482"/>
                      <a:pt x="4845" y="27265"/>
                    </a:cubicBezTo>
                    <a:cubicBezTo>
                      <a:pt x="5279" y="26758"/>
                      <a:pt x="5786" y="26180"/>
                      <a:pt x="6220" y="25529"/>
                    </a:cubicBezTo>
                    <a:cubicBezTo>
                      <a:pt x="6436" y="25167"/>
                      <a:pt x="6653" y="24878"/>
                      <a:pt x="6870" y="24517"/>
                    </a:cubicBezTo>
                    <a:cubicBezTo>
                      <a:pt x="7015" y="24155"/>
                      <a:pt x="7232" y="23793"/>
                      <a:pt x="7377" y="23359"/>
                    </a:cubicBezTo>
                    <a:cubicBezTo>
                      <a:pt x="7666" y="22564"/>
                      <a:pt x="7955" y="21696"/>
                      <a:pt x="8028" y="20756"/>
                    </a:cubicBezTo>
                    <a:cubicBezTo>
                      <a:pt x="8244" y="18948"/>
                      <a:pt x="8028" y="16923"/>
                      <a:pt x="7377" y="15043"/>
                    </a:cubicBezTo>
                    <a:cubicBezTo>
                      <a:pt x="7304" y="14826"/>
                      <a:pt x="7160" y="14536"/>
                      <a:pt x="7087" y="14319"/>
                    </a:cubicBezTo>
                    <a:lnTo>
                      <a:pt x="6726" y="13596"/>
                    </a:lnTo>
                    <a:cubicBezTo>
                      <a:pt x="6436" y="13162"/>
                      <a:pt x="6220" y="12728"/>
                      <a:pt x="5858" y="12294"/>
                    </a:cubicBezTo>
                    <a:cubicBezTo>
                      <a:pt x="5207" y="11427"/>
                      <a:pt x="4484" y="10559"/>
                      <a:pt x="3761" y="9763"/>
                    </a:cubicBezTo>
                    <a:cubicBezTo>
                      <a:pt x="3037" y="8968"/>
                      <a:pt x="2387" y="8100"/>
                      <a:pt x="1808" y="7377"/>
                    </a:cubicBezTo>
                    <a:cubicBezTo>
                      <a:pt x="1229" y="6581"/>
                      <a:pt x="723" y="5786"/>
                      <a:pt x="434" y="5062"/>
                    </a:cubicBezTo>
                    <a:cubicBezTo>
                      <a:pt x="289" y="4701"/>
                      <a:pt x="217" y="4339"/>
                      <a:pt x="72" y="3978"/>
                    </a:cubicBezTo>
                    <a:cubicBezTo>
                      <a:pt x="72" y="3616"/>
                      <a:pt x="0" y="3327"/>
                      <a:pt x="0" y="2965"/>
                    </a:cubicBezTo>
                    <a:cubicBezTo>
                      <a:pt x="0" y="2676"/>
                      <a:pt x="0" y="2387"/>
                      <a:pt x="72" y="2097"/>
                    </a:cubicBezTo>
                    <a:cubicBezTo>
                      <a:pt x="72" y="1808"/>
                      <a:pt x="217" y="1591"/>
                      <a:pt x="289" y="1374"/>
                    </a:cubicBezTo>
                    <a:cubicBezTo>
                      <a:pt x="362" y="940"/>
                      <a:pt x="651" y="651"/>
                      <a:pt x="796" y="362"/>
                    </a:cubicBezTo>
                    <a:cubicBezTo>
                      <a:pt x="940" y="145"/>
                      <a:pt x="1012" y="0"/>
                      <a:pt x="1012" y="0"/>
                    </a:cubicBezTo>
                    <a:cubicBezTo>
                      <a:pt x="1012" y="0"/>
                      <a:pt x="1012" y="145"/>
                      <a:pt x="868" y="362"/>
                    </a:cubicBezTo>
                    <a:cubicBezTo>
                      <a:pt x="796" y="579"/>
                      <a:pt x="579" y="940"/>
                      <a:pt x="506" y="1374"/>
                    </a:cubicBezTo>
                    <a:cubicBezTo>
                      <a:pt x="506" y="1591"/>
                      <a:pt x="362" y="1808"/>
                      <a:pt x="362" y="2097"/>
                    </a:cubicBezTo>
                    <a:cubicBezTo>
                      <a:pt x="362" y="2387"/>
                      <a:pt x="362" y="2676"/>
                      <a:pt x="362" y="2965"/>
                    </a:cubicBezTo>
                    <a:cubicBezTo>
                      <a:pt x="362" y="3254"/>
                      <a:pt x="506" y="3616"/>
                      <a:pt x="579" y="3905"/>
                    </a:cubicBezTo>
                    <a:cubicBezTo>
                      <a:pt x="723" y="4267"/>
                      <a:pt x="796" y="4556"/>
                      <a:pt x="1012" y="4918"/>
                    </a:cubicBezTo>
                    <a:cubicBezTo>
                      <a:pt x="1374" y="5641"/>
                      <a:pt x="1880" y="6364"/>
                      <a:pt x="2531" y="7087"/>
                    </a:cubicBezTo>
                    <a:cubicBezTo>
                      <a:pt x="3182" y="7811"/>
                      <a:pt x="3905" y="8606"/>
                      <a:pt x="4701" y="9402"/>
                    </a:cubicBezTo>
                    <a:cubicBezTo>
                      <a:pt x="5496" y="10197"/>
                      <a:pt x="6292" y="10993"/>
                      <a:pt x="7087" y="11860"/>
                    </a:cubicBezTo>
                    <a:cubicBezTo>
                      <a:pt x="7449" y="12294"/>
                      <a:pt x="7811" y="12801"/>
                      <a:pt x="8172" y="13235"/>
                    </a:cubicBezTo>
                    <a:lnTo>
                      <a:pt x="8606" y="13958"/>
                    </a:lnTo>
                    <a:cubicBezTo>
                      <a:pt x="8606" y="13958"/>
                      <a:pt x="8823" y="14464"/>
                      <a:pt x="8968" y="14681"/>
                    </a:cubicBezTo>
                    <a:cubicBezTo>
                      <a:pt x="9908" y="16706"/>
                      <a:pt x="10269" y="18803"/>
                      <a:pt x="10197" y="20756"/>
                    </a:cubicBezTo>
                    <a:cubicBezTo>
                      <a:pt x="10197" y="21768"/>
                      <a:pt x="9980" y="22709"/>
                      <a:pt x="9691" y="23576"/>
                    </a:cubicBezTo>
                    <a:cubicBezTo>
                      <a:pt x="9546" y="24010"/>
                      <a:pt x="9402" y="24444"/>
                      <a:pt x="9257" y="24878"/>
                    </a:cubicBezTo>
                    <a:cubicBezTo>
                      <a:pt x="9040" y="25312"/>
                      <a:pt x="8895" y="25674"/>
                      <a:pt x="8678" y="26035"/>
                    </a:cubicBezTo>
                    <a:cubicBezTo>
                      <a:pt x="8244" y="26758"/>
                      <a:pt x="7811" y="27482"/>
                      <a:pt x="7304" y="28060"/>
                    </a:cubicBezTo>
                    <a:cubicBezTo>
                      <a:pt x="7015" y="28349"/>
                      <a:pt x="6798" y="28639"/>
                      <a:pt x="6581" y="28856"/>
                    </a:cubicBezTo>
                    <a:cubicBezTo>
                      <a:pt x="6364" y="29073"/>
                      <a:pt x="6075" y="29290"/>
                      <a:pt x="5858" y="29507"/>
                    </a:cubicBezTo>
                    <a:cubicBezTo>
                      <a:pt x="5424" y="29941"/>
                      <a:pt x="5062" y="30157"/>
                      <a:pt x="4845" y="30302"/>
                    </a:cubicBezTo>
                    <a:cubicBezTo>
                      <a:pt x="4628" y="30447"/>
                      <a:pt x="4484" y="30591"/>
                      <a:pt x="4484" y="30591"/>
                    </a:cubicBezTo>
                    <a:cubicBezTo>
                      <a:pt x="3978" y="31025"/>
                      <a:pt x="3037" y="31025"/>
                      <a:pt x="2459" y="30664"/>
                    </a:cubicBezTo>
                    <a:cubicBezTo>
                      <a:pt x="1880" y="30302"/>
                      <a:pt x="1808" y="29724"/>
                      <a:pt x="2314" y="29290"/>
                    </a:cubicBezTo>
                    <a:cubicBezTo>
                      <a:pt x="2314" y="29290"/>
                      <a:pt x="2314" y="29290"/>
                      <a:pt x="2314" y="29290"/>
                    </a:cubicBezTo>
                    <a:close/>
                  </a:path>
                </a:pathLst>
              </a:custGeom>
              <a:solidFill>
                <a:srgbClr val="D9484A"/>
              </a:solidFill>
              <a:ln w="0" cap="flat">
                <a:noFill/>
                <a:prstDash val="solid"/>
                <a:miter/>
              </a:ln>
            </p:spPr>
            <p:txBody>
              <a:bodyPr rtlCol="0" anchor="ctr"/>
              <a:lstStyle/>
              <a:p>
                <a:endParaRPr lang="en-US" dirty="0"/>
              </a:p>
            </p:txBody>
          </p:sp>
          <p:sp>
            <p:nvSpPr>
              <p:cNvPr id="449" name="Freeform: Shape 448">
                <a:extLst>
                  <a:ext uri="{FF2B5EF4-FFF2-40B4-BE49-F238E27FC236}">
                    <a16:creationId xmlns:a16="http://schemas.microsoft.com/office/drawing/2014/main" id="{AA15EDF1-6668-0459-8A6F-D6C8B88FC806}"/>
                  </a:ext>
                </a:extLst>
              </p:cNvPr>
              <p:cNvSpPr/>
              <p:nvPr/>
            </p:nvSpPr>
            <p:spPr>
              <a:xfrm>
                <a:off x="10077276" y="1271977"/>
                <a:ext cx="67402" cy="47492"/>
              </a:xfrm>
              <a:custGeom>
                <a:avLst/>
                <a:gdLst>
                  <a:gd name="connsiteX0" fmla="*/ 0 w 67402"/>
                  <a:gd name="connsiteY0" fmla="*/ 35726 h 47492"/>
                  <a:gd name="connsiteX1" fmla="*/ 289 w 67402"/>
                  <a:gd name="connsiteY1" fmla="*/ 35581 h 47492"/>
                  <a:gd name="connsiteX2" fmla="*/ 1229 w 67402"/>
                  <a:gd name="connsiteY2" fmla="*/ 35220 h 47492"/>
                  <a:gd name="connsiteX3" fmla="*/ 5279 w 67402"/>
                  <a:gd name="connsiteY3" fmla="*/ 34569 h 47492"/>
                  <a:gd name="connsiteX4" fmla="*/ 11426 w 67402"/>
                  <a:gd name="connsiteY4" fmla="*/ 36160 h 47492"/>
                  <a:gd name="connsiteX5" fmla="*/ 17935 w 67402"/>
                  <a:gd name="connsiteY5" fmla="*/ 39848 h 47492"/>
                  <a:gd name="connsiteX6" fmla="*/ 21407 w 67402"/>
                  <a:gd name="connsiteY6" fmla="*/ 42018 h 47492"/>
                  <a:gd name="connsiteX7" fmla="*/ 25312 w 67402"/>
                  <a:gd name="connsiteY7" fmla="*/ 44043 h 47492"/>
                  <a:gd name="connsiteX8" fmla="*/ 25818 w 67402"/>
                  <a:gd name="connsiteY8" fmla="*/ 44260 h 47492"/>
                  <a:gd name="connsiteX9" fmla="*/ 25963 w 67402"/>
                  <a:gd name="connsiteY9" fmla="*/ 44260 h 47492"/>
                  <a:gd name="connsiteX10" fmla="*/ 26035 w 67402"/>
                  <a:gd name="connsiteY10" fmla="*/ 44332 h 47492"/>
                  <a:gd name="connsiteX11" fmla="*/ 26325 w 67402"/>
                  <a:gd name="connsiteY11" fmla="*/ 44332 h 47492"/>
                  <a:gd name="connsiteX12" fmla="*/ 27554 w 67402"/>
                  <a:gd name="connsiteY12" fmla="*/ 44766 h 47492"/>
                  <a:gd name="connsiteX13" fmla="*/ 30013 w 67402"/>
                  <a:gd name="connsiteY13" fmla="*/ 45272 h 47492"/>
                  <a:gd name="connsiteX14" fmla="*/ 35365 w 67402"/>
                  <a:gd name="connsiteY14" fmla="*/ 45779 h 47492"/>
                  <a:gd name="connsiteX15" fmla="*/ 46646 w 67402"/>
                  <a:gd name="connsiteY15" fmla="*/ 44911 h 47492"/>
                  <a:gd name="connsiteX16" fmla="*/ 56988 w 67402"/>
                  <a:gd name="connsiteY16" fmla="*/ 41512 h 47492"/>
                  <a:gd name="connsiteX17" fmla="*/ 58145 w 67402"/>
                  <a:gd name="connsiteY17" fmla="*/ 40861 h 47492"/>
                  <a:gd name="connsiteX18" fmla="*/ 59086 w 67402"/>
                  <a:gd name="connsiteY18" fmla="*/ 40210 h 47492"/>
                  <a:gd name="connsiteX19" fmla="*/ 59953 w 67402"/>
                  <a:gd name="connsiteY19" fmla="*/ 39487 h 47492"/>
                  <a:gd name="connsiteX20" fmla="*/ 60749 w 67402"/>
                  <a:gd name="connsiteY20" fmla="*/ 38691 h 47492"/>
                  <a:gd name="connsiteX21" fmla="*/ 63135 w 67402"/>
                  <a:gd name="connsiteY21" fmla="*/ 35220 h 47492"/>
                  <a:gd name="connsiteX22" fmla="*/ 64365 w 67402"/>
                  <a:gd name="connsiteY22" fmla="*/ 31459 h 47492"/>
                  <a:gd name="connsiteX23" fmla="*/ 64871 w 67402"/>
                  <a:gd name="connsiteY23" fmla="*/ 27626 h 47492"/>
                  <a:gd name="connsiteX24" fmla="*/ 65016 w 67402"/>
                  <a:gd name="connsiteY24" fmla="*/ 23866 h 47492"/>
                  <a:gd name="connsiteX25" fmla="*/ 65016 w 67402"/>
                  <a:gd name="connsiteY25" fmla="*/ 21985 h 47492"/>
                  <a:gd name="connsiteX26" fmla="*/ 65016 w 67402"/>
                  <a:gd name="connsiteY26" fmla="*/ 20177 h 47492"/>
                  <a:gd name="connsiteX27" fmla="*/ 63497 w 67402"/>
                  <a:gd name="connsiteY27" fmla="*/ 13668 h 47492"/>
                  <a:gd name="connsiteX28" fmla="*/ 61978 w 67402"/>
                  <a:gd name="connsiteY28" fmla="*/ 8100 h 47492"/>
                  <a:gd name="connsiteX29" fmla="*/ 61761 w 67402"/>
                  <a:gd name="connsiteY29" fmla="*/ 3688 h 47492"/>
                  <a:gd name="connsiteX30" fmla="*/ 62629 w 67402"/>
                  <a:gd name="connsiteY30" fmla="*/ 940 h 47492"/>
                  <a:gd name="connsiteX31" fmla="*/ 63135 w 67402"/>
                  <a:gd name="connsiteY31" fmla="*/ 0 h 47492"/>
                  <a:gd name="connsiteX32" fmla="*/ 62774 w 67402"/>
                  <a:gd name="connsiteY32" fmla="*/ 940 h 47492"/>
                  <a:gd name="connsiteX33" fmla="*/ 62340 w 67402"/>
                  <a:gd name="connsiteY33" fmla="*/ 3688 h 47492"/>
                  <a:gd name="connsiteX34" fmla="*/ 63063 w 67402"/>
                  <a:gd name="connsiteY34" fmla="*/ 7955 h 47492"/>
                  <a:gd name="connsiteX35" fmla="*/ 65160 w 67402"/>
                  <a:gd name="connsiteY35" fmla="*/ 13379 h 47492"/>
                  <a:gd name="connsiteX36" fmla="*/ 67258 w 67402"/>
                  <a:gd name="connsiteY36" fmla="*/ 20033 h 47492"/>
                  <a:gd name="connsiteX37" fmla="*/ 67402 w 67402"/>
                  <a:gd name="connsiteY37" fmla="*/ 21841 h 47492"/>
                  <a:gd name="connsiteX38" fmla="*/ 67402 w 67402"/>
                  <a:gd name="connsiteY38" fmla="*/ 23721 h 47492"/>
                  <a:gd name="connsiteX39" fmla="*/ 67402 w 67402"/>
                  <a:gd name="connsiteY39" fmla="*/ 27554 h 47492"/>
                  <a:gd name="connsiteX40" fmla="*/ 65811 w 67402"/>
                  <a:gd name="connsiteY40" fmla="*/ 35726 h 47492"/>
                  <a:gd name="connsiteX41" fmla="*/ 63208 w 67402"/>
                  <a:gd name="connsiteY41" fmla="*/ 39704 h 47492"/>
                  <a:gd name="connsiteX42" fmla="*/ 62268 w 67402"/>
                  <a:gd name="connsiteY42" fmla="*/ 40644 h 47492"/>
                  <a:gd name="connsiteX43" fmla="*/ 61255 w 67402"/>
                  <a:gd name="connsiteY43" fmla="*/ 41512 h 47492"/>
                  <a:gd name="connsiteX44" fmla="*/ 60098 w 67402"/>
                  <a:gd name="connsiteY44" fmla="*/ 42380 h 47492"/>
                  <a:gd name="connsiteX45" fmla="*/ 58941 w 67402"/>
                  <a:gd name="connsiteY45" fmla="*/ 43030 h 47492"/>
                  <a:gd name="connsiteX46" fmla="*/ 47442 w 67402"/>
                  <a:gd name="connsiteY46" fmla="*/ 46719 h 47492"/>
                  <a:gd name="connsiteX47" fmla="*/ 35292 w 67402"/>
                  <a:gd name="connsiteY47" fmla="*/ 47442 h 47492"/>
                  <a:gd name="connsiteX48" fmla="*/ 29507 w 67402"/>
                  <a:gd name="connsiteY48" fmla="*/ 46791 h 47492"/>
                  <a:gd name="connsiteX49" fmla="*/ 26758 w 67402"/>
                  <a:gd name="connsiteY49" fmla="*/ 46140 h 47492"/>
                  <a:gd name="connsiteX50" fmla="*/ 25529 w 67402"/>
                  <a:gd name="connsiteY50" fmla="*/ 45779 h 47492"/>
                  <a:gd name="connsiteX51" fmla="*/ 25240 w 67402"/>
                  <a:gd name="connsiteY51" fmla="*/ 45779 h 47492"/>
                  <a:gd name="connsiteX52" fmla="*/ 25023 w 67402"/>
                  <a:gd name="connsiteY52" fmla="*/ 45634 h 47492"/>
                  <a:gd name="connsiteX53" fmla="*/ 24878 w 67402"/>
                  <a:gd name="connsiteY53" fmla="*/ 45634 h 47492"/>
                  <a:gd name="connsiteX54" fmla="*/ 24227 w 67402"/>
                  <a:gd name="connsiteY54" fmla="*/ 45345 h 47492"/>
                  <a:gd name="connsiteX55" fmla="*/ 20177 w 67402"/>
                  <a:gd name="connsiteY55" fmla="*/ 43030 h 47492"/>
                  <a:gd name="connsiteX56" fmla="*/ 16850 w 67402"/>
                  <a:gd name="connsiteY56" fmla="*/ 40716 h 47492"/>
                  <a:gd name="connsiteX57" fmla="*/ 10848 w 67402"/>
                  <a:gd name="connsiteY57" fmla="*/ 36883 h 47492"/>
                  <a:gd name="connsiteX58" fmla="*/ 5279 w 67402"/>
                  <a:gd name="connsiteY58" fmla="*/ 35075 h 47492"/>
                  <a:gd name="connsiteX59" fmla="*/ 1302 w 67402"/>
                  <a:gd name="connsiteY59" fmla="*/ 35437 h 47492"/>
                  <a:gd name="connsiteX60" fmla="*/ 362 w 67402"/>
                  <a:gd name="connsiteY60" fmla="*/ 35798 h 47492"/>
                  <a:gd name="connsiteX61" fmla="*/ 0 w 67402"/>
                  <a:gd name="connsiteY61" fmla="*/ 35943 h 4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7402" h="47492">
                    <a:moveTo>
                      <a:pt x="0" y="35726"/>
                    </a:moveTo>
                    <a:cubicBezTo>
                      <a:pt x="0" y="35726"/>
                      <a:pt x="72" y="35726"/>
                      <a:pt x="289" y="35581"/>
                    </a:cubicBezTo>
                    <a:cubicBezTo>
                      <a:pt x="506" y="35509"/>
                      <a:pt x="795" y="35365"/>
                      <a:pt x="1229" y="35220"/>
                    </a:cubicBezTo>
                    <a:cubicBezTo>
                      <a:pt x="2025" y="34931"/>
                      <a:pt x="3471" y="34497"/>
                      <a:pt x="5279" y="34569"/>
                    </a:cubicBezTo>
                    <a:cubicBezTo>
                      <a:pt x="7160" y="34569"/>
                      <a:pt x="9329" y="35220"/>
                      <a:pt x="11426" y="36160"/>
                    </a:cubicBezTo>
                    <a:cubicBezTo>
                      <a:pt x="13596" y="37100"/>
                      <a:pt x="15693" y="38402"/>
                      <a:pt x="17935" y="39848"/>
                    </a:cubicBezTo>
                    <a:cubicBezTo>
                      <a:pt x="19020" y="40572"/>
                      <a:pt x="20177" y="41295"/>
                      <a:pt x="21407" y="42018"/>
                    </a:cubicBezTo>
                    <a:cubicBezTo>
                      <a:pt x="22636" y="42741"/>
                      <a:pt x="23866" y="43464"/>
                      <a:pt x="25312" y="44043"/>
                    </a:cubicBezTo>
                    <a:lnTo>
                      <a:pt x="25818" y="44260"/>
                    </a:lnTo>
                    <a:lnTo>
                      <a:pt x="25963" y="44260"/>
                    </a:lnTo>
                    <a:cubicBezTo>
                      <a:pt x="25963" y="44260"/>
                      <a:pt x="26035" y="44260"/>
                      <a:pt x="26035" y="44332"/>
                    </a:cubicBezTo>
                    <a:lnTo>
                      <a:pt x="26325" y="44332"/>
                    </a:lnTo>
                    <a:cubicBezTo>
                      <a:pt x="26758" y="44549"/>
                      <a:pt x="27120" y="44621"/>
                      <a:pt x="27554" y="44766"/>
                    </a:cubicBezTo>
                    <a:cubicBezTo>
                      <a:pt x="28349" y="44911"/>
                      <a:pt x="29145" y="45128"/>
                      <a:pt x="30013" y="45272"/>
                    </a:cubicBezTo>
                    <a:cubicBezTo>
                      <a:pt x="31676" y="45562"/>
                      <a:pt x="33557" y="45706"/>
                      <a:pt x="35365" y="45779"/>
                    </a:cubicBezTo>
                    <a:cubicBezTo>
                      <a:pt x="39053" y="45851"/>
                      <a:pt x="42886" y="45634"/>
                      <a:pt x="46646" y="44911"/>
                    </a:cubicBezTo>
                    <a:cubicBezTo>
                      <a:pt x="50335" y="44260"/>
                      <a:pt x="54095" y="43175"/>
                      <a:pt x="56988" y="41512"/>
                    </a:cubicBezTo>
                    <a:lnTo>
                      <a:pt x="58145" y="40861"/>
                    </a:lnTo>
                    <a:lnTo>
                      <a:pt x="59086" y="40210"/>
                    </a:lnTo>
                    <a:cubicBezTo>
                      <a:pt x="59086" y="40210"/>
                      <a:pt x="59664" y="39704"/>
                      <a:pt x="59953" y="39487"/>
                    </a:cubicBezTo>
                    <a:cubicBezTo>
                      <a:pt x="60243" y="39197"/>
                      <a:pt x="60532" y="38981"/>
                      <a:pt x="60749" y="38691"/>
                    </a:cubicBezTo>
                    <a:cubicBezTo>
                      <a:pt x="61761" y="37606"/>
                      <a:pt x="62485" y="36449"/>
                      <a:pt x="63135" y="35220"/>
                    </a:cubicBezTo>
                    <a:cubicBezTo>
                      <a:pt x="63714" y="33990"/>
                      <a:pt x="64076" y="32689"/>
                      <a:pt x="64365" y="31459"/>
                    </a:cubicBezTo>
                    <a:cubicBezTo>
                      <a:pt x="64582" y="30157"/>
                      <a:pt x="64799" y="28856"/>
                      <a:pt x="64871" y="27626"/>
                    </a:cubicBezTo>
                    <a:cubicBezTo>
                      <a:pt x="64943" y="26325"/>
                      <a:pt x="64943" y="25095"/>
                      <a:pt x="65016" y="23866"/>
                    </a:cubicBezTo>
                    <a:cubicBezTo>
                      <a:pt x="65016" y="23215"/>
                      <a:pt x="65016" y="22636"/>
                      <a:pt x="65016" y="21985"/>
                    </a:cubicBezTo>
                    <a:cubicBezTo>
                      <a:pt x="65016" y="21407"/>
                      <a:pt x="65016" y="20756"/>
                      <a:pt x="65016" y="20177"/>
                    </a:cubicBezTo>
                    <a:cubicBezTo>
                      <a:pt x="64799" y="17935"/>
                      <a:pt x="64076" y="15693"/>
                      <a:pt x="63497" y="13668"/>
                    </a:cubicBezTo>
                    <a:cubicBezTo>
                      <a:pt x="62846" y="11644"/>
                      <a:pt x="62268" y="9763"/>
                      <a:pt x="61978" y="8100"/>
                    </a:cubicBezTo>
                    <a:cubicBezTo>
                      <a:pt x="61689" y="6436"/>
                      <a:pt x="61617" y="4918"/>
                      <a:pt x="61761" y="3688"/>
                    </a:cubicBezTo>
                    <a:cubicBezTo>
                      <a:pt x="61906" y="2459"/>
                      <a:pt x="62268" y="1519"/>
                      <a:pt x="62629" y="940"/>
                    </a:cubicBezTo>
                    <a:cubicBezTo>
                      <a:pt x="62918" y="362"/>
                      <a:pt x="63135" y="0"/>
                      <a:pt x="63135" y="0"/>
                    </a:cubicBezTo>
                    <a:cubicBezTo>
                      <a:pt x="63135" y="0"/>
                      <a:pt x="62991" y="362"/>
                      <a:pt x="62774" y="940"/>
                    </a:cubicBezTo>
                    <a:cubicBezTo>
                      <a:pt x="62557" y="1591"/>
                      <a:pt x="62412" y="2531"/>
                      <a:pt x="62340" y="3688"/>
                    </a:cubicBezTo>
                    <a:cubicBezTo>
                      <a:pt x="62340" y="4918"/>
                      <a:pt x="62557" y="6364"/>
                      <a:pt x="63063" y="7955"/>
                    </a:cubicBezTo>
                    <a:cubicBezTo>
                      <a:pt x="63569" y="9619"/>
                      <a:pt x="64365" y="11427"/>
                      <a:pt x="65160" y="13379"/>
                    </a:cubicBezTo>
                    <a:cubicBezTo>
                      <a:pt x="65956" y="15404"/>
                      <a:pt x="66824" y="17574"/>
                      <a:pt x="67258" y="20033"/>
                    </a:cubicBezTo>
                    <a:cubicBezTo>
                      <a:pt x="67258" y="20684"/>
                      <a:pt x="67402" y="21190"/>
                      <a:pt x="67402" y="21841"/>
                    </a:cubicBezTo>
                    <a:cubicBezTo>
                      <a:pt x="67402" y="22419"/>
                      <a:pt x="67402" y="23070"/>
                      <a:pt x="67402" y="23721"/>
                    </a:cubicBezTo>
                    <a:cubicBezTo>
                      <a:pt x="67402" y="24950"/>
                      <a:pt x="67402" y="26252"/>
                      <a:pt x="67402" y="27554"/>
                    </a:cubicBezTo>
                    <a:cubicBezTo>
                      <a:pt x="67330" y="30157"/>
                      <a:pt x="67041" y="32978"/>
                      <a:pt x="65811" y="35726"/>
                    </a:cubicBezTo>
                    <a:cubicBezTo>
                      <a:pt x="65160" y="37100"/>
                      <a:pt x="64365" y="38474"/>
                      <a:pt x="63208" y="39704"/>
                    </a:cubicBezTo>
                    <a:cubicBezTo>
                      <a:pt x="62918" y="40065"/>
                      <a:pt x="62557" y="40282"/>
                      <a:pt x="62268" y="40644"/>
                    </a:cubicBezTo>
                    <a:cubicBezTo>
                      <a:pt x="61978" y="40933"/>
                      <a:pt x="61617" y="41222"/>
                      <a:pt x="61255" y="41512"/>
                    </a:cubicBezTo>
                    <a:lnTo>
                      <a:pt x="60098" y="42380"/>
                    </a:lnTo>
                    <a:lnTo>
                      <a:pt x="58941" y="43030"/>
                    </a:lnTo>
                    <a:cubicBezTo>
                      <a:pt x="55470" y="44911"/>
                      <a:pt x="51492" y="46068"/>
                      <a:pt x="47442" y="46719"/>
                    </a:cubicBezTo>
                    <a:cubicBezTo>
                      <a:pt x="43392" y="47442"/>
                      <a:pt x="39270" y="47587"/>
                      <a:pt x="35292" y="47442"/>
                    </a:cubicBezTo>
                    <a:cubicBezTo>
                      <a:pt x="33339" y="47297"/>
                      <a:pt x="31387" y="47153"/>
                      <a:pt x="29507" y="46791"/>
                    </a:cubicBezTo>
                    <a:cubicBezTo>
                      <a:pt x="28566" y="46646"/>
                      <a:pt x="27626" y="46357"/>
                      <a:pt x="26758" y="46140"/>
                    </a:cubicBezTo>
                    <a:cubicBezTo>
                      <a:pt x="26325" y="45996"/>
                      <a:pt x="25963" y="45851"/>
                      <a:pt x="25529" y="45779"/>
                    </a:cubicBezTo>
                    <a:lnTo>
                      <a:pt x="25240" y="45779"/>
                    </a:lnTo>
                    <a:cubicBezTo>
                      <a:pt x="25240" y="45779"/>
                      <a:pt x="25023" y="45634"/>
                      <a:pt x="25023" y="45634"/>
                    </a:cubicBezTo>
                    <a:lnTo>
                      <a:pt x="24878" y="45634"/>
                    </a:lnTo>
                    <a:cubicBezTo>
                      <a:pt x="24878" y="45634"/>
                      <a:pt x="24227" y="45345"/>
                      <a:pt x="24227" y="45345"/>
                    </a:cubicBezTo>
                    <a:cubicBezTo>
                      <a:pt x="22636" y="44621"/>
                      <a:pt x="21334" y="43826"/>
                      <a:pt x="20177" y="43030"/>
                    </a:cubicBezTo>
                    <a:cubicBezTo>
                      <a:pt x="18948" y="42235"/>
                      <a:pt x="17863" y="41439"/>
                      <a:pt x="16850" y="40716"/>
                    </a:cubicBezTo>
                    <a:cubicBezTo>
                      <a:pt x="14753" y="39197"/>
                      <a:pt x="12801" y="37896"/>
                      <a:pt x="10848" y="36883"/>
                    </a:cubicBezTo>
                    <a:cubicBezTo>
                      <a:pt x="8895" y="35871"/>
                      <a:pt x="7015" y="35220"/>
                      <a:pt x="5279" y="35075"/>
                    </a:cubicBezTo>
                    <a:cubicBezTo>
                      <a:pt x="3544" y="34931"/>
                      <a:pt x="2170" y="35220"/>
                      <a:pt x="1302" y="35437"/>
                    </a:cubicBezTo>
                    <a:cubicBezTo>
                      <a:pt x="868" y="35581"/>
                      <a:pt x="578" y="35654"/>
                      <a:pt x="362" y="35798"/>
                    </a:cubicBezTo>
                    <a:cubicBezTo>
                      <a:pt x="145" y="35871"/>
                      <a:pt x="0" y="35943"/>
                      <a:pt x="0" y="35943"/>
                    </a:cubicBezTo>
                    <a:close/>
                  </a:path>
                </a:pathLst>
              </a:custGeom>
              <a:solidFill>
                <a:srgbClr val="D9484A"/>
              </a:solidFill>
              <a:ln w="0" cap="flat">
                <a:noFill/>
                <a:prstDash val="solid"/>
                <a:miter/>
              </a:ln>
            </p:spPr>
            <p:txBody>
              <a:bodyPr rtlCol="0" anchor="ctr"/>
              <a:lstStyle/>
              <a:p>
                <a:endParaRPr lang="en-US" dirty="0"/>
              </a:p>
            </p:txBody>
          </p:sp>
          <p:sp>
            <p:nvSpPr>
              <p:cNvPr id="450" name="Freeform: Shape 449">
                <a:extLst>
                  <a:ext uri="{FF2B5EF4-FFF2-40B4-BE49-F238E27FC236}">
                    <a16:creationId xmlns:a16="http://schemas.microsoft.com/office/drawing/2014/main" id="{EBF465B0-A56E-2CA0-8C11-C00007F0A282}"/>
                  </a:ext>
                </a:extLst>
              </p:cNvPr>
              <p:cNvSpPr/>
              <p:nvPr/>
            </p:nvSpPr>
            <p:spPr>
              <a:xfrm>
                <a:off x="10128171" y="1315803"/>
                <a:ext cx="12995" cy="23720"/>
              </a:xfrm>
              <a:custGeom>
                <a:avLst/>
                <a:gdLst>
                  <a:gd name="connsiteX0" fmla="*/ 2694 w 12995"/>
                  <a:gd name="connsiteY0" fmla="*/ 940 h 23720"/>
                  <a:gd name="connsiteX1" fmla="*/ 2549 w 12995"/>
                  <a:gd name="connsiteY1" fmla="*/ 2025 h 23720"/>
                  <a:gd name="connsiteX2" fmla="*/ 2549 w 12995"/>
                  <a:gd name="connsiteY2" fmla="*/ 3182 h 23720"/>
                  <a:gd name="connsiteX3" fmla="*/ 2766 w 12995"/>
                  <a:gd name="connsiteY3" fmla="*/ 4628 h 23720"/>
                  <a:gd name="connsiteX4" fmla="*/ 3345 w 12995"/>
                  <a:gd name="connsiteY4" fmla="*/ 6364 h 23720"/>
                  <a:gd name="connsiteX5" fmla="*/ 4357 w 12995"/>
                  <a:gd name="connsiteY5" fmla="*/ 8244 h 23720"/>
                  <a:gd name="connsiteX6" fmla="*/ 5804 w 12995"/>
                  <a:gd name="connsiteY6" fmla="*/ 10197 h 23720"/>
                  <a:gd name="connsiteX7" fmla="*/ 7467 w 12995"/>
                  <a:gd name="connsiteY7" fmla="*/ 12150 h 23720"/>
                  <a:gd name="connsiteX8" fmla="*/ 9203 w 12995"/>
                  <a:gd name="connsiteY8" fmla="*/ 14102 h 23720"/>
                  <a:gd name="connsiteX9" fmla="*/ 10794 w 12995"/>
                  <a:gd name="connsiteY9" fmla="*/ 16055 h 23720"/>
                  <a:gd name="connsiteX10" fmla="*/ 11951 w 12995"/>
                  <a:gd name="connsiteY10" fmla="*/ 18008 h 23720"/>
                  <a:gd name="connsiteX11" fmla="*/ 12385 w 12995"/>
                  <a:gd name="connsiteY11" fmla="*/ 18948 h 23720"/>
                  <a:gd name="connsiteX12" fmla="*/ 12674 w 12995"/>
                  <a:gd name="connsiteY12" fmla="*/ 19816 h 23720"/>
                  <a:gd name="connsiteX13" fmla="*/ 12963 w 12995"/>
                  <a:gd name="connsiteY13" fmla="*/ 21407 h 23720"/>
                  <a:gd name="connsiteX14" fmla="*/ 12963 w 12995"/>
                  <a:gd name="connsiteY14" fmla="*/ 22636 h 23720"/>
                  <a:gd name="connsiteX15" fmla="*/ 12963 w 12995"/>
                  <a:gd name="connsiteY15" fmla="*/ 23721 h 23720"/>
                  <a:gd name="connsiteX16" fmla="*/ 12963 w 12995"/>
                  <a:gd name="connsiteY16" fmla="*/ 22636 h 23720"/>
                  <a:gd name="connsiteX17" fmla="*/ 12819 w 12995"/>
                  <a:gd name="connsiteY17" fmla="*/ 21407 h 23720"/>
                  <a:gd name="connsiteX18" fmla="*/ 12312 w 12995"/>
                  <a:gd name="connsiteY18" fmla="*/ 19888 h 23720"/>
                  <a:gd name="connsiteX19" fmla="*/ 11951 w 12995"/>
                  <a:gd name="connsiteY19" fmla="*/ 19020 h 23720"/>
                  <a:gd name="connsiteX20" fmla="*/ 11445 w 12995"/>
                  <a:gd name="connsiteY20" fmla="*/ 18152 h 23720"/>
                  <a:gd name="connsiteX21" fmla="*/ 10071 w 12995"/>
                  <a:gd name="connsiteY21" fmla="*/ 16344 h 23720"/>
                  <a:gd name="connsiteX22" fmla="*/ 8335 w 12995"/>
                  <a:gd name="connsiteY22" fmla="*/ 14464 h 23720"/>
                  <a:gd name="connsiteX23" fmla="*/ 6382 w 12995"/>
                  <a:gd name="connsiteY23" fmla="*/ 12584 h 23720"/>
                  <a:gd name="connsiteX24" fmla="*/ 4430 w 12995"/>
                  <a:gd name="connsiteY24" fmla="*/ 10703 h 23720"/>
                  <a:gd name="connsiteX25" fmla="*/ 2694 w 12995"/>
                  <a:gd name="connsiteY25" fmla="*/ 8751 h 23720"/>
                  <a:gd name="connsiteX26" fmla="*/ 1392 w 12995"/>
                  <a:gd name="connsiteY26" fmla="*/ 6798 h 23720"/>
                  <a:gd name="connsiteX27" fmla="*/ 524 w 12995"/>
                  <a:gd name="connsiteY27" fmla="*/ 4918 h 23720"/>
                  <a:gd name="connsiteX28" fmla="*/ 90 w 12995"/>
                  <a:gd name="connsiteY28" fmla="*/ 3254 h 23720"/>
                  <a:gd name="connsiteX29" fmla="*/ 18 w 12995"/>
                  <a:gd name="connsiteY29" fmla="*/ 2025 h 23720"/>
                  <a:gd name="connsiteX30" fmla="*/ 18 w 12995"/>
                  <a:gd name="connsiteY30" fmla="*/ 940 h 23720"/>
                  <a:gd name="connsiteX31" fmla="*/ 1392 w 12995"/>
                  <a:gd name="connsiteY31" fmla="*/ 0 h 23720"/>
                  <a:gd name="connsiteX32" fmla="*/ 2839 w 12995"/>
                  <a:gd name="connsiteY32" fmla="*/ 940 h 23720"/>
                  <a:gd name="connsiteX33" fmla="*/ 2839 w 12995"/>
                  <a:gd name="connsiteY33" fmla="*/ 1012 h 2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995" h="23720">
                    <a:moveTo>
                      <a:pt x="2694" y="940"/>
                    </a:moveTo>
                    <a:cubicBezTo>
                      <a:pt x="2694" y="940"/>
                      <a:pt x="2694" y="1302"/>
                      <a:pt x="2549" y="2025"/>
                    </a:cubicBezTo>
                    <a:cubicBezTo>
                      <a:pt x="2549" y="2387"/>
                      <a:pt x="2477" y="2748"/>
                      <a:pt x="2549" y="3182"/>
                    </a:cubicBezTo>
                    <a:cubicBezTo>
                      <a:pt x="2549" y="3616"/>
                      <a:pt x="2549" y="4050"/>
                      <a:pt x="2766" y="4628"/>
                    </a:cubicBezTo>
                    <a:cubicBezTo>
                      <a:pt x="2911" y="5135"/>
                      <a:pt x="3056" y="5713"/>
                      <a:pt x="3345" y="6364"/>
                    </a:cubicBezTo>
                    <a:cubicBezTo>
                      <a:pt x="3562" y="6943"/>
                      <a:pt x="3996" y="7594"/>
                      <a:pt x="4357" y="8244"/>
                    </a:cubicBezTo>
                    <a:cubicBezTo>
                      <a:pt x="4791" y="8895"/>
                      <a:pt x="5225" y="9546"/>
                      <a:pt x="5804" y="10197"/>
                    </a:cubicBezTo>
                    <a:cubicBezTo>
                      <a:pt x="6310" y="10848"/>
                      <a:pt x="6888" y="11499"/>
                      <a:pt x="7467" y="12150"/>
                    </a:cubicBezTo>
                    <a:cubicBezTo>
                      <a:pt x="8046" y="12801"/>
                      <a:pt x="8624" y="13452"/>
                      <a:pt x="9203" y="14102"/>
                    </a:cubicBezTo>
                    <a:cubicBezTo>
                      <a:pt x="9781" y="14753"/>
                      <a:pt x="10288" y="15404"/>
                      <a:pt x="10794" y="16055"/>
                    </a:cubicBezTo>
                    <a:cubicBezTo>
                      <a:pt x="11228" y="16706"/>
                      <a:pt x="11662" y="17357"/>
                      <a:pt x="11951" y="18008"/>
                    </a:cubicBezTo>
                    <a:cubicBezTo>
                      <a:pt x="12096" y="18297"/>
                      <a:pt x="12312" y="18659"/>
                      <a:pt x="12385" y="18948"/>
                    </a:cubicBezTo>
                    <a:cubicBezTo>
                      <a:pt x="12457" y="19237"/>
                      <a:pt x="12602" y="19526"/>
                      <a:pt x="12674" y="19816"/>
                    </a:cubicBezTo>
                    <a:cubicBezTo>
                      <a:pt x="12891" y="20394"/>
                      <a:pt x="12891" y="20901"/>
                      <a:pt x="12963" y="21407"/>
                    </a:cubicBezTo>
                    <a:cubicBezTo>
                      <a:pt x="13036" y="21841"/>
                      <a:pt x="12963" y="22275"/>
                      <a:pt x="12963" y="22636"/>
                    </a:cubicBezTo>
                    <a:cubicBezTo>
                      <a:pt x="12963" y="23287"/>
                      <a:pt x="12963" y="23721"/>
                      <a:pt x="12963" y="23721"/>
                    </a:cubicBezTo>
                    <a:cubicBezTo>
                      <a:pt x="12963" y="23721"/>
                      <a:pt x="12963" y="23359"/>
                      <a:pt x="12963" y="22636"/>
                    </a:cubicBezTo>
                    <a:cubicBezTo>
                      <a:pt x="12963" y="22275"/>
                      <a:pt x="12963" y="21913"/>
                      <a:pt x="12819" y="21407"/>
                    </a:cubicBezTo>
                    <a:cubicBezTo>
                      <a:pt x="12674" y="20973"/>
                      <a:pt x="12602" y="20394"/>
                      <a:pt x="12312" y="19888"/>
                    </a:cubicBezTo>
                    <a:cubicBezTo>
                      <a:pt x="12168" y="19599"/>
                      <a:pt x="12096" y="19309"/>
                      <a:pt x="11951" y="19020"/>
                    </a:cubicBezTo>
                    <a:cubicBezTo>
                      <a:pt x="11806" y="18731"/>
                      <a:pt x="11589" y="18442"/>
                      <a:pt x="11445" y="18152"/>
                    </a:cubicBezTo>
                    <a:cubicBezTo>
                      <a:pt x="11083" y="17574"/>
                      <a:pt x="10577" y="16923"/>
                      <a:pt x="10071" y="16344"/>
                    </a:cubicBezTo>
                    <a:cubicBezTo>
                      <a:pt x="9492" y="15766"/>
                      <a:pt x="8986" y="15115"/>
                      <a:pt x="8335" y="14464"/>
                    </a:cubicBezTo>
                    <a:cubicBezTo>
                      <a:pt x="7684" y="13813"/>
                      <a:pt x="7033" y="13235"/>
                      <a:pt x="6382" y="12584"/>
                    </a:cubicBezTo>
                    <a:cubicBezTo>
                      <a:pt x="5731" y="11933"/>
                      <a:pt x="5080" y="11354"/>
                      <a:pt x="4430" y="10703"/>
                    </a:cubicBezTo>
                    <a:cubicBezTo>
                      <a:pt x="3779" y="10052"/>
                      <a:pt x="3200" y="9402"/>
                      <a:pt x="2694" y="8751"/>
                    </a:cubicBezTo>
                    <a:cubicBezTo>
                      <a:pt x="2188" y="8100"/>
                      <a:pt x="1681" y="7449"/>
                      <a:pt x="1392" y="6798"/>
                    </a:cubicBezTo>
                    <a:cubicBezTo>
                      <a:pt x="958" y="6147"/>
                      <a:pt x="741" y="5496"/>
                      <a:pt x="524" y="4918"/>
                    </a:cubicBezTo>
                    <a:cubicBezTo>
                      <a:pt x="235" y="4339"/>
                      <a:pt x="235" y="3761"/>
                      <a:pt x="90" y="3254"/>
                    </a:cubicBezTo>
                    <a:cubicBezTo>
                      <a:pt x="-54" y="2748"/>
                      <a:pt x="18" y="2314"/>
                      <a:pt x="18" y="2025"/>
                    </a:cubicBezTo>
                    <a:cubicBezTo>
                      <a:pt x="18" y="1374"/>
                      <a:pt x="18" y="940"/>
                      <a:pt x="18" y="940"/>
                    </a:cubicBezTo>
                    <a:cubicBezTo>
                      <a:pt x="18" y="434"/>
                      <a:pt x="669" y="0"/>
                      <a:pt x="1392" y="0"/>
                    </a:cubicBezTo>
                    <a:cubicBezTo>
                      <a:pt x="2115" y="0"/>
                      <a:pt x="2839" y="434"/>
                      <a:pt x="2839" y="940"/>
                    </a:cubicBezTo>
                    <a:cubicBezTo>
                      <a:pt x="2839" y="940"/>
                      <a:pt x="2839" y="940"/>
                      <a:pt x="2839" y="1012"/>
                    </a:cubicBezTo>
                    <a:close/>
                  </a:path>
                </a:pathLst>
              </a:custGeom>
              <a:solidFill>
                <a:srgbClr val="D9484A"/>
              </a:solidFill>
              <a:ln w="0" cap="flat">
                <a:noFill/>
                <a:prstDash val="solid"/>
                <a:miter/>
              </a:ln>
            </p:spPr>
            <p:txBody>
              <a:bodyPr rtlCol="0" anchor="ctr"/>
              <a:lstStyle/>
              <a:p>
                <a:endParaRPr lang="en-US" dirty="0"/>
              </a:p>
            </p:txBody>
          </p:sp>
          <p:sp>
            <p:nvSpPr>
              <p:cNvPr id="451" name="Freeform: Shape 450">
                <a:extLst>
                  <a:ext uri="{FF2B5EF4-FFF2-40B4-BE49-F238E27FC236}">
                    <a16:creationId xmlns:a16="http://schemas.microsoft.com/office/drawing/2014/main" id="{86E473A3-A0D8-67D5-9F90-5DEDC7DE12FC}"/>
                  </a:ext>
                </a:extLst>
              </p:cNvPr>
              <p:cNvSpPr/>
              <p:nvPr/>
            </p:nvSpPr>
            <p:spPr>
              <a:xfrm>
                <a:off x="9985574" y="1308426"/>
                <a:ext cx="28855" cy="5568"/>
              </a:xfrm>
              <a:custGeom>
                <a:avLst/>
                <a:gdLst>
                  <a:gd name="connsiteX0" fmla="*/ 0 w 28855"/>
                  <a:gd name="connsiteY0" fmla="*/ 3978 h 5568"/>
                  <a:gd name="connsiteX1" fmla="*/ 796 w 28855"/>
                  <a:gd name="connsiteY1" fmla="*/ 3182 h 5568"/>
                  <a:gd name="connsiteX2" fmla="*/ 1880 w 28855"/>
                  <a:gd name="connsiteY2" fmla="*/ 2387 h 5568"/>
                  <a:gd name="connsiteX3" fmla="*/ 2676 w 28855"/>
                  <a:gd name="connsiteY3" fmla="*/ 1880 h 5568"/>
                  <a:gd name="connsiteX4" fmla="*/ 3616 w 28855"/>
                  <a:gd name="connsiteY4" fmla="*/ 1446 h 5568"/>
                  <a:gd name="connsiteX5" fmla="*/ 5930 w 28855"/>
                  <a:gd name="connsiteY5" fmla="*/ 651 h 5568"/>
                  <a:gd name="connsiteX6" fmla="*/ 7304 w 28855"/>
                  <a:gd name="connsiteY6" fmla="*/ 362 h 5568"/>
                  <a:gd name="connsiteX7" fmla="*/ 8751 w 28855"/>
                  <a:gd name="connsiteY7" fmla="*/ 145 h 5568"/>
                  <a:gd name="connsiteX8" fmla="*/ 10269 w 28855"/>
                  <a:gd name="connsiteY8" fmla="*/ 0 h 5568"/>
                  <a:gd name="connsiteX9" fmla="*/ 11788 w 28855"/>
                  <a:gd name="connsiteY9" fmla="*/ 0 h 5568"/>
                  <a:gd name="connsiteX10" fmla="*/ 14898 w 28855"/>
                  <a:gd name="connsiteY10" fmla="*/ 145 h 5568"/>
                  <a:gd name="connsiteX11" fmla="*/ 17935 w 28855"/>
                  <a:gd name="connsiteY11" fmla="*/ 579 h 5568"/>
                  <a:gd name="connsiteX12" fmla="*/ 20756 w 28855"/>
                  <a:gd name="connsiteY12" fmla="*/ 1229 h 5568"/>
                  <a:gd name="connsiteX13" fmla="*/ 23287 w 28855"/>
                  <a:gd name="connsiteY13" fmla="*/ 2097 h 5568"/>
                  <a:gd name="connsiteX14" fmla="*/ 25384 w 28855"/>
                  <a:gd name="connsiteY14" fmla="*/ 3037 h 5568"/>
                  <a:gd name="connsiteX15" fmla="*/ 26975 w 28855"/>
                  <a:gd name="connsiteY15" fmla="*/ 3978 h 5568"/>
                  <a:gd name="connsiteX16" fmla="*/ 28060 w 28855"/>
                  <a:gd name="connsiteY16" fmla="*/ 4773 h 5568"/>
                  <a:gd name="connsiteX17" fmla="*/ 28856 w 28855"/>
                  <a:gd name="connsiteY17" fmla="*/ 5569 h 5568"/>
                  <a:gd name="connsiteX18" fmla="*/ 27626 w 28855"/>
                  <a:gd name="connsiteY18" fmla="*/ 5062 h 5568"/>
                  <a:gd name="connsiteX19" fmla="*/ 26252 w 28855"/>
                  <a:gd name="connsiteY19" fmla="*/ 4556 h 5568"/>
                  <a:gd name="connsiteX20" fmla="*/ 24444 w 28855"/>
                  <a:gd name="connsiteY20" fmla="*/ 3978 h 5568"/>
                  <a:gd name="connsiteX21" fmla="*/ 22275 w 28855"/>
                  <a:gd name="connsiteY21" fmla="*/ 3399 h 5568"/>
                  <a:gd name="connsiteX22" fmla="*/ 19816 w 28855"/>
                  <a:gd name="connsiteY22" fmla="*/ 2820 h 5568"/>
                  <a:gd name="connsiteX23" fmla="*/ 17140 w 28855"/>
                  <a:gd name="connsiteY23" fmla="*/ 2387 h 5568"/>
                  <a:gd name="connsiteX24" fmla="*/ 14392 w 28855"/>
                  <a:gd name="connsiteY24" fmla="*/ 2025 h 5568"/>
                  <a:gd name="connsiteX25" fmla="*/ 13018 w 28855"/>
                  <a:gd name="connsiteY25" fmla="*/ 1880 h 5568"/>
                  <a:gd name="connsiteX26" fmla="*/ 11644 w 28855"/>
                  <a:gd name="connsiteY26" fmla="*/ 1880 h 5568"/>
                  <a:gd name="connsiteX27" fmla="*/ 10269 w 28855"/>
                  <a:gd name="connsiteY27" fmla="*/ 1880 h 5568"/>
                  <a:gd name="connsiteX28" fmla="*/ 8968 w 28855"/>
                  <a:gd name="connsiteY28" fmla="*/ 1880 h 5568"/>
                  <a:gd name="connsiteX29" fmla="*/ 7666 w 28855"/>
                  <a:gd name="connsiteY29" fmla="*/ 1953 h 5568"/>
                  <a:gd name="connsiteX30" fmla="*/ 6436 w 28855"/>
                  <a:gd name="connsiteY30" fmla="*/ 2097 h 5568"/>
                  <a:gd name="connsiteX31" fmla="*/ 4267 w 28855"/>
                  <a:gd name="connsiteY31" fmla="*/ 2459 h 5568"/>
                  <a:gd name="connsiteX32" fmla="*/ 3327 w 28855"/>
                  <a:gd name="connsiteY32" fmla="*/ 2676 h 5568"/>
                  <a:gd name="connsiteX33" fmla="*/ 2531 w 28855"/>
                  <a:gd name="connsiteY33" fmla="*/ 2965 h 5568"/>
                  <a:gd name="connsiteX34" fmla="*/ 1157 w 28855"/>
                  <a:gd name="connsiteY34" fmla="*/ 3471 h 5568"/>
                  <a:gd name="connsiteX35" fmla="*/ 0 w 28855"/>
                  <a:gd name="connsiteY35" fmla="*/ 3978 h 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855" h="5568">
                    <a:moveTo>
                      <a:pt x="0" y="3978"/>
                    </a:moveTo>
                    <a:cubicBezTo>
                      <a:pt x="0" y="3978"/>
                      <a:pt x="289" y="3688"/>
                      <a:pt x="796" y="3182"/>
                    </a:cubicBezTo>
                    <a:cubicBezTo>
                      <a:pt x="1012" y="2893"/>
                      <a:pt x="1374" y="2676"/>
                      <a:pt x="1880" y="2387"/>
                    </a:cubicBezTo>
                    <a:cubicBezTo>
                      <a:pt x="2097" y="2242"/>
                      <a:pt x="2387" y="2097"/>
                      <a:pt x="2676" y="1880"/>
                    </a:cubicBezTo>
                    <a:cubicBezTo>
                      <a:pt x="2965" y="1736"/>
                      <a:pt x="3327" y="1591"/>
                      <a:pt x="3616" y="1446"/>
                    </a:cubicBezTo>
                    <a:cubicBezTo>
                      <a:pt x="4267" y="1157"/>
                      <a:pt x="5062" y="940"/>
                      <a:pt x="5930" y="651"/>
                    </a:cubicBezTo>
                    <a:cubicBezTo>
                      <a:pt x="6364" y="506"/>
                      <a:pt x="6798" y="434"/>
                      <a:pt x="7304" y="362"/>
                    </a:cubicBezTo>
                    <a:cubicBezTo>
                      <a:pt x="7738" y="289"/>
                      <a:pt x="8244" y="145"/>
                      <a:pt x="8751" y="145"/>
                    </a:cubicBezTo>
                    <a:cubicBezTo>
                      <a:pt x="9257" y="145"/>
                      <a:pt x="9763" y="72"/>
                      <a:pt x="10269" y="0"/>
                    </a:cubicBezTo>
                    <a:cubicBezTo>
                      <a:pt x="10776" y="0"/>
                      <a:pt x="11282" y="0"/>
                      <a:pt x="11788" y="0"/>
                    </a:cubicBezTo>
                    <a:cubicBezTo>
                      <a:pt x="12801" y="0"/>
                      <a:pt x="13885" y="72"/>
                      <a:pt x="14898" y="145"/>
                    </a:cubicBezTo>
                    <a:cubicBezTo>
                      <a:pt x="15910" y="289"/>
                      <a:pt x="16995" y="362"/>
                      <a:pt x="17935" y="579"/>
                    </a:cubicBezTo>
                    <a:cubicBezTo>
                      <a:pt x="18948" y="723"/>
                      <a:pt x="19888" y="1012"/>
                      <a:pt x="20756" y="1229"/>
                    </a:cubicBezTo>
                    <a:cubicBezTo>
                      <a:pt x="21624" y="1446"/>
                      <a:pt x="22492" y="1808"/>
                      <a:pt x="23287" y="2097"/>
                    </a:cubicBezTo>
                    <a:cubicBezTo>
                      <a:pt x="24010" y="2387"/>
                      <a:pt x="24733" y="2676"/>
                      <a:pt x="25384" y="3037"/>
                    </a:cubicBezTo>
                    <a:cubicBezTo>
                      <a:pt x="26035" y="3327"/>
                      <a:pt x="26541" y="3688"/>
                      <a:pt x="26975" y="3978"/>
                    </a:cubicBezTo>
                    <a:cubicBezTo>
                      <a:pt x="27409" y="4267"/>
                      <a:pt x="27843" y="4556"/>
                      <a:pt x="28060" y="4773"/>
                    </a:cubicBezTo>
                    <a:cubicBezTo>
                      <a:pt x="28639" y="5279"/>
                      <a:pt x="28856" y="5569"/>
                      <a:pt x="28856" y="5569"/>
                    </a:cubicBezTo>
                    <a:cubicBezTo>
                      <a:pt x="28856" y="5569"/>
                      <a:pt x="28422" y="5424"/>
                      <a:pt x="27626" y="5062"/>
                    </a:cubicBezTo>
                    <a:cubicBezTo>
                      <a:pt x="27265" y="4918"/>
                      <a:pt x="26758" y="4773"/>
                      <a:pt x="26252" y="4556"/>
                    </a:cubicBezTo>
                    <a:cubicBezTo>
                      <a:pt x="25746" y="4339"/>
                      <a:pt x="25095" y="4195"/>
                      <a:pt x="24444" y="3978"/>
                    </a:cubicBezTo>
                    <a:cubicBezTo>
                      <a:pt x="23793" y="3761"/>
                      <a:pt x="23070" y="3616"/>
                      <a:pt x="22275" y="3399"/>
                    </a:cubicBezTo>
                    <a:cubicBezTo>
                      <a:pt x="21479" y="3182"/>
                      <a:pt x="20684" y="3037"/>
                      <a:pt x="19816" y="2820"/>
                    </a:cubicBezTo>
                    <a:cubicBezTo>
                      <a:pt x="18948" y="2676"/>
                      <a:pt x="18080" y="2459"/>
                      <a:pt x="17140" y="2387"/>
                    </a:cubicBezTo>
                    <a:cubicBezTo>
                      <a:pt x="16272" y="2242"/>
                      <a:pt x="15332" y="2170"/>
                      <a:pt x="14392" y="2025"/>
                    </a:cubicBezTo>
                    <a:cubicBezTo>
                      <a:pt x="13958" y="2025"/>
                      <a:pt x="13452" y="2025"/>
                      <a:pt x="13018" y="1880"/>
                    </a:cubicBezTo>
                    <a:cubicBezTo>
                      <a:pt x="12584" y="1880"/>
                      <a:pt x="12077" y="1880"/>
                      <a:pt x="11644" y="1880"/>
                    </a:cubicBezTo>
                    <a:cubicBezTo>
                      <a:pt x="11210" y="1880"/>
                      <a:pt x="10703" y="1880"/>
                      <a:pt x="10269" y="1880"/>
                    </a:cubicBezTo>
                    <a:cubicBezTo>
                      <a:pt x="9836" y="1880"/>
                      <a:pt x="9402" y="1880"/>
                      <a:pt x="8968" y="1880"/>
                    </a:cubicBezTo>
                    <a:cubicBezTo>
                      <a:pt x="8534" y="1880"/>
                      <a:pt x="8100" y="1880"/>
                      <a:pt x="7666" y="1953"/>
                    </a:cubicBezTo>
                    <a:cubicBezTo>
                      <a:pt x="7232" y="1953"/>
                      <a:pt x="6798" y="1953"/>
                      <a:pt x="6436" y="2097"/>
                    </a:cubicBezTo>
                    <a:cubicBezTo>
                      <a:pt x="5641" y="2242"/>
                      <a:pt x="4918" y="2314"/>
                      <a:pt x="4267" y="2459"/>
                    </a:cubicBezTo>
                    <a:cubicBezTo>
                      <a:pt x="3905" y="2531"/>
                      <a:pt x="3616" y="2604"/>
                      <a:pt x="3327" y="2676"/>
                    </a:cubicBezTo>
                    <a:cubicBezTo>
                      <a:pt x="3037" y="2748"/>
                      <a:pt x="2748" y="2893"/>
                      <a:pt x="2531" y="2965"/>
                    </a:cubicBezTo>
                    <a:cubicBezTo>
                      <a:pt x="2025" y="3110"/>
                      <a:pt x="1519" y="3254"/>
                      <a:pt x="1157" y="3471"/>
                    </a:cubicBezTo>
                    <a:cubicBezTo>
                      <a:pt x="434" y="3833"/>
                      <a:pt x="0" y="3978"/>
                      <a:pt x="0" y="3978"/>
                    </a:cubicBezTo>
                    <a:close/>
                  </a:path>
                </a:pathLst>
              </a:custGeom>
              <a:solidFill>
                <a:srgbClr val="D9484A"/>
              </a:solidFill>
              <a:ln w="0" cap="flat">
                <a:noFill/>
                <a:prstDash val="solid"/>
                <a:miter/>
              </a:ln>
            </p:spPr>
            <p:txBody>
              <a:bodyPr rtlCol="0" anchor="ctr"/>
              <a:lstStyle/>
              <a:p>
                <a:endParaRPr lang="en-US" dirty="0"/>
              </a:p>
            </p:txBody>
          </p:sp>
          <p:sp>
            <p:nvSpPr>
              <p:cNvPr id="452" name="Freeform: Shape 451">
                <a:extLst>
                  <a:ext uri="{FF2B5EF4-FFF2-40B4-BE49-F238E27FC236}">
                    <a16:creationId xmlns:a16="http://schemas.microsoft.com/office/drawing/2014/main" id="{FF59924A-0AEC-BCC5-A36E-1C0C81F6C621}"/>
                  </a:ext>
                </a:extLst>
              </p:cNvPr>
              <p:cNvSpPr/>
              <p:nvPr/>
            </p:nvSpPr>
            <p:spPr>
              <a:xfrm>
                <a:off x="10008644" y="1267348"/>
                <a:ext cx="34352" cy="12728"/>
              </a:xfrm>
              <a:custGeom>
                <a:avLst/>
                <a:gdLst>
                  <a:gd name="connsiteX0" fmla="*/ 0 w 34352"/>
                  <a:gd name="connsiteY0" fmla="*/ 0 h 12728"/>
                  <a:gd name="connsiteX1" fmla="*/ 940 w 34352"/>
                  <a:gd name="connsiteY1" fmla="*/ 1085 h 12728"/>
                  <a:gd name="connsiteX2" fmla="*/ 2025 w 34352"/>
                  <a:gd name="connsiteY2" fmla="*/ 2314 h 12728"/>
                  <a:gd name="connsiteX3" fmla="*/ 2748 w 34352"/>
                  <a:gd name="connsiteY3" fmla="*/ 3037 h 12728"/>
                  <a:gd name="connsiteX4" fmla="*/ 3544 w 34352"/>
                  <a:gd name="connsiteY4" fmla="*/ 3761 h 12728"/>
                  <a:gd name="connsiteX5" fmla="*/ 5569 w 34352"/>
                  <a:gd name="connsiteY5" fmla="*/ 5279 h 12728"/>
                  <a:gd name="connsiteX6" fmla="*/ 6726 w 34352"/>
                  <a:gd name="connsiteY6" fmla="*/ 6075 h 12728"/>
                  <a:gd name="connsiteX7" fmla="*/ 8028 w 34352"/>
                  <a:gd name="connsiteY7" fmla="*/ 6798 h 12728"/>
                  <a:gd name="connsiteX8" fmla="*/ 11065 w 34352"/>
                  <a:gd name="connsiteY8" fmla="*/ 8028 h 12728"/>
                  <a:gd name="connsiteX9" fmla="*/ 14464 w 34352"/>
                  <a:gd name="connsiteY9" fmla="*/ 9040 h 12728"/>
                  <a:gd name="connsiteX10" fmla="*/ 16200 w 34352"/>
                  <a:gd name="connsiteY10" fmla="*/ 9474 h 12728"/>
                  <a:gd name="connsiteX11" fmla="*/ 18008 w 34352"/>
                  <a:gd name="connsiteY11" fmla="*/ 9836 h 12728"/>
                  <a:gd name="connsiteX12" fmla="*/ 21551 w 34352"/>
                  <a:gd name="connsiteY12" fmla="*/ 10486 h 12728"/>
                  <a:gd name="connsiteX13" fmla="*/ 24950 w 34352"/>
                  <a:gd name="connsiteY13" fmla="*/ 10993 h 12728"/>
                  <a:gd name="connsiteX14" fmla="*/ 27988 w 34352"/>
                  <a:gd name="connsiteY14" fmla="*/ 11499 h 12728"/>
                  <a:gd name="connsiteX15" fmla="*/ 32616 w 34352"/>
                  <a:gd name="connsiteY15" fmla="*/ 12367 h 12728"/>
                  <a:gd name="connsiteX16" fmla="*/ 34352 w 34352"/>
                  <a:gd name="connsiteY16" fmla="*/ 12728 h 12728"/>
                  <a:gd name="connsiteX17" fmla="*/ 32544 w 34352"/>
                  <a:gd name="connsiteY17" fmla="*/ 12728 h 12728"/>
                  <a:gd name="connsiteX18" fmla="*/ 27771 w 34352"/>
                  <a:gd name="connsiteY18" fmla="*/ 12584 h 12728"/>
                  <a:gd name="connsiteX19" fmla="*/ 24589 w 34352"/>
                  <a:gd name="connsiteY19" fmla="*/ 12439 h 12728"/>
                  <a:gd name="connsiteX20" fmla="*/ 21045 w 34352"/>
                  <a:gd name="connsiteY20" fmla="*/ 12150 h 12728"/>
                  <a:gd name="connsiteX21" fmla="*/ 19165 w 34352"/>
                  <a:gd name="connsiteY21" fmla="*/ 11933 h 12728"/>
                  <a:gd name="connsiteX22" fmla="*/ 17285 w 34352"/>
                  <a:gd name="connsiteY22" fmla="*/ 11644 h 12728"/>
                  <a:gd name="connsiteX23" fmla="*/ 13452 w 34352"/>
                  <a:gd name="connsiteY23" fmla="*/ 10848 h 12728"/>
                  <a:gd name="connsiteX24" fmla="*/ 9763 w 34352"/>
                  <a:gd name="connsiteY24" fmla="*/ 9691 h 12728"/>
                  <a:gd name="connsiteX25" fmla="*/ 8028 w 34352"/>
                  <a:gd name="connsiteY25" fmla="*/ 8968 h 12728"/>
                  <a:gd name="connsiteX26" fmla="*/ 6436 w 34352"/>
                  <a:gd name="connsiteY26" fmla="*/ 8172 h 12728"/>
                  <a:gd name="connsiteX27" fmla="*/ 5062 w 34352"/>
                  <a:gd name="connsiteY27" fmla="*/ 7304 h 12728"/>
                  <a:gd name="connsiteX28" fmla="*/ 3905 w 34352"/>
                  <a:gd name="connsiteY28" fmla="*/ 6364 h 12728"/>
                  <a:gd name="connsiteX29" fmla="*/ 2097 w 34352"/>
                  <a:gd name="connsiteY29" fmla="*/ 4484 h 12728"/>
                  <a:gd name="connsiteX30" fmla="*/ 1012 w 34352"/>
                  <a:gd name="connsiteY30" fmla="*/ 2748 h 12728"/>
                  <a:gd name="connsiteX31" fmla="*/ 434 w 34352"/>
                  <a:gd name="connsiteY31" fmla="*/ 1374 h 12728"/>
                  <a:gd name="connsiteX32" fmla="*/ 72 w 34352"/>
                  <a:gd name="connsiteY32" fmla="*/ 145 h 1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352" h="12728">
                    <a:moveTo>
                      <a:pt x="0" y="0"/>
                    </a:moveTo>
                    <a:cubicBezTo>
                      <a:pt x="0" y="0"/>
                      <a:pt x="362" y="362"/>
                      <a:pt x="940" y="1085"/>
                    </a:cubicBezTo>
                    <a:cubicBezTo>
                      <a:pt x="1229" y="1446"/>
                      <a:pt x="1519" y="1880"/>
                      <a:pt x="2025" y="2314"/>
                    </a:cubicBezTo>
                    <a:cubicBezTo>
                      <a:pt x="2242" y="2531"/>
                      <a:pt x="2459" y="2748"/>
                      <a:pt x="2748" y="3037"/>
                    </a:cubicBezTo>
                    <a:cubicBezTo>
                      <a:pt x="2965" y="3254"/>
                      <a:pt x="3182" y="3544"/>
                      <a:pt x="3544" y="3761"/>
                    </a:cubicBezTo>
                    <a:cubicBezTo>
                      <a:pt x="4122" y="4267"/>
                      <a:pt x="4773" y="4845"/>
                      <a:pt x="5569" y="5279"/>
                    </a:cubicBezTo>
                    <a:cubicBezTo>
                      <a:pt x="5930" y="5496"/>
                      <a:pt x="6292" y="5786"/>
                      <a:pt x="6726" y="6075"/>
                    </a:cubicBezTo>
                    <a:cubicBezTo>
                      <a:pt x="7160" y="6292"/>
                      <a:pt x="7594" y="6581"/>
                      <a:pt x="8028" y="6798"/>
                    </a:cubicBezTo>
                    <a:cubicBezTo>
                      <a:pt x="8968" y="7232"/>
                      <a:pt x="9980" y="7666"/>
                      <a:pt x="11065" y="8028"/>
                    </a:cubicBezTo>
                    <a:cubicBezTo>
                      <a:pt x="12077" y="8461"/>
                      <a:pt x="13307" y="8751"/>
                      <a:pt x="14464" y="9040"/>
                    </a:cubicBezTo>
                    <a:lnTo>
                      <a:pt x="16200" y="9474"/>
                    </a:lnTo>
                    <a:cubicBezTo>
                      <a:pt x="16778" y="9619"/>
                      <a:pt x="17429" y="9691"/>
                      <a:pt x="18008" y="9836"/>
                    </a:cubicBezTo>
                    <a:cubicBezTo>
                      <a:pt x="19237" y="10052"/>
                      <a:pt x="20394" y="10269"/>
                      <a:pt x="21551" y="10486"/>
                    </a:cubicBezTo>
                    <a:cubicBezTo>
                      <a:pt x="22709" y="10703"/>
                      <a:pt x="23866" y="10848"/>
                      <a:pt x="24950" y="10993"/>
                    </a:cubicBezTo>
                    <a:cubicBezTo>
                      <a:pt x="26035" y="11137"/>
                      <a:pt x="27048" y="11354"/>
                      <a:pt x="27988" y="11499"/>
                    </a:cubicBezTo>
                    <a:cubicBezTo>
                      <a:pt x="29868" y="11788"/>
                      <a:pt x="31459" y="12077"/>
                      <a:pt x="32616" y="12367"/>
                    </a:cubicBezTo>
                    <a:cubicBezTo>
                      <a:pt x="33701" y="12584"/>
                      <a:pt x="34352" y="12728"/>
                      <a:pt x="34352" y="12728"/>
                    </a:cubicBezTo>
                    <a:cubicBezTo>
                      <a:pt x="34352" y="12728"/>
                      <a:pt x="33701" y="12728"/>
                      <a:pt x="32544" y="12728"/>
                    </a:cubicBezTo>
                    <a:cubicBezTo>
                      <a:pt x="31387" y="12728"/>
                      <a:pt x="29724" y="12728"/>
                      <a:pt x="27771" y="12584"/>
                    </a:cubicBezTo>
                    <a:cubicBezTo>
                      <a:pt x="26758" y="12584"/>
                      <a:pt x="25746" y="12511"/>
                      <a:pt x="24589" y="12439"/>
                    </a:cubicBezTo>
                    <a:cubicBezTo>
                      <a:pt x="23432" y="12439"/>
                      <a:pt x="22275" y="12294"/>
                      <a:pt x="21045" y="12150"/>
                    </a:cubicBezTo>
                    <a:cubicBezTo>
                      <a:pt x="20467" y="12150"/>
                      <a:pt x="19816" y="12005"/>
                      <a:pt x="19165" y="11933"/>
                    </a:cubicBezTo>
                    <a:cubicBezTo>
                      <a:pt x="18514" y="11933"/>
                      <a:pt x="17863" y="11788"/>
                      <a:pt x="17285" y="11644"/>
                    </a:cubicBezTo>
                    <a:cubicBezTo>
                      <a:pt x="15983" y="11427"/>
                      <a:pt x="14681" y="11137"/>
                      <a:pt x="13452" y="10848"/>
                    </a:cubicBezTo>
                    <a:cubicBezTo>
                      <a:pt x="12222" y="10486"/>
                      <a:pt x="10920" y="10125"/>
                      <a:pt x="9763" y="9691"/>
                    </a:cubicBezTo>
                    <a:cubicBezTo>
                      <a:pt x="9185" y="9474"/>
                      <a:pt x="8606" y="9257"/>
                      <a:pt x="8028" y="8968"/>
                    </a:cubicBezTo>
                    <a:cubicBezTo>
                      <a:pt x="7521" y="8678"/>
                      <a:pt x="6943" y="8461"/>
                      <a:pt x="6436" y="8172"/>
                    </a:cubicBezTo>
                    <a:cubicBezTo>
                      <a:pt x="5930" y="7883"/>
                      <a:pt x="5496" y="7594"/>
                      <a:pt x="5062" y="7304"/>
                    </a:cubicBezTo>
                    <a:cubicBezTo>
                      <a:pt x="4628" y="7015"/>
                      <a:pt x="4267" y="6653"/>
                      <a:pt x="3905" y="6364"/>
                    </a:cubicBezTo>
                    <a:cubicBezTo>
                      <a:pt x="3110" y="5786"/>
                      <a:pt x="2604" y="5062"/>
                      <a:pt x="2097" y="4484"/>
                    </a:cubicBezTo>
                    <a:cubicBezTo>
                      <a:pt x="1591" y="3905"/>
                      <a:pt x="1302" y="3254"/>
                      <a:pt x="1012" y="2748"/>
                    </a:cubicBezTo>
                    <a:cubicBezTo>
                      <a:pt x="651" y="2242"/>
                      <a:pt x="579" y="1736"/>
                      <a:pt x="434" y="1374"/>
                    </a:cubicBezTo>
                    <a:cubicBezTo>
                      <a:pt x="145" y="579"/>
                      <a:pt x="72" y="145"/>
                      <a:pt x="72" y="145"/>
                    </a:cubicBezTo>
                    <a:close/>
                  </a:path>
                </a:pathLst>
              </a:custGeom>
              <a:solidFill>
                <a:srgbClr val="D9484A"/>
              </a:solidFill>
              <a:ln w="0" cap="flat">
                <a:noFill/>
                <a:prstDash val="solid"/>
                <a:miter/>
              </a:ln>
            </p:spPr>
            <p:txBody>
              <a:bodyPr rtlCol="0" anchor="ctr"/>
              <a:lstStyle/>
              <a:p>
                <a:endParaRPr lang="en-US" dirty="0"/>
              </a:p>
            </p:txBody>
          </p:sp>
          <p:sp>
            <p:nvSpPr>
              <p:cNvPr id="453" name="Freeform: Shape 452">
                <a:extLst>
                  <a:ext uri="{FF2B5EF4-FFF2-40B4-BE49-F238E27FC236}">
                    <a16:creationId xmlns:a16="http://schemas.microsoft.com/office/drawing/2014/main" id="{D5E0BFC6-7F81-4F4C-50C7-A35A6ADF7D87}"/>
                  </a:ext>
                </a:extLst>
              </p:cNvPr>
              <p:cNvSpPr/>
              <p:nvPr/>
            </p:nvSpPr>
            <p:spPr>
              <a:xfrm>
                <a:off x="10012819" y="1275316"/>
                <a:ext cx="7570" cy="13655"/>
              </a:xfrm>
              <a:custGeom>
                <a:avLst/>
                <a:gdLst>
                  <a:gd name="connsiteX0" fmla="*/ 6601 w 7570"/>
                  <a:gd name="connsiteY0" fmla="*/ 1867 h 13655"/>
                  <a:gd name="connsiteX1" fmla="*/ 5805 w 7570"/>
                  <a:gd name="connsiteY1" fmla="*/ 2084 h 13655"/>
                  <a:gd name="connsiteX2" fmla="*/ 5082 w 7570"/>
                  <a:gd name="connsiteY2" fmla="*/ 2374 h 13655"/>
                  <a:gd name="connsiteX3" fmla="*/ 4720 w 7570"/>
                  <a:gd name="connsiteY3" fmla="*/ 2518 h 13655"/>
                  <a:gd name="connsiteX4" fmla="*/ 4286 w 7570"/>
                  <a:gd name="connsiteY4" fmla="*/ 2808 h 13655"/>
                  <a:gd name="connsiteX5" fmla="*/ 3419 w 7570"/>
                  <a:gd name="connsiteY5" fmla="*/ 3458 h 13655"/>
                  <a:gd name="connsiteX6" fmla="*/ 2623 w 7570"/>
                  <a:gd name="connsiteY6" fmla="*/ 4399 h 13655"/>
                  <a:gd name="connsiteX7" fmla="*/ 1972 w 7570"/>
                  <a:gd name="connsiteY7" fmla="*/ 5483 h 13655"/>
                  <a:gd name="connsiteX8" fmla="*/ 1538 w 7570"/>
                  <a:gd name="connsiteY8" fmla="*/ 6713 h 13655"/>
                  <a:gd name="connsiteX9" fmla="*/ 743 w 7570"/>
                  <a:gd name="connsiteY9" fmla="*/ 11486 h 13655"/>
                  <a:gd name="connsiteX10" fmla="*/ 526 w 7570"/>
                  <a:gd name="connsiteY10" fmla="*/ 13656 h 13655"/>
                  <a:gd name="connsiteX11" fmla="*/ 236 w 7570"/>
                  <a:gd name="connsiteY11" fmla="*/ 11486 h 13655"/>
                  <a:gd name="connsiteX12" fmla="*/ 92 w 7570"/>
                  <a:gd name="connsiteY12" fmla="*/ 6641 h 13655"/>
                  <a:gd name="connsiteX13" fmla="*/ 309 w 7570"/>
                  <a:gd name="connsiteY13" fmla="*/ 5266 h 13655"/>
                  <a:gd name="connsiteX14" fmla="*/ 743 w 7570"/>
                  <a:gd name="connsiteY14" fmla="*/ 3965 h 13655"/>
                  <a:gd name="connsiteX15" fmla="*/ 1466 w 7570"/>
                  <a:gd name="connsiteY15" fmla="*/ 2735 h 13655"/>
                  <a:gd name="connsiteX16" fmla="*/ 2478 w 7570"/>
                  <a:gd name="connsiteY16" fmla="*/ 1723 h 13655"/>
                  <a:gd name="connsiteX17" fmla="*/ 3636 w 7570"/>
                  <a:gd name="connsiteY17" fmla="*/ 927 h 13655"/>
                  <a:gd name="connsiteX18" fmla="*/ 4648 w 7570"/>
                  <a:gd name="connsiteY18" fmla="*/ 421 h 13655"/>
                  <a:gd name="connsiteX19" fmla="*/ 5444 w 7570"/>
                  <a:gd name="connsiteY19" fmla="*/ 132 h 13655"/>
                  <a:gd name="connsiteX20" fmla="*/ 7396 w 7570"/>
                  <a:gd name="connsiteY20" fmla="*/ 493 h 13655"/>
                  <a:gd name="connsiteX21" fmla="*/ 6890 w 7570"/>
                  <a:gd name="connsiteY21" fmla="*/ 1795 h 13655"/>
                  <a:gd name="connsiteX22" fmla="*/ 6745 w 7570"/>
                  <a:gd name="connsiteY22" fmla="*/ 1795 h 13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70" h="13655">
                    <a:moveTo>
                      <a:pt x="6601" y="1867"/>
                    </a:moveTo>
                    <a:cubicBezTo>
                      <a:pt x="6601" y="1867"/>
                      <a:pt x="6311" y="1940"/>
                      <a:pt x="5805" y="2084"/>
                    </a:cubicBezTo>
                    <a:cubicBezTo>
                      <a:pt x="5516" y="2084"/>
                      <a:pt x="5299" y="2229"/>
                      <a:pt x="5082" y="2374"/>
                    </a:cubicBezTo>
                    <a:cubicBezTo>
                      <a:pt x="4937" y="2374"/>
                      <a:pt x="4865" y="2446"/>
                      <a:pt x="4720" y="2518"/>
                    </a:cubicBezTo>
                    <a:cubicBezTo>
                      <a:pt x="4576" y="2591"/>
                      <a:pt x="4431" y="2663"/>
                      <a:pt x="4286" y="2808"/>
                    </a:cubicBezTo>
                    <a:cubicBezTo>
                      <a:pt x="3925" y="2952"/>
                      <a:pt x="3708" y="3241"/>
                      <a:pt x="3419" y="3458"/>
                    </a:cubicBezTo>
                    <a:cubicBezTo>
                      <a:pt x="3202" y="3748"/>
                      <a:pt x="2840" y="4037"/>
                      <a:pt x="2623" y="4399"/>
                    </a:cubicBezTo>
                    <a:cubicBezTo>
                      <a:pt x="2406" y="4760"/>
                      <a:pt x="2189" y="5122"/>
                      <a:pt x="1972" y="5483"/>
                    </a:cubicBezTo>
                    <a:cubicBezTo>
                      <a:pt x="1828" y="5845"/>
                      <a:pt x="1610" y="6279"/>
                      <a:pt x="1538" y="6713"/>
                    </a:cubicBezTo>
                    <a:cubicBezTo>
                      <a:pt x="1032" y="8376"/>
                      <a:pt x="887" y="10112"/>
                      <a:pt x="743" y="11486"/>
                    </a:cubicBezTo>
                    <a:cubicBezTo>
                      <a:pt x="598" y="12788"/>
                      <a:pt x="526" y="13656"/>
                      <a:pt x="526" y="13656"/>
                    </a:cubicBezTo>
                    <a:cubicBezTo>
                      <a:pt x="526" y="13656"/>
                      <a:pt x="453" y="12788"/>
                      <a:pt x="236" y="11486"/>
                    </a:cubicBezTo>
                    <a:cubicBezTo>
                      <a:pt x="92" y="10184"/>
                      <a:pt x="-125" y="8376"/>
                      <a:pt x="92" y="6641"/>
                    </a:cubicBezTo>
                    <a:cubicBezTo>
                      <a:pt x="92" y="6207"/>
                      <a:pt x="236" y="5773"/>
                      <a:pt x="309" y="5266"/>
                    </a:cubicBezTo>
                    <a:cubicBezTo>
                      <a:pt x="453" y="4833"/>
                      <a:pt x="526" y="4399"/>
                      <a:pt x="743" y="3965"/>
                    </a:cubicBezTo>
                    <a:cubicBezTo>
                      <a:pt x="887" y="3531"/>
                      <a:pt x="1177" y="3169"/>
                      <a:pt x="1466" y="2735"/>
                    </a:cubicBezTo>
                    <a:cubicBezTo>
                      <a:pt x="1828" y="2374"/>
                      <a:pt x="2044" y="2012"/>
                      <a:pt x="2478" y="1723"/>
                    </a:cubicBezTo>
                    <a:cubicBezTo>
                      <a:pt x="2840" y="1433"/>
                      <a:pt x="3202" y="1144"/>
                      <a:pt x="3636" y="927"/>
                    </a:cubicBezTo>
                    <a:cubicBezTo>
                      <a:pt x="4069" y="710"/>
                      <a:pt x="4431" y="493"/>
                      <a:pt x="4648" y="421"/>
                    </a:cubicBezTo>
                    <a:cubicBezTo>
                      <a:pt x="5154" y="204"/>
                      <a:pt x="5444" y="132"/>
                      <a:pt x="5444" y="132"/>
                    </a:cubicBezTo>
                    <a:cubicBezTo>
                      <a:pt x="6094" y="-158"/>
                      <a:pt x="6962" y="59"/>
                      <a:pt x="7396" y="493"/>
                    </a:cubicBezTo>
                    <a:cubicBezTo>
                      <a:pt x="7758" y="927"/>
                      <a:pt x="7541" y="1578"/>
                      <a:pt x="6890" y="1795"/>
                    </a:cubicBezTo>
                    <a:cubicBezTo>
                      <a:pt x="6890" y="1795"/>
                      <a:pt x="6745" y="1795"/>
                      <a:pt x="6745" y="1795"/>
                    </a:cubicBezTo>
                    <a:close/>
                  </a:path>
                </a:pathLst>
              </a:custGeom>
              <a:solidFill>
                <a:srgbClr val="D9484A"/>
              </a:solidFill>
              <a:ln w="0" cap="flat">
                <a:noFill/>
                <a:prstDash val="solid"/>
                <a:miter/>
              </a:ln>
            </p:spPr>
            <p:txBody>
              <a:bodyPr rtlCol="0" anchor="ctr"/>
              <a:lstStyle/>
              <a:p>
                <a:endParaRPr lang="en-US" dirty="0"/>
              </a:p>
            </p:txBody>
          </p:sp>
          <p:sp>
            <p:nvSpPr>
              <p:cNvPr id="454" name="Freeform: Shape 453">
                <a:extLst>
                  <a:ext uri="{FF2B5EF4-FFF2-40B4-BE49-F238E27FC236}">
                    <a16:creationId xmlns:a16="http://schemas.microsoft.com/office/drawing/2014/main" id="{0C67BBE8-A0B0-CA8C-6BE9-98BDE6930CDA}"/>
                  </a:ext>
                </a:extLst>
              </p:cNvPr>
              <p:cNvSpPr/>
              <p:nvPr/>
            </p:nvSpPr>
            <p:spPr>
              <a:xfrm>
                <a:off x="10190023" y="1325277"/>
                <a:ext cx="20032" cy="4411"/>
              </a:xfrm>
              <a:custGeom>
                <a:avLst/>
                <a:gdLst>
                  <a:gd name="connsiteX0" fmla="*/ 0 w 20032"/>
                  <a:gd name="connsiteY0" fmla="*/ 4412 h 4411"/>
                  <a:gd name="connsiteX1" fmla="*/ 2459 w 20032"/>
                  <a:gd name="connsiteY1" fmla="*/ 2820 h 4411"/>
                  <a:gd name="connsiteX2" fmla="*/ 3905 w 20032"/>
                  <a:gd name="connsiteY2" fmla="*/ 2242 h 4411"/>
                  <a:gd name="connsiteX3" fmla="*/ 5569 w 20032"/>
                  <a:gd name="connsiteY3" fmla="*/ 1663 h 4411"/>
                  <a:gd name="connsiteX4" fmla="*/ 7449 w 20032"/>
                  <a:gd name="connsiteY4" fmla="*/ 1157 h 4411"/>
                  <a:gd name="connsiteX5" fmla="*/ 9402 w 20032"/>
                  <a:gd name="connsiteY5" fmla="*/ 796 h 4411"/>
                  <a:gd name="connsiteX6" fmla="*/ 13307 w 20032"/>
                  <a:gd name="connsiteY6" fmla="*/ 362 h 4411"/>
                  <a:gd name="connsiteX7" fmla="*/ 15115 w 20032"/>
                  <a:gd name="connsiteY7" fmla="*/ 217 h 4411"/>
                  <a:gd name="connsiteX8" fmla="*/ 16706 w 20032"/>
                  <a:gd name="connsiteY8" fmla="*/ 145 h 4411"/>
                  <a:gd name="connsiteX9" fmla="*/ 19093 w 20032"/>
                  <a:gd name="connsiteY9" fmla="*/ 0 h 4411"/>
                  <a:gd name="connsiteX10" fmla="*/ 20033 w 20032"/>
                  <a:gd name="connsiteY10" fmla="*/ 0 h 4411"/>
                  <a:gd name="connsiteX11" fmla="*/ 19237 w 20032"/>
                  <a:gd name="connsiteY11" fmla="*/ 289 h 4411"/>
                  <a:gd name="connsiteX12" fmla="*/ 16995 w 20032"/>
                  <a:gd name="connsiteY12" fmla="*/ 940 h 4411"/>
                  <a:gd name="connsiteX13" fmla="*/ 13669 w 20032"/>
                  <a:gd name="connsiteY13" fmla="*/ 1591 h 4411"/>
                  <a:gd name="connsiteX14" fmla="*/ 11788 w 20032"/>
                  <a:gd name="connsiteY14" fmla="*/ 1880 h 4411"/>
                  <a:gd name="connsiteX15" fmla="*/ 9908 w 20032"/>
                  <a:gd name="connsiteY15" fmla="*/ 2170 h 4411"/>
                  <a:gd name="connsiteX16" fmla="*/ 8028 w 20032"/>
                  <a:gd name="connsiteY16" fmla="*/ 2459 h 4411"/>
                  <a:gd name="connsiteX17" fmla="*/ 6292 w 20032"/>
                  <a:gd name="connsiteY17" fmla="*/ 2820 h 4411"/>
                  <a:gd name="connsiteX18" fmla="*/ 4701 w 20032"/>
                  <a:gd name="connsiteY18" fmla="*/ 3182 h 4411"/>
                  <a:gd name="connsiteX19" fmla="*/ 3254 w 20032"/>
                  <a:gd name="connsiteY19" fmla="*/ 3544 h 4411"/>
                  <a:gd name="connsiteX20" fmla="*/ 145 w 20032"/>
                  <a:gd name="connsiteY20" fmla="*/ 4412 h 4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32" h="4411">
                    <a:moveTo>
                      <a:pt x="0" y="4412"/>
                    </a:moveTo>
                    <a:cubicBezTo>
                      <a:pt x="0" y="4412"/>
                      <a:pt x="940" y="3688"/>
                      <a:pt x="2459" y="2820"/>
                    </a:cubicBezTo>
                    <a:cubicBezTo>
                      <a:pt x="2893" y="2604"/>
                      <a:pt x="3327" y="2387"/>
                      <a:pt x="3905" y="2242"/>
                    </a:cubicBezTo>
                    <a:cubicBezTo>
                      <a:pt x="4412" y="2025"/>
                      <a:pt x="4918" y="1736"/>
                      <a:pt x="5569" y="1663"/>
                    </a:cubicBezTo>
                    <a:cubicBezTo>
                      <a:pt x="6147" y="1519"/>
                      <a:pt x="6798" y="1302"/>
                      <a:pt x="7449" y="1157"/>
                    </a:cubicBezTo>
                    <a:cubicBezTo>
                      <a:pt x="8100" y="1012"/>
                      <a:pt x="8751" y="868"/>
                      <a:pt x="9402" y="796"/>
                    </a:cubicBezTo>
                    <a:cubicBezTo>
                      <a:pt x="10703" y="579"/>
                      <a:pt x="12077" y="434"/>
                      <a:pt x="13307" y="362"/>
                    </a:cubicBezTo>
                    <a:cubicBezTo>
                      <a:pt x="13958" y="362"/>
                      <a:pt x="14536" y="289"/>
                      <a:pt x="15115" y="217"/>
                    </a:cubicBezTo>
                    <a:cubicBezTo>
                      <a:pt x="15693" y="217"/>
                      <a:pt x="16200" y="217"/>
                      <a:pt x="16706" y="145"/>
                    </a:cubicBezTo>
                    <a:cubicBezTo>
                      <a:pt x="17718" y="145"/>
                      <a:pt x="18514" y="72"/>
                      <a:pt x="19093" y="0"/>
                    </a:cubicBezTo>
                    <a:cubicBezTo>
                      <a:pt x="19671" y="0"/>
                      <a:pt x="20033" y="0"/>
                      <a:pt x="20033" y="0"/>
                    </a:cubicBezTo>
                    <a:cubicBezTo>
                      <a:pt x="20033" y="0"/>
                      <a:pt x="19743" y="145"/>
                      <a:pt x="19237" y="289"/>
                    </a:cubicBezTo>
                    <a:cubicBezTo>
                      <a:pt x="18731" y="434"/>
                      <a:pt x="17935" y="796"/>
                      <a:pt x="16995" y="940"/>
                    </a:cubicBezTo>
                    <a:cubicBezTo>
                      <a:pt x="16055" y="1157"/>
                      <a:pt x="14898" y="1446"/>
                      <a:pt x="13669" y="1591"/>
                    </a:cubicBezTo>
                    <a:cubicBezTo>
                      <a:pt x="13018" y="1663"/>
                      <a:pt x="12439" y="1808"/>
                      <a:pt x="11788" y="1880"/>
                    </a:cubicBezTo>
                    <a:cubicBezTo>
                      <a:pt x="11137" y="1953"/>
                      <a:pt x="10559" y="2097"/>
                      <a:pt x="9908" y="2170"/>
                    </a:cubicBezTo>
                    <a:cubicBezTo>
                      <a:pt x="9257" y="2242"/>
                      <a:pt x="8678" y="2314"/>
                      <a:pt x="8028" y="2459"/>
                    </a:cubicBezTo>
                    <a:cubicBezTo>
                      <a:pt x="7449" y="2604"/>
                      <a:pt x="6798" y="2676"/>
                      <a:pt x="6292" y="2820"/>
                    </a:cubicBezTo>
                    <a:cubicBezTo>
                      <a:pt x="5713" y="2893"/>
                      <a:pt x="5207" y="3110"/>
                      <a:pt x="4701" y="3182"/>
                    </a:cubicBezTo>
                    <a:cubicBezTo>
                      <a:pt x="4195" y="3327"/>
                      <a:pt x="3688" y="3399"/>
                      <a:pt x="3254" y="3544"/>
                    </a:cubicBezTo>
                    <a:cubicBezTo>
                      <a:pt x="1446" y="4122"/>
                      <a:pt x="145" y="4412"/>
                      <a:pt x="145" y="4412"/>
                    </a:cubicBezTo>
                    <a:close/>
                  </a:path>
                </a:pathLst>
              </a:custGeom>
              <a:solidFill>
                <a:srgbClr val="D9484A"/>
              </a:solidFill>
              <a:ln w="0" cap="flat">
                <a:noFill/>
                <a:prstDash val="solid"/>
                <a:miter/>
              </a:ln>
            </p:spPr>
            <p:txBody>
              <a:bodyPr rtlCol="0" anchor="ctr"/>
              <a:lstStyle/>
              <a:p>
                <a:endParaRPr lang="en-US" dirty="0"/>
              </a:p>
            </p:txBody>
          </p:sp>
          <p:sp>
            <p:nvSpPr>
              <p:cNvPr id="455" name="Freeform: Shape 454">
                <a:extLst>
                  <a:ext uri="{FF2B5EF4-FFF2-40B4-BE49-F238E27FC236}">
                    <a16:creationId xmlns:a16="http://schemas.microsoft.com/office/drawing/2014/main" id="{C7595DA5-73E7-A347-7942-0ED7DE786BFD}"/>
                  </a:ext>
                </a:extLst>
              </p:cNvPr>
              <p:cNvSpPr/>
              <p:nvPr/>
            </p:nvSpPr>
            <p:spPr>
              <a:xfrm>
                <a:off x="10175414" y="1216580"/>
                <a:ext cx="197525" cy="145001"/>
              </a:xfrm>
              <a:custGeom>
                <a:avLst/>
                <a:gdLst>
                  <a:gd name="connsiteX0" fmla="*/ 197145 w 197525"/>
                  <a:gd name="connsiteY0" fmla="*/ 77166 h 145001"/>
                  <a:gd name="connsiteX1" fmla="*/ 195843 w 197525"/>
                  <a:gd name="connsiteY1" fmla="*/ 86712 h 145001"/>
                  <a:gd name="connsiteX2" fmla="*/ 191721 w 197525"/>
                  <a:gd name="connsiteY2" fmla="*/ 103635 h 145001"/>
                  <a:gd name="connsiteX3" fmla="*/ 0 w 197525"/>
                  <a:gd name="connsiteY3" fmla="*/ 145002 h 145001"/>
                  <a:gd name="connsiteX4" fmla="*/ 1085 w 197525"/>
                  <a:gd name="connsiteY4" fmla="*/ 138276 h 145001"/>
                  <a:gd name="connsiteX5" fmla="*/ 4412 w 197525"/>
                  <a:gd name="connsiteY5" fmla="*/ 122583 h 145001"/>
                  <a:gd name="connsiteX6" fmla="*/ 12945 w 197525"/>
                  <a:gd name="connsiteY6" fmla="*/ 112385 h 145001"/>
                  <a:gd name="connsiteX7" fmla="*/ 7087 w 197525"/>
                  <a:gd name="connsiteY7" fmla="*/ 93438 h 145001"/>
                  <a:gd name="connsiteX8" fmla="*/ 6003 w 197525"/>
                  <a:gd name="connsiteY8" fmla="*/ 62629 h 145001"/>
                  <a:gd name="connsiteX9" fmla="*/ 4195 w 197525"/>
                  <a:gd name="connsiteY9" fmla="*/ 48238 h 145001"/>
                  <a:gd name="connsiteX10" fmla="*/ 176172 w 197525"/>
                  <a:gd name="connsiteY10" fmla="*/ 0 h 145001"/>
                  <a:gd name="connsiteX11" fmla="*/ 182030 w 197525"/>
                  <a:gd name="connsiteY11" fmla="*/ 9836 h 145001"/>
                  <a:gd name="connsiteX12" fmla="*/ 187526 w 197525"/>
                  <a:gd name="connsiteY12" fmla="*/ 35220 h 145001"/>
                  <a:gd name="connsiteX13" fmla="*/ 195554 w 197525"/>
                  <a:gd name="connsiteY13" fmla="*/ 47370 h 145001"/>
                  <a:gd name="connsiteX14" fmla="*/ 197145 w 197525"/>
                  <a:gd name="connsiteY14" fmla="*/ 77238 h 14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525" h="145001">
                    <a:moveTo>
                      <a:pt x="197145" y="77166"/>
                    </a:moveTo>
                    <a:cubicBezTo>
                      <a:pt x="196855" y="80348"/>
                      <a:pt x="196422" y="83530"/>
                      <a:pt x="195843" y="86712"/>
                    </a:cubicBezTo>
                    <a:cubicBezTo>
                      <a:pt x="195120" y="90328"/>
                      <a:pt x="194035" y="97488"/>
                      <a:pt x="191721" y="103635"/>
                    </a:cubicBezTo>
                    <a:cubicBezTo>
                      <a:pt x="138132" y="128730"/>
                      <a:pt x="71525" y="143917"/>
                      <a:pt x="0" y="145002"/>
                    </a:cubicBezTo>
                    <a:cubicBezTo>
                      <a:pt x="145" y="142760"/>
                      <a:pt x="940" y="140518"/>
                      <a:pt x="1085" y="138276"/>
                    </a:cubicBezTo>
                    <a:cubicBezTo>
                      <a:pt x="1519" y="133141"/>
                      <a:pt x="1953" y="127500"/>
                      <a:pt x="4412" y="122583"/>
                    </a:cubicBezTo>
                    <a:cubicBezTo>
                      <a:pt x="6509" y="118460"/>
                      <a:pt x="7666" y="115206"/>
                      <a:pt x="12945" y="112385"/>
                    </a:cubicBezTo>
                    <a:cubicBezTo>
                      <a:pt x="5207" y="107757"/>
                      <a:pt x="7087" y="99657"/>
                      <a:pt x="7087" y="93438"/>
                    </a:cubicBezTo>
                    <a:cubicBezTo>
                      <a:pt x="7087" y="83168"/>
                      <a:pt x="7087" y="72899"/>
                      <a:pt x="6003" y="62629"/>
                    </a:cubicBezTo>
                    <a:cubicBezTo>
                      <a:pt x="5496" y="57856"/>
                      <a:pt x="4773" y="53011"/>
                      <a:pt x="4195" y="48238"/>
                    </a:cubicBezTo>
                    <a:cubicBezTo>
                      <a:pt x="71452" y="46357"/>
                      <a:pt x="131984" y="28277"/>
                      <a:pt x="176172" y="0"/>
                    </a:cubicBezTo>
                    <a:cubicBezTo>
                      <a:pt x="178269" y="3254"/>
                      <a:pt x="180222" y="6509"/>
                      <a:pt x="182030" y="9836"/>
                    </a:cubicBezTo>
                    <a:cubicBezTo>
                      <a:pt x="185212" y="15693"/>
                      <a:pt x="195988" y="29941"/>
                      <a:pt x="187526" y="35220"/>
                    </a:cubicBezTo>
                    <a:cubicBezTo>
                      <a:pt x="193239" y="31604"/>
                      <a:pt x="195409" y="46430"/>
                      <a:pt x="195554" y="47370"/>
                    </a:cubicBezTo>
                    <a:cubicBezTo>
                      <a:pt x="197362" y="57278"/>
                      <a:pt x="198013" y="67258"/>
                      <a:pt x="197145" y="77238"/>
                    </a:cubicBezTo>
                    <a:close/>
                  </a:path>
                </a:pathLst>
              </a:custGeom>
              <a:solidFill>
                <a:srgbClr val="E66567"/>
              </a:solidFill>
              <a:ln w="0" cap="flat">
                <a:noFill/>
                <a:prstDash val="solid"/>
                <a:miter/>
              </a:ln>
            </p:spPr>
            <p:txBody>
              <a:bodyPr rtlCol="0" anchor="ctr"/>
              <a:lstStyle/>
              <a:p>
                <a:endParaRPr lang="en-US" dirty="0"/>
              </a:p>
            </p:txBody>
          </p:sp>
          <p:sp>
            <p:nvSpPr>
              <p:cNvPr id="456" name="Freeform: Shape 455">
                <a:extLst>
                  <a:ext uri="{FF2B5EF4-FFF2-40B4-BE49-F238E27FC236}">
                    <a16:creationId xmlns:a16="http://schemas.microsoft.com/office/drawing/2014/main" id="{78363CD8-FA69-0326-6534-70672B94BF4A}"/>
                  </a:ext>
                </a:extLst>
              </p:cNvPr>
              <p:cNvSpPr/>
              <p:nvPr/>
            </p:nvSpPr>
            <p:spPr>
              <a:xfrm>
                <a:off x="10175277" y="1320142"/>
                <a:ext cx="191279" cy="85554"/>
              </a:xfrm>
              <a:custGeom>
                <a:avLst/>
                <a:gdLst>
                  <a:gd name="connsiteX0" fmla="*/ 191207 w 191279"/>
                  <a:gd name="connsiteY0" fmla="*/ 72 h 85554"/>
                  <a:gd name="connsiteX1" fmla="*/ 191062 w 191279"/>
                  <a:gd name="connsiteY1" fmla="*/ 434 h 85554"/>
                  <a:gd name="connsiteX2" fmla="*/ 182601 w 191279"/>
                  <a:gd name="connsiteY2" fmla="*/ 10848 h 85554"/>
                  <a:gd name="connsiteX3" fmla="*/ 182528 w 191279"/>
                  <a:gd name="connsiteY3" fmla="*/ 10848 h 85554"/>
                  <a:gd name="connsiteX4" fmla="*/ 182239 w 191279"/>
                  <a:gd name="connsiteY4" fmla="*/ 10920 h 85554"/>
                  <a:gd name="connsiteX5" fmla="*/ 182239 w 191279"/>
                  <a:gd name="connsiteY5" fmla="*/ 11137 h 85554"/>
                  <a:gd name="connsiteX6" fmla="*/ 182239 w 191279"/>
                  <a:gd name="connsiteY6" fmla="*/ 11282 h 85554"/>
                  <a:gd name="connsiteX7" fmla="*/ 182167 w 191279"/>
                  <a:gd name="connsiteY7" fmla="*/ 11282 h 85554"/>
                  <a:gd name="connsiteX8" fmla="*/ 162857 w 191279"/>
                  <a:gd name="connsiteY8" fmla="*/ 42524 h 85554"/>
                  <a:gd name="connsiteX9" fmla="*/ 118525 w 191279"/>
                  <a:gd name="connsiteY9" fmla="*/ 68053 h 85554"/>
                  <a:gd name="connsiteX10" fmla="*/ 118236 w 191279"/>
                  <a:gd name="connsiteY10" fmla="*/ 69138 h 85554"/>
                  <a:gd name="connsiteX11" fmla="*/ 118236 w 191279"/>
                  <a:gd name="connsiteY11" fmla="*/ 69283 h 85554"/>
                  <a:gd name="connsiteX12" fmla="*/ 58499 w 191279"/>
                  <a:gd name="connsiteY12" fmla="*/ 85555 h 85554"/>
                  <a:gd name="connsiteX13" fmla="*/ 39551 w 191279"/>
                  <a:gd name="connsiteY13" fmla="*/ 84108 h 85554"/>
                  <a:gd name="connsiteX14" fmla="*/ 35501 w 191279"/>
                  <a:gd name="connsiteY14" fmla="*/ 83313 h 85554"/>
                  <a:gd name="connsiteX15" fmla="*/ 11347 w 191279"/>
                  <a:gd name="connsiteY15" fmla="*/ 73477 h 85554"/>
                  <a:gd name="connsiteX16" fmla="*/ 6501 w 191279"/>
                  <a:gd name="connsiteY16" fmla="*/ 69427 h 85554"/>
                  <a:gd name="connsiteX17" fmla="*/ 1005 w 191279"/>
                  <a:gd name="connsiteY17" fmla="*/ 59013 h 85554"/>
                  <a:gd name="connsiteX18" fmla="*/ 137 w 191279"/>
                  <a:gd name="connsiteY18" fmla="*/ 52866 h 85554"/>
                  <a:gd name="connsiteX19" fmla="*/ 137 w 191279"/>
                  <a:gd name="connsiteY19" fmla="*/ 41295 h 85554"/>
                  <a:gd name="connsiteX20" fmla="*/ 34706 w 191279"/>
                  <a:gd name="connsiteY20" fmla="*/ 39631 h 85554"/>
                  <a:gd name="connsiteX21" fmla="*/ 52786 w 191279"/>
                  <a:gd name="connsiteY21" fmla="*/ 37968 h 85554"/>
                  <a:gd name="connsiteX22" fmla="*/ 58716 w 191279"/>
                  <a:gd name="connsiteY22" fmla="*/ 37173 h 85554"/>
                  <a:gd name="connsiteX23" fmla="*/ 64791 w 191279"/>
                  <a:gd name="connsiteY23" fmla="*/ 36377 h 85554"/>
                  <a:gd name="connsiteX24" fmla="*/ 65514 w 191279"/>
                  <a:gd name="connsiteY24" fmla="*/ 36305 h 85554"/>
                  <a:gd name="connsiteX25" fmla="*/ 71806 w 191279"/>
                  <a:gd name="connsiteY25" fmla="*/ 35365 h 85554"/>
                  <a:gd name="connsiteX26" fmla="*/ 80991 w 191279"/>
                  <a:gd name="connsiteY26" fmla="*/ 33918 h 85554"/>
                  <a:gd name="connsiteX27" fmla="*/ 85113 w 191279"/>
                  <a:gd name="connsiteY27" fmla="*/ 33195 h 85554"/>
                  <a:gd name="connsiteX28" fmla="*/ 106809 w 191279"/>
                  <a:gd name="connsiteY28" fmla="*/ 28711 h 85554"/>
                  <a:gd name="connsiteX29" fmla="*/ 107098 w 191279"/>
                  <a:gd name="connsiteY29" fmla="*/ 28639 h 85554"/>
                  <a:gd name="connsiteX30" fmla="*/ 177104 w 191279"/>
                  <a:gd name="connsiteY30" fmla="*/ 6220 h 85554"/>
                  <a:gd name="connsiteX31" fmla="*/ 177611 w 191279"/>
                  <a:gd name="connsiteY31" fmla="*/ 6003 h 85554"/>
                  <a:gd name="connsiteX32" fmla="*/ 191279 w 191279"/>
                  <a:gd name="connsiteY32" fmla="*/ 0 h 8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1279" h="85554">
                    <a:moveTo>
                      <a:pt x="191207" y="72"/>
                    </a:moveTo>
                    <a:cubicBezTo>
                      <a:pt x="191207" y="72"/>
                      <a:pt x="191134" y="362"/>
                      <a:pt x="191062" y="434"/>
                    </a:cubicBezTo>
                    <a:cubicBezTo>
                      <a:pt x="189254" y="5424"/>
                      <a:pt x="186506" y="9619"/>
                      <a:pt x="182601" y="10848"/>
                    </a:cubicBezTo>
                    <a:cubicBezTo>
                      <a:pt x="182601" y="10848"/>
                      <a:pt x="182579" y="10848"/>
                      <a:pt x="182528" y="10848"/>
                    </a:cubicBezTo>
                    <a:cubicBezTo>
                      <a:pt x="182528" y="10848"/>
                      <a:pt x="182384" y="10920"/>
                      <a:pt x="182239" y="10920"/>
                    </a:cubicBezTo>
                    <a:lnTo>
                      <a:pt x="182239" y="11137"/>
                    </a:lnTo>
                    <a:cubicBezTo>
                      <a:pt x="182239" y="11137"/>
                      <a:pt x="182239" y="11210"/>
                      <a:pt x="182239" y="11282"/>
                    </a:cubicBezTo>
                    <a:lnTo>
                      <a:pt x="182167" y="11282"/>
                    </a:lnTo>
                    <a:cubicBezTo>
                      <a:pt x="181082" y="22998"/>
                      <a:pt x="172548" y="33050"/>
                      <a:pt x="162857" y="42524"/>
                    </a:cubicBezTo>
                    <a:cubicBezTo>
                      <a:pt x="154179" y="51058"/>
                      <a:pt x="135882" y="70006"/>
                      <a:pt x="118525" y="68053"/>
                    </a:cubicBezTo>
                    <a:cubicBezTo>
                      <a:pt x="118525" y="68415"/>
                      <a:pt x="118380" y="68776"/>
                      <a:pt x="118236" y="69138"/>
                    </a:cubicBezTo>
                    <a:cubicBezTo>
                      <a:pt x="118236" y="69138"/>
                      <a:pt x="118236" y="69210"/>
                      <a:pt x="118236" y="69283"/>
                    </a:cubicBezTo>
                    <a:cubicBezTo>
                      <a:pt x="113318" y="82734"/>
                      <a:pt x="74844" y="85338"/>
                      <a:pt x="58499" y="85555"/>
                    </a:cubicBezTo>
                    <a:cubicBezTo>
                      <a:pt x="52280" y="85555"/>
                      <a:pt x="45626" y="85048"/>
                      <a:pt x="39551" y="84108"/>
                    </a:cubicBezTo>
                    <a:cubicBezTo>
                      <a:pt x="38177" y="83891"/>
                      <a:pt x="36803" y="83602"/>
                      <a:pt x="35501" y="83313"/>
                    </a:cubicBezTo>
                    <a:cubicBezTo>
                      <a:pt x="26534" y="81360"/>
                      <a:pt x="18000" y="77889"/>
                      <a:pt x="11347" y="73477"/>
                    </a:cubicBezTo>
                    <a:cubicBezTo>
                      <a:pt x="9394" y="72175"/>
                      <a:pt x="7803" y="70801"/>
                      <a:pt x="6501" y="69427"/>
                    </a:cubicBezTo>
                    <a:cubicBezTo>
                      <a:pt x="3464" y="66245"/>
                      <a:pt x="1873" y="62774"/>
                      <a:pt x="1005" y="59013"/>
                    </a:cubicBezTo>
                    <a:cubicBezTo>
                      <a:pt x="499" y="56988"/>
                      <a:pt x="354" y="54963"/>
                      <a:pt x="137" y="52866"/>
                    </a:cubicBezTo>
                    <a:cubicBezTo>
                      <a:pt x="-80" y="48961"/>
                      <a:pt x="-8" y="45200"/>
                      <a:pt x="137" y="41295"/>
                    </a:cubicBezTo>
                    <a:cubicBezTo>
                      <a:pt x="11853" y="41150"/>
                      <a:pt x="23352" y="40572"/>
                      <a:pt x="34706" y="39631"/>
                    </a:cubicBezTo>
                    <a:cubicBezTo>
                      <a:pt x="40781" y="39198"/>
                      <a:pt x="46783" y="38547"/>
                      <a:pt x="52786" y="37968"/>
                    </a:cubicBezTo>
                    <a:cubicBezTo>
                      <a:pt x="54811" y="37679"/>
                      <a:pt x="56764" y="37462"/>
                      <a:pt x="58716" y="37173"/>
                    </a:cubicBezTo>
                    <a:cubicBezTo>
                      <a:pt x="60741" y="36956"/>
                      <a:pt x="62766" y="36739"/>
                      <a:pt x="64791" y="36377"/>
                    </a:cubicBezTo>
                    <a:cubicBezTo>
                      <a:pt x="65080" y="36377"/>
                      <a:pt x="65297" y="36377"/>
                      <a:pt x="65514" y="36305"/>
                    </a:cubicBezTo>
                    <a:cubicBezTo>
                      <a:pt x="67612" y="36015"/>
                      <a:pt x="69709" y="35726"/>
                      <a:pt x="71806" y="35365"/>
                    </a:cubicBezTo>
                    <a:cubicBezTo>
                      <a:pt x="74916" y="34931"/>
                      <a:pt x="77953" y="34424"/>
                      <a:pt x="80991" y="33918"/>
                    </a:cubicBezTo>
                    <a:cubicBezTo>
                      <a:pt x="82365" y="33629"/>
                      <a:pt x="83739" y="33412"/>
                      <a:pt x="85113" y="33195"/>
                    </a:cubicBezTo>
                    <a:cubicBezTo>
                      <a:pt x="92417" y="31821"/>
                      <a:pt x="99649" y="30374"/>
                      <a:pt x="106809" y="28711"/>
                    </a:cubicBezTo>
                    <a:cubicBezTo>
                      <a:pt x="106881" y="28711"/>
                      <a:pt x="107026" y="28711"/>
                      <a:pt x="107098" y="28639"/>
                    </a:cubicBezTo>
                    <a:cubicBezTo>
                      <a:pt x="131977" y="22925"/>
                      <a:pt x="155481" y="15404"/>
                      <a:pt x="177104" y="6220"/>
                    </a:cubicBezTo>
                    <a:cubicBezTo>
                      <a:pt x="177249" y="6220"/>
                      <a:pt x="177394" y="6220"/>
                      <a:pt x="177611" y="6003"/>
                    </a:cubicBezTo>
                    <a:cubicBezTo>
                      <a:pt x="182239" y="4122"/>
                      <a:pt x="186795" y="2097"/>
                      <a:pt x="191279" y="0"/>
                    </a:cubicBezTo>
                    <a:close/>
                  </a:path>
                </a:pathLst>
              </a:custGeom>
              <a:solidFill>
                <a:srgbClr val="E66567"/>
              </a:solidFill>
              <a:ln w="0" cap="flat">
                <a:noFill/>
                <a:prstDash val="solid"/>
                <a:miter/>
              </a:ln>
            </p:spPr>
            <p:txBody>
              <a:bodyPr rtlCol="0" anchor="ctr"/>
              <a:lstStyle/>
              <a:p>
                <a:endParaRPr lang="en-US" dirty="0"/>
              </a:p>
            </p:txBody>
          </p:sp>
          <p:sp>
            <p:nvSpPr>
              <p:cNvPr id="457" name="Freeform: Shape 456">
                <a:extLst>
                  <a:ext uri="{FF2B5EF4-FFF2-40B4-BE49-F238E27FC236}">
                    <a16:creationId xmlns:a16="http://schemas.microsoft.com/office/drawing/2014/main" id="{CEBA19FD-1CBC-858E-B82B-D52F5DD7C66A}"/>
                  </a:ext>
                </a:extLst>
              </p:cNvPr>
              <p:cNvSpPr/>
              <p:nvPr/>
            </p:nvSpPr>
            <p:spPr>
              <a:xfrm>
                <a:off x="10174954" y="1137973"/>
                <a:ext cx="176631" cy="126772"/>
              </a:xfrm>
              <a:custGeom>
                <a:avLst/>
                <a:gdLst>
                  <a:gd name="connsiteX0" fmla="*/ 176632 w 176631"/>
                  <a:gd name="connsiteY0" fmla="*/ 78535 h 126772"/>
                  <a:gd name="connsiteX1" fmla="*/ 4654 w 176631"/>
                  <a:gd name="connsiteY1" fmla="*/ 126772 h 126772"/>
                  <a:gd name="connsiteX2" fmla="*/ 3208 w 176631"/>
                  <a:gd name="connsiteY2" fmla="*/ 110211 h 126772"/>
                  <a:gd name="connsiteX3" fmla="*/ 7041 w 176631"/>
                  <a:gd name="connsiteY3" fmla="*/ 79692 h 126772"/>
                  <a:gd name="connsiteX4" fmla="*/ 13478 w 176631"/>
                  <a:gd name="connsiteY4" fmla="*/ 61973 h 126772"/>
                  <a:gd name="connsiteX5" fmla="*/ 6535 w 176631"/>
                  <a:gd name="connsiteY5" fmla="*/ 55464 h 126772"/>
                  <a:gd name="connsiteX6" fmla="*/ 460 w 176631"/>
                  <a:gd name="connsiteY6" fmla="*/ 20678 h 126772"/>
                  <a:gd name="connsiteX7" fmla="*/ 7764 w 176631"/>
                  <a:gd name="connsiteY7" fmla="*/ 6504 h 126772"/>
                  <a:gd name="connsiteX8" fmla="*/ 30400 w 176631"/>
                  <a:gd name="connsiteY8" fmla="*/ 284 h 126772"/>
                  <a:gd name="connsiteX9" fmla="*/ 80663 w 176631"/>
                  <a:gd name="connsiteY9" fmla="*/ 7082 h 126772"/>
                  <a:gd name="connsiteX10" fmla="*/ 109591 w 176631"/>
                  <a:gd name="connsiteY10" fmla="*/ 18798 h 126772"/>
                  <a:gd name="connsiteX11" fmla="*/ 123115 w 176631"/>
                  <a:gd name="connsiteY11" fmla="*/ 31526 h 126772"/>
                  <a:gd name="connsiteX12" fmla="*/ 164265 w 176631"/>
                  <a:gd name="connsiteY12" fmla="*/ 62046 h 126772"/>
                  <a:gd name="connsiteX13" fmla="*/ 176632 w 176631"/>
                  <a:gd name="connsiteY13" fmla="*/ 78607 h 12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631" h="126772">
                    <a:moveTo>
                      <a:pt x="176632" y="78535"/>
                    </a:moveTo>
                    <a:cubicBezTo>
                      <a:pt x="132444" y="106812"/>
                      <a:pt x="71912" y="124964"/>
                      <a:pt x="4654" y="126772"/>
                    </a:cubicBezTo>
                    <a:cubicBezTo>
                      <a:pt x="3931" y="121276"/>
                      <a:pt x="3353" y="115707"/>
                      <a:pt x="3208" y="110211"/>
                    </a:cubicBezTo>
                    <a:cubicBezTo>
                      <a:pt x="2919" y="99941"/>
                      <a:pt x="6173" y="89889"/>
                      <a:pt x="7041" y="79692"/>
                    </a:cubicBezTo>
                    <a:cubicBezTo>
                      <a:pt x="7547" y="73906"/>
                      <a:pt x="6607" y="66312"/>
                      <a:pt x="13478" y="61973"/>
                    </a:cubicBezTo>
                    <a:cubicBezTo>
                      <a:pt x="9500" y="60238"/>
                      <a:pt x="7909" y="58574"/>
                      <a:pt x="6535" y="55464"/>
                    </a:cubicBezTo>
                    <a:cubicBezTo>
                      <a:pt x="1834" y="44906"/>
                      <a:pt x="-1203" y="31671"/>
                      <a:pt x="460" y="20678"/>
                    </a:cubicBezTo>
                    <a:cubicBezTo>
                      <a:pt x="1183" y="15688"/>
                      <a:pt x="2268" y="10264"/>
                      <a:pt x="7764" y="6504"/>
                    </a:cubicBezTo>
                    <a:cubicBezTo>
                      <a:pt x="13911" y="2309"/>
                      <a:pt x="21867" y="935"/>
                      <a:pt x="30400" y="284"/>
                    </a:cubicBezTo>
                    <a:cubicBezTo>
                      <a:pt x="47540" y="-1018"/>
                      <a:pt x="65114" y="2309"/>
                      <a:pt x="80663" y="7082"/>
                    </a:cubicBezTo>
                    <a:cubicBezTo>
                      <a:pt x="90932" y="10192"/>
                      <a:pt x="100768" y="14025"/>
                      <a:pt x="109591" y="18798"/>
                    </a:cubicBezTo>
                    <a:cubicBezTo>
                      <a:pt x="116172" y="22269"/>
                      <a:pt x="123910" y="25235"/>
                      <a:pt x="123115" y="31526"/>
                    </a:cubicBezTo>
                    <a:cubicBezTo>
                      <a:pt x="139821" y="30803"/>
                      <a:pt x="156599" y="53078"/>
                      <a:pt x="164265" y="62046"/>
                    </a:cubicBezTo>
                    <a:cubicBezTo>
                      <a:pt x="168821" y="67397"/>
                      <a:pt x="173016" y="72966"/>
                      <a:pt x="176632" y="78607"/>
                    </a:cubicBezTo>
                    <a:close/>
                  </a:path>
                </a:pathLst>
              </a:custGeom>
              <a:solidFill>
                <a:srgbClr val="E66567"/>
              </a:solidFill>
              <a:ln w="0" cap="flat">
                <a:noFill/>
                <a:prstDash val="solid"/>
                <a:miter/>
              </a:ln>
            </p:spPr>
            <p:txBody>
              <a:bodyPr rtlCol="0" anchor="ctr"/>
              <a:lstStyle/>
              <a:p>
                <a:endParaRPr lang="en-US" dirty="0"/>
              </a:p>
            </p:txBody>
          </p:sp>
          <p:sp>
            <p:nvSpPr>
              <p:cNvPr id="458" name="Freeform: Shape 457">
                <a:extLst>
                  <a:ext uri="{FF2B5EF4-FFF2-40B4-BE49-F238E27FC236}">
                    <a16:creationId xmlns:a16="http://schemas.microsoft.com/office/drawing/2014/main" id="{D1409E26-0C87-9D1C-4753-3F4EC301DDF7}"/>
                  </a:ext>
                </a:extLst>
              </p:cNvPr>
              <p:cNvSpPr/>
              <p:nvPr/>
            </p:nvSpPr>
            <p:spPr>
              <a:xfrm>
                <a:off x="10224085" y="1356436"/>
                <a:ext cx="70801" cy="33205"/>
              </a:xfrm>
              <a:custGeom>
                <a:avLst/>
                <a:gdLst>
                  <a:gd name="connsiteX0" fmla="*/ 70801 w 70801"/>
                  <a:gd name="connsiteY0" fmla="*/ 33206 h 33205"/>
                  <a:gd name="connsiteX1" fmla="*/ 69644 w 70801"/>
                  <a:gd name="connsiteY1" fmla="*/ 33206 h 33205"/>
                  <a:gd name="connsiteX2" fmla="*/ 68198 w 70801"/>
                  <a:gd name="connsiteY2" fmla="*/ 33061 h 33205"/>
                  <a:gd name="connsiteX3" fmla="*/ 67258 w 70801"/>
                  <a:gd name="connsiteY3" fmla="*/ 32916 h 33205"/>
                  <a:gd name="connsiteX4" fmla="*/ 66245 w 70801"/>
                  <a:gd name="connsiteY4" fmla="*/ 32700 h 33205"/>
                  <a:gd name="connsiteX5" fmla="*/ 61545 w 70801"/>
                  <a:gd name="connsiteY5" fmla="*/ 31036 h 33205"/>
                  <a:gd name="connsiteX6" fmla="*/ 56699 w 70801"/>
                  <a:gd name="connsiteY6" fmla="*/ 27709 h 33205"/>
                  <a:gd name="connsiteX7" fmla="*/ 48527 w 70801"/>
                  <a:gd name="connsiteY7" fmla="*/ 17585 h 33205"/>
                  <a:gd name="connsiteX8" fmla="*/ 44549 w 70801"/>
                  <a:gd name="connsiteY8" fmla="*/ 11799 h 33205"/>
                  <a:gd name="connsiteX9" fmla="*/ 39415 w 70801"/>
                  <a:gd name="connsiteY9" fmla="*/ 6447 h 33205"/>
                  <a:gd name="connsiteX10" fmla="*/ 35871 w 70801"/>
                  <a:gd name="connsiteY10" fmla="*/ 4495 h 33205"/>
                  <a:gd name="connsiteX11" fmla="*/ 31821 w 70801"/>
                  <a:gd name="connsiteY11" fmla="*/ 3048 h 33205"/>
                  <a:gd name="connsiteX12" fmla="*/ 23070 w 70801"/>
                  <a:gd name="connsiteY12" fmla="*/ 1602 h 33205"/>
                  <a:gd name="connsiteX13" fmla="*/ 14681 w 70801"/>
                  <a:gd name="connsiteY13" fmla="*/ 2108 h 33205"/>
                  <a:gd name="connsiteX14" fmla="*/ 7883 w 70801"/>
                  <a:gd name="connsiteY14" fmla="*/ 4350 h 33205"/>
                  <a:gd name="connsiteX15" fmla="*/ 3399 w 70801"/>
                  <a:gd name="connsiteY15" fmla="*/ 7532 h 33205"/>
                  <a:gd name="connsiteX16" fmla="*/ 1157 w 70801"/>
                  <a:gd name="connsiteY16" fmla="*/ 10642 h 33205"/>
                  <a:gd name="connsiteX17" fmla="*/ 579 w 70801"/>
                  <a:gd name="connsiteY17" fmla="*/ 11871 h 33205"/>
                  <a:gd name="connsiteX18" fmla="*/ 217 w 70801"/>
                  <a:gd name="connsiteY18" fmla="*/ 12812 h 33205"/>
                  <a:gd name="connsiteX19" fmla="*/ 0 w 70801"/>
                  <a:gd name="connsiteY19" fmla="*/ 13607 h 33205"/>
                  <a:gd name="connsiteX20" fmla="*/ 72 w 70801"/>
                  <a:gd name="connsiteY20" fmla="*/ 12812 h 33205"/>
                  <a:gd name="connsiteX21" fmla="*/ 217 w 70801"/>
                  <a:gd name="connsiteY21" fmla="*/ 11871 h 33205"/>
                  <a:gd name="connsiteX22" fmla="*/ 579 w 70801"/>
                  <a:gd name="connsiteY22" fmla="*/ 10570 h 33205"/>
                  <a:gd name="connsiteX23" fmla="*/ 2459 w 70801"/>
                  <a:gd name="connsiteY23" fmla="*/ 7243 h 33205"/>
                  <a:gd name="connsiteX24" fmla="*/ 6798 w 70801"/>
                  <a:gd name="connsiteY24" fmla="*/ 3627 h 33205"/>
                  <a:gd name="connsiteX25" fmla="*/ 10052 w 70801"/>
                  <a:gd name="connsiteY25" fmla="*/ 2036 h 33205"/>
                  <a:gd name="connsiteX26" fmla="*/ 13958 w 70801"/>
                  <a:gd name="connsiteY26" fmla="*/ 879 h 33205"/>
                  <a:gd name="connsiteX27" fmla="*/ 23143 w 70801"/>
                  <a:gd name="connsiteY27" fmla="*/ 11 h 33205"/>
                  <a:gd name="connsiteX28" fmla="*/ 32833 w 70801"/>
                  <a:gd name="connsiteY28" fmla="*/ 1385 h 33205"/>
                  <a:gd name="connsiteX29" fmla="*/ 37389 w 70801"/>
                  <a:gd name="connsiteY29" fmla="*/ 2976 h 33205"/>
                  <a:gd name="connsiteX30" fmla="*/ 41440 w 70801"/>
                  <a:gd name="connsiteY30" fmla="*/ 5218 h 33205"/>
                  <a:gd name="connsiteX31" fmla="*/ 46936 w 70801"/>
                  <a:gd name="connsiteY31" fmla="*/ 11004 h 33205"/>
                  <a:gd name="connsiteX32" fmla="*/ 50769 w 70801"/>
                  <a:gd name="connsiteY32" fmla="*/ 16934 h 33205"/>
                  <a:gd name="connsiteX33" fmla="*/ 54240 w 70801"/>
                  <a:gd name="connsiteY33" fmla="*/ 22430 h 33205"/>
                  <a:gd name="connsiteX34" fmla="*/ 57929 w 70801"/>
                  <a:gd name="connsiteY34" fmla="*/ 27059 h 33205"/>
                  <a:gd name="connsiteX35" fmla="*/ 62123 w 70801"/>
                  <a:gd name="connsiteY35" fmla="*/ 30458 h 33205"/>
                  <a:gd name="connsiteX36" fmla="*/ 66390 w 70801"/>
                  <a:gd name="connsiteY36" fmla="*/ 32338 h 33205"/>
                  <a:gd name="connsiteX37" fmla="*/ 68198 w 70801"/>
                  <a:gd name="connsiteY37" fmla="*/ 32772 h 33205"/>
                  <a:gd name="connsiteX38" fmla="*/ 69572 w 70801"/>
                  <a:gd name="connsiteY38" fmla="*/ 32989 h 33205"/>
                  <a:gd name="connsiteX39" fmla="*/ 70729 w 70801"/>
                  <a:gd name="connsiteY39" fmla="*/ 33133 h 3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0801" h="33205">
                    <a:moveTo>
                      <a:pt x="70801" y="33206"/>
                    </a:moveTo>
                    <a:cubicBezTo>
                      <a:pt x="70801" y="33206"/>
                      <a:pt x="70368" y="33206"/>
                      <a:pt x="69644" y="33206"/>
                    </a:cubicBezTo>
                    <a:cubicBezTo>
                      <a:pt x="69283" y="33206"/>
                      <a:pt x="68777" y="33206"/>
                      <a:pt x="68198" y="33061"/>
                    </a:cubicBezTo>
                    <a:cubicBezTo>
                      <a:pt x="67909" y="33061"/>
                      <a:pt x="67619" y="33061"/>
                      <a:pt x="67258" y="32916"/>
                    </a:cubicBezTo>
                    <a:cubicBezTo>
                      <a:pt x="66969" y="32916"/>
                      <a:pt x="66607" y="32772"/>
                      <a:pt x="66245" y="32700"/>
                    </a:cubicBezTo>
                    <a:cubicBezTo>
                      <a:pt x="64871" y="32410"/>
                      <a:pt x="63208" y="31904"/>
                      <a:pt x="61545" y="31036"/>
                    </a:cubicBezTo>
                    <a:cubicBezTo>
                      <a:pt x="59881" y="30241"/>
                      <a:pt x="58218" y="29084"/>
                      <a:pt x="56699" y="27709"/>
                    </a:cubicBezTo>
                    <a:cubicBezTo>
                      <a:pt x="53589" y="24961"/>
                      <a:pt x="51058" y="21418"/>
                      <a:pt x="48527" y="17585"/>
                    </a:cubicBezTo>
                    <a:cubicBezTo>
                      <a:pt x="47297" y="15704"/>
                      <a:pt x="45923" y="13752"/>
                      <a:pt x="44549" y="11799"/>
                    </a:cubicBezTo>
                    <a:cubicBezTo>
                      <a:pt x="43103" y="9919"/>
                      <a:pt x="41440" y="8038"/>
                      <a:pt x="39415" y="6447"/>
                    </a:cubicBezTo>
                    <a:cubicBezTo>
                      <a:pt x="38330" y="5652"/>
                      <a:pt x="37245" y="5073"/>
                      <a:pt x="35871" y="4495"/>
                    </a:cubicBezTo>
                    <a:cubicBezTo>
                      <a:pt x="34641" y="3916"/>
                      <a:pt x="33195" y="3482"/>
                      <a:pt x="31821" y="3048"/>
                    </a:cubicBezTo>
                    <a:cubicBezTo>
                      <a:pt x="29000" y="2253"/>
                      <a:pt x="25963" y="1747"/>
                      <a:pt x="23070" y="1602"/>
                    </a:cubicBezTo>
                    <a:cubicBezTo>
                      <a:pt x="20105" y="1457"/>
                      <a:pt x="17285" y="1602"/>
                      <a:pt x="14681" y="2108"/>
                    </a:cubicBezTo>
                    <a:cubicBezTo>
                      <a:pt x="12077" y="2614"/>
                      <a:pt x="9763" y="3410"/>
                      <a:pt x="7883" y="4350"/>
                    </a:cubicBezTo>
                    <a:cubicBezTo>
                      <a:pt x="6003" y="5290"/>
                      <a:pt x="4484" y="6447"/>
                      <a:pt x="3399" y="7532"/>
                    </a:cubicBezTo>
                    <a:cubicBezTo>
                      <a:pt x="2314" y="8617"/>
                      <a:pt x="1591" y="9702"/>
                      <a:pt x="1157" y="10642"/>
                    </a:cubicBezTo>
                    <a:cubicBezTo>
                      <a:pt x="940" y="11076"/>
                      <a:pt x="723" y="11510"/>
                      <a:pt x="579" y="11871"/>
                    </a:cubicBezTo>
                    <a:cubicBezTo>
                      <a:pt x="434" y="12233"/>
                      <a:pt x="289" y="12522"/>
                      <a:pt x="217" y="12812"/>
                    </a:cubicBezTo>
                    <a:cubicBezTo>
                      <a:pt x="72" y="13318"/>
                      <a:pt x="0" y="13607"/>
                      <a:pt x="0" y="13607"/>
                    </a:cubicBezTo>
                    <a:cubicBezTo>
                      <a:pt x="0" y="13607"/>
                      <a:pt x="0" y="13318"/>
                      <a:pt x="72" y="12812"/>
                    </a:cubicBezTo>
                    <a:cubicBezTo>
                      <a:pt x="72" y="12522"/>
                      <a:pt x="72" y="12233"/>
                      <a:pt x="217" y="11871"/>
                    </a:cubicBezTo>
                    <a:cubicBezTo>
                      <a:pt x="217" y="11510"/>
                      <a:pt x="362" y="11076"/>
                      <a:pt x="579" y="10570"/>
                    </a:cubicBezTo>
                    <a:cubicBezTo>
                      <a:pt x="940" y="9629"/>
                      <a:pt x="1446" y="8472"/>
                      <a:pt x="2459" y="7243"/>
                    </a:cubicBezTo>
                    <a:cubicBezTo>
                      <a:pt x="3471" y="6013"/>
                      <a:pt x="4845" y="4712"/>
                      <a:pt x="6798" y="3627"/>
                    </a:cubicBezTo>
                    <a:cubicBezTo>
                      <a:pt x="7738" y="3048"/>
                      <a:pt x="8895" y="2542"/>
                      <a:pt x="10052" y="2036"/>
                    </a:cubicBezTo>
                    <a:cubicBezTo>
                      <a:pt x="11282" y="1602"/>
                      <a:pt x="12584" y="1168"/>
                      <a:pt x="13958" y="879"/>
                    </a:cubicBezTo>
                    <a:cubicBezTo>
                      <a:pt x="16778" y="228"/>
                      <a:pt x="19888" y="-61"/>
                      <a:pt x="23143" y="11"/>
                    </a:cubicBezTo>
                    <a:cubicBezTo>
                      <a:pt x="26325" y="83"/>
                      <a:pt x="29651" y="517"/>
                      <a:pt x="32833" y="1385"/>
                    </a:cubicBezTo>
                    <a:cubicBezTo>
                      <a:pt x="34424" y="1819"/>
                      <a:pt x="35943" y="2325"/>
                      <a:pt x="37389" y="2976"/>
                    </a:cubicBezTo>
                    <a:cubicBezTo>
                      <a:pt x="38764" y="3555"/>
                      <a:pt x="40282" y="4350"/>
                      <a:pt x="41440" y="5218"/>
                    </a:cubicBezTo>
                    <a:cubicBezTo>
                      <a:pt x="43826" y="7026"/>
                      <a:pt x="45489" y="8979"/>
                      <a:pt x="46936" y="11004"/>
                    </a:cubicBezTo>
                    <a:cubicBezTo>
                      <a:pt x="48382" y="13028"/>
                      <a:pt x="49612" y="15053"/>
                      <a:pt x="50769" y="16934"/>
                    </a:cubicBezTo>
                    <a:cubicBezTo>
                      <a:pt x="51926" y="18886"/>
                      <a:pt x="53083" y="20694"/>
                      <a:pt x="54240" y="22430"/>
                    </a:cubicBezTo>
                    <a:cubicBezTo>
                      <a:pt x="55397" y="24166"/>
                      <a:pt x="56627" y="25757"/>
                      <a:pt x="57929" y="27059"/>
                    </a:cubicBezTo>
                    <a:cubicBezTo>
                      <a:pt x="59230" y="28433"/>
                      <a:pt x="60677" y="29590"/>
                      <a:pt x="62123" y="30458"/>
                    </a:cubicBezTo>
                    <a:cubicBezTo>
                      <a:pt x="63569" y="31325"/>
                      <a:pt x="65088" y="31904"/>
                      <a:pt x="66390" y="32338"/>
                    </a:cubicBezTo>
                    <a:cubicBezTo>
                      <a:pt x="67041" y="32555"/>
                      <a:pt x="67619" y="32700"/>
                      <a:pt x="68198" y="32772"/>
                    </a:cubicBezTo>
                    <a:cubicBezTo>
                      <a:pt x="68704" y="32916"/>
                      <a:pt x="69210" y="32989"/>
                      <a:pt x="69572" y="32989"/>
                    </a:cubicBezTo>
                    <a:cubicBezTo>
                      <a:pt x="70295" y="33061"/>
                      <a:pt x="70729" y="33133"/>
                      <a:pt x="70729" y="33133"/>
                    </a:cubicBezTo>
                    <a:close/>
                  </a:path>
                </a:pathLst>
              </a:custGeom>
              <a:solidFill>
                <a:srgbClr val="D9484A"/>
              </a:solidFill>
              <a:ln w="0" cap="flat">
                <a:noFill/>
                <a:prstDash val="solid"/>
                <a:miter/>
              </a:ln>
            </p:spPr>
            <p:txBody>
              <a:bodyPr rtlCol="0" anchor="ctr"/>
              <a:lstStyle/>
              <a:p>
                <a:endParaRPr lang="en-US" dirty="0"/>
              </a:p>
            </p:txBody>
          </p:sp>
          <p:sp>
            <p:nvSpPr>
              <p:cNvPr id="459" name="Freeform: Shape 458">
                <a:extLst>
                  <a:ext uri="{FF2B5EF4-FFF2-40B4-BE49-F238E27FC236}">
                    <a16:creationId xmlns:a16="http://schemas.microsoft.com/office/drawing/2014/main" id="{6ACEF19E-7CBC-6D5F-B774-915169374758}"/>
                  </a:ext>
                </a:extLst>
              </p:cNvPr>
              <p:cNvSpPr/>
              <p:nvPr/>
            </p:nvSpPr>
            <p:spPr>
              <a:xfrm>
                <a:off x="10268707" y="1346828"/>
                <a:ext cx="13668" cy="22202"/>
              </a:xfrm>
              <a:custGeom>
                <a:avLst/>
                <a:gdLst>
                  <a:gd name="connsiteX0" fmla="*/ 0 w 13668"/>
                  <a:gd name="connsiteY0" fmla="*/ 21117 h 22202"/>
                  <a:gd name="connsiteX1" fmla="*/ 0 w 13668"/>
                  <a:gd name="connsiteY1" fmla="*/ 20828 h 22202"/>
                  <a:gd name="connsiteX2" fmla="*/ 0 w 13668"/>
                  <a:gd name="connsiteY2" fmla="*/ 20033 h 22202"/>
                  <a:gd name="connsiteX3" fmla="*/ 217 w 13668"/>
                  <a:gd name="connsiteY3" fmla="*/ 18731 h 22202"/>
                  <a:gd name="connsiteX4" fmla="*/ 796 w 13668"/>
                  <a:gd name="connsiteY4" fmla="*/ 17212 h 22202"/>
                  <a:gd name="connsiteX5" fmla="*/ 3327 w 13668"/>
                  <a:gd name="connsiteY5" fmla="*/ 13741 h 22202"/>
                  <a:gd name="connsiteX6" fmla="*/ 6943 w 13668"/>
                  <a:gd name="connsiteY6" fmla="*/ 10197 h 22202"/>
                  <a:gd name="connsiteX7" fmla="*/ 10559 w 13668"/>
                  <a:gd name="connsiteY7" fmla="*/ 6726 h 22202"/>
                  <a:gd name="connsiteX8" fmla="*/ 12945 w 13668"/>
                  <a:gd name="connsiteY8" fmla="*/ 3471 h 22202"/>
                  <a:gd name="connsiteX9" fmla="*/ 13379 w 13668"/>
                  <a:gd name="connsiteY9" fmla="*/ 2025 h 22202"/>
                  <a:gd name="connsiteX10" fmla="*/ 13379 w 13668"/>
                  <a:gd name="connsiteY10" fmla="*/ 1446 h 22202"/>
                  <a:gd name="connsiteX11" fmla="*/ 13379 w 13668"/>
                  <a:gd name="connsiteY11" fmla="*/ 940 h 22202"/>
                  <a:gd name="connsiteX12" fmla="*/ 13162 w 13668"/>
                  <a:gd name="connsiteY12" fmla="*/ 217 h 22202"/>
                  <a:gd name="connsiteX13" fmla="*/ 13090 w 13668"/>
                  <a:gd name="connsiteY13" fmla="*/ 0 h 22202"/>
                  <a:gd name="connsiteX14" fmla="*/ 13235 w 13668"/>
                  <a:gd name="connsiteY14" fmla="*/ 217 h 22202"/>
                  <a:gd name="connsiteX15" fmla="*/ 13524 w 13668"/>
                  <a:gd name="connsiteY15" fmla="*/ 940 h 22202"/>
                  <a:gd name="connsiteX16" fmla="*/ 13669 w 13668"/>
                  <a:gd name="connsiteY16" fmla="*/ 1446 h 22202"/>
                  <a:gd name="connsiteX17" fmla="*/ 13669 w 13668"/>
                  <a:gd name="connsiteY17" fmla="*/ 2097 h 22202"/>
                  <a:gd name="connsiteX18" fmla="*/ 13379 w 13668"/>
                  <a:gd name="connsiteY18" fmla="*/ 3616 h 22202"/>
                  <a:gd name="connsiteX19" fmla="*/ 11282 w 13668"/>
                  <a:gd name="connsiteY19" fmla="*/ 7087 h 22202"/>
                  <a:gd name="connsiteX20" fmla="*/ 8100 w 13668"/>
                  <a:gd name="connsiteY20" fmla="*/ 10776 h 22202"/>
                  <a:gd name="connsiteX21" fmla="*/ 4990 w 13668"/>
                  <a:gd name="connsiteY21" fmla="*/ 14464 h 22202"/>
                  <a:gd name="connsiteX22" fmla="*/ 3110 w 13668"/>
                  <a:gd name="connsiteY22" fmla="*/ 17791 h 22202"/>
                  <a:gd name="connsiteX23" fmla="*/ 2748 w 13668"/>
                  <a:gd name="connsiteY23" fmla="*/ 19165 h 22202"/>
                  <a:gd name="connsiteX24" fmla="*/ 2748 w 13668"/>
                  <a:gd name="connsiteY24" fmla="*/ 20177 h 22202"/>
                  <a:gd name="connsiteX25" fmla="*/ 2820 w 13668"/>
                  <a:gd name="connsiteY25" fmla="*/ 20828 h 22202"/>
                  <a:gd name="connsiteX26" fmla="*/ 2820 w 13668"/>
                  <a:gd name="connsiteY26" fmla="*/ 21117 h 22202"/>
                  <a:gd name="connsiteX27" fmla="*/ 1591 w 13668"/>
                  <a:gd name="connsiteY27" fmla="*/ 22202 h 22202"/>
                  <a:gd name="connsiteX28" fmla="*/ 0 w 13668"/>
                  <a:gd name="connsiteY28" fmla="*/ 21334 h 22202"/>
                  <a:gd name="connsiteX29" fmla="*/ 0 w 13668"/>
                  <a:gd name="connsiteY29" fmla="*/ 21262 h 22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668" h="22202">
                    <a:moveTo>
                      <a:pt x="0" y="21117"/>
                    </a:moveTo>
                    <a:cubicBezTo>
                      <a:pt x="0" y="21117"/>
                      <a:pt x="0" y="21045"/>
                      <a:pt x="0" y="20828"/>
                    </a:cubicBezTo>
                    <a:cubicBezTo>
                      <a:pt x="0" y="20684"/>
                      <a:pt x="0" y="20467"/>
                      <a:pt x="0" y="20033"/>
                    </a:cubicBezTo>
                    <a:cubicBezTo>
                      <a:pt x="0" y="19671"/>
                      <a:pt x="72" y="19237"/>
                      <a:pt x="217" y="18731"/>
                    </a:cubicBezTo>
                    <a:cubicBezTo>
                      <a:pt x="362" y="18225"/>
                      <a:pt x="579" y="17718"/>
                      <a:pt x="796" y="17212"/>
                    </a:cubicBezTo>
                    <a:cubicBezTo>
                      <a:pt x="1374" y="16127"/>
                      <a:pt x="2242" y="14898"/>
                      <a:pt x="3327" y="13741"/>
                    </a:cubicBezTo>
                    <a:cubicBezTo>
                      <a:pt x="4412" y="12584"/>
                      <a:pt x="5641" y="11354"/>
                      <a:pt x="6943" y="10197"/>
                    </a:cubicBezTo>
                    <a:cubicBezTo>
                      <a:pt x="8244" y="9040"/>
                      <a:pt x="9474" y="7883"/>
                      <a:pt x="10559" y="6726"/>
                    </a:cubicBezTo>
                    <a:cubicBezTo>
                      <a:pt x="11644" y="5569"/>
                      <a:pt x="12511" y="4484"/>
                      <a:pt x="12945" y="3471"/>
                    </a:cubicBezTo>
                    <a:cubicBezTo>
                      <a:pt x="13162" y="2965"/>
                      <a:pt x="13307" y="2459"/>
                      <a:pt x="13379" y="2025"/>
                    </a:cubicBezTo>
                    <a:cubicBezTo>
                      <a:pt x="13379" y="1808"/>
                      <a:pt x="13379" y="1591"/>
                      <a:pt x="13379" y="1446"/>
                    </a:cubicBezTo>
                    <a:cubicBezTo>
                      <a:pt x="13379" y="1229"/>
                      <a:pt x="13379" y="1085"/>
                      <a:pt x="13379" y="940"/>
                    </a:cubicBezTo>
                    <a:cubicBezTo>
                      <a:pt x="13379" y="651"/>
                      <a:pt x="13235" y="362"/>
                      <a:pt x="13162" y="217"/>
                    </a:cubicBezTo>
                    <a:cubicBezTo>
                      <a:pt x="13162" y="72"/>
                      <a:pt x="13090" y="0"/>
                      <a:pt x="13090" y="0"/>
                    </a:cubicBezTo>
                    <a:cubicBezTo>
                      <a:pt x="13090" y="0"/>
                      <a:pt x="13090" y="72"/>
                      <a:pt x="13235" y="217"/>
                    </a:cubicBezTo>
                    <a:cubicBezTo>
                      <a:pt x="13307" y="362"/>
                      <a:pt x="13452" y="579"/>
                      <a:pt x="13524" y="940"/>
                    </a:cubicBezTo>
                    <a:cubicBezTo>
                      <a:pt x="13524" y="1085"/>
                      <a:pt x="13596" y="1302"/>
                      <a:pt x="13669" y="1446"/>
                    </a:cubicBezTo>
                    <a:cubicBezTo>
                      <a:pt x="13669" y="1663"/>
                      <a:pt x="13669" y="1880"/>
                      <a:pt x="13669" y="2097"/>
                    </a:cubicBezTo>
                    <a:cubicBezTo>
                      <a:pt x="13669" y="2531"/>
                      <a:pt x="13596" y="3037"/>
                      <a:pt x="13379" y="3616"/>
                    </a:cubicBezTo>
                    <a:cubicBezTo>
                      <a:pt x="13018" y="4701"/>
                      <a:pt x="12295" y="5930"/>
                      <a:pt x="11282" y="7087"/>
                    </a:cubicBezTo>
                    <a:cubicBezTo>
                      <a:pt x="10342" y="8317"/>
                      <a:pt x="9185" y="9546"/>
                      <a:pt x="8100" y="10776"/>
                    </a:cubicBezTo>
                    <a:cubicBezTo>
                      <a:pt x="7015" y="12005"/>
                      <a:pt x="5858" y="13235"/>
                      <a:pt x="4990" y="14464"/>
                    </a:cubicBezTo>
                    <a:cubicBezTo>
                      <a:pt x="4122" y="15621"/>
                      <a:pt x="3471" y="16778"/>
                      <a:pt x="3110" y="17791"/>
                    </a:cubicBezTo>
                    <a:cubicBezTo>
                      <a:pt x="2965" y="18297"/>
                      <a:pt x="2820" y="18731"/>
                      <a:pt x="2748" y="19165"/>
                    </a:cubicBezTo>
                    <a:cubicBezTo>
                      <a:pt x="2748" y="19599"/>
                      <a:pt x="2748" y="19888"/>
                      <a:pt x="2748" y="20177"/>
                    </a:cubicBezTo>
                    <a:cubicBezTo>
                      <a:pt x="2748" y="20394"/>
                      <a:pt x="2748" y="20684"/>
                      <a:pt x="2820" y="20828"/>
                    </a:cubicBezTo>
                    <a:cubicBezTo>
                      <a:pt x="2820" y="20973"/>
                      <a:pt x="2820" y="21117"/>
                      <a:pt x="2820" y="21117"/>
                    </a:cubicBezTo>
                    <a:cubicBezTo>
                      <a:pt x="2893" y="21624"/>
                      <a:pt x="2314" y="22130"/>
                      <a:pt x="1591" y="22202"/>
                    </a:cubicBezTo>
                    <a:cubicBezTo>
                      <a:pt x="796" y="22202"/>
                      <a:pt x="145" y="21913"/>
                      <a:pt x="0" y="21334"/>
                    </a:cubicBezTo>
                    <a:cubicBezTo>
                      <a:pt x="0" y="21334"/>
                      <a:pt x="0" y="21334"/>
                      <a:pt x="0" y="21262"/>
                    </a:cubicBezTo>
                    <a:close/>
                  </a:path>
                </a:pathLst>
              </a:custGeom>
              <a:solidFill>
                <a:srgbClr val="D9484A"/>
              </a:solidFill>
              <a:ln w="0" cap="flat">
                <a:noFill/>
                <a:prstDash val="solid"/>
                <a:miter/>
              </a:ln>
            </p:spPr>
            <p:txBody>
              <a:bodyPr rtlCol="0" anchor="ctr"/>
              <a:lstStyle/>
              <a:p>
                <a:endParaRPr lang="en-US" dirty="0"/>
              </a:p>
            </p:txBody>
          </p:sp>
          <p:sp>
            <p:nvSpPr>
              <p:cNvPr id="460" name="Freeform: Shape 459">
                <a:extLst>
                  <a:ext uri="{FF2B5EF4-FFF2-40B4-BE49-F238E27FC236}">
                    <a16:creationId xmlns:a16="http://schemas.microsoft.com/office/drawing/2014/main" id="{A104F137-FDD0-6A77-C7D4-EDC3F4509923}"/>
                  </a:ext>
                </a:extLst>
              </p:cNvPr>
              <p:cNvSpPr/>
              <p:nvPr/>
            </p:nvSpPr>
            <p:spPr>
              <a:xfrm>
                <a:off x="10236843" y="1243555"/>
                <a:ext cx="121902" cy="88736"/>
              </a:xfrm>
              <a:custGeom>
                <a:avLst/>
                <a:gdLst>
                  <a:gd name="connsiteX0" fmla="*/ 121903 w 121902"/>
                  <a:gd name="connsiteY0" fmla="*/ 88737 h 88736"/>
                  <a:gd name="connsiteX1" fmla="*/ 121541 w 121902"/>
                  <a:gd name="connsiteY1" fmla="*/ 88303 h 88736"/>
                  <a:gd name="connsiteX2" fmla="*/ 120529 w 121902"/>
                  <a:gd name="connsiteY2" fmla="*/ 87146 h 88736"/>
                  <a:gd name="connsiteX3" fmla="*/ 115828 w 121902"/>
                  <a:gd name="connsiteY3" fmla="*/ 83168 h 88736"/>
                  <a:gd name="connsiteX4" fmla="*/ 106498 w 121902"/>
                  <a:gd name="connsiteY4" fmla="*/ 78395 h 88736"/>
                  <a:gd name="connsiteX5" fmla="*/ 100062 w 121902"/>
                  <a:gd name="connsiteY5" fmla="*/ 76225 h 88736"/>
                  <a:gd name="connsiteX6" fmla="*/ 92613 w 121902"/>
                  <a:gd name="connsiteY6" fmla="*/ 74273 h 88736"/>
                  <a:gd name="connsiteX7" fmla="*/ 75112 w 121902"/>
                  <a:gd name="connsiteY7" fmla="*/ 71669 h 88736"/>
                  <a:gd name="connsiteX8" fmla="*/ 55224 w 121902"/>
                  <a:gd name="connsiteY8" fmla="*/ 71452 h 88736"/>
                  <a:gd name="connsiteX9" fmla="*/ 34540 w 121902"/>
                  <a:gd name="connsiteY9" fmla="*/ 75141 h 88736"/>
                  <a:gd name="connsiteX10" fmla="*/ 23186 w 121902"/>
                  <a:gd name="connsiteY10" fmla="*/ 76298 h 88736"/>
                  <a:gd name="connsiteX11" fmla="*/ 20220 w 121902"/>
                  <a:gd name="connsiteY11" fmla="*/ 76153 h 88736"/>
                  <a:gd name="connsiteX12" fmla="*/ 18774 w 121902"/>
                  <a:gd name="connsiteY12" fmla="*/ 76008 h 88736"/>
                  <a:gd name="connsiteX13" fmla="*/ 17328 w 121902"/>
                  <a:gd name="connsiteY13" fmla="*/ 75791 h 88736"/>
                  <a:gd name="connsiteX14" fmla="*/ 16604 w 121902"/>
                  <a:gd name="connsiteY14" fmla="*/ 75647 h 88736"/>
                  <a:gd name="connsiteX15" fmla="*/ 16388 w 121902"/>
                  <a:gd name="connsiteY15" fmla="*/ 75647 h 88736"/>
                  <a:gd name="connsiteX16" fmla="*/ 16315 w 121902"/>
                  <a:gd name="connsiteY16" fmla="*/ 75647 h 88736"/>
                  <a:gd name="connsiteX17" fmla="*/ 16171 w 121902"/>
                  <a:gd name="connsiteY17" fmla="*/ 75647 h 88736"/>
                  <a:gd name="connsiteX18" fmla="*/ 15809 w 121902"/>
                  <a:gd name="connsiteY18" fmla="*/ 75502 h 88736"/>
                  <a:gd name="connsiteX19" fmla="*/ 14507 w 121902"/>
                  <a:gd name="connsiteY19" fmla="*/ 75141 h 88736"/>
                  <a:gd name="connsiteX20" fmla="*/ 13133 w 121902"/>
                  <a:gd name="connsiteY20" fmla="*/ 74707 h 88736"/>
                  <a:gd name="connsiteX21" fmla="*/ 11759 w 121902"/>
                  <a:gd name="connsiteY21" fmla="*/ 74200 h 88736"/>
                  <a:gd name="connsiteX22" fmla="*/ 3659 w 121902"/>
                  <a:gd name="connsiteY22" fmla="*/ 68343 h 88736"/>
                  <a:gd name="connsiteX23" fmla="*/ 188 w 121902"/>
                  <a:gd name="connsiteY23" fmla="*/ 60821 h 88736"/>
                  <a:gd name="connsiteX24" fmla="*/ 43 w 121902"/>
                  <a:gd name="connsiteY24" fmla="*/ 56916 h 88736"/>
                  <a:gd name="connsiteX25" fmla="*/ 405 w 121902"/>
                  <a:gd name="connsiteY25" fmla="*/ 54963 h 88736"/>
                  <a:gd name="connsiteX26" fmla="*/ 694 w 121902"/>
                  <a:gd name="connsiteY26" fmla="*/ 54023 h 88736"/>
                  <a:gd name="connsiteX27" fmla="*/ 839 w 121902"/>
                  <a:gd name="connsiteY27" fmla="*/ 53517 h 88736"/>
                  <a:gd name="connsiteX28" fmla="*/ 1056 w 121902"/>
                  <a:gd name="connsiteY28" fmla="*/ 53083 h 88736"/>
                  <a:gd name="connsiteX29" fmla="*/ 2791 w 121902"/>
                  <a:gd name="connsiteY29" fmla="*/ 49539 h 88736"/>
                  <a:gd name="connsiteX30" fmla="*/ 4961 w 121902"/>
                  <a:gd name="connsiteY30" fmla="*/ 46213 h 88736"/>
                  <a:gd name="connsiteX31" fmla="*/ 15592 w 121902"/>
                  <a:gd name="connsiteY31" fmla="*/ 34424 h 88736"/>
                  <a:gd name="connsiteX32" fmla="*/ 25428 w 121902"/>
                  <a:gd name="connsiteY32" fmla="*/ 24155 h 88736"/>
                  <a:gd name="connsiteX33" fmla="*/ 31358 w 121902"/>
                  <a:gd name="connsiteY33" fmla="*/ 14753 h 88736"/>
                  <a:gd name="connsiteX34" fmla="*/ 32515 w 121902"/>
                  <a:gd name="connsiteY34" fmla="*/ 6870 h 88736"/>
                  <a:gd name="connsiteX35" fmla="*/ 32081 w 121902"/>
                  <a:gd name="connsiteY35" fmla="*/ 3905 h 88736"/>
                  <a:gd name="connsiteX36" fmla="*/ 31430 w 121902"/>
                  <a:gd name="connsiteY36" fmla="*/ 1736 h 88736"/>
                  <a:gd name="connsiteX37" fmla="*/ 30707 w 121902"/>
                  <a:gd name="connsiteY37" fmla="*/ 0 h 88736"/>
                  <a:gd name="connsiteX38" fmla="*/ 31575 w 121902"/>
                  <a:gd name="connsiteY38" fmla="*/ 1736 h 88736"/>
                  <a:gd name="connsiteX39" fmla="*/ 32443 w 121902"/>
                  <a:gd name="connsiteY39" fmla="*/ 3833 h 88736"/>
                  <a:gd name="connsiteX40" fmla="*/ 33094 w 121902"/>
                  <a:gd name="connsiteY40" fmla="*/ 6798 h 88736"/>
                  <a:gd name="connsiteX41" fmla="*/ 32443 w 121902"/>
                  <a:gd name="connsiteY41" fmla="*/ 14826 h 88736"/>
                  <a:gd name="connsiteX42" fmla="*/ 30345 w 121902"/>
                  <a:gd name="connsiteY42" fmla="*/ 19599 h 88736"/>
                  <a:gd name="connsiteX43" fmla="*/ 26946 w 121902"/>
                  <a:gd name="connsiteY43" fmla="*/ 24589 h 88736"/>
                  <a:gd name="connsiteX44" fmla="*/ 17400 w 121902"/>
                  <a:gd name="connsiteY44" fmla="*/ 35075 h 88736"/>
                  <a:gd name="connsiteX45" fmla="*/ 7275 w 121902"/>
                  <a:gd name="connsiteY45" fmla="*/ 46791 h 88736"/>
                  <a:gd name="connsiteX46" fmla="*/ 5250 w 121902"/>
                  <a:gd name="connsiteY46" fmla="*/ 50046 h 88736"/>
                  <a:gd name="connsiteX47" fmla="*/ 3659 w 121902"/>
                  <a:gd name="connsiteY47" fmla="*/ 53445 h 88736"/>
                  <a:gd name="connsiteX48" fmla="*/ 2936 w 121902"/>
                  <a:gd name="connsiteY48" fmla="*/ 60460 h 88736"/>
                  <a:gd name="connsiteX49" fmla="*/ 6118 w 121902"/>
                  <a:gd name="connsiteY49" fmla="*/ 67258 h 88736"/>
                  <a:gd name="connsiteX50" fmla="*/ 13206 w 121902"/>
                  <a:gd name="connsiteY50" fmla="*/ 72392 h 88736"/>
                  <a:gd name="connsiteX51" fmla="*/ 14290 w 121902"/>
                  <a:gd name="connsiteY51" fmla="*/ 72754 h 88736"/>
                  <a:gd name="connsiteX52" fmla="*/ 15447 w 121902"/>
                  <a:gd name="connsiteY52" fmla="*/ 73116 h 88736"/>
                  <a:gd name="connsiteX53" fmla="*/ 16749 w 121902"/>
                  <a:gd name="connsiteY53" fmla="*/ 73477 h 88736"/>
                  <a:gd name="connsiteX54" fmla="*/ 17111 w 121902"/>
                  <a:gd name="connsiteY54" fmla="*/ 73477 h 88736"/>
                  <a:gd name="connsiteX55" fmla="*/ 17111 w 121902"/>
                  <a:gd name="connsiteY55" fmla="*/ 73550 h 88736"/>
                  <a:gd name="connsiteX56" fmla="*/ 17183 w 121902"/>
                  <a:gd name="connsiteY56" fmla="*/ 73550 h 88736"/>
                  <a:gd name="connsiteX57" fmla="*/ 17328 w 121902"/>
                  <a:gd name="connsiteY57" fmla="*/ 73550 h 88736"/>
                  <a:gd name="connsiteX58" fmla="*/ 17979 w 121902"/>
                  <a:gd name="connsiteY58" fmla="*/ 73550 h 88736"/>
                  <a:gd name="connsiteX59" fmla="*/ 19280 w 121902"/>
                  <a:gd name="connsiteY59" fmla="*/ 73839 h 88736"/>
                  <a:gd name="connsiteX60" fmla="*/ 20582 w 121902"/>
                  <a:gd name="connsiteY60" fmla="*/ 73983 h 88736"/>
                  <a:gd name="connsiteX61" fmla="*/ 23186 w 121902"/>
                  <a:gd name="connsiteY61" fmla="*/ 74128 h 88736"/>
                  <a:gd name="connsiteX62" fmla="*/ 33817 w 121902"/>
                  <a:gd name="connsiteY62" fmla="*/ 73116 h 88736"/>
                  <a:gd name="connsiteX63" fmla="*/ 44303 w 121902"/>
                  <a:gd name="connsiteY63" fmla="*/ 71018 h 88736"/>
                  <a:gd name="connsiteX64" fmla="*/ 49655 w 121902"/>
                  <a:gd name="connsiteY64" fmla="*/ 70078 h 88736"/>
                  <a:gd name="connsiteX65" fmla="*/ 51029 w 121902"/>
                  <a:gd name="connsiteY65" fmla="*/ 69861 h 88736"/>
                  <a:gd name="connsiteX66" fmla="*/ 52331 w 121902"/>
                  <a:gd name="connsiteY66" fmla="*/ 69717 h 88736"/>
                  <a:gd name="connsiteX67" fmla="*/ 52982 w 121902"/>
                  <a:gd name="connsiteY67" fmla="*/ 69717 h 88736"/>
                  <a:gd name="connsiteX68" fmla="*/ 53343 w 121902"/>
                  <a:gd name="connsiteY68" fmla="*/ 69644 h 88736"/>
                  <a:gd name="connsiteX69" fmla="*/ 53705 w 121902"/>
                  <a:gd name="connsiteY69" fmla="*/ 69644 h 88736"/>
                  <a:gd name="connsiteX70" fmla="*/ 55079 w 121902"/>
                  <a:gd name="connsiteY70" fmla="*/ 69500 h 88736"/>
                  <a:gd name="connsiteX71" fmla="*/ 75545 w 121902"/>
                  <a:gd name="connsiteY71" fmla="*/ 70006 h 88736"/>
                  <a:gd name="connsiteX72" fmla="*/ 93264 w 121902"/>
                  <a:gd name="connsiteY72" fmla="*/ 72971 h 88736"/>
                  <a:gd name="connsiteX73" fmla="*/ 107222 w 121902"/>
                  <a:gd name="connsiteY73" fmla="*/ 77527 h 88736"/>
                  <a:gd name="connsiteX74" fmla="*/ 116334 w 121902"/>
                  <a:gd name="connsiteY74" fmla="*/ 82662 h 88736"/>
                  <a:gd name="connsiteX75" fmla="*/ 120746 w 121902"/>
                  <a:gd name="connsiteY75" fmla="*/ 86856 h 88736"/>
                  <a:gd name="connsiteX76" fmla="*/ 121613 w 121902"/>
                  <a:gd name="connsiteY76" fmla="*/ 88086 h 88736"/>
                  <a:gd name="connsiteX77" fmla="*/ 121903 w 121902"/>
                  <a:gd name="connsiteY77" fmla="*/ 88520 h 88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902" h="88736">
                    <a:moveTo>
                      <a:pt x="121903" y="88737"/>
                    </a:moveTo>
                    <a:cubicBezTo>
                      <a:pt x="121903" y="88737"/>
                      <a:pt x="121758" y="88592"/>
                      <a:pt x="121541" y="88303"/>
                    </a:cubicBezTo>
                    <a:cubicBezTo>
                      <a:pt x="121324" y="88014"/>
                      <a:pt x="121035" y="87652"/>
                      <a:pt x="120529" y="87146"/>
                    </a:cubicBezTo>
                    <a:cubicBezTo>
                      <a:pt x="119661" y="86133"/>
                      <a:pt x="118142" y="84687"/>
                      <a:pt x="115828" y="83168"/>
                    </a:cubicBezTo>
                    <a:cubicBezTo>
                      <a:pt x="113586" y="81577"/>
                      <a:pt x="110476" y="79914"/>
                      <a:pt x="106498" y="78395"/>
                    </a:cubicBezTo>
                    <a:cubicBezTo>
                      <a:pt x="104546" y="77599"/>
                      <a:pt x="102376" y="76876"/>
                      <a:pt x="100062" y="76225"/>
                    </a:cubicBezTo>
                    <a:cubicBezTo>
                      <a:pt x="97748" y="75502"/>
                      <a:pt x="95217" y="74851"/>
                      <a:pt x="92613" y="74273"/>
                    </a:cubicBezTo>
                    <a:cubicBezTo>
                      <a:pt x="87334" y="73116"/>
                      <a:pt x="81403" y="72175"/>
                      <a:pt x="75112" y="71669"/>
                    </a:cubicBezTo>
                    <a:cubicBezTo>
                      <a:pt x="68820" y="71163"/>
                      <a:pt x="62022" y="70946"/>
                      <a:pt x="55224" y="71452"/>
                    </a:cubicBezTo>
                    <a:cubicBezTo>
                      <a:pt x="48353" y="71886"/>
                      <a:pt x="41772" y="73839"/>
                      <a:pt x="34540" y="75141"/>
                    </a:cubicBezTo>
                    <a:cubicBezTo>
                      <a:pt x="30924" y="75791"/>
                      <a:pt x="27091" y="76298"/>
                      <a:pt x="23186" y="76298"/>
                    </a:cubicBezTo>
                    <a:cubicBezTo>
                      <a:pt x="22173" y="76298"/>
                      <a:pt x="21233" y="76298"/>
                      <a:pt x="20220" y="76153"/>
                    </a:cubicBezTo>
                    <a:lnTo>
                      <a:pt x="18774" y="76008"/>
                    </a:lnTo>
                    <a:lnTo>
                      <a:pt x="17328" y="75791"/>
                    </a:lnTo>
                    <a:lnTo>
                      <a:pt x="16604" y="75647"/>
                    </a:lnTo>
                    <a:lnTo>
                      <a:pt x="16388" y="75647"/>
                    </a:lnTo>
                    <a:cubicBezTo>
                      <a:pt x="16388" y="75647"/>
                      <a:pt x="16315" y="75647"/>
                      <a:pt x="16315" y="75647"/>
                    </a:cubicBezTo>
                    <a:lnTo>
                      <a:pt x="16171" y="75647"/>
                    </a:lnTo>
                    <a:cubicBezTo>
                      <a:pt x="16171" y="75647"/>
                      <a:pt x="15809" y="75502"/>
                      <a:pt x="15809" y="75502"/>
                    </a:cubicBezTo>
                    <a:lnTo>
                      <a:pt x="14507" y="75141"/>
                    </a:lnTo>
                    <a:cubicBezTo>
                      <a:pt x="14073" y="75068"/>
                      <a:pt x="13639" y="74851"/>
                      <a:pt x="13133" y="74707"/>
                    </a:cubicBezTo>
                    <a:lnTo>
                      <a:pt x="11759" y="74200"/>
                    </a:lnTo>
                    <a:cubicBezTo>
                      <a:pt x="8288" y="72754"/>
                      <a:pt x="5612" y="70657"/>
                      <a:pt x="3659" y="68343"/>
                    </a:cubicBezTo>
                    <a:cubicBezTo>
                      <a:pt x="1707" y="66028"/>
                      <a:pt x="622" y="63425"/>
                      <a:pt x="188" y="60821"/>
                    </a:cubicBezTo>
                    <a:cubicBezTo>
                      <a:pt x="-29" y="59519"/>
                      <a:pt x="-29" y="58218"/>
                      <a:pt x="43" y="56916"/>
                    </a:cubicBezTo>
                    <a:cubicBezTo>
                      <a:pt x="188" y="56265"/>
                      <a:pt x="260" y="55614"/>
                      <a:pt x="405" y="54963"/>
                    </a:cubicBezTo>
                    <a:lnTo>
                      <a:pt x="694" y="54023"/>
                    </a:lnTo>
                    <a:cubicBezTo>
                      <a:pt x="694" y="54023"/>
                      <a:pt x="766" y="53734"/>
                      <a:pt x="839" y="53517"/>
                    </a:cubicBezTo>
                    <a:lnTo>
                      <a:pt x="1056" y="53083"/>
                    </a:lnTo>
                    <a:cubicBezTo>
                      <a:pt x="1490" y="51926"/>
                      <a:pt x="2140" y="50696"/>
                      <a:pt x="2791" y="49539"/>
                    </a:cubicBezTo>
                    <a:cubicBezTo>
                      <a:pt x="3442" y="48382"/>
                      <a:pt x="4166" y="47297"/>
                      <a:pt x="4961" y="46213"/>
                    </a:cubicBezTo>
                    <a:cubicBezTo>
                      <a:pt x="8071" y="41873"/>
                      <a:pt x="11976" y="38040"/>
                      <a:pt x="15592" y="34424"/>
                    </a:cubicBezTo>
                    <a:cubicBezTo>
                      <a:pt x="19280" y="30808"/>
                      <a:pt x="22679" y="27482"/>
                      <a:pt x="25428" y="24155"/>
                    </a:cubicBezTo>
                    <a:cubicBezTo>
                      <a:pt x="28176" y="20901"/>
                      <a:pt x="30201" y="17718"/>
                      <a:pt x="31358" y="14753"/>
                    </a:cubicBezTo>
                    <a:cubicBezTo>
                      <a:pt x="32443" y="11788"/>
                      <a:pt x="32732" y="9112"/>
                      <a:pt x="32515" y="6870"/>
                    </a:cubicBezTo>
                    <a:cubicBezTo>
                      <a:pt x="32515" y="5786"/>
                      <a:pt x="32226" y="4773"/>
                      <a:pt x="32081" y="3905"/>
                    </a:cubicBezTo>
                    <a:cubicBezTo>
                      <a:pt x="31792" y="3037"/>
                      <a:pt x="31647" y="2314"/>
                      <a:pt x="31430" y="1736"/>
                    </a:cubicBezTo>
                    <a:cubicBezTo>
                      <a:pt x="30996" y="579"/>
                      <a:pt x="30707" y="0"/>
                      <a:pt x="30707" y="0"/>
                    </a:cubicBezTo>
                    <a:cubicBezTo>
                      <a:pt x="30707" y="0"/>
                      <a:pt x="30996" y="579"/>
                      <a:pt x="31575" y="1736"/>
                    </a:cubicBezTo>
                    <a:cubicBezTo>
                      <a:pt x="31864" y="2314"/>
                      <a:pt x="32081" y="3037"/>
                      <a:pt x="32443" y="3833"/>
                    </a:cubicBezTo>
                    <a:cubicBezTo>
                      <a:pt x="32660" y="4701"/>
                      <a:pt x="33021" y="5641"/>
                      <a:pt x="33094" y="6798"/>
                    </a:cubicBezTo>
                    <a:cubicBezTo>
                      <a:pt x="33455" y="9040"/>
                      <a:pt x="33383" y="11788"/>
                      <a:pt x="32443" y="14826"/>
                    </a:cubicBezTo>
                    <a:cubicBezTo>
                      <a:pt x="31936" y="16344"/>
                      <a:pt x="31286" y="17935"/>
                      <a:pt x="30345" y="19599"/>
                    </a:cubicBezTo>
                    <a:cubicBezTo>
                      <a:pt x="29405" y="21262"/>
                      <a:pt x="28248" y="22925"/>
                      <a:pt x="26946" y="24589"/>
                    </a:cubicBezTo>
                    <a:cubicBezTo>
                      <a:pt x="24271" y="27988"/>
                      <a:pt x="20944" y="31459"/>
                      <a:pt x="17400" y="35075"/>
                    </a:cubicBezTo>
                    <a:cubicBezTo>
                      <a:pt x="13929" y="38764"/>
                      <a:pt x="10240" y="42597"/>
                      <a:pt x="7275" y="46791"/>
                    </a:cubicBezTo>
                    <a:cubicBezTo>
                      <a:pt x="6552" y="47876"/>
                      <a:pt x="5829" y="48961"/>
                      <a:pt x="5250" y="50046"/>
                    </a:cubicBezTo>
                    <a:cubicBezTo>
                      <a:pt x="4672" y="51130"/>
                      <a:pt x="4093" y="52215"/>
                      <a:pt x="3659" y="53445"/>
                    </a:cubicBezTo>
                    <a:cubicBezTo>
                      <a:pt x="2719" y="55686"/>
                      <a:pt x="2502" y="58073"/>
                      <a:pt x="2936" y="60460"/>
                    </a:cubicBezTo>
                    <a:cubicBezTo>
                      <a:pt x="3370" y="62846"/>
                      <a:pt x="4382" y="65160"/>
                      <a:pt x="6118" y="67258"/>
                    </a:cubicBezTo>
                    <a:cubicBezTo>
                      <a:pt x="7854" y="69355"/>
                      <a:pt x="10240" y="71163"/>
                      <a:pt x="13206" y="72392"/>
                    </a:cubicBezTo>
                    <a:lnTo>
                      <a:pt x="14290" y="72754"/>
                    </a:lnTo>
                    <a:cubicBezTo>
                      <a:pt x="14652" y="72899"/>
                      <a:pt x="15014" y="73043"/>
                      <a:pt x="15447" y="73116"/>
                    </a:cubicBezTo>
                    <a:lnTo>
                      <a:pt x="16749" y="73477"/>
                    </a:lnTo>
                    <a:lnTo>
                      <a:pt x="17111" y="73477"/>
                    </a:lnTo>
                    <a:cubicBezTo>
                      <a:pt x="17111" y="73477"/>
                      <a:pt x="17255" y="73622"/>
                      <a:pt x="17111" y="73550"/>
                    </a:cubicBezTo>
                    <a:lnTo>
                      <a:pt x="17183" y="73550"/>
                    </a:lnTo>
                    <a:cubicBezTo>
                      <a:pt x="17183" y="73550"/>
                      <a:pt x="17328" y="73550"/>
                      <a:pt x="17328" y="73550"/>
                    </a:cubicBezTo>
                    <a:lnTo>
                      <a:pt x="17979" y="73550"/>
                    </a:lnTo>
                    <a:cubicBezTo>
                      <a:pt x="17979" y="73550"/>
                      <a:pt x="19280" y="73839"/>
                      <a:pt x="19280" y="73839"/>
                    </a:cubicBezTo>
                    <a:lnTo>
                      <a:pt x="20582" y="73983"/>
                    </a:lnTo>
                    <a:cubicBezTo>
                      <a:pt x="21450" y="74128"/>
                      <a:pt x="22318" y="74056"/>
                      <a:pt x="23186" y="74128"/>
                    </a:cubicBezTo>
                    <a:cubicBezTo>
                      <a:pt x="26729" y="74128"/>
                      <a:pt x="30273" y="73694"/>
                      <a:pt x="33817" y="73116"/>
                    </a:cubicBezTo>
                    <a:cubicBezTo>
                      <a:pt x="37288" y="72465"/>
                      <a:pt x="40759" y="71742"/>
                      <a:pt x="44303" y="71018"/>
                    </a:cubicBezTo>
                    <a:cubicBezTo>
                      <a:pt x="46039" y="70657"/>
                      <a:pt x="47775" y="70367"/>
                      <a:pt x="49655" y="70078"/>
                    </a:cubicBezTo>
                    <a:lnTo>
                      <a:pt x="51029" y="69861"/>
                    </a:lnTo>
                    <a:lnTo>
                      <a:pt x="52331" y="69717"/>
                    </a:lnTo>
                    <a:lnTo>
                      <a:pt x="52982" y="69717"/>
                    </a:lnTo>
                    <a:cubicBezTo>
                      <a:pt x="52982" y="69717"/>
                      <a:pt x="53343" y="69644"/>
                      <a:pt x="53343" y="69644"/>
                    </a:cubicBezTo>
                    <a:lnTo>
                      <a:pt x="53705" y="69644"/>
                    </a:lnTo>
                    <a:cubicBezTo>
                      <a:pt x="53705" y="69644"/>
                      <a:pt x="55079" y="69500"/>
                      <a:pt x="55079" y="69500"/>
                    </a:cubicBezTo>
                    <a:cubicBezTo>
                      <a:pt x="62239" y="69066"/>
                      <a:pt x="69109" y="69355"/>
                      <a:pt x="75545" y="70006"/>
                    </a:cubicBezTo>
                    <a:cubicBezTo>
                      <a:pt x="81982" y="70657"/>
                      <a:pt x="87985" y="71669"/>
                      <a:pt x="93264" y="72971"/>
                    </a:cubicBezTo>
                    <a:cubicBezTo>
                      <a:pt x="98616" y="74200"/>
                      <a:pt x="103316" y="75791"/>
                      <a:pt x="107222" y="77527"/>
                    </a:cubicBezTo>
                    <a:cubicBezTo>
                      <a:pt x="111127" y="79191"/>
                      <a:pt x="114164" y="80999"/>
                      <a:pt x="116334" y="82662"/>
                    </a:cubicBezTo>
                    <a:cubicBezTo>
                      <a:pt x="118576" y="84325"/>
                      <a:pt x="119950" y="85844"/>
                      <a:pt x="120746" y="86856"/>
                    </a:cubicBezTo>
                    <a:cubicBezTo>
                      <a:pt x="121179" y="87363"/>
                      <a:pt x="121396" y="87797"/>
                      <a:pt x="121613" y="88086"/>
                    </a:cubicBezTo>
                    <a:cubicBezTo>
                      <a:pt x="121830" y="88375"/>
                      <a:pt x="121903" y="88520"/>
                      <a:pt x="121903" y="88520"/>
                    </a:cubicBezTo>
                    <a:close/>
                  </a:path>
                </a:pathLst>
              </a:custGeom>
              <a:solidFill>
                <a:srgbClr val="D9484A"/>
              </a:solidFill>
              <a:ln w="0" cap="flat">
                <a:noFill/>
                <a:prstDash val="solid"/>
                <a:miter/>
              </a:ln>
            </p:spPr>
            <p:txBody>
              <a:bodyPr rtlCol="0" anchor="ctr"/>
              <a:lstStyle/>
              <a:p>
                <a:endParaRPr lang="en-US" dirty="0"/>
              </a:p>
            </p:txBody>
          </p:sp>
          <p:sp>
            <p:nvSpPr>
              <p:cNvPr id="461" name="Freeform: Shape 460">
                <a:extLst>
                  <a:ext uri="{FF2B5EF4-FFF2-40B4-BE49-F238E27FC236}">
                    <a16:creationId xmlns:a16="http://schemas.microsoft.com/office/drawing/2014/main" id="{A64EB4CA-0E05-4590-E178-14E5BD91CA67}"/>
                  </a:ext>
                </a:extLst>
              </p:cNvPr>
              <p:cNvSpPr/>
              <p:nvPr/>
            </p:nvSpPr>
            <p:spPr>
              <a:xfrm>
                <a:off x="10295538" y="1251438"/>
                <a:ext cx="68631" cy="35219"/>
              </a:xfrm>
              <a:custGeom>
                <a:avLst/>
                <a:gdLst>
                  <a:gd name="connsiteX0" fmla="*/ 68632 w 68631"/>
                  <a:gd name="connsiteY0" fmla="*/ 0 h 35219"/>
                  <a:gd name="connsiteX1" fmla="*/ 65811 w 68631"/>
                  <a:gd name="connsiteY1" fmla="*/ 1736 h 35219"/>
                  <a:gd name="connsiteX2" fmla="*/ 62557 w 68631"/>
                  <a:gd name="connsiteY2" fmla="*/ 3688 h 35219"/>
                  <a:gd name="connsiteX3" fmla="*/ 58073 w 68631"/>
                  <a:gd name="connsiteY3" fmla="*/ 6075 h 35219"/>
                  <a:gd name="connsiteX4" fmla="*/ 52721 w 68631"/>
                  <a:gd name="connsiteY4" fmla="*/ 8823 h 35219"/>
                  <a:gd name="connsiteX5" fmla="*/ 46791 w 68631"/>
                  <a:gd name="connsiteY5" fmla="*/ 11788 h 35219"/>
                  <a:gd name="connsiteX6" fmla="*/ 43681 w 68631"/>
                  <a:gd name="connsiteY6" fmla="*/ 13379 h 35219"/>
                  <a:gd name="connsiteX7" fmla="*/ 42090 w 68631"/>
                  <a:gd name="connsiteY7" fmla="*/ 14175 h 35219"/>
                  <a:gd name="connsiteX8" fmla="*/ 40572 w 68631"/>
                  <a:gd name="connsiteY8" fmla="*/ 15043 h 35219"/>
                  <a:gd name="connsiteX9" fmla="*/ 39053 w 68631"/>
                  <a:gd name="connsiteY9" fmla="*/ 15983 h 35219"/>
                  <a:gd name="connsiteX10" fmla="*/ 37679 w 68631"/>
                  <a:gd name="connsiteY10" fmla="*/ 16923 h 35219"/>
                  <a:gd name="connsiteX11" fmla="*/ 35003 w 68631"/>
                  <a:gd name="connsiteY11" fmla="*/ 18948 h 35219"/>
                  <a:gd name="connsiteX12" fmla="*/ 32399 w 68631"/>
                  <a:gd name="connsiteY12" fmla="*/ 21045 h 35219"/>
                  <a:gd name="connsiteX13" fmla="*/ 29941 w 68631"/>
                  <a:gd name="connsiteY13" fmla="*/ 23215 h 35219"/>
                  <a:gd name="connsiteX14" fmla="*/ 24950 w 68631"/>
                  <a:gd name="connsiteY14" fmla="*/ 27482 h 35219"/>
                  <a:gd name="connsiteX15" fmla="*/ 22347 w 68631"/>
                  <a:gd name="connsiteY15" fmla="*/ 29434 h 35219"/>
                  <a:gd name="connsiteX16" fmla="*/ 19526 w 68631"/>
                  <a:gd name="connsiteY16" fmla="*/ 31098 h 35219"/>
                  <a:gd name="connsiteX17" fmla="*/ 13669 w 68631"/>
                  <a:gd name="connsiteY17" fmla="*/ 33557 h 35219"/>
                  <a:gd name="connsiteX18" fmla="*/ 12222 w 68631"/>
                  <a:gd name="connsiteY18" fmla="*/ 33990 h 35219"/>
                  <a:gd name="connsiteX19" fmla="*/ 11499 w 68631"/>
                  <a:gd name="connsiteY19" fmla="*/ 34207 h 35219"/>
                  <a:gd name="connsiteX20" fmla="*/ 10776 w 68631"/>
                  <a:gd name="connsiteY20" fmla="*/ 34352 h 35219"/>
                  <a:gd name="connsiteX21" fmla="*/ 8172 w 68631"/>
                  <a:gd name="connsiteY21" fmla="*/ 34858 h 35219"/>
                  <a:gd name="connsiteX22" fmla="*/ 3833 w 68631"/>
                  <a:gd name="connsiteY22" fmla="*/ 35220 h 35219"/>
                  <a:gd name="connsiteX23" fmla="*/ 0 w 68631"/>
                  <a:gd name="connsiteY23" fmla="*/ 35220 h 35219"/>
                  <a:gd name="connsiteX24" fmla="*/ 3761 w 68631"/>
                  <a:gd name="connsiteY24" fmla="*/ 34786 h 35219"/>
                  <a:gd name="connsiteX25" fmla="*/ 7883 w 68631"/>
                  <a:gd name="connsiteY25" fmla="*/ 34063 h 35219"/>
                  <a:gd name="connsiteX26" fmla="*/ 10342 w 68631"/>
                  <a:gd name="connsiteY26" fmla="*/ 33412 h 35219"/>
                  <a:gd name="connsiteX27" fmla="*/ 10993 w 68631"/>
                  <a:gd name="connsiteY27" fmla="*/ 33267 h 35219"/>
                  <a:gd name="connsiteX28" fmla="*/ 11644 w 68631"/>
                  <a:gd name="connsiteY28" fmla="*/ 33050 h 35219"/>
                  <a:gd name="connsiteX29" fmla="*/ 12945 w 68631"/>
                  <a:gd name="connsiteY29" fmla="*/ 32616 h 35219"/>
                  <a:gd name="connsiteX30" fmla="*/ 15549 w 68631"/>
                  <a:gd name="connsiteY30" fmla="*/ 31459 h 35219"/>
                  <a:gd name="connsiteX31" fmla="*/ 18152 w 68631"/>
                  <a:gd name="connsiteY31" fmla="*/ 30085 h 35219"/>
                  <a:gd name="connsiteX32" fmla="*/ 20684 w 68631"/>
                  <a:gd name="connsiteY32" fmla="*/ 28422 h 35219"/>
                  <a:gd name="connsiteX33" fmla="*/ 23070 w 68631"/>
                  <a:gd name="connsiteY33" fmla="*/ 26469 h 35219"/>
                  <a:gd name="connsiteX34" fmla="*/ 27771 w 68631"/>
                  <a:gd name="connsiteY34" fmla="*/ 22202 h 35219"/>
                  <a:gd name="connsiteX35" fmla="*/ 30230 w 68631"/>
                  <a:gd name="connsiteY35" fmla="*/ 19960 h 35219"/>
                  <a:gd name="connsiteX36" fmla="*/ 32833 w 68631"/>
                  <a:gd name="connsiteY36" fmla="*/ 17791 h 35219"/>
                  <a:gd name="connsiteX37" fmla="*/ 35726 w 68631"/>
                  <a:gd name="connsiteY37" fmla="*/ 15693 h 35219"/>
                  <a:gd name="connsiteX38" fmla="*/ 37245 w 68631"/>
                  <a:gd name="connsiteY38" fmla="*/ 14681 h 35219"/>
                  <a:gd name="connsiteX39" fmla="*/ 38764 w 68631"/>
                  <a:gd name="connsiteY39" fmla="*/ 13813 h 35219"/>
                  <a:gd name="connsiteX40" fmla="*/ 40355 w 68631"/>
                  <a:gd name="connsiteY40" fmla="*/ 12945 h 35219"/>
                  <a:gd name="connsiteX41" fmla="*/ 42018 w 68631"/>
                  <a:gd name="connsiteY41" fmla="*/ 12150 h 35219"/>
                  <a:gd name="connsiteX42" fmla="*/ 45200 w 68631"/>
                  <a:gd name="connsiteY42" fmla="*/ 10559 h 35219"/>
                  <a:gd name="connsiteX43" fmla="*/ 51420 w 68631"/>
                  <a:gd name="connsiteY43" fmla="*/ 7738 h 35219"/>
                  <a:gd name="connsiteX44" fmla="*/ 56988 w 68631"/>
                  <a:gd name="connsiteY44" fmla="*/ 5279 h 35219"/>
                  <a:gd name="connsiteX45" fmla="*/ 61761 w 68631"/>
                  <a:gd name="connsiteY45" fmla="*/ 3254 h 35219"/>
                  <a:gd name="connsiteX46" fmla="*/ 65377 w 68631"/>
                  <a:gd name="connsiteY46" fmla="*/ 1591 h 35219"/>
                  <a:gd name="connsiteX47" fmla="*/ 68559 w 68631"/>
                  <a:gd name="connsiteY47" fmla="*/ 145 h 3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631" h="35219">
                    <a:moveTo>
                      <a:pt x="68632" y="0"/>
                    </a:moveTo>
                    <a:cubicBezTo>
                      <a:pt x="68632" y="0"/>
                      <a:pt x="67619" y="651"/>
                      <a:pt x="65811" y="1736"/>
                    </a:cubicBezTo>
                    <a:cubicBezTo>
                      <a:pt x="64871" y="2242"/>
                      <a:pt x="63786" y="2965"/>
                      <a:pt x="62557" y="3688"/>
                    </a:cubicBezTo>
                    <a:cubicBezTo>
                      <a:pt x="61255" y="4412"/>
                      <a:pt x="59736" y="5207"/>
                      <a:pt x="58073" y="6075"/>
                    </a:cubicBezTo>
                    <a:cubicBezTo>
                      <a:pt x="56410" y="6943"/>
                      <a:pt x="54602" y="7883"/>
                      <a:pt x="52721" y="8823"/>
                    </a:cubicBezTo>
                    <a:cubicBezTo>
                      <a:pt x="50841" y="9763"/>
                      <a:pt x="48744" y="10776"/>
                      <a:pt x="46791" y="11788"/>
                    </a:cubicBezTo>
                    <a:cubicBezTo>
                      <a:pt x="45779" y="12294"/>
                      <a:pt x="44766" y="12873"/>
                      <a:pt x="43681" y="13379"/>
                    </a:cubicBezTo>
                    <a:cubicBezTo>
                      <a:pt x="43175" y="13668"/>
                      <a:pt x="42669" y="13958"/>
                      <a:pt x="42090" y="14175"/>
                    </a:cubicBezTo>
                    <a:cubicBezTo>
                      <a:pt x="41656" y="14392"/>
                      <a:pt x="41078" y="14753"/>
                      <a:pt x="40572" y="15043"/>
                    </a:cubicBezTo>
                    <a:lnTo>
                      <a:pt x="39053" y="15983"/>
                    </a:lnTo>
                    <a:lnTo>
                      <a:pt x="37679" y="16923"/>
                    </a:lnTo>
                    <a:cubicBezTo>
                      <a:pt x="36739" y="17501"/>
                      <a:pt x="35871" y="18225"/>
                      <a:pt x="35003" y="18948"/>
                    </a:cubicBezTo>
                    <a:cubicBezTo>
                      <a:pt x="34135" y="19599"/>
                      <a:pt x="33267" y="20394"/>
                      <a:pt x="32399" y="21045"/>
                    </a:cubicBezTo>
                    <a:cubicBezTo>
                      <a:pt x="31604" y="21768"/>
                      <a:pt x="30736" y="22492"/>
                      <a:pt x="29941" y="23215"/>
                    </a:cubicBezTo>
                    <a:cubicBezTo>
                      <a:pt x="28349" y="24661"/>
                      <a:pt x="26686" y="26108"/>
                      <a:pt x="24950" y="27482"/>
                    </a:cubicBezTo>
                    <a:cubicBezTo>
                      <a:pt x="24083" y="28133"/>
                      <a:pt x="23215" y="28783"/>
                      <a:pt x="22347" y="29434"/>
                    </a:cubicBezTo>
                    <a:cubicBezTo>
                      <a:pt x="21407" y="30013"/>
                      <a:pt x="20539" y="30591"/>
                      <a:pt x="19526" y="31098"/>
                    </a:cubicBezTo>
                    <a:cubicBezTo>
                      <a:pt x="17646" y="32110"/>
                      <a:pt x="15621" y="32978"/>
                      <a:pt x="13669" y="33557"/>
                    </a:cubicBezTo>
                    <a:cubicBezTo>
                      <a:pt x="13162" y="33701"/>
                      <a:pt x="12728" y="33846"/>
                      <a:pt x="12222" y="33990"/>
                    </a:cubicBezTo>
                    <a:cubicBezTo>
                      <a:pt x="12005" y="33990"/>
                      <a:pt x="11788" y="34135"/>
                      <a:pt x="11499" y="34207"/>
                    </a:cubicBezTo>
                    <a:cubicBezTo>
                      <a:pt x="11282" y="34207"/>
                      <a:pt x="10993" y="34280"/>
                      <a:pt x="10776" y="34352"/>
                    </a:cubicBezTo>
                    <a:cubicBezTo>
                      <a:pt x="9836" y="34497"/>
                      <a:pt x="8968" y="34714"/>
                      <a:pt x="8172" y="34858"/>
                    </a:cubicBezTo>
                    <a:cubicBezTo>
                      <a:pt x="6509" y="35003"/>
                      <a:pt x="4990" y="35220"/>
                      <a:pt x="3833" y="35220"/>
                    </a:cubicBezTo>
                    <a:cubicBezTo>
                      <a:pt x="1374" y="35220"/>
                      <a:pt x="0" y="35220"/>
                      <a:pt x="0" y="35220"/>
                    </a:cubicBezTo>
                    <a:cubicBezTo>
                      <a:pt x="0" y="35220"/>
                      <a:pt x="1374" y="35075"/>
                      <a:pt x="3761" y="34786"/>
                    </a:cubicBezTo>
                    <a:cubicBezTo>
                      <a:pt x="4918" y="34641"/>
                      <a:pt x="6292" y="34352"/>
                      <a:pt x="7883" y="34063"/>
                    </a:cubicBezTo>
                    <a:cubicBezTo>
                      <a:pt x="8678" y="33846"/>
                      <a:pt x="9474" y="33629"/>
                      <a:pt x="10342" y="33412"/>
                    </a:cubicBezTo>
                    <a:cubicBezTo>
                      <a:pt x="10559" y="33412"/>
                      <a:pt x="10776" y="33267"/>
                      <a:pt x="10993" y="33267"/>
                    </a:cubicBezTo>
                    <a:cubicBezTo>
                      <a:pt x="11210" y="33195"/>
                      <a:pt x="11427" y="33123"/>
                      <a:pt x="11644" y="33050"/>
                    </a:cubicBezTo>
                    <a:cubicBezTo>
                      <a:pt x="12077" y="32906"/>
                      <a:pt x="12511" y="32761"/>
                      <a:pt x="12945" y="32616"/>
                    </a:cubicBezTo>
                    <a:cubicBezTo>
                      <a:pt x="13885" y="32327"/>
                      <a:pt x="14681" y="31893"/>
                      <a:pt x="15549" y="31459"/>
                    </a:cubicBezTo>
                    <a:cubicBezTo>
                      <a:pt x="16489" y="31098"/>
                      <a:pt x="17285" y="30519"/>
                      <a:pt x="18152" y="30085"/>
                    </a:cubicBezTo>
                    <a:cubicBezTo>
                      <a:pt x="19020" y="29579"/>
                      <a:pt x="19816" y="29000"/>
                      <a:pt x="20684" y="28422"/>
                    </a:cubicBezTo>
                    <a:cubicBezTo>
                      <a:pt x="21479" y="27771"/>
                      <a:pt x="22275" y="27192"/>
                      <a:pt x="23070" y="26469"/>
                    </a:cubicBezTo>
                    <a:cubicBezTo>
                      <a:pt x="24661" y="25167"/>
                      <a:pt x="26180" y="23649"/>
                      <a:pt x="27771" y="22202"/>
                    </a:cubicBezTo>
                    <a:cubicBezTo>
                      <a:pt x="28566" y="21479"/>
                      <a:pt x="29434" y="20684"/>
                      <a:pt x="30230" y="19960"/>
                    </a:cubicBezTo>
                    <a:cubicBezTo>
                      <a:pt x="31098" y="19237"/>
                      <a:pt x="31965" y="18442"/>
                      <a:pt x="32833" y="17791"/>
                    </a:cubicBezTo>
                    <a:cubicBezTo>
                      <a:pt x="33773" y="17068"/>
                      <a:pt x="34641" y="16344"/>
                      <a:pt x="35726" y="15693"/>
                    </a:cubicBezTo>
                    <a:lnTo>
                      <a:pt x="37245" y="14681"/>
                    </a:lnTo>
                    <a:lnTo>
                      <a:pt x="38764" y="13813"/>
                    </a:lnTo>
                    <a:cubicBezTo>
                      <a:pt x="39270" y="13524"/>
                      <a:pt x="39704" y="13235"/>
                      <a:pt x="40355" y="12945"/>
                    </a:cubicBezTo>
                    <a:cubicBezTo>
                      <a:pt x="40933" y="12656"/>
                      <a:pt x="41439" y="12439"/>
                      <a:pt x="42018" y="12150"/>
                    </a:cubicBezTo>
                    <a:cubicBezTo>
                      <a:pt x="43103" y="11644"/>
                      <a:pt x="44188" y="11065"/>
                      <a:pt x="45200" y="10559"/>
                    </a:cubicBezTo>
                    <a:cubicBezTo>
                      <a:pt x="47297" y="9474"/>
                      <a:pt x="49395" y="8606"/>
                      <a:pt x="51420" y="7738"/>
                    </a:cubicBezTo>
                    <a:cubicBezTo>
                      <a:pt x="53372" y="6870"/>
                      <a:pt x="55253" y="6075"/>
                      <a:pt x="56988" y="5279"/>
                    </a:cubicBezTo>
                    <a:cubicBezTo>
                      <a:pt x="58724" y="4556"/>
                      <a:pt x="60315" y="3833"/>
                      <a:pt x="61761" y="3254"/>
                    </a:cubicBezTo>
                    <a:cubicBezTo>
                      <a:pt x="63135" y="2604"/>
                      <a:pt x="64365" y="2025"/>
                      <a:pt x="65377" y="1591"/>
                    </a:cubicBezTo>
                    <a:cubicBezTo>
                      <a:pt x="67402" y="651"/>
                      <a:pt x="68559" y="145"/>
                      <a:pt x="68559" y="145"/>
                    </a:cubicBezTo>
                    <a:close/>
                  </a:path>
                </a:pathLst>
              </a:custGeom>
              <a:solidFill>
                <a:srgbClr val="D9484A"/>
              </a:solidFill>
              <a:ln w="0" cap="flat">
                <a:noFill/>
                <a:prstDash val="solid"/>
                <a:miter/>
              </a:ln>
            </p:spPr>
            <p:txBody>
              <a:bodyPr rtlCol="0" anchor="ctr"/>
              <a:lstStyle/>
              <a:p>
                <a:endParaRPr lang="en-US" dirty="0"/>
              </a:p>
            </p:txBody>
          </p:sp>
          <p:sp>
            <p:nvSpPr>
              <p:cNvPr id="462" name="Freeform: Shape 461">
                <a:extLst>
                  <a:ext uri="{FF2B5EF4-FFF2-40B4-BE49-F238E27FC236}">
                    <a16:creationId xmlns:a16="http://schemas.microsoft.com/office/drawing/2014/main" id="{CDD4C4FE-6300-3FE2-51F9-E16D4DF22675}"/>
                  </a:ext>
                </a:extLst>
              </p:cNvPr>
              <p:cNvSpPr/>
              <p:nvPr/>
            </p:nvSpPr>
            <p:spPr>
              <a:xfrm>
                <a:off x="10316655" y="1245725"/>
                <a:ext cx="26190" cy="18369"/>
              </a:xfrm>
              <a:custGeom>
                <a:avLst/>
                <a:gdLst>
                  <a:gd name="connsiteX0" fmla="*/ 25529 w 26190"/>
                  <a:gd name="connsiteY0" fmla="*/ 17357 h 18369"/>
                  <a:gd name="connsiteX1" fmla="*/ 23793 w 26190"/>
                  <a:gd name="connsiteY1" fmla="*/ 17718 h 18369"/>
                  <a:gd name="connsiteX2" fmla="*/ 21696 w 26190"/>
                  <a:gd name="connsiteY2" fmla="*/ 18080 h 18369"/>
                  <a:gd name="connsiteX3" fmla="*/ 18876 w 26190"/>
                  <a:gd name="connsiteY3" fmla="*/ 18369 h 18369"/>
                  <a:gd name="connsiteX4" fmla="*/ 17212 w 26190"/>
                  <a:gd name="connsiteY4" fmla="*/ 18369 h 18369"/>
                  <a:gd name="connsiteX5" fmla="*/ 15477 w 26190"/>
                  <a:gd name="connsiteY5" fmla="*/ 18225 h 18369"/>
                  <a:gd name="connsiteX6" fmla="*/ 14536 w 26190"/>
                  <a:gd name="connsiteY6" fmla="*/ 18080 h 18369"/>
                  <a:gd name="connsiteX7" fmla="*/ 13669 w 26190"/>
                  <a:gd name="connsiteY7" fmla="*/ 17863 h 18369"/>
                  <a:gd name="connsiteX8" fmla="*/ 12728 w 26190"/>
                  <a:gd name="connsiteY8" fmla="*/ 17646 h 18369"/>
                  <a:gd name="connsiteX9" fmla="*/ 11860 w 26190"/>
                  <a:gd name="connsiteY9" fmla="*/ 17357 h 18369"/>
                  <a:gd name="connsiteX10" fmla="*/ 8534 w 26190"/>
                  <a:gd name="connsiteY10" fmla="*/ 15838 h 18369"/>
                  <a:gd name="connsiteX11" fmla="*/ 5930 w 26190"/>
                  <a:gd name="connsiteY11" fmla="*/ 13741 h 18369"/>
                  <a:gd name="connsiteX12" fmla="*/ 4050 w 26190"/>
                  <a:gd name="connsiteY12" fmla="*/ 11354 h 18369"/>
                  <a:gd name="connsiteX13" fmla="*/ 2820 w 26190"/>
                  <a:gd name="connsiteY13" fmla="*/ 8895 h 18369"/>
                  <a:gd name="connsiteX14" fmla="*/ 2097 w 26190"/>
                  <a:gd name="connsiteY14" fmla="*/ 6509 h 18369"/>
                  <a:gd name="connsiteX15" fmla="*/ 1591 w 26190"/>
                  <a:gd name="connsiteY15" fmla="*/ 4339 h 18369"/>
                  <a:gd name="connsiteX16" fmla="*/ 579 w 26190"/>
                  <a:gd name="connsiteY16" fmla="*/ 1157 h 18369"/>
                  <a:gd name="connsiteX17" fmla="*/ 0 w 26190"/>
                  <a:gd name="connsiteY17" fmla="*/ 0 h 18369"/>
                  <a:gd name="connsiteX18" fmla="*/ 723 w 26190"/>
                  <a:gd name="connsiteY18" fmla="*/ 1157 h 18369"/>
                  <a:gd name="connsiteX19" fmla="*/ 1953 w 26190"/>
                  <a:gd name="connsiteY19" fmla="*/ 4339 h 18369"/>
                  <a:gd name="connsiteX20" fmla="*/ 2604 w 26190"/>
                  <a:gd name="connsiteY20" fmla="*/ 6436 h 18369"/>
                  <a:gd name="connsiteX21" fmla="*/ 3471 w 26190"/>
                  <a:gd name="connsiteY21" fmla="*/ 8751 h 18369"/>
                  <a:gd name="connsiteX22" fmla="*/ 4845 w 26190"/>
                  <a:gd name="connsiteY22" fmla="*/ 11137 h 18369"/>
                  <a:gd name="connsiteX23" fmla="*/ 6870 w 26190"/>
                  <a:gd name="connsiteY23" fmla="*/ 13379 h 18369"/>
                  <a:gd name="connsiteX24" fmla="*/ 9474 w 26190"/>
                  <a:gd name="connsiteY24" fmla="*/ 15260 h 18369"/>
                  <a:gd name="connsiteX25" fmla="*/ 12511 w 26190"/>
                  <a:gd name="connsiteY25" fmla="*/ 16561 h 18369"/>
                  <a:gd name="connsiteX26" fmla="*/ 13307 w 26190"/>
                  <a:gd name="connsiteY26" fmla="*/ 16778 h 18369"/>
                  <a:gd name="connsiteX27" fmla="*/ 14102 w 26190"/>
                  <a:gd name="connsiteY27" fmla="*/ 16923 h 18369"/>
                  <a:gd name="connsiteX28" fmla="*/ 14898 w 26190"/>
                  <a:gd name="connsiteY28" fmla="*/ 17068 h 18369"/>
                  <a:gd name="connsiteX29" fmla="*/ 15693 w 26190"/>
                  <a:gd name="connsiteY29" fmla="*/ 17068 h 18369"/>
                  <a:gd name="connsiteX30" fmla="*/ 17212 w 26190"/>
                  <a:gd name="connsiteY30" fmla="*/ 17068 h 18369"/>
                  <a:gd name="connsiteX31" fmla="*/ 18659 w 26190"/>
                  <a:gd name="connsiteY31" fmla="*/ 17068 h 18369"/>
                  <a:gd name="connsiteX32" fmla="*/ 21117 w 26190"/>
                  <a:gd name="connsiteY32" fmla="*/ 16706 h 18369"/>
                  <a:gd name="connsiteX33" fmla="*/ 22998 w 26190"/>
                  <a:gd name="connsiteY33" fmla="*/ 16272 h 18369"/>
                  <a:gd name="connsiteX34" fmla="*/ 24661 w 26190"/>
                  <a:gd name="connsiteY34" fmla="*/ 15838 h 18369"/>
                  <a:gd name="connsiteX35" fmla="*/ 26108 w 26190"/>
                  <a:gd name="connsiteY35" fmla="*/ 16272 h 18369"/>
                  <a:gd name="connsiteX36" fmla="*/ 25529 w 26190"/>
                  <a:gd name="connsiteY36" fmla="*/ 17212 h 18369"/>
                  <a:gd name="connsiteX37" fmla="*/ 25529 w 26190"/>
                  <a:gd name="connsiteY37" fmla="*/ 17212 h 18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6190" h="18369">
                    <a:moveTo>
                      <a:pt x="25529" y="17357"/>
                    </a:moveTo>
                    <a:cubicBezTo>
                      <a:pt x="25529" y="17357"/>
                      <a:pt x="24878" y="17501"/>
                      <a:pt x="23793" y="17718"/>
                    </a:cubicBezTo>
                    <a:cubicBezTo>
                      <a:pt x="23287" y="17863"/>
                      <a:pt x="22492" y="18008"/>
                      <a:pt x="21696" y="18080"/>
                    </a:cubicBezTo>
                    <a:cubicBezTo>
                      <a:pt x="20828" y="18225"/>
                      <a:pt x="19888" y="18297"/>
                      <a:pt x="18876" y="18369"/>
                    </a:cubicBezTo>
                    <a:cubicBezTo>
                      <a:pt x="18369" y="18369"/>
                      <a:pt x="17791" y="18369"/>
                      <a:pt x="17212" y="18369"/>
                    </a:cubicBezTo>
                    <a:cubicBezTo>
                      <a:pt x="16634" y="18369"/>
                      <a:pt x="16055" y="18369"/>
                      <a:pt x="15477" y="18225"/>
                    </a:cubicBezTo>
                    <a:cubicBezTo>
                      <a:pt x="15187" y="18225"/>
                      <a:pt x="14898" y="18152"/>
                      <a:pt x="14536" y="18080"/>
                    </a:cubicBezTo>
                    <a:cubicBezTo>
                      <a:pt x="14247" y="18080"/>
                      <a:pt x="13958" y="17935"/>
                      <a:pt x="13669" y="17863"/>
                    </a:cubicBezTo>
                    <a:cubicBezTo>
                      <a:pt x="13379" y="17863"/>
                      <a:pt x="13090" y="17718"/>
                      <a:pt x="12728" y="17646"/>
                    </a:cubicBezTo>
                    <a:cubicBezTo>
                      <a:pt x="12439" y="17574"/>
                      <a:pt x="12150" y="17429"/>
                      <a:pt x="11860" y="17357"/>
                    </a:cubicBezTo>
                    <a:cubicBezTo>
                      <a:pt x="10703" y="16995"/>
                      <a:pt x="9619" y="16417"/>
                      <a:pt x="8534" y="15838"/>
                    </a:cubicBezTo>
                    <a:cubicBezTo>
                      <a:pt x="7594" y="15187"/>
                      <a:pt x="6653" y="14464"/>
                      <a:pt x="5930" y="13741"/>
                    </a:cubicBezTo>
                    <a:cubicBezTo>
                      <a:pt x="5135" y="12945"/>
                      <a:pt x="4556" y="12150"/>
                      <a:pt x="4050" y="11354"/>
                    </a:cubicBezTo>
                    <a:cubicBezTo>
                      <a:pt x="3544" y="10559"/>
                      <a:pt x="3110" y="9691"/>
                      <a:pt x="2820" y="8895"/>
                    </a:cubicBezTo>
                    <a:cubicBezTo>
                      <a:pt x="2531" y="8100"/>
                      <a:pt x="2314" y="7232"/>
                      <a:pt x="2097" y="6509"/>
                    </a:cubicBezTo>
                    <a:cubicBezTo>
                      <a:pt x="1953" y="5713"/>
                      <a:pt x="1736" y="4990"/>
                      <a:pt x="1591" y="4339"/>
                    </a:cubicBezTo>
                    <a:cubicBezTo>
                      <a:pt x="1302" y="3037"/>
                      <a:pt x="940" y="1953"/>
                      <a:pt x="579" y="1157"/>
                    </a:cubicBezTo>
                    <a:cubicBezTo>
                      <a:pt x="217" y="434"/>
                      <a:pt x="0" y="0"/>
                      <a:pt x="0" y="0"/>
                    </a:cubicBezTo>
                    <a:cubicBezTo>
                      <a:pt x="0" y="0"/>
                      <a:pt x="217" y="434"/>
                      <a:pt x="723" y="1157"/>
                    </a:cubicBezTo>
                    <a:cubicBezTo>
                      <a:pt x="1085" y="1880"/>
                      <a:pt x="1591" y="2965"/>
                      <a:pt x="1953" y="4339"/>
                    </a:cubicBezTo>
                    <a:cubicBezTo>
                      <a:pt x="2170" y="4990"/>
                      <a:pt x="2387" y="5713"/>
                      <a:pt x="2604" y="6436"/>
                    </a:cubicBezTo>
                    <a:cubicBezTo>
                      <a:pt x="2820" y="7160"/>
                      <a:pt x="3110" y="7955"/>
                      <a:pt x="3471" y="8751"/>
                    </a:cubicBezTo>
                    <a:cubicBezTo>
                      <a:pt x="3833" y="9546"/>
                      <a:pt x="4267" y="10342"/>
                      <a:pt x="4845" y="11137"/>
                    </a:cubicBezTo>
                    <a:cubicBezTo>
                      <a:pt x="5424" y="11933"/>
                      <a:pt x="6075" y="12656"/>
                      <a:pt x="6870" y="13379"/>
                    </a:cubicBezTo>
                    <a:cubicBezTo>
                      <a:pt x="7594" y="14102"/>
                      <a:pt x="8534" y="14681"/>
                      <a:pt x="9474" y="15260"/>
                    </a:cubicBezTo>
                    <a:cubicBezTo>
                      <a:pt x="10414" y="15766"/>
                      <a:pt x="11427" y="16272"/>
                      <a:pt x="12511" y="16561"/>
                    </a:cubicBezTo>
                    <a:cubicBezTo>
                      <a:pt x="12801" y="16634"/>
                      <a:pt x="13018" y="16706"/>
                      <a:pt x="13307" y="16778"/>
                    </a:cubicBezTo>
                    <a:cubicBezTo>
                      <a:pt x="13596" y="16778"/>
                      <a:pt x="13885" y="16851"/>
                      <a:pt x="14102" y="16923"/>
                    </a:cubicBezTo>
                    <a:cubicBezTo>
                      <a:pt x="14392" y="16923"/>
                      <a:pt x="14609" y="16995"/>
                      <a:pt x="14898" y="17068"/>
                    </a:cubicBezTo>
                    <a:cubicBezTo>
                      <a:pt x="15187" y="17068"/>
                      <a:pt x="15404" y="17068"/>
                      <a:pt x="15693" y="17068"/>
                    </a:cubicBezTo>
                    <a:cubicBezTo>
                      <a:pt x="16200" y="17068"/>
                      <a:pt x="16706" y="17140"/>
                      <a:pt x="17212" y="17068"/>
                    </a:cubicBezTo>
                    <a:cubicBezTo>
                      <a:pt x="17718" y="17068"/>
                      <a:pt x="18225" y="17068"/>
                      <a:pt x="18659" y="17068"/>
                    </a:cubicBezTo>
                    <a:cubicBezTo>
                      <a:pt x="19599" y="16995"/>
                      <a:pt x="20467" y="16923"/>
                      <a:pt x="21117" y="16706"/>
                    </a:cubicBezTo>
                    <a:cubicBezTo>
                      <a:pt x="21841" y="16561"/>
                      <a:pt x="22492" y="16489"/>
                      <a:pt x="22998" y="16272"/>
                    </a:cubicBezTo>
                    <a:cubicBezTo>
                      <a:pt x="24083" y="15983"/>
                      <a:pt x="24661" y="15838"/>
                      <a:pt x="24661" y="15838"/>
                    </a:cubicBezTo>
                    <a:cubicBezTo>
                      <a:pt x="25240" y="15693"/>
                      <a:pt x="25891" y="15838"/>
                      <a:pt x="26108" y="16272"/>
                    </a:cubicBezTo>
                    <a:cubicBezTo>
                      <a:pt x="26325" y="16634"/>
                      <a:pt x="26108" y="17068"/>
                      <a:pt x="25529" y="17212"/>
                    </a:cubicBezTo>
                    <a:cubicBezTo>
                      <a:pt x="25529" y="17212"/>
                      <a:pt x="25529" y="17212"/>
                      <a:pt x="25529" y="17212"/>
                    </a:cubicBezTo>
                    <a:close/>
                  </a:path>
                </a:pathLst>
              </a:custGeom>
              <a:solidFill>
                <a:srgbClr val="D9484A"/>
              </a:solidFill>
              <a:ln w="0" cap="flat">
                <a:noFill/>
                <a:prstDash val="solid"/>
                <a:miter/>
              </a:ln>
            </p:spPr>
            <p:txBody>
              <a:bodyPr rtlCol="0" anchor="ctr"/>
              <a:lstStyle/>
              <a:p>
                <a:endParaRPr lang="en-US" dirty="0"/>
              </a:p>
            </p:txBody>
          </p:sp>
          <p:sp>
            <p:nvSpPr>
              <p:cNvPr id="463" name="Freeform: Shape 462">
                <a:extLst>
                  <a:ext uri="{FF2B5EF4-FFF2-40B4-BE49-F238E27FC236}">
                    <a16:creationId xmlns:a16="http://schemas.microsoft.com/office/drawing/2014/main" id="{0B07D265-38A7-B884-EC00-36A3E15403BA}"/>
                  </a:ext>
                </a:extLst>
              </p:cNvPr>
              <p:cNvSpPr/>
              <p:nvPr/>
            </p:nvSpPr>
            <p:spPr>
              <a:xfrm>
                <a:off x="10225320" y="1169210"/>
                <a:ext cx="72677" cy="54312"/>
              </a:xfrm>
              <a:custGeom>
                <a:avLst/>
                <a:gdLst>
                  <a:gd name="connsiteX0" fmla="*/ 72677 w 72677"/>
                  <a:gd name="connsiteY0" fmla="*/ 0 h 54312"/>
                  <a:gd name="connsiteX1" fmla="*/ 72605 w 72677"/>
                  <a:gd name="connsiteY1" fmla="*/ 289 h 54312"/>
                  <a:gd name="connsiteX2" fmla="*/ 72315 w 72677"/>
                  <a:gd name="connsiteY2" fmla="*/ 1012 h 54312"/>
                  <a:gd name="connsiteX3" fmla="*/ 70218 w 72677"/>
                  <a:gd name="connsiteY3" fmla="*/ 3544 h 54312"/>
                  <a:gd name="connsiteX4" fmla="*/ 64577 w 72677"/>
                  <a:gd name="connsiteY4" fmla="*/ 6003 h 54312"/>
                  <a:gd name="connsiteX5" fmla="*/ 56116 w 72677"/>
                  <a:gd name="connsiteY5" fmla="*/ 7304 h 54312"/>
                  <a:gd name="connsiteX6" fmla="*/ 45991 w 72677"/>
                  <a:gd name="connsiteY6" fmla="*/ 7883 h 54312"/>
                  <a:gd name="connsiteX7" fmla="*/ 40712 w 72677"/>
                  <a:gd name="connsiteY7" fmla="*/ 8389 h 54312"/>
                  <a:gd name="connsiteX8" fmla="*/ 35215 w 72677"/>
                  <a:gd name="connsiteY8" fmla="*/ 9402 h 54312"/>
                  <a:gd name="connsiteX9" fmla="*/ 24150 w 72677"/>
                  <a:gd name="connsiteY9" fmla="*/ 12294 h 54312"/>
                  <a:gd name="connsiteX10" fmla="*/ 13881 w 72677"/>
                  <a:gd name="connsiteY10" fmla="*/ 16561 h 54312"/>
                  <a:gd name="connsiteX11" fmla="*/ 9831 w 72677"/>
                  <a:gd name="connsiteY11" fmla="*/ 19454 h 54312"/>
                  <a:gd name="connsiteX12" fmla="*/ 8963 w 72677"/>
                  <a:gd name="connsiteY12" fmla="*/ 20322 h 54312"/>
                  <a:gd name="connsiteX13" fmla="*/ 8168 w 72677"/>
                  <a:gd name="connsiteY13" fmla="*/ 21190 h 54312"/>
                  <a:gd name="connsiteX14" fmla="*/ 6721 w 72677"/>
                  <a:gd name="connsiteY14" fmla="*/ 22925 h 54312"/>
                  <a:gd name="connsiteX15" fmla="*/ 2960 w 72677"/>
                  <a:gd name="connsiteY15" fmla="*/ 30374 h 54312"/>
                  <a:gd name="connsiteX16" fmla="*/ 2165 w 72677"/>
                  <a:gd name="connsiteY16" fmla="*/ 37751 h 54312"/>
                  <a:gd name="connsiteX17" fmla="*/ 4045 w 72677"/>
                  <a:gd name="connsiteY17" fmla="*/ 44260 h 54312"/>
                  <a:gd name="connsiteX18" fmla="*/ 7951 w 72677"/>
                  <a:gd name="connsiteY18" fmla="*/ 49250 h 54312"/>
                  <a:gd name="connsiteX19" fmla="*/ 12507 w 72677"/>
                  <a:gd name="connsiteY19" fmla="*/ 52360 h 54312"/>
                  <a:gd name="connsiteX20" fmla="*/ 16050 w 72677"/>
                  <a:gd name="connsiteY20" fmla="*/ 53878 h 54312"/>
                  <a:gd name="connsiteX21" fmla="*/ 17352 w 72677"/>
                  <a:gd name="connsiteY21" fmla="*/ 54312 h 54312"/>
                  <a:gd name="connsiteX22" fmla="*/ 15978 w 72677"/>
                  <a:gd name="connsiteY22" fmla="*/ 53951 h 54312"/>
                  <a:gd name="connsiteX23" fmla="*/ 12217 w 72677"/>
                  <a:gd name="connsiteY23" fmla="*/ 52649 h 54312"/>
                  <a:gd name="connsiteX24" fmla="*/ 7227 w 72677"/>
                  <a:gd name="connsiteY24" fmla="*/ 49684 h 54312"/>
                  <a:gd name="connsiteX25" fmla="*/ 2671 w 72677"/>
                  <a:gd name="connsiteY25" fmla="*/ 44622 h 54312"/>
                  <a:gd name="connsiteX26" fmla="*/ 212 w 72677"/>
                  <a:gd name="connsiteY26" fmla="*/ 37823 h 54312"/>
                  <a:gd name="connsiteX27" fmla="*/ 646 w 72677"/>
                  <a:gd name="connsiteY27" fmla="*/ 30013 h 54312"/>
                  <a:gd name="connsiteX28" fmla="*/ 4407 w 72677"/>
                  <a:gd name="connsiteY28" fmla="*/ 21985 h 54312"/>
                  <a:gd name="connsiteX29" fmla="*/ 5926 w 72677"/>
                  <a:gd name="connsiteY29" fmla="*/ 20105 h 54312"/>
                  <a:gd name="connsiteX30" fmla="*/ 6793 w 72677"/>
                  <a:gd name="connsiteY30" fmla="*/ 19165 h 54312"/>
                  <a:gd name="connsiteX31" fmla="*/ 7661 w 72677"/>
                  <a:gd name="connsiteY31" fmla="*/ 18297 h 54312"/>
                  <a:gd name="connsiteX32" fmla="*/ 12217 w 72677"/>
                  <a:gd name="connsiteY32" fmla="*/ 15043 h 54312"/>
                  <a:gd name="connsiteX33" fmla="*/ 23138 w 72677"/>
                  <a:gd name="connsiteY33" fmla="*/ 10559 h 54312"/>
                  <a:gd name="connsiteX34" fmla="*/ 34637 w 72677"/>
                  <a:gd name="connsiteY34" fmla="*/ 7738 h 54312"/>
                  <a:gd name="connsiteX35" fmla="*/ 40278 w 72677"/>
                  <a:gd name="connsiteY35" fmla="*/ 6798 h 54312"/>
                  <a:gd name="connsiteX36" fmla="*/ 45919 w 72677"/>
                  <a:gd name="connsiteY36" fmla="*/ 6364 h 54312"/>
                  <a:gd name="connsiteX37" fmla="*/ 55971 w 72677"/>
                  <a:gd name="connsiteY37" fmla="*/ 6147 h 54312"/>
                  <a:gd name="connsiteX38" fmla="*/ 64216 w 72677"/>
                  <a:gd name="connsiteY38" fmla="*/ 5279 h 54312"/>
                  <a:gd name="connsiteX39" fmla="*/ 69784 w 72677"/>
                  <a:gd name="connsiteY39" fmla="*/ 3254 h 54312"/>
                  <a:gd name="connsiteX40" fmla="*/ 72098 w 72677"/>
                  <a:gd name="connsiteY40" fmla="*/ 940 h 54312"/>
                  <a:gd name="connsiteX41" fmla="*/ 72460 w 72677"/>
                  <a:gd name="connsiteY41" fmla="*/ 217 h 54312"/>
                  <a:gd name="connsiteX42" fmla="*/ 72605 w 72677"/>
                  <a:gd name="connsiteY42" fmla="*/ 0 h 5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2677" h="54312">
                    <a:moveTo>
                      <a:pt x="72677" y="0"/>
                    </a:moveTo>
                    <a:cubicBezTo>
                      <a:pt x="72677" y="0"/>
                      <a:pt x="72677" y="72"/>
                      <a:pt x="72605" y="289"/>
                    </a:cubicBezTo>
                    <a:cubicBezTo>
                      <a:pt x="72605" y="434"/>
                      <a:pt x="72533" y="723"/>
                      <a:pt x="72315" y="1012"/>
                    </a:cubicBezTo>
                    <a:cubicBezTo>
                      <a:pt x="72026" y="1663"/>
                      <a:pt x="71520" y="2604"/>
                      <a:pt x="70218" y="3544"/>
                    </a:cubicBezTo>
                    <a:cubicBezTo>
                      <a:pt x="68989" y="4484"/>
                      <a:pt x="67036" y="5424"/>
                      <a:pt x="64577" y="6003"/>
                    </a:cubicBezTo>
                    <a:cubicBezTo>
                      <a:pt x="62118" y="6653"/>
                      <a:pt x="59226" y="7015"/>
                      <a:pt x="56116" y="7304"/>
                    </a:cubicBezTo>
                    <a:cubicBezTo>
                      <a:pt x="53006" y="7594"/>
                      <a:pt x="49535" y="7666"/>
                      <a:pt x="45991" y="7883"/>
                    </a:cubicBezTo>
                    <a:cubicBezTo>
                      <a:pt x="44255" y="7955"/>
                      <a:pt x="42447" y="8100"/>
                      <a:pt x="40712" y="8389"/>
                    </a:cubicBezTo>
                    <a:cubicBezTo>
                      <a:pt x="38831" y="8678"/>
                      <a:pt x="37096" y="9040"/>
                      <a:pt x="35215" y="9402"/>
                    </a:cubicBezTo>
                    <a:cubicBezTo>
                      <a:pt x="31527" y="10197"/>
                      <a:pt x="27839" y="11137"/>
                      <a:pt x="24150" y="12294"/>
                    </a:cubicBezTo>
                    <a:cubicBezTo>
                      <a:pt x="20534" y="13452"/>
                      <a:pt x="16918" y="14826"/>
                      <a:pt x="13881" y="16561"/>
                    </a:cubicBezTo>
                    <a:cubicBezTo>
                      <a:pt x="12290" y="17429"/>
                      <a:pt x="10988" y="18369"/>
                      <a:pt x="9831" y="19454"/>
                    </a:cubicBezTo>
                    <a:cubicBezTo>
                      <a:pt x="9542" y="19743"/>
                      <a:pt x="9180" y="20033"/>
                      <a:pt x="8963" y="20322"/>
                    </a:cubicBezTo>
                    <a:lnTo>
                      <a:pt x="8168" y="21190"/>
                    </a:lnTo>
                    <a:cubicBezTo>
                      <a:pt x="7661" y="21768"/>
                      <a:pt x="7155" y="22347"/>
                      <a:pt x="6721" y="22925"/>
                    </a:cubicBezTo>
                    <a:cubicBezTo>
                      <a:pt x="4985" y="25312"/>
                      <a:pt x="3684" y="27843"/>
                      <a:pt x="2960" y="30374"/>
                    </a:cubicBezTo>
                    <a:cubicBezTo>
                      <a:pt x="2237" y="32906"/>
                      <a:pt x="1948" y="35437"/>
                      <a:pt x="2165" y="37751"/>
                    </a:cubicBezTo>
                    <a:cubicBezTo>
                      <a:pt x="2382" y="40138"/>
                      <a:pt x="3033" y="42307"/>
                      <a:pt x="4045" y="44260"/>
                    </a:cubicBezTo>
                    <a:cubicBezTo>
                      <a:pt x="5058" y="46213"/>
                      <a:pt x="6432" y="47876"/>
                      <a:pt x="7951" y="49250"/>
                    </a:cubicBezTo>
                    <a:cubicBezTo>
                      <a:pt x="9469" y="50624"/>
                      <a:pt x="11060" y="51637"/>
                      <a:pt x="12507" y="52360"/>
                    </a:cubicBezTo>
                    <a:cubicBezTo>
                      <a:pt x="13953" y="53083"/>
                      <a:pt x="15183" y="53589"/>
                      <a:pt x="16050" y="53878"/>
                    </a:cubicBezTo>
                    <a:cubicBezTo>
                      <a:pt x="16918" y="54168"/>
                      <a:pt x="17352" y="54312"/>
                      <a:pt x="17352" y="54312"/>
                    </a:cubicBezTo>
                    <a:cubicBezTo>
                      <a:pt x="17352" y="54312"/>
                      <a:pt x="16846" y="54168"/>
                      <a:pt x="15978" y="53951"/>
                    </a:cubicBezTo>
                    <a:cubicBezTo>
                      <a:pt x="15038" y="53734"/>
                      <a:pt x="13736" y="53300"/>
                      <a:pt x="12217" y="52649"/>
                    </a:cubicBezTo>
                    <a:cubicBezTo>
                      <a:pt x="10699" y="51926"/>
                      <a:pt x="8891" y="50986"/>
                      <a:pt x="7227" y="49684"/>
                    </a:cubicBezTo>
                    <a:cubicBezTo>
                      <a:pt x="5492" y="48382"/>
                      <a:pt x="3901" y="46646"/>
                      <a:pt x="2671" y="44622"/>
                    </a:cubicBezTo>
                    <a:cubicBezTo>
                      <a:pt x="1442" y="42597"/>
                      <a:pt x="574" y="40282"/>
                      <a:pt x="212" y="37823"/>
                    </a:cubicBezTo>
                    <a:cubicBezTo>
                      <a:pt x="-149" y="35365"/>
                      <a:pt x="-77" y="32689"/>
                      <a:pt x="646" y="30013"/>
                    </a:cubicBezTo>
                    <a:cubicBezTo>
                      <a:pt x="1369" y="27337"/>
                      <a:pt x="2527" y="24589"/>
                      <a:pt x="4407" y="21985"/>
                    </a:cubicBezTo>
                    <a:cubicBezTo>
                      <a:pt x="4841" y="21334"/>
                      <a:pt x="5419" y="20684"/>
                      <a:pt x="5926" y="20105"/>
                    </a:cubicBezTo>
                    <a:lnTo>
                      <a:pt x="6793" y="19165"/>
                    </a:lnTo>
                    <a:cubicBezTo>
                      <a:pt x="6793" y="19165"/>
                      <a:pt x="7372" y="18586"/>
                      <a:pt x="7661" y="18297"/>
                    </a:cubicBezTo>
                    <a:cubicBezTo>
                      <a:pt x="8963" y="17068"/>
                      <a:pt x="10482" y="15983"/>
                      <a:pt x="12217" y="15043"/>
                    </a:cubicBezTo>
                    <a:cubicBezTo>
                      <a:pt x="15616" y="13162"/>
                      <a:pt x="19377" y="11788"/>
                      <a:pt x="23138" y="10559"/>
                    </a:cubicBezTo>
                    <a:cubicBezTo>
                      <a:pt x="26971" y="9402"/>
                      <a:pt x="30804" y="8461"/>
                      <a:pt x="34637" y="7738"/>
                    </a:cubicBezTo>
                    <a:cubicBezTo>
                      <a:pt x="36517" y="7377"/>
                      <a:pt x="38470" y="7015"/>
                      <a:pt x="40278" y="6798"/>
                    </a:cubicBezTo>
                    <a:cubicBezTo>
                      <a:pt x="42230" y="6509"/>
                      <a:pt x="44111" y="6436"/>
                      <a:pt x="45919" y="6364"/>
                    </a:cubicBezTo>
                    <a:cubicBezTo>
                      <a:pt x="49535" y="6292"/>
                      <a:pt x="52934" y="6292"/>
                      <a:pt x="55971" y="6147"/>
                    </a:cubicBezTo>
                    <a:cubicBezTo>
                      <a:pt x="59081" y="6003"/>
                      <a:pt x="61901" y="5786"/>
                      <a:pt x="64216" y="5279"/>
                    </a:cubicBezTo>
                    <a:cubicBezTo>
                      <a:pt x="66602" y="4845"/>
                      <a:pt x="68482" y="4050"/>
                      <a:pt x="69784" y="3254"/>
                    </a:cubicBezTo>
                    <a:cubicBezTo>
                      <a:pt x="71086" y="2387"/>
                      <a:pt x="71737" y="1519"/>
                      <a:pt x="72098" y="940"/>
                    </a:cubicBezTo>
                    <a:cubicBezTo>
                      <a:pt x="72315" y="651"/>
                      <a:pt x="72388" y="362"/>
                      <a:pt x="72460" y="217"/>
                    </a:cubicBezTo>
                    <a:cubicBezTo>
                      <a:pt x="72533" y="72"/>
                      <a:pt x="72605" y="0"/>
                      <a:pt x="72605" y="0"/>
                    </a:cubicBezTo>
                    <a:close/>
                  </a:path>
                </a:pathLst>
              </a:custGeom>
              <a:solidFill>
                <a:srgbClr val="D9484A"/>
              </a:solidFill>
              <a:ln w="0" cap="flat">
                <a:noFill/>
                <a:prstDash val="solid"/>
                <a:miter/>
              </a:ln>
            </p:spPr>
            <p:txBody>
              <a:bodyPr rtlCol="0" anchor="ctr"/>
              <a:lstStyle/>
              <a:p>
                <a:endParaRPr lang="en-US" dirty="0"/>
              </a:p>
            </p:txBody>
          </p:sp>
          <p:sp>
            <p:nvSpPr>
              <p:cNvPr id="464" name="Freeform: Shape 463">
                <a:extLst>
                  <a:ext uri="{FF2B5EF4-FFF2-40B4-BE49-F238E27FC236}">
                    <a16:creationId xmlns:a16="http://schemas.microsoft.com/office/drawing/2014/main" id="{7F8453AE-0EDE-FD9E-3441-E2100FDB6A65}"/>
                  </a:ext>
                </a:extLst>
              </p:cNvPr>
              <p:cNvSpPr/>
              <p:nvPr/>
            </p:nvSpPr>
            <p:spPr>
              <a:xfrm>
                <a:off x="10277024" y="1211373"/>
                <a:ext cx="30229" cy="11715"/>
              </a:xfrm>
              <a:custGeom>
                <a:avLst/>
                <a:gdLst>
                  <a:gd name="connsiteX0" fmla="*/ 72 w 30229"/>
                  <a:gd name="connsiteY0" fmla="*/ 434 h 11715"/>
                  <a:gd name="connsiteX1" fmla="*/ 1663 w 30229"/>
                  <a:gd name="connsiteY1" fmla="*/ 289 h 11715"/>
                  <a:gd name="connsiteX2" fmla="*/ 5858 w 30229"/>
                  <a:gd name="connsiteY2" fmla="*/ 0 h 11715"/>
                  <a:gd name="connsiteX3" fmla="*/ 8678 w 30229"/>
                  <a:gd name="connsiteY3" fmla="*/ 0 h 11715"/>
                  <a:gd name="connsiteX4" fmla="*/ 11860 w 30229"/>
                  <a:gd name="connsiteY4" fmla="*/ 217 h 11715"/>
                  <a:gd name="connsiteX5" fmla="*/ 13524 w 30229"/>
                  <a:gd name="connsiteY5" fmla="*/ 434 h 11715"/>
                  <a:gd name="connsiteX6" fmla="*/ 15260 w 30229"/>
                  <a:gd name="connsiteY6" fmla="*/ 723 h 11715"/>
                  <a:gd name="connsiteX7" fmla="*/ 18659 w 30229"/>
                  <a:gd name="connsiteY7" fmla="*/ 1736 h 11715"/>
                  <a:gd name="connsiteX8" fmla="*/ 21696 w 30229"/>
                  <a:gd name="connsiteY8" fmla="*/ 3182 h 11715"/>
                  <a:gd name="connsiteX9" fmla="*/ 22998 w 30229"/>
                  <a:gd name="connsiteY9" fmla="*/ 3978 h 11715"/>
                  <a:gd name="connsiteX10" fmla="*/ 24155 w 30229"/>
                  <a:gd name="connsiteY10" fmla="*/ 4845 h 11715"/>
                  <a:gd name="connsiteX11" fmla="*/ 26108 w 30229"/>
                  <a:gd name="connsiteY11" fmla="*/ 6581 h 11715"/>
                  <a:gd name="connsiteX12" fmla="*/ 27626 w 30229"/>
                  <a:gd name="connsiteY12" fmla="*/ 8172 h 11715"/>
                  <a:gd name="connsiteX13" fmla="*/ 29579 w 30229"/>
                  <a:gd name="connsiteY13" fmla="*/ 10703 h 11715"/>
                  <a:gd name="connsiteX14" fmla="*/ 30230 w 30229"/>
                  <a:gd name="connsiteY14" fmla="*/ 11716 h 11715"/>
                  <a:gd name="connsiteX15" fmla="*/ 29073 w 30229"/>
                  <a:gd name="connsiteY15" fmla="*/ 10920 h 11715"/>
                  <a:gd name="connsiteX16" fmla="*/ 26252 w 30229"/>
                  <a:gd name="connsiteY16" fmla="*/ 8823 h 11715"/>
                  <a:gd name="connsiteX17" fmla="*/ 24372 w 30229"/>
                  <a:gd name="connsiteY17" fmla="*/ 7449 h 11715"/>
                  <a:gd name="connsiteX18" fmla="*/ 22275 w 30229"/>
                  <a:gd name="connsiteY18" fmla="*/ 6003 h 11715"/>
                  <a:gd name="connsiteX19" fmla="*/ 21117 w 30229"/>
                  <a:gd name="connsiteY19" fmla="*/ 5279 h 11715"/>
                  <a:gd name="connsiteX20" fmla="*/ 19888 w 30229"/>
                  <a:gd name="connsiteY20" fmla="*/ 4628 h 11715"/>
                  <a:gd name="connsiteX21" fmla="*/ 17285 w 30229"/>
                  <a:gd name="connsiteY21" fmla="*/ 3399 h 11715"/>
                  <a:gd name="connsiteX22" fmla="*/ 14392 w 30229"/>
                  <a:gd name="connsiteY22" fmla="*/ 2531 h 11715"/>
                  <a:gd name="connsiteX23" fmla="*/ 12873 w 30229"/>
                  <a:gd name="connsiteY23" fmla="*/ 2170 h 11715"/>
                  <a:gd name="connsiteX24" fmla="*/ 11354 w 30229"/>
                  <a:gd name="connsiteY24" fmla="*/ 1880 h 11715"/>
                  <a:gd name="connsiteX25" fmla="*/ 8389 w 30229"/>
                  <a:gd name="connsiteY25" fmla="*/ 1446 h 11715"/>
                  <a:gd name="connsiteX26" fmla="*/ 5713 w 30229"/>
                  <a:gd name="connsiteY26" fmla="*/ 1157 h 11715"/>
                  <a:gd name="connsiteX27" fmla="*/ 3399 w 30229"/>
                  <a:gd name="connsiteY27" fmla="*/ 940 h 11715"/>
                  <a:gd name="connsiteX28" fmla="*/ 1591 w 30229"/>
                  <a:gd name="connsiteY28" fmla="*/ 723 h 11715"/>
                  <a:gd name="connsiteX29" fmla="*/ 0 w 30229"/>
                  <a:gd name="connsiteY29" fmla="*/ 506 h 1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229" h="11715">
                    <a:moveTo>
                      <a:pt x="72" y="434"/>
                    </a:moveTo>
                    <a:cubicBezTo>
                      <a:pt x="72" y="434"/>
                      <a:pt x="651" y="362"/>
                      <a:pt x="1663" y="289"/>
                    </a:cubicBezTo>
                    <a:cubicBezTo>
                      <a:pt x="2676" y="145"/>
                      <a:pt x="4122" y="72"/>
                      <a:pt x="5858" y="0"/>
                    </a:cubicBezTo>
                    <a:cubicBezTo>
                      <a:pt x="6726" y="0"/>
                      <a:pt x="7666" y="0"/>
                      <a:pt x="8678" y="0"/>
                    </a:cubicBezTo>
                    <a:cubicBezTo>
                      <a:pt x="9691" y="0"/>
                      <a:pt x="10776" y="0"/>
                      <a:pt x="11860" y="217"/>
                    </a:cubicBezTo>
                    <a:cubicBezTo>
                      <a:pt x="12439" y="217"/>
                      <a:pt x="13018" y="362"/>
                      <a:pt x="13524" y="434"/>
                    </a:cubicBezTo>
                    <a:cubicBezTo>
                      <a:pt x="14102" y="506"/>
                      <a:pt x="14681" y="651"/>
                      <a:pt x="15260" y="723"/>
                    </a:cubicBezTo>
                    <a:cubicBezTo>
                      <a:pt x="16417" y="1012"/>
                      <a:pt x="17574" y="1302"/>
                      <a:pt x="18659" y="1736"/>
                    </a:cubicBezTo>
                    <a:cubicBezTo>
                      <a:pt x="19743" y="2170"/>
                      <a:pt x="20756" y="2604"/>
                      <a:pt x="21696" y="3182"/>
                    </a:cubicBezTo>
                    <a:cubicBezTo>
                      <a:pt x="22202" y="3471"/>
                      <a:pt x="22564" y="3688"/>
                      <a:pt x="22998" y="3978"/>
                    </a:cubicBezTo>
                    <a:cubicBezTo>
                      <a:pt x="23432" y="4267"/>
                      <a:pt x="23793" y="4556"/>
                      <a:pt x="24155" y="4845"/>
                    </a:cubicBezTo>
                    <a:cubicBezTo>
                      <a:pt x="24878" y="5424"/>
                      <a:pt x="25529" y="6003"/>
                      <a:pt x="26108" y="6581"/>
                    </a:cubicBezTo>
                    <a:cubicBezTo>
                      <a:pt x="26686" y="7160"/>
                      <a:pt x="27192" y="7666"/>
                      <a:pt x="27626" y="8172"/>
                    </a:cubicBezTo>
                    <a:cubicBezTo>
                      <a:pt x="28494" y="9185"/>
                      <a:pt x="29145" y="10052"/>
                      <a:pt x="29579" y="10703"/>
                    </a:cubicBezTo>
                    <a:cubicBezTo>
                      <a:pt x="30013" y="11354"/>
                      <a:pt x="30230" y="11716"/>
                      <a:pt x="30230" y="11716"/>
                    </a:cubicBezTo>
                    <a:cubicBezTo>
                      <a:pt x="30230" y="11716"/>
                      <a:pt x="29796" y="11427"/>
                      <a:pt x="29073" y="10920"/>
                    </a:cubicBezTo>
                    <a:cubicBezTo>
                      <a:pt x="28349" y="10414"/>
                      <a:pt x="27409" y="9691"/>
                      <a:pt x="26252" y="8823"/>
                    </a:cubicBezTo>
                    <a:cubicBezTo>
                      <a:pt x="25674" y="8389"/>
                      <a:pt x="25023" y="7955"/>
                      <a:pt x="24372" y="7449"/>
                    </a:cubicBezTo>
                    <a:cubicBezTo>
                      <a:pt x="23721" y="6943"/>
                      <a:pt x="22998" y="6436"/>
                      <a:pt x="22275" y="6003"/>
                    </a:cubicBezTo>
                    <a:cubicBezTo>
                      <a:pt x="21913" y="5713"/>
                      <a:pt x="21551" y="5496"/>
                      <a:pt x="21117" y="5279"/>
                    </a:cubicBezTo>
                    <a:cubicBezTo>
                      <a:pt x="20756" y="5062"/>
                      <a:pt x="20322" y="4773"/>
                      <a:pt x="19888" y="4628"/>
                    </a:cubicBezTo>
                    <a:cubicBezTo>
                      <a:pt x="19093" y="4195"/>
                      <a:pt x="18152" y="3761"/>
                      <a:pt x="17285" y="3399"/>
                    </a:cubicBezTo>
                    <a:cubicBezTo>
                      <a:pt x="16344" y="3037"/>
                      <a:pt x="15404" y="2748"/>
                      <a:pt x="14392" y="2531"/>
                    </a:cubicBezTo>
                    <a:cubicBezTo>
                      <a:pt x="13885" y="2459"/>
                      <a:pt x="13379" y="2314"/>
                      <a:pt x="12873" y="2170"/>
                    </a:cubicBezTo>
                    <a:cubicBezTo>
                      <a:pt x="12367" y="2097"/>
                      <a:pt x="11860" y="2025"/>
                      <a:pt x="11354" y="1880"/>
                    </a:cubicBezTo>
                    <a:cubicBezTo>
                      <a:pt x="10342" y="1736"/>
                      <a:pt x="9329" y="1591"/>
                      <a:pt x="8389" y="1446"/>
                    </a:cubicBezTo>
                    <a:cubicBezTo>
                      <a:pt x="7449" y="1374"/>
                      <a:pt x="6509" y="1229"/>
                      <a:pt x="5713" y="1157"/>
                    </a:cubicBezTo>
                    <a:cubicBezTo>
                      <a:pt x="4845" y="1085"/>
                      <a:pt x="4122" y="1012"/>
                      <a:pt x="3399" y="940"/>
                    </a:cubicBezTo>
                    <a:cubicBezTo>
                      <a:pt x="2676" y="868"/>
                      <a:pt x="2097" y="796"/>
                      <a:pt x="1591" y="723"/>
                    </a:cubicBezTo>
                    <a:cubicBezTo>
                      <a:pt x="579" y="579"/>
                      <a:pt x="0" y="506"/>
                      <a:pt x="0" y="506"/>
                    </a:cubicBezTo>
                    <a:close/>
                  </a:path>
                </a:pathLst>
              </a:custGeom>
              <a:solidFill>
                <a:srgbClr val="D9484A"/>
              </a:solidFill>
              <a:ln w="0" cap="flat">
                <a:noFill/>
                <a:prstDash val="solid"/>
                <a:miter/>
              </a:ln>
            </p:spPr>
            <p:txBody>
              <a:bodyPr rtlCol="0" anchor="ctr"/>
              <a:lstStyle/>
              <a:p>
                <a:endParaRPr lang="en-US" dirty="0"/>
              </a:p>
            </p:txBody>
          </p:sp>
          <p:sp>
            <p:nvSpPr>
              <p:cNvPr id="465" name="Freeform: Shape 464">
                <a:extLst>
                  <a:ext uri="{FF2B5EF4-FFF2-40B4-BE49-F238E27FC236}">
                    <a16:creationId xmlns:a16="http://schemas.microsoft.com/office/drawing/2014/main" id="{1FD7331F-F8B4-B99D-3A82-CD73DB4BE890}"/>
                  </a:ext>
                </a:extLst>
              </p:cNvPr>
              <p:cNvSpPr/>
              <p:nvPr/>
            </p:nvSpPr>
            <p:spPr>
              <a:xfrm>
                <a:off x="10295104" y="1200452"/>
                <a:ext cx="4339" cy="14832"/>
              </a:xfrm>
              <a:custGeom>
                <a:avLst/>
                <a:gdLst>
                  <a:gd name="connsiteX0" fmla="*/ 0 w 4339"/>
                  <a:gd name="connsiteY0" fmla="*/ 13885 h 14832"/>
                  <a:gd name="connsiteX1" fmla="*/ 72 w 4339"/>
                  <a:gd name="connsiteY1" fmla="*/ 13307 h 14832"/>
                  <a:gd name="connsiteX2" fmla="*/ 217 w 4339"/>
                  <a:gd name="connsiteY2" fmla="*/ 12584 h 14832"/>
                  <a:gd name="connsiteX3" fmla="*/ 362 w 4339"/>
                  <a:gd name="connsiteY3" fmla="*/ 11716 h 14832"/>
                  <a:gd name="connsiteX4" fmla="*/ 1012 w 4339"/>
                  <a:gd name="connsiteY4" fmla="*/ 9402 h 14832"/>
                  <a:gd name="connsiteX5" fmla="*/ 1953 w 4339"/>
                  <a:gd name="connsiteY5" fmla="*/ 6870 h 14832"/>
                  <a:gd name="connsiteX6" fmla="*/ 3761 w 4339"/>
                  <a:gd name="connsiteY6" fmla="*/ 2170 h 14832"/>
                  <a:gd name="connsiteX7" fmla="*/ 4195 w 4339"/>
                  <a:gd name="connsiteY7" fmla="*/ 579 h 14832"/>
                  <a:gd name="connsiteX8" fmla="*/ 4339 w 4339"/>
                  <a:gd name="connsiteY8" fmla="*/ 0 h 14832"/>
                  <a:gd name="connsiteX9" fmla="*/ 4339 w 4339"/>
                  <a:gd name="connsiteY9" fmla="*/ 579 h 14832"/>
                  <a:gd name="connsiteX10" fmla="*/ 4195 w 4339"/>
                  <a:gd name="connsiteY10" fmla="*/ 2170 h 14832"/>
                  <a:gd name="connsiteX11" fmla="*/ 3327 w 4339"/>
                  <a:gd name="connsiteY11" fmla="*/ 6943 h 14832"/>
                  <a:gd name="connsiteX12" fmla="*/ 2965 w 4339"/>
                  <a:gd name="connsiteY12" fmla="*/ 9474 h 14832"/>
                  <a:gd name="connsiteX13" fmla="*/ 2820 w 4339"/>
                  <a:gd name="connsiteY13" fmla="*/ 11644 h 14832"/>
                  <a:gd name="connsiteX14" fmla="*/ 2820 w 4339"/>
                  <a:gd name="connsiteY14" fmla="*/ 12511 h 14832"/>
                  <a:gd name="connsiteX15" fmla="*/ 2820 w 4339"/>
                  <a:gd name="connsiteY15" fmla="*/ 13235 h 14832"/>
                  <a:gd name="connsiteX16" fmla="*/ 2820 w 4339"/>
                  <a:gd name="connsiteY16" fmla="*/ 13813 h 14832"/>
                  <a:gd name="connsiteX17" fmla="*/ 1446 w 4339"/>
                  <a:gd name="connsiteY17" fmla="*/ 14826 h 14832"/>
                  <a:gd name="connsiteX18" fmla="*/ 0 w 4339"/>
                  <a:gd name="connsiteY18" fmla="*/ 13885 h 14832"/>
                  <a:gd name="connsiteX19" fmla="*/ 0 w 4339"/>
                  <a:gd name="connsiteY19" fmla="*/ 13741 h 14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 h="14832">
                    <a:moveTo>
                      <a:pt x="0" y="13885"/>
                    </a:moveTo>
                    <a:cubicBezTo>
                      <a:pt x="0" y="13885"/>
                      <a:pt x="0" y="13668"/>
                      <a:pt x="72" y="13307"/>
                    </a:cubicBezTo>
                    <a:cubicBezTo>
                      <a:pt x="72" y="13090"/>
                      <a:pt x="72" y="12873"/>
                      <a:pt x="217" y="12584"/>
                    </a:cubicBezTo>
                    <a:cubicBezTo>
                      <a:pt x="217" y="12294"/>
                      <a:pt x="217" y="12005"/>
                      <a:pt x="362" y="11716"/>
                    </a:cubicBezTo>
                    <a:cubicBezTo>
                      <a:pt x="506" y="11065"/>
                      <a:pt x="723" y="10269"/>
                      <a:pt x="1012" y="9402"/>
                    </a:cubicBezTo>
                    <a:cubicBezTo>
                      <a:pt x="1302" y="8606"/>
                      <a:pt x="1591" y="7738"/>
                      <a:pt x="1953" y="6870"/>
                    </a:cubicBezTo>
                    <a:cubicBezTo>
                      <a:pt x="2604" y="5135"/>
                      <a:pt x="3327" y="3471"/>
                      <a:pt x="3761" y="2170"/>
                    </a:cubicBezTo>
                    <a:cubicBezTo>
                      <a:pt x="3978" y="1519"/>
                      <a:pt x="4122" y="1012"/>
                      <a:pt x="4195" y="579"/>
                    </a:cubicBezTo>
                    <a:cubicBezTo>
                      <a:pt x="4267" y="217"/>
                      <a:pt x="4339" y="0"/>
                      <a:pt x="4339" y="0"/>
                    </a:cubicBezTo>
                    <a:cubicBezTo>
                      <a:pt x="4339" y="0"/>
                      <a:pt x="4339" y="217"/>
                      <a:pt x="4339" y="579"/>
                    </a:cubicBezTo>
                    <a:cubicBezTo>
                      <a:pt x="4339" y="940"/>
                      <a:pt x="4339" y="1519"/>
                      <a:pt x="4195" y="2170"/>
                    </a:cubicBezTo>
                    <a:cubicBezTo>
                      <a:pt x="4050" y="3471"/>
                      <a:pt x="3688" y="5207"/>
                      <a:pt x="3327" y="6943"/>
                    </a:cubicBezTo>
                    <a:cubicBezTo>
                      <a:pt x="3182" y="7811"/>
                      <a:pt x="3037" y="8678"/>
                      <a:pt x="2965" y="9474"/>
                    </a:cubicBezTo>
                    <a:cubicBezTo>
                      <a:pt x="2820" y="10269"/>
                      <a:pt x="2820" y="10993"/>
                      <a:pt x="2820" y="11644"/>
                    </a:cubicBezTo>
                    <a:cubicBezTo>
                      <a:pt x="2820" y="11933"/>
                      <a:pt x="2820" y="12294"/>
                      <a:pt x="2820" y="12511"/>
                    </a:cubicBezTo>
                    <a:cubicBezTo>
                      <a:pt x="2820" y="12801"/>
                      <a:pt x="2820" y="13018"/>
                      <a:pt x="2820" y="13235"/>
                    </a:cubicBezTo>
                    <a:cubicBezTo>
                      <a:pt x="2820" y="13596"/>
                      <a:pt x="2820" y="13813"/>
                      <a:pt x="2820" y="13813"/>
                    </a:cubicBezTo>
                    <a:cubicBezTo>
                      <a:pt x="2820" y="14319"/>
                      <a:pt x="2242" y="14753"/>
                      <a:pt x="1446" y="14826"/>
                    </a:cubicBezTo>
                    <a:cubicBezTo>
                      <a:pt x="651" y="14898"/>
                      <a:pt x="0" y="14392"/>
                      <a:pt x="0" y="13885"/>
                    </a:cubicBezTo>
                    <a:cubicBezTo>
                      <a:pt x="0" y="13885"/>
                      <a:pt x="0" y="13813"/>
                      <a:pt x="0" y="13741"/>
                    </a:cubicBezTo>
                    <a:close/>
                  </a:path>
                </a:pathLst>
              </a:custGeom>
              <a:solidFill>
                <a:srgbClr val="D9484A"/>
              </a:solidFill>
              <a:ln w="0" cap="flat">
                <a:noFill/>
                <a:prstDash val="solid"/>
                <a:miter/>
              </a:ln>
            </p:spPr>
            <p:txBody>
              <a:bodyPr rtlCol="0" anchor="ctr"/>
              <a:lstStyle/>
              <a:p>
                <a:endParaRPr lang="en-US" dirty="0"/>
              </a:p>
            </p:txBody>
          </p:sp>
          <p:sp>
            <p:nvSpPr>
              <p:cNvPr id="466" name="Freeform: Shape 465">
                <a:extLst>
                  <a:ext uri="{FF2B5EF4-FFF2-40B4-BE49-F238E27FC236}">
                    <a16:creationId xmlns:a16="http://schemas.microsoft.com/office/drawing/2014/main" id="{85C53F53-FB15-4727-042E-45A40F264042}"/>
                  </a:ext>
                </a:extLst>
              </p:cNvPr>
              <p:cNvSpPr/>
              <p:nvPr/>
            </p:nvSpPr>
            <p:spPr>
              <a:xfrm>
                <a:off x="10217794" y="1214424"/>
                <a:ext cx="12396" cy="16474"/>
              </a:xfrm>
              <a:custGeom>
                <a:avLst/>
                <a:gdLst>
                  <a:gd name="connsiteX0" fmla="*/ 12222 w 12396"/>
                  <a:gd name="connsiteY0" fmla="*/ 926 h 16474"/>
                  <a:gd name="connsiteX1" fmla="*/ 11571 w 12396"/>
                  <a:gd name="connsiteY1" fmla="*/ 1577 h 16474"/>
                  <a:gd name="connsiteX2" fmla="*/ 9836 w 12396"/>
                  <a:gd name="connsiteY2" fmla="*/ 3240 h 16474"/>
                  <a:gd name="connsiteX3" fmla="*/ 4267 w 12396"/>
                  <a:gd name="connsiteY3" fmla="*/ 8158 h 16474"/>
                  <a:gd name="connsiteX4" fmla="*/ 2965 w 12396"/>
                  <a:gd name="connsiteY4" fmla="*/ 9532 h 16474"/>
                  <a:gd name="connsiteX5" fmla="*/ 1880 w 12396"/>
                  <a:gd name="connsiteY5" fmla="*/ 10979 h 16474"/>
                  <a:gd name="connsiteX6" fmla="*/ 1085 w 12396"/>
                  <a:gd name="connsiteY6" fmla="*/ 12353 h 16474"/>
                  <a:gd name="connsiteX7" fmla="*/ 506 w 12396"/>
                  <a:gd name="connsiteY7" fmla="*/ 13654 h 16474"/>
                  <a:gd name="connsiteX8" fmla="*/ 217 w 12396"/>
                  <a:gd name="connsiteY8" fmla="*/ 14812 h 16474"/>
                  <a:gd name="connsiteX9" fmla="*/ 72 w 12396"/>
                  <a:gd name="connsiteY9" fmla="*/ 15679 h 16474"/>
                  <a:gd name="connsiteX10" fmla="*/ 0 w 12396"/>
                  <a:gd name="connsiteY10" fmla="*/ 16475 h 16474"/>
                  <a:gd name="connsiteX11" fmla="*/ 0 w 12396"/>
                  <a:gd name="connsiteY11" fmla="*/ 15679 h 16474"/>
                  <a:gd name="connsiteX12" fmla="*/ 72 w 12396"/>
                  <a:gd name="connsiteY12" fmla="*/ 14812 h 16474"/>
                  <a:gd name="connsiteX13" fmla="*/ 289 w 12396"/>
                  <a:gd name="connsiteY13" fmla="*/ 13654 h 16474"/>
                  <a:gd name="connsiteX14" fmla="*/ 723 w 12396"/>
                  <a:gd name="connsiteY14" fmla="*/ 12280 h 16474"/>
                  <a:gd name="connsiteX15" fmla="*/ 1446 w 12396"/>
                  <a:gd name="connsiteY15" fmla="*/ 10834 h 16474"/>
                  <a:gd name="connsiteX16" fmla="*/ 2459 w 12396"/>
                  <a:gd name="connsiteY16" fmla="*/ 9315 h 16474"/>
                  <a:gd name="connsiteX17" fmla="*/ 3688 w 12396"/>
                  <a:gd name="connsiteY17" fmla="*/ 7796 h 16474"/>
                  <a:gd name="connsiteX18" fmla="*/ 8823 w 12396"/>
                  <a:gd name="connsiteY18" fmla="*/ 2662 h 16474"/>
                  <a:gd name="connsiteX19" fmla="*/ 10414 w 12396"/>
                  <a:gd name="connsiteY19" fmla="*/ 926 h 16474"/>
                  <a:gd name="connsiteX20" fmla="*/ 10993 w 12396"/>
                  <a:gd name="connsiteY20" fmla="*/ 275 h 16474"/>
                  <a:gd name="connsiteX21" fmla="*/ 12005 w 12396"/>
                  <a:gd name="connsiteY21" fmla="*/ 58 h 16474"/>
                  <a:gd name="connsiteX22" fmla="*/ 12294 w 12396"/>
                  <a:gd name="connsiteY22" fmla="*/ 781 h 16474"/>
                  <a:gd name="connsiteX23" fmla="*/ 12294 w 12396"/>
                  <a:gd name="connsiteY23" fmla="*/ 781 h 1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396" h="16474">
                    <a:moveTo>
                      <a:pt x="12222" y="926"/>
                    </a:moveTo>
                    <a:cubicBezTo>
                      <a:pt x="12222" y="926"/>
                      <a:pt x="12005" y="1143"/>
                      <a:pt x="11571" y="1577"/>
                    </a:cubicBezTo>
                    <a:cubicBezTo>
                      <a:pt x="11210" y="2011"/>
                      <a:pt x="10559" y="2589"/>
                      <a:pt x="9836" y="3240"/>
                    </a:cubicBezTo>
                    <a:cubicBezTo>
                      <a:pt x="8317" y="4614"/>
                      <a:pt x="6147" y="6350"/>
                      <a:pt x="4267" y="8158"/>
                    </a:cubicBezTo>
                    <a:cubicBezTo>
                      <a:pt x="3833" y="8592"/>
                      <a:pt x="3327" y="9098"/>
                      <a:pt x="2965" y="9532"/>
                    </a:cubicBezTo>
                    <a:cubicBezTo>
                      <a:pt x="2531" y="9966"/>
                      <a:pt x="2170" y="10472"/>
                      <a:pt x="1880" y="10979"/>
                    </a:cubicBezTo>
                    <a:cubicBezTo>
                      <a:pt x="1591" y="11485"/>
                      <a:pt x="1302" y="11919"/>
                      <a:pt x="1085" y="12353"/>
                    </a:cubicBezTo>
                    <a:cubicBezTo>
                      <a:pt x="868" y="12787"/>
                      <a:pt x="723" y="13220"/>
                      <a:pt x="506" y="13654"/>
                    </a:cubicBezTo>
                    <a:cubicBezTo>
                      <a:pt x="362" y="14088"/>
                      <a:pt x="289" y="14450"/>
                      <a:pt x="217" y="14812"/>
                    </a:cubicBezTo>
                    <a:cubicBezTo>
                      <a:pt x="145" y="15173"/>
                      <a:pt x="72" y="15462"/>
                      <a:pt x="72" y="15679"/>
                    </a:cubicBezTo>
                    <a:cubicBezTo>
                      <a:pt x="72" y="16186"/>
                      <a:pt x="0" y="16475"/>
                      <a:pt x="0" y="16475"/>
                    </a:cubicBezTo>
                    <a:cubicBezTo>
                      <a:pt x="0" y="16475"/>
                      <a:pt x="0" y="16186"/>
                      <a:pt x="0" y="15679"/>
                    </a:cubicBezTo>
                    <a:cubicBezTo>
                      <a:pt x="0" y="15462"/>
                      <a:pt x="0" y="15101"/>
                      <a:pt x="72" y="14812"/>
                    </a:cubicBezTo>
                    <a:cubicBezTo>
                      <a:pt x="72" y="14450"/>
                      <a:pt x="145" y="14088"/>
                      <a:pt x="289" y="13654"/>
                    </a:cubicBezTo>
                    <a:cubicBezTo>
                      <a:pt x="434" y="13220"/>
                      <a:pt x="506" y="12787"/>
                      <a:pt x="723" y="12280"/>
                    </a:cubicBezTo>
                    <a:cubicBezTo>
                      <a:pt x="868" y="11774"/>
                      <a:pt x="1157" y="11340"/>
                      <a:pt x="1446" y="10834"/>
                    </a:cubicBezTo>
                    <a:cubicBezTo>
                      <a:pt x="1736" y="10328"/>
                      <a:pt x="2025" y="9821"/>
                      <a:pt x="2459" y="9315"/>
                    </a:cubicBezTo>
                    <a:cubicBezTo>
                      <a:pt x="2820" y="8809"/>
                      <a:pt x="3254" y="8303"/>
                      <a:pt x="3688" y="7796"/>
                    </a:cubicBezTo>
                    <a:cubicBezTo>
                      <a:pt x="5496" y="5844"/>
                      <a:pt x="7521" y="4036"/>
                      <a:pt x="8823" y="2662"/>
                    </a:cubicBezTo>
                    <a:cubicBezTo>
                      <a:pt x="9474" y="1939"/>
                      <a:pt x="10052" y="1360"/>
                      <a:pt x="10414" y="926"/>
                    </a:cubicBezTo>
                    <a:cubicBezTo>
                      <a:pt x="10776" y="492"/>
                      <a:pt x="10993" y="275"/>
                      <a:pt x="10993" y="275"/>
                    </a:cubicBezTo>
                    <a:cubicBezTo>
                      <a:pt x="11210" y="58"/>
                      <a:pt x="11644" y="-86"/>
                      <a:pt x="12005" y="58"/>
                    </a:cubicBezTo>
                    <a:cubicBezTo>
                      <a:pt x="12367" y="203"/>
                      <a:pt x="12511" y="492"/>
                      <a:pt x="12294" y="781"/>
                    </a:cubicBezTo>
                    <a:cubicBezTo>
                      <a:pt x="12294" y="781"/>
                      <a:pt x="12294" y="781"/>
                      <a:pt x="12294" y="781"/>
                    </a:cubicBezTo>
                    <a:close/>
                  </a:path>
                </a:pathLst>
              </a:custGeom>
              <a:solidFill>
                <a:srgbClr val="D9484A"/>
              </a:solidFill>
              <a:ln w="0" cap="flat">
                <a:noFill/>
                <a:prstDash val="solid"/>
                <a:miter/>
              </a:ln>
            </p:spPr>
            <p:txBody>
              <a:bodyPr rtlCol="0" anchor="ctr"/>
              <a:lstStyle/>
              <a:p>
                <a:endParaRPr lang="en-US" dirty="0"/>
              </a:p>
            </p:txBody>
          </p:sp>
          <p:sp>
            <p:nvSpPr>
              <p:cNvPr id="467" name="Freeform: Shape 466">
                <a:extLst>
                  <a:ext uri="{FF2B5EF4-FFF2-40B4-BE49-F238E27FC236}">
                    <a16:creationId xmlns:a16="http://schemas.microsoft.com/office/drawing/2014/main" id="{DF4242E9-5CA0-AD2C-4503-1D6B549E376A}"/>
                  </a:ext>
                </a:extLst>
              </p:cNvPr>
              <p:cNvSpPr/>
              <p:nvPr/>
            </p:nvSpPr>
            <p:spPr>
              <a:xfrm>
                <a:off x="10218517" y="1265179"/>
                <a:ext cx="46572" cy="5717"/>
              </a:xfrm>
              <a:custGeom>
                <a:avLst/>
                <a:gdLst>
                  <a:gd name="connsiteX0" fmla="*/ 45779 w 46572"/>
                  <a:gd name="connsiteY0" fmla="*/ 2531 h 5717"/>
                  <a:gd name="connsiteX1" fmla="*/ 45272 w 46572"/>
                  <a:gd name="connsiteY1" fmla="*/ 2676 h 5717"/>
                  <a:gd name="connsiteX2" fmla="*/ 43826 w 46572"/>
                  <a:gd name="connsiteY2" fmla="*/ 3037 h 5717"/>
                  <a:gd name="connsiteX3" fmla="*/ 38547 w 46572"/>
                  <a:gd name="connsiteY3" fmla="*/ 4195 h 5717"/>
                  <a:gd name="connsiteX4" fmla="*/ 21913 w 46572"/>
                  <a:gd name="connsiteY4" fmla="*/ 5713 h 5717"/>
                  <a:gd name="connsiteX5" fmla="*/ 13018 w 46572"/>
                  <a:gd name="connsiteY5" fmla="*/ 5135 h 5717"/>
                  <a:gd name="connsiteX6" fmla="*/ 9040 w 46572"/>
                  <a:gd name="connsiteY6" fmla="*/ 4339 h 5717"/>
                  <a:gd name="connsiteX7" fmla="*/ 5713 w 46572"/>
                  <a:gd name="connsiteY7" fmla="*/ 3327 h 5717"/>
                  <a:gd name="connsiteX8" fmla="*/ 1374 w 46572"/>
                  <a:gd name="connsiteY8" fmla="*/ 1085 h 5717"/>
                  <a:gd name="connsiteX9" fmla="*/ 362 w 46572"/>
                  <a:gd name="connsiteY9" fmla="*/ 289 h 5717"/>
                  <a:gd name="connsiteX10" fmla="*/ 0 w 46572"/>
                  <a:gd name="connsiteY10" fmla="*/ 0 h 5717"/>
                  <a:gd name="connsiteX11" fmla="*/ 362 w 46572"/>
                  <a:gd name="connsiteY11" fmla="*/ 289 h 5717"/>
                  <a:gd name="connsiteX12" fmla="*/ 1446 w 46572"/>
                  <a:gd name="connsiteY12" fmla="*/ 1012 h 5717"/>
                  <a:gd name="connsiteX13" fmla="*/ 5930 w 46572"/>
                  <a:gd name="connsiteY13" fmla="*/ 3037 h 5717"/>
                  <a:gd name="connsiteX14" fmla="*/ 9257 w 46572"/>
                  <a:gd name="connsiteY14" fmla="*/ 3905 h 5717"/>
                  <a:gd name="connsiteX15" fmla="*/ 13162 w 46572"/>
                  <a:gd name="connsiteY15" fmla="*/ 4484 h 5717"/>
                  <a:gd name="connsiteX16" fmla="*/ 21841 w 46572"/>
                  <a:gd name="connsiteY16" fmla="*/ 4701 h 5717"/>
                  <a:gd name="connsiteX17" fmla="*/ 37751 w 46572"/>
                  <a:gd name="connsiteY17" fmla="*/ 2531 h 5717"/>
                  <a:gd name="connsiteX18" fmla="*/ 42669 w 46572"/>
                  <a:gd name="connsiteY18" fmla="*/ 1229 h 5717"/>
                  <a:gd name="connsiteX19" fmla="*/ 44043 w 46572"/>
                  <a:gd name="connsiteY19" fmla="*/ 796 h 5717"/>
                  <a:gd name="connsiteX20" fmla="*/ 44549 w 46572"/>
                  <a:gd name="connsiteY20" fmla="*/ 651 h 5717"/>
                  <a:gd name="connsiteX21" fmla="*/ 46430 w 46572"/>
                  <a:gd name="connsiteY21" fmla="*/ 1085 h 5717"/>
                  <a:gd name="connsiteX22" fmla="*/ 45779 w 46572"/>
                  <a:gd name="connsiteY22" fmla="*/ 2387 h 5717"/>
                  <a:gd name="connsiteX23" fmla="*/ 45706 w 46572"/>
                  <a:gd name="connsiteY23" fmla="*/ 2387 h 5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572" h="5717">
                    <a:moveTo>
                      <a:pt x="45779" y="2531"/>
                    </a:moveTo>
                    <a:cubicBezTo>
                      <a:pt x="45779" y="2531"/>
                      <a:pt x="45634" y="2531"/>
                      <a:pt x="45272" y="2676"/>
                    </a:cubicBezTo>
                    <a:cubicBezTo>
                      <a:pt x="44983" y="2748"/>
                      <a:pt x="44477" y="2893"/>
                      <a:pt x="43826" y="3037"/>
                    </a:cubicBezTo>
                    <a:cubicBezTo>
                      <a:pt x="42524" y="3399"/>
                      <a:pt x="40716" y="3833"/>
                      <a:pt x="38547" y="4195"/>
                    </a:cubicBezTo>
                    <a:cubicBezTo>
                      <a:pt x="34135" y="4990"/>
                      <a:pt x="28060" y="5786"/>
                      <a:pt x="21913" y="5713"/>
                    </a:cubicBezTo>
                    <a:cubicBezTo>
                      <a:pt x="18876" y="5713"/>
                      <a:pt x="15838" y="5496"/>
                      <a:pt x="13018" y="5135"/>
                    </a:cubicBezTo>
                    <a:cubicBezTo>
                      <a:pt x="11644" y="4918"/>
                      <a:pt x="10269" y="4628"/>
                      <a:pt x="9040" y="4339"/>
                    </a:cubicBezTo>
                    <a:cubicBezTo>
                      <a:pt x="7810" y="4050"/>
                      <a:pt x="6653" y="3688"/>
                      <a:pt x="5713" y="3327"/>
                    </a:cubicBezTo>
                    <a:cubicBezTo>
                      <a:pt x="3688" y="2604"/>
                      <a:pt x="2242" y="1736"/>
                      <a:pt x="1374" y="1085"/>
                    </a:cubicBezTo>
                    <a:cubicBezTo>
                      <a:pt x="868" y="796"/>
                      <a:pt x="578" y="506"/>
                      <a:pt x="362" y="289"/>
                    </a:cubicBezTo>
                    <a:cubicBezTo>
                      <a:pt x="145" y="72"/>
                      <a:pt x="0" y="0"/>
                      <a:pt x="0" y="0"/>
                    </a:cubicBezTo>
                    <a:cubicBezTo>
                      <a:pt x="0" y="0"/>
                      <a:pt x="145" y="72"/>
                      <a:pt x="362" y="289"/>
                    </a:cubicBezTo>
                    <a:cubicBezTo>
                      <a:pt x="578" y="434"/>
                      <a:pt x="940" y="723"/>
                      <a:pt x="1446" y="1012"/>
                    </a:cubicBezTo>
                    <a:cubicBezTo>
                      <a:pt x="2386" y="1591"/>
                      <a:pt x="3905" y="2387"/>
                      <a:pt x="5930" y="3037"/>
                    </a:cubicBezTo>
                    <a:cubicBezTo>
                      <a:pt x="6943" y="3399"/>
                      <a:pt x="8100" y="3688"/>
                      <a:pt x="9257" y="3905"/>
                    </a:cubicBezTo>
                    <a:cubicBezTo>
                      <a:pt x="10486" y="4122"/>
                      <a:pt x="11788" y="4339"/>
                      <a:pt x="13162" y="4484"/>
                    </a:cubicBezTo>
                    <a:cubicBezTo>
                      <a:pt x="15910" y="4773"/>
                      <a:pt x="18876" y="4845"/>
                      <a:pt x="21841" y="4701"/>
                    </a:cubicBezTo>
                    <a:cubicBezTo>
                      <a:pt x="27771" y="4484"/>
                      <a:pt x="33629" y="3544"/>
                      <a:pt x="37751" y="2531"/>
                    </a:cubicBezTo>
                    <a:cubicBezTo>
                      <a:pt x="39848" y="2025"/>
                      <a:pt x="41584" y="1591"/>
                      <a:pt x="42669" y="1229"/>
                    </a:cubicBezTo>
                    <a:cubicBezTo>
                      <a:pt x="43247" y="1085"/>
                      <a:pt x="43681" y="868"/>
                      <a:pt x="44043" y="796"/>
                    </a:cubicBezTo>
                    <a:cubicBezTo>
                      <a:pt x="44332" y="723"/>
                      <a:pt x="44549" y="651"/>
                      <a:pt x="44549" y="651"/>
                    </a:cubicBezTo>
                    <a:cubicBezTo>
                      <a:pt x="45272" y="434"/>
                      <a:pt x="46068" y="651"/>
                      <a:pt x="46430" y="1085"/>
                    </a:cubicBezTo>
                    <a:cubicBezTo>
                      <a:pt x="46791" y="1591"/>
                      <a:pt x="46430" y="2170"/>
                      <a:pt x="45779" y="2387"/>
                    </a:cubicBezTo>
                    <a:cubicBezTo>
                      <a:pt x="45779" y="2387"/>
                      <a:pt x="45779" y="2387"/>
                      <a:pt x="45706" y="2387"/>
                    </a:cubicBezTo>
                    <a:close/>
                  </a:path>
                </a:pathLst>
              </a:custGeom>
              <a:solidFill>
                <a:srgbClr val="D9484A"/>
              </a:solidFill>
              <a:ln w="0" cap="flat">
                <a:noFill/>
                <a:prstDash val="solid"/>
                <a:miter/>
              </a:ln>
            </p:spPr>
            <p:txBody>
              <a:bodyPr rtlCol="0" anchor="ctr"/>
              <a:lstStyle/>
              <a:p>
                <a:endParaRPr lang="en-US" dirty="0"/>
              </a:p>
            </p:txBody>
          </p:sp>
          <p:sp>
            <p:nvSpPr>
              <p:cNvPr id="468" name="Freeform: Shape 467">
                <a:extLst>
                  <a:ext uri="{FF2B5EF4-FFF2-40B4-BE49-F238E27FC236}">
                    <a16:creationId xmlns:a16="http://schemas.microsoft.com/office/drawing/2014/main" id="{D284C859-400F-2A0A-0658-9D29C556D4AA}"/>
                  </a:ext>
                </a:extLst>
              </p:cNvPr>
              <p:cNvSpPr/>
              <p:nvPr/>
            </p:nvSpPr>
            <p:spPr>
              <a:xfrm>
                <a:off x="10215479" y="1162557"/>
                <a:ext cx="31496" cy="20381"/>
              </a:xfrm>
              <a:custGeom>
                <a:avLst/>
                <a:gdLst>
                  <a:gd name="connsiteX0" fmla="*/ 30736 w 31496"/>
                  <a:gd name="connsiteY0" fmla="*/ 19743 h 20381"/>
                  <a:gd name="connsiteX1" fmla="*/ 30230 w 31496"/>
                  <a:gd name="connsiteY1" fmla="*/ 19888 h 20381"/>
                  <a:gd name="connsiteX2" fmla="*/ 28567 w 31496"/>
                  <a:gd name="connsiteY2" fmla="*/ 20177 h 20381"/>
                  <a:gd name="connsiteX3" fmla="*/ 22709 w 31496"/>
                  <a:gd name="connsiteY3" fmla="*/ 20322 h 20381"/>
                  <a:gd name="connsiteX4" fmla="*/ 14681 w 31496"/>
                  <a:gd name="connsiteY4" fmla="*/ 19165 h 20381"/>
                  <a:gd name="connsiteX5" fmla="*/ 10487 w 31496"/>
                  <a:gd name="connsiteY5" fmla="*/ 17791 h 20381"/>
                  <a:gd name="connsiteX6" fmla="*/ 6798 w 31496"/>
                  <a:gd name="connsiteY6" fmla="*/ 15621 h 20381"/>
                  <a:gd name="connsiteX7" fmla="*/ 6581 w 31496"/>
                  <a:gd name="connsiteY7" fmla="*/ 15477 h 20381"/>
                  <a:gd name="connsiteX8" fmla="*/ 6581 w 31496"/>
                  <a:gd name="connsiteY8" fmla="*/ 15477 h 20381"/>
                  <a:gd name="connsiteX9" fmla="*/ 6581 w 31496"/>
                  <a:gd name="connsiteY9" fmla="*/ 15404 h 20381"/>
                  <a:gd name="connsiteX10" fmla="*/ 6509 w 31496"/>
                  <a:gd name="connsiteY10" fmla="*/ 15404 h 20381"/>
                  <a:gd name="connsiteX11" fmla="*/ 6220 w 31496"/>
                  <a:gd name="connsiteY11" fmla="*/ 14970 h 20381"/>
                  <a:gd name="connsiteX12" fmla="*/ 5641 w 31496"/>
                  <a:gd name="connsiteY12" fmla="*/ 14175 h 20381"/>
                  <a:gd name="connsiteX13" fmla="*/ 4990 w 31496"/>
                  <a:gd name="connsiteY13" fmla="*/ 12584 h 20381"/>
                  <a:gd name="connsiteX14" fmla="*/ 4484 w 31496"/>
                  <a:gd name="connsiteY14" fmla="*/ 9474 h 20381"/>
                  <a:gd name="connsiteX15" fmla="*/ 3978 w 31496"/>
                  <a:gd name="connsiteY15" fmla="*/ 4122 h 20381"/>
                  <a:gd name="connsiteX16" fmla="*/ 3110 w 31496"/>
                  <a:gd name="connsiteY16" fmla="*/ 2097 h 20381"/>
                  <a:gd name="connsiteX17" fmla="*/ 1736 w 31496"/>
                  <a:gd name="connsiteY17" fmla="*/ 796 h 20381"/>
                  <a:gd name="connsiteX18" fmla="*/ 506 w 31496"/>
                  <a:gd name="connsiteY18" fmla="*/ 145 h 20381"/>
                  <a:gd name="connsiteX19" fmla="*/ 0 w 31496"/>
                  <a:gd name="connsiteY19" fmla="*/ 0 h 20381"/>
                  <a:gd name="connsiteX20" fmla="*/ 506 w 31496"/>
                  <a:gd name="connsiteY20" fmla="*/ 145 h 20381"/>
                  <a:gd name="connsiteX21" fmla="*/ 1808 w 31496"/>
                  <a:gd name="connsiteY21" fmla="*/ 723 h 20381"/>
                  <a:gd name="connsiteX22" fmla="*/ 3399 w 31496"/>
                  <a:gd name="connsiteY22" fmla="*/ 2025 h 20381"/>
                  <a:gd name="connsiteX23" fmla="*/ 4484 w 31496"/>
                  <a:gd name="connsiteY23" fmla="*/ 4050 h 20381"/>
                  <a:gd name="connsiteX24" fmla="*/ 5424 w 31496"/>
                  <a:gd name="connsiteY24" fmla="*/ 9474 h 20381"/>
                  <a:gd name="connsiteX25" fmla="*/ 6075 w 31496"/>
                  <a:gd name="connsiteY25" fmla="*/ 12439 h 20381"/>
                  <a:gd name="connsiteX26" fmla="*/ 6798 w 31496"/>
                  <a:gd name="connsiteY26" fmla="*/ 13813 h 20381"/>
                  <a:gd name="connsiteX27" fmla="*/ 7304 w 31496"/>
                  <a:gd name="connsiteY27" fmla="*/ 14464 h 20381"/>
                  <a:gd name="connsiteX28" fmla="*/ 7666 w 31496"/>
                  <a:gd name="connsiteY28" fmla="*/ 14753 h 20381"/>
                  <a:gd name="connsiteX29" fmla="*/ 7738 w 31496"/>
                  <a:gd name="connsiteY29" fmla="*/ 14753 h 20381"/>
                  <a:gd name="connsiteX30" fmla="*/ 7738 w 31496"/>
                  <a:gd name="connsiteY30" fmla="*/ 14826 h 20381"/>
                  <a:gd name="connsiteX31" fmla="*/ 7738 w 31496"/>
                  <a:gd name="connsiteY31" fmla="*/ 14826 h 20381"/>
                  <a:gd name="connsiteX32" fmla="*/ 7883 w 31496"/>
                  <a:gd name="connsiteY32" fmla="*/ 14970 h 20381"/>
                  <a:gd name="connsiteX33" fmla="*/ 11282 w 31496"/>
                  <a:gd name="connsiteY33" fmla="*/ 16851 h 20381"/>
                  <a:gd name="connsiteX34" fmla="*/ 15260 w 31496"/>
                  <a:gd name="connsiteY34" fmla="*/ 18008 h 20381"/>
                  <a:gd name="connsiteX35" fmla="*/ 22853 w 31496"/>
                  <a:gd name="connsiteY35" fmla="*/ 18948 h 20381"/>
                  <a:gd name="connsiteX36" fmla="*/ 28205 w 31496"/>
                  <a:gd name="connsiteY36" fmla="*/ 18731 h 20381"/>
                  <a:gd name="connsiteX37" fmla="*/ 29651 w 31496"/>
                  <a:gd name="connsiteY37" fmla="*/ 18514 h 20381"/>
                  <a:gd name="connsiteX38" fmla="*/ 30158 w 31496"/>
                  <a:gd name="connsiteY38" fmla="*/ 18369 h 20381"/>
                  <a:gd name="connsiteX39" fmla="*/ 31459 w 31496"/>
                  <a:gd name="connsiteY39" fmla="*/ 18803 h 20381"/>
                  <a:gd name="connsiteX40" fmla="*/ 30808 w 31496"/>
                  <a:gd name="connsiteY40" fmla="*/ 19671 h 20381"/>
                  <a:gd name="connsiteX41" fmla="*/ 30808 w 31496"/>
                  <a:gd name="connsiteY41" fmla="*/ 19671 h 2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1496" h="20381">
                    <a:moveTo>
                      <a:pt x="30736" y="19743"/>
                    </a:moveTo>
                    <a:cubicBezTo>
                      <a:pt x="30736" y="19743"/>
                      <a:pt x="30519" y="19743"/>
                      <a:pt x="30230" y="19888"/>
                    </a:cubicBezTo>
                    <a:cubicBezTo>
                      <a:pt x="29868" y="19888"/>
                      <a:pt x="29290" y="20033"/>
                      <a:pt x="28567" y="20177"/>
                    </a:cubicBezTo>
                    <a:cubicBezTo>
                      <a:pt x="27120" y="20322"/>
                      <a:pt x="25095" y="20467"/>
                      <a:pt x="22709" y="20322"/>
                    </a:cubicBezTo>
                    <a:cubicBezTo>
                      <a:pt x="20322" y="20177"/>
                      <a:pt x="17502" y="19888"/>
                      <a:pt x="14681" y="19165"/>
                    </a:cubicBezTo>
                    <a:cubicBezTo>
                      <a:pt x="13235" y="18803"/>
                      <a:pt x="11861" y="18369"/>
                      <a:pt x="10487" y="17791"/>
                    </a:cubicBezTo>
                    <a:cubicBezTo>
                      <a:pt x="9112" y="17212"/>
                      <a:pt x="7811" y="16489"/>
                      <a:pt x="6798" y="15621"/>
                    </a:cubicBezTo>
                    <a:lnTo>
                      <a:pt x="6581" y="15477"/>
                    </a:lnTo>
                    <a:lnTo>
                      <a:pt x="6581" y="15477"/>
                    </a:lnTo>
                    <a:cubicBezTo>
                      <a:pt x="6581" y="15477"/>
                      <a:pt x="6581" y="15404"/>
                      <a:pt x="6581" y="15404"/>
                    </a:cubicBezTo>
                    <a:lnTo>
                      <a:pt x="6509" y="15404"/>
                    </a:lnTo>
                    <a:cubicBezTo>
                      <a:pt x="6509" y="15404"/>
                      <a:pt x="6292" y="15115"/>
                      <a:pt x="6220" y="14970"/>
                    </a:cubicBezTo>
                    <a:cubicBezTo>
                      <a:pt x="6003" y="14681"/>
                      <a:pt x="5786" y="14464"/>
                      <a:pt x="5641" y="14175"/>
                    </a:cubicBezTo>
                    <a:cubicBezTo>
                      <a:pt x="5352" y="13669"/>
                      <a:pt x="5135" y="13090"/>
                      <a:pt x="4990" y="12584"/>
                    </a:cubicBezTo>
                    <a:cubicBezTo>
                      <a:pt x="4701" y="11499"/>
                      <a:pt x="4556" y="10486"/>
                      <a:pt x="4484" y="9474"/>
                    </a:cubicBezTo>
                    <a:cubicBezTo>
                      <a:pt x="4339" y="7521"/>
                      <a:pt x="4412" y="5641"/>
                      <a:pt x="3978" y="4122"/>
                    </a:cubicBezTo>
                    <a:cubicBezTo>
                      <a:pt x="3761" y="3327"/>
                      <a:pt x="3471" y="2676"/>
                      <a:pt x="3110" y="2097"/>
                    </a:cubicBezTo>
                    <a:cubicBezTo>
                      <a:pt x="2748" y="1519"/>
                      <a:pt x="2242" y="1085"/>
                      <a:pt x="1736" y="796"/>
                    </a:cubicBezTo>
                    <a:cubicBezTo>
                      <a:pt x="1230" y="506"/>
                      <a:pt x="796" y="289"/>
                      <a:pt x="506" y="145"/>
                    </a:cubicBezTo>
                    <a:cubicBezTo>
                      <a:pt x="217" y="0"/>
                      <a:pt x="0" y="0"/>
                      <a:pt x="0" y="0"/>
                    </a:cubicBezTo>
                    <a:cubicBezTo>
                      <a:pt x="0" y="0"/>
                      <a:pt x="145" y="0"/>
                      <a:pt x="506" y="145"/>
                    </a:cubicBezTo>
                    <a:cubicBezTo>
                      <a:pt x="868" y="217"/>
                      <a:pt x="1302" y="434"/>
                      <a:pt x="1808" y="723"/>
                    </a:cubicBezTo>
                    <a:cubicBezTo>
                      <a:pt x="2314" y="1012"/>
                      <a:pt x="2893" y="1446"/>
                      <a:pt x="3399" y="2025"/>
                    </a:cubicBezTo>
                    <a:cubicBezTo>
                      <a:pt x="3905" y="2604"/>
                      <a:pt x="4267" y="3327"/>
                      <a:pt x="4484" y="4050"/>
                    </a:cubicBezTo>
                    <a:cubicBezTo>
                      <a:pt x="4990" y="5641"/>
                      <a:pt x="5135" y="7521"/>
                      <a:pt x="5424" y="9474"/>
                    </a:cubicBezTo>
                    <a:cubicBezTo>
                      <a:pt x="5569" y="10486"/>
                      <a:pt x="5713" y="11427"/>
                      <a:pt x="6075" y="12439"/>
                    </a:cubicBezTo>
                    <a:cubicBezTo>
                      <a:pt x="6220" y="12945"/>
                      <a:pt x="6509" y="13379"/>
                      <a:pt x="6798" y="13813"/>
                    </a:cubicBezTo>
                    <a:cubicBezTo>
                      <a:pt x="6943" y="14030"/>
                      <a:pt x="7160" y="14247"/>
                      <a:pt x="7304" y="14464"/>
                    </a:cubicBezTo>
                    <a:cubicBezTo>
                      <a:pt x="7377" y="14536"/>
                      <a:pt x="7521" y="14681"/>
                      <a:pt x="7666" y="14753"/>
                    </a:cubicBezTo>
                    <a:lnTo>
                      <a:pt x="7738" y="14753"/>
                    </a:lnTo>
                    <a:cubicBezTo>
                      <a:pt x="7738" y="14753"/>
                      <a:pt x="7738" y="14898"/>
                      <a:pt x="7738" y="14826"/>
                    </a:cubicBezTo>
                    <a:lnTo>
                      <a:pt x="7738" y="14826"/>
                    </a:lnTo>
                    <a:cubicBezTo>
                      <a:pt x="7738" y="14826"/>
                      <a:pt x="7883" y="14970"/>
                      <a:pt x="7883" y="14970"/>
                    </a:cubicBezTo>
                    <a:cubicBezTo>
                      <a:pt x="8823" y="15693"/>
                      <a:pt x="9980" y="16344"/>
                      <a:pt x="11282" y="16851"/>
                    </a:cubicBezTo>
                    <a:cubicBezTo>
                      <a:pt x="12584" y="17357"/>
                      <a:pt x="13886" y="17718"/>
                      <a:pt x="15260" y="18008"/>
                    </a:cubicBezTo>
                    <a:cubicBezTo>
                      <a:pt x="17935" y="18586"/>
                      <a:pt x="20611" y="18876"/>
                      <a:pt x="22853" y="18948"/>
                    </a:cubicBezTo>
                    <a:cubicBezTo>
                      <a:pt x="25095" y="18948"/>
                      <a:pt x="26975" y="18948"/>
                      <a:pt x="28205" y="18731"/>
                    </a:cubicBezTo>
                    <a:cubicBezTo>
                      <a:pt x="28856" y="18659"/>
                      <a:pt x="29290" y="18586"/>
                      <a:pt x="29651" y="18514"/>
                    </a:cubicBezTo>
                    <a:cubicBezTo>
                      <a:pt x="30013" y="18442"/>
                      <a:pt x="30158" y="18369"/>
                      <a:pt x="30158" y="18369"/>
                    </a:cubicBezTo>
                    <a:cubicBezTo>
                      <a:pt x="30664" y="18225"/>
                      <a:pt x="31242" y="18442"/>
                      <a:pt x="31459" y="18803"/>
                    </a:cubicBezTo>
                    <a:cubicBezTo>
                      <a:pt x="31604" y="19165"/>
                      <a:pt x="31315" y="19526"/>
                      <a:pt x="30808" y="19671"/>
                    </a:cubicBezTo>
                    <a:lnTo>
                      <a:pt x="30808" y="19671"/>
                    </a:lnTo>
                    <a:close/>
                  </a:path>
                </a:pathLst>
              </a:custGeom>
              <a:solidFill>
                <a:srgbClr val="D9484A"/>
              </a:solidFill>
              <a:ln w="0" cap="flat">
                <a:noFill/>
                <a:prstDash val="solid"/>
                <a:miter/>
              </a:ln>
            </p:spPr>
            <p:txBody>
              <a:bodyPr rtlCol="0" anchor="ctr"/>
              <a:lstStyle/>
              <a:p>
                <a:endParaRPr lang="en-US" dirty="0"/>
              </a:p>
            </p:txBody>
          </p:sp>
        </p:grpSp>
      </p:grpSp>
      <p:grpSp>
        <p:nvGrpSpPr>
          <p:cNvPr id="380" name="Group 379">
            <a:extLst>
              <a:ext uri="{FF2B5EF4-FFF2-40B4-BE49-F238E27FC236}">
                <a16:creationId xmlns:a16="http://schemas.microsoft.com/office/drawing/2014/main" id="{2EC10FF6-235F-61FC-DB10-7AB0475BDAA6}"/>
              </a:ext>
            </a:extLst>
          </p:cNvPr>
          <p:cNvGrpSpPr/>
          <p:nvPr/>
        </p:nvGrpSpPr>
        <p:grpSpPr>
          <a:xfrm>
            <a:off x="2036240" y="1594856"/>
            <a:ext cx="4977508" cy="3352228"/>
            <a:chOff x="5586341" y="3086109"/>
            <a:chExt cx="1020345" cy="687177"/>
          </a:xfrm>
          <a:solidFill>
            <a:schemeClr val="accent3">
              <a:lumMod val="40000"/>
              <a:lumOff val="60000"/>
            </a:schemeClr>
          </a:solidFill>
        </p:grpSpPr>
        <p:sp>
          <p:nvSpPr>
            <p:cNvPr id="378" name="Freeform: Shape 377">
              <a:extLst>
                <a:ext uri="{FF2B5EF4-FFF2-40B4-BE49-F238E27FC236}">
                  <a16:creationId xmlns:a16="http://schemas.microsoft.com/office/drawing/2014/main" id="{51CEDCDE-2FF9-C1C9-2712-5815ACBBFF23}"/>
                </a:ext>
              </a:extLst>
            </p:cNvPr>
            <p:cNvSpPr/>
            <p:nvPr/>
          </p:nvSpPr>
          <p:spPr>
            <a:xfrm>
              <a:off x="5586341" y="3086109"/>
              <a:ext cx="635283" cy="687177"/>
            </a:xfrm>
            <a:custGeom>
              <a:avLst/>
              <a:gdLst>
                <a:gd name="connsiteX0" fmla="*/ 611004 w 635283"/>
                <a:gd name="connsiteY0" fmla="*/ 31613 h 687177"/>
                <a:gd name="connsiteX1" fmla="*/ 605575 w 635283"/>
                <a:gd name="connsiteY1" fmla="*/ 92954 h 687177"/>
                <a:gd name="connsiteX2" fmla="*/ 619196 w 635283"/>
                <a:gd name="connsiteY2" fmla="*/ 227923 h 687177"/>
                <a:gd name="connsiteX3" fmla="*/ 634150 w 635283"/>
                <a:gd name="connsiteY3" fmla="*/ 345176 h 687177"/>
                <a:gd name="connsiteX4" fmla="*/ 517564 w 635283"/>
                <a:gd name="connsiteY4" fmla="*/ 495481 h 687177"/>
                <a:gd name="connsiteX5" fmla="*/ 215716 w 635283"/>
                <a:gd name="connsiteY5" fmla="*/ 515388 h 687177"/>
                <a:gd name="connsiteX6" fmla="*/ 8548 w 635283"/>
                <a:gd name="connsiteY6" fmla="*/ 677694 h 687177"/>
                <a:gd name="connsiteX7" fmla="*/ 27598 w 635283"/>
                <a:gd name="connsiteY7" fmla="*/ 572728 h 687177"/>
                <a:gd name="connsiteX8" fmla="*/ 87605 w 635283"/>
                <a:gd name="connsiteY8" fmla="*/ 86191 h 687177"/>
                <a:gd name="connsiteX9" fmla="*/ 611004 w 635283"/>
                <a:gd name="connsiteY9" fmla="*/ 31613 h 68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5283" h="687177">
                  <a:moveTo>
                    <a:pt x="611004" y="31613"/>
                  </a:moveTo>
                  <a:cubicBezTo>
                    <a:pt x="623291" y="37042"/>
                    <a:pt x="611004" y="61617"/>
                    <a:pt x="605575" y="92954"/>
                  </a:cubicBezTo>
                  <a:cubicBezTo>
                    <a:pt x="599955" y="125434"/>
                    <a:pt x="613766" y="182870"/>
                    <a:pt x="619196" y="227923"/>
                  </a:cubicBezTo>
                  <a:cubicBezTo>
                    <a:pt x="623291" y="261737"/>
                    <a:pt x="626054" y="312410"/>
                    <a:pt x="634150" y="345176"/>
                  </a:cubicBezTo>
                  <a:cubicBezTo>
                    <a:pt x="642341" y="377847"/>
                    <a:pt x="606432" y="470811"/>
                    <a:pt x="517564" y="495481"/>
                  </a:cubicBezTo>
                  <a:cubicBezTo>
                    <a:pt x="452603" y="513578"/>
                    <a:pt x="409836" y="466810"/>
                    <a:pt x="215716" y="515388"/>
                  </a:cubicBezTo>
                  <a:cubicBezTo>
                    <a:pt x="123419" y="538438"/>
                    <a:pt x="62554" y="731701"/>
                    <a:pt x="8548" y="677694"/>
                  </a:cubicBezTo>
                  <a:cubicBezTo>
                    <a:pt x="-17360" y="651786"/>
                    <a:pt x="23502" y="613591"/>
                    <a:pt x="27598" y="572728"/>
                  </a:cubicBezTo>
                  <a:cubicBezTo>
                    <a:pt x="31693" y="531866"/>
                    <a:pt x="-40506" y="218398"/>
                    <a:pt x="87605" y="86191"/>
                  </a:cubicBezTo>
                  <a:cubicBezTo>
                    <a:pt x="215812" y="-46016"/>
                    <a:pt x="555092" y="6753"/>
                    <a:pt x="611004" y="31613"/>
                  </a:cubicBezTo>
                  <a:close/>
                </a:path>
              </a:pathLst>
            </a:custGeom>
            <a:grpFill/>
            <a:ln w="0" cap="flat">
              <a:noFill/>
              <a:prstDash val="solid"/>
              <a:miter/>
            </a:ln>
          </p:spPr>
          <p:txBody>
            <a:bodyPr rtlCol="0" anchor="ctr"/>
            <a:lstStyle/>
            <a:p>
              <a:endParaRPr lang="en-US" dirty="0"/>
            </a:p>
          </p:txBody>
        </p:sp>
        <p:sp>
          <p:nvSpPr>
            <p:cNvPr id="379" name="Freeform: Shape 378">
              <a:extLst>
                <a:ext uri="{FF2B5EF4-FFF2-40B4-BE49-F238E27FC236}">
                  <a16:creationId xmlns:a16="http://schemas.microsoft.com/office/drawing/2014/main" id="{F1AFD7AA-6FD8-F53B-0C10-9F4BF6AFA249}"/>
                </a:ext>
              </a:extLst>
            </p:cNvPr>
            <p:cNvSpPr/>
            <p:nvPr/>
          </p:nvSpPr>
          <p:spPr>
            <a:xfrm>
              <a:off x="6208489" y="3101020"/>
              <a:ext cx="398197" cy="329710"/>
            </a:xfrm>
            <a:custGeom>
              <a:avLst/>
              <a:gdLst>
                <a:gd name="connsiteX0" fmla="*/ 395097 w 398197"/>
                <a:gd name="connsiteY0" fmla="*/ 34419 h 329710"/>
                <a:gd name="connsiteX1" fmla="*/ 344710 w 398197"/>
                <a:gd name="connsiteY1" fmla="*/ 118906 h 329710"/>
                <a:gd name="connsiteX2" fmla="*/ 258890 w 398197"/>
                <a:gd name="connsiteY2" fmla="*/ 226538 h 329710"/>
                <a:gd name="connsiteX3" fmla="*/ 34004 w 398197"/>
                <a:gd name="connsiteY3" fmla="*/ 327408 h 329710"/>
                <a:gd name="connsiteX4" fmla="*/ 10858 w 398197"/>
                <a:gd name="connsiteY4" fmla="*/ 191105 h 329710"/>
                <a:gd name="connsiteX5" fmla="*/ 0 w 398197"/>
                <a:gd name="connsiteY5" fmla="*/ 110714 h 329710"/>
                <a:gd name="connsiteX6" fmla="*/ 16383 w 398197"/>
                <a:gd name="connsiteY6" fmla="*/ 28895 h 329710"/>
                <a:gd name="connsiteX7" fmla="*/ 145828 w 398197"/>
                <a:gd name="connsiteY7" fmla="*/ 224 h 329710"/>
                <a:gd name="connsiteX8" fmla="*/ 298514 w 398197"/>
                <a:gd name="connsiteY8" fmla="*/ 24799 h 329710"/>
                <a:gd name="connsiteX9" fmla="*/ 395288 w 398197"/>
                <a:gd name="connsiteY9" fmla="*/ 34324 h 32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197" h="329710">
                  <a:moveTo>
                    <a:pt x="395097" y="34419"/>
                  </a:moveTo>
                  <a:cubicBezTo>
                    <a:pt x="410623" y="60613"/>
                    <a:pt x="363760" y="92998"/>
                    <a:pt x="344710" y="118906"/>
                  </a:cubicBezTo>
                  <a:cubicBezTo>
                    <a:pt x="325660" y="144814"/>
                    <a:pt x="287465" y="200440"/>
                    <a:pt x="258890" y="226538"/>
                  </a:cubicBezTo>
                  <a:cubicBezTo>
                    <a:pt x="212503" y="268829"/>
                    <a:pt x="51721" y="343791"/>
                    <a:pt x="34004" y="327408"/>
                  </a:cubicBezTo>
                  <a:cubicBezTo>
                    <a:pt x="16288" y="311025"/>
                    <a:pt x="16288" y="230634"/>
                    <a:pt x="10858" y="191105"/>
                  </a:cubicBezTo>
                  <a:cubicBezTo>
                    <a:pt x="5429" y="151577"/>
                    <a:pt x="0" y="128431"/>
                    <a:pt x="0" y="110714"/>
                  </a:cubicBezTo>
                  <a:cubicBezTo>
                    <a:pt x="0" y="87569"/>
                    <a:pt x="2762" y="48040"/>
                    <a:pt x="16383" y="28895"/>
                  </a:cubicBezTo>
                  <a:cubicBezTo>
                    <a:pt x="34957" y="2891"/>
                    <a:pt x="109061" y="-1109"/>
                    <a:pt x="145828" y="224"/>
                  </a:cubicBezTo>
                  <a:cubicBezTo>
                    <a:pt x="182594" y="1558"/>
                    <a:pt x="276701" y="23370"/>
                    <a:pt x="298514" y="24799"/>
                  </a:cubicBezTo>
                  <a:cubicBezTo>
                    <a:pt x="320326" y="26132"/>
                    <a:pt x="377571" y="4320"/>
                    <a:pt x="395288" y="34324"/>
                  </a:cubicBezTo>
                  <a:close/>
                </a:path>
              </a:pathLst>
            </a:custGeom>
            <a:grpFill/>
            <a:ln w="0" cap="flat">
              <a:noFill/>
              <a:prstDash val="solid"/>
              <a:miter/>
            </a:ln>
          </p:spPr>
          <p:txBody>
            <a:bodyPr rtlCol="0" anchor="ctr"/>
            <a:lstStyle/>
            <a:p>
              <a:endParaRPr lang="en-US" dirty="0"/>
            </a:p>
          </p:txBody>
        </p:sp>
      </p:grpSp>
      <p:sp>
        <p:nvSpPr>
          <p:cNvPr id="145" name="Rectangle: Rounded Corners 144">
            <a:extLst>
              <a:ext uri="{FF2B5EF4-FFF2-40B4-BE49-F238E27FC236}">
                <a16:creationId xmlns:a16="http://schemas.microsoft.com/office/drawing/2014/main" id="{58078F7F-6552-3B8E-1ABA-F51E7C1A9569}"/>
              </a:ext>
            </a:extLst>
          </p:cNvPr>
          <p:cNvSpPr/>
          <p:nvPr/>
        </p:nvSpPr>
        <p:spPr bwMode="auto">
          <a:xfrm>
            <a:off x="2156343" y="1600201"/>
            <a:ext cx="1610542" cy="2660650"/>
          </a:xfrm>
          <a:prstGeom prst="roundRect">
            <a:avLst>
              <a:gd name="adj" fmla="val 4750"/>
            </a:avLst>
          </a:prstGeom>
          <a:solidFill>
            <a:schemeClr val="tx2"/>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000" spc="-3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44902620-069F-57F4-B33C-B695C5BBBD12}"/>
              </a:ext>
            </a:extLst>
          </p:cNvPr>
          <p:cNvSpPr txBox="1"/>
          <p:nvPr/>
        </p:nvSpPr>
        <p:spPr>
          <a:xfrm>
            <a:off x="419645" y="6410739"/>
            <a:ext cx="3138360" cy="276999"/>
          </a:xfrm>
          <a:prstGeom prst="rect">
            <a:avLst/>
          </a:prstGeom>
          <a:noFill/>
        </p:spPr>
        <p:txBody>
          <a:bodyPr wrap="none" rtlCol="0">
            <a:spAutoFit/>
          </a:bodyPr>
          <a:lstStyle/>
          <a:p>
            <a:r>
              <a:rPr lang="en-US" sz="1200" dirty="0">
                <a:solidFill>
                  <a:schemeClr val="bg2"/>
                </a:solidFill>
              </a:rPr>
              <a:t>Slide courtesy of Mazin Noureddin, MD, MHSc. </a:t>
            </a:r>
          </a:p>
        </p:txBody>
      </p:sp>
      <p:grpSp>
        <p:nvGrpSpPr>
          <p:cNvPr id="180" name="Group 179">
            <a:extLst>
              <a:ext uri="{FF2B5EF4-FFF2-40B4-BE49-F238E27FC236}">
                <a16:creationId xmlns:a16="http://schemas.microsoft.com/office/drawing/2014/main" id="{91FDB510-8E7B-04F5-BA6E-497564EE9761}"/>
              </a:ext>
            </a:extLst>
          </p:cNvPr>
          <p:cNvGrpSpPr/>
          <p:nvPr/>
        </p:nvGrpSpPr>
        <p:grpSpPr>
          <a:xfrm>
            <a:off x="501137" y="110778"/>
            <a:ext cx="2048764" cy="1446550"/>
            <a:chOff x="86984" y="208306"/>
            <a:chExt cx="2048764" cy="1446550"/>
          </a:xfrm>
        </p:grpSpPr>
        <p:sp>
          <p:nvSpPr>
            <p:cNvPr id="2" name="TextBox 1">
              <a:extLst>
                <a:ext uri="{FF2B5EF4-FFF2-40B4-BE49-F238E27FC236}">
                  <a16:creationId xmlns:a16="http://schemas.microsoft.com/office/drawing/2014/main" id="{ACB9D4EF-4FDF-D7FA-8FDD-A02EFC276B76}"/>
                </a:ext>
              </a:extLst>
            </p:cNvPr>
            <p:cNvSpPr txBox="1"/>
            <p:nvPr/>
          </p:nvSpPr>
          <p:spPr bwMode="auto">
            <a:xfrm>
              <a:off x="197272" y="208306"/>
              <a:ext cx="193847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100" b="0" dirty="0">
                  <a:solidFill>
                    <a:schemeClr val="bg1"/>
                  </a:solidFill>
                  <a:latin typeface="Calibri" panose="020F0502020204030204" pitchFamily="34" charset="0"/>
                </a:rPr>
                <a:t>Mechanisms of action</a:t>
              </a:r>
            </a:p>
            <a:p>
              <a:pPr algn="l">
                <a:lnSpc>
                  <a:spcPct val="100000"/>
                </a:lnSpc>
                <a:spcAft>
                  <a:spcPct val="0"/>
                </a:spcAft>
                <a:buClrTx/>
                <a:buFontTx/>
                <a:buNone/>
              </a:pPr>
              <a:r>
                <a:rPr lang="en-US" sz="1100" dirty="0">
                  <a:solidFill>
                    <a:schemeClr val="bg1"/>
                  </a:solidFill>
                  <a:latin typeface="Calibri" panose="020F0502020204030204" pitchFamily="34" charset="0"/>
                </a:rPr>
                <a:t>Drugs starting soon</a:t>
              </a:r>
            </a:p>
            <a:p>
              <a:pPr algn="l">
                <a:lnSpc>
                  <a:spcPct val="100000"/>
                </a:lnSpc>
                <a:spcAft>
                  <a:spcPct val="0"/>
                </a:spcAft>
                <a:buClrTx/>
                <a:buFontTx/>
                <a:buNone/>
              </a:pPr>
              <a:r>
                <a:rPr lang="en-US" sz="1100" b="0" dirty="0">
                  <a:solidFill>
                    <a:schemeClr val="bg1"/>
                  </a:solidFill>
                  <a:latin typeface="Calibri" panose="020F0502020204030204" pitchFamily="34" charset="0"/>
                </a:rPr>
                <a:t>Drugs in phase II development</a:t>
              </a:r>
            </a:p>
            <a:p>
              <a:pPr algn="l">
                <a:lnSpc>
                  <a:spcPct val="100000"/>
                </a:lnSpc>
                <a:spcAft>
                  <a:spcPct val="0"/>
                </a:spcAft>
                <a:buClrTx/>
                <a:buFontTx/>
                <a:buNone/>
              </a:pPr>
              <a:r>
                <a:rPr lang="en-US" sz="1100" dirty="0">
                  <a:solidFill>
                    <a:schemeClr val="bg1"/>
                  </a:solidFill>
                  <a:latin typeface="Calibri" panose="020F0502020204030204" pitchFamily="34" charset="0"/>
                </a:rPr>
                <a:t>Drugs </a:t>
              </a:r>
              <a:r>
                <a:rPr lang="en-US" sz="1100" b="0" dirty="0">
                  <a:solidFill>
                    <a:schemeClr val="bg1"/>
                  </a:solidFill>
                  <a:latin typeface="Calibri" panose="020F0502020204030204" pitchFamily="34" charset="0"/>
                </a:rPr>
                <a:t>in phase III development</a:t>
              </a:r>
            </a:p>
            <a:p>
              <a:pPr algn="l">
                <a:lnSpc>
                  <a:spcPct val="100000"/>
                </a:lnSpc>
                <a:spcAft>
                  <a:spcPct val="0"/>
                </a:spcAft>
                <a:buClrTx/>
                <a:buFontTx/>
                <a:buNone/>
              </a:pPr>
              <a:r>
                <a:rPr lang="en-US" sz="1100" dirty="0">
                  <a:solidFill>
                    <a:schemeClr val="bg1"/>
                  </a:solidFill>
                  <a:latin typeface="Calibri" panose="020F0502020204030204" pitchFamily="34" charset="0"/>
                </a:rPr>
                <a:t>Drug development </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program now closed</a:t>
              </a:r>
            </a:p>
            <a:p>
              <a:pPr algn="l">
                <a:lnSpc>
                  <a:spcPct val="100000"/>
                </a:lnSpc>
                <a:spcAft>
                  <a:spcPct val="0"/>
                </a:spcAft>
                <a:buClrTx/>
                <a:buFontTx/>
                <a:buNone/>
              </a:pPr>
              <a:r>
                <a:rPr lang="en-US" sz="1100" b="0" dirty="0">
                  <a:solidFill>
                    <a:schemeClr val="bg1"/>
                  </a:solidFill>
                  <a:latin typeface="Calibri" panose="020F0502020204030204" pitchFamily="34" charset="0"/>
                </a:rPr>
                <a:t>Drug </a:t>
              </a:r>
              <a:r>
                <a:rPr lang="en-US" sz="1100" dirty="0">
                  <a:solidFill>
                    <a:schemeClr val="bg1"/>
                  </a:solidFill>
                  <a:latin typeface="Calibri" panose="020F0502020204030204" pitchFamily="34" charset="0"/>
                </a:rPr>
                <a:t>development </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program on hold</a:t>
              </a:r>
              <a:endParaRPr lang="en-US" sz="1100" b="0" dirty="0">
                <a:solidFill>
                  <a:schemeClr val="bg1"/>
                </a:solidFill>
                <a:latin typeface="Calibri" panose="020F0502020204030204" pitchFamily="34" charset="0"/>
              </a:endParaRPr>
            </a:p>
          </p:txBody>
        </p:sp>
        <p:sp>
          <p:nvSpPr>
            <p:cNvPr id="3" name="Rectangle 2">
              <a:extLst>
                <a:ext uri="{FF2B5EF4-FFF2-40B4-BE49-F238E27FC236}">
                  <a16:creationId xmlns:a16="http://schemas.microsoft.com/office/drawing/2014/main" id="{4D3AD0D0-28C4-E937-5E41-970FE84048E2}"/>
                </a:ext>
              </a:extLst>
            </p:cNvPr>
            <p:cNvSpPr/>
            <p:nvPr/>
          </p:nvSpPr>
          <p:spPr bwMode="auto">
            <a:xfrm>
              <a:off x="107786" y="266158"/>
              <a:ext cx="127885" cy="127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647C13FF-1C7D-D2E2-9D32-BA557DDF4DCB}"/>
                </a:ext>
              </a:extLst>
            </p:cNvPr>
            <p:cNvSpPr/>
            <p:nvPr/>
          </p:nvSpPr>
          <p:spPr bwMode="auto">
            <a:xfrm>
              <a:off x="107786" y="447837"/>
              <a:ext cx="127885" cy="1278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02D9BA0C-79B5-3EEB-61E3-AEFD661DB770}"/>
                </a:ext>
              </a:extLst>
            </p:cNvPr>
            <p:cNvSpPr/>
            <p:nvPr/>
          </p:nvSpPr>
          <p:spPr bwMode="auto">
            <a:xfrm>
              <a:off x="107786" y="607111"/>
              <a:ext cx="127885" cy="12788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A0EFBA68-045F-7DDD-DCA9-93050EE7EB1D}"/>
                </a:ext>
              </a:extLst>
            </p:cNvPr>
            <p:cNvSpPr/>
            <p:nvPr/>
          </p:nvSpPr>
          <p:spPr bwMode="auto">
            <a:xfrm>
              <a:off x="107786" y="783402"/>
              <a:ext cx="127885" cy="12788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 name="Group 19">
              <a:extLst>
                <a:ext uri="{FF2B5EF4-FFF2-40B4-BE49-F238E27FC236}">
                  <a16:creationId xmlns:a16="http://schemas.microsoft.com/office/drawing/2014/main" id="{4DD3CC3D-6FE2-72E7-A17F-1A54E5E4D8ED}"/>
                </a:ext>
              </a:extLst>
            </p:cNvPr>
            <p:cNvGrpSpPr/>
            <p:nvPr/>
          </p:nvGrpSpPr>
          <p:grpSpPr>
            <a:xfrm>
              <a:off x="86984" y="959693"/>
              <a:ext cx="153988" cy="153988"/>
              <a:chOff x="3065147" y="313349"/>
              <a:chExt cx="190500" cy="190500"/>
            </a:xfrm>
          </p:grpSpPr>
          <p:sp>
            <p:nvSpPr>
              <p:cNvPr id="16" name="Oval 15">
                <a:extLst>
                  <a:ext uri="{FF2B5EF4-FFF2-40B4-BE49-F238E27FC236}">
                    <a16:creationId xmlns:a16="http://schemas.microsoft.com/office/drawing/2014/main" id="{1A0AB264-F70C-8126-8544-704166CD734A}"/>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 name="Group 16">
                <a:extLst>
                  <a:ext uri="{FF2B5EF4-FFF2-40B4-BE49-F238E27FC236}">
                    <a16:creationId xmlns:a16="http://schemas.microsoft.com/office/drawing/2014/main" id="{9A73FAF2-5907-DE0C-BB38-C7E4956803BD}"/>
                  </a:ext>
                </a:extLst>
              </p:cNvPr>
              <p:cNvGrpSpPr/>
              <p:nvPr/>
            </p:nvGrpSpPr>
            <p:grpSpPr>
              <a:xfrm>
                <a:off x="3099094" y="347296"/>
                <a:ext cx="122606" cy="122606"/>
                <a:chOff x="2925131" y="313349"/>
                <a:chExt cx="133350" cy="133350"/>
              </a:xfrm>
            </p:grpSpPr>
            <p:cxnSp>
              <p:nvCxnSpPr>
                <p:cNvPr id="18" name="Straight Connector 17">
                  <a:extLst>
                    <a:ext uri="{FF2B5EF4-FFF2-40B4-BE49-F238E27FC236}">
                      <a16:creationId xmlns:a16="http://schemas.microsoft.com/office/drawing/2014/main" id="{4CFDE8C7-E6B9-45FE-6EF6-75BD5094D646}"/>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EB912AE-D7DC-4B6D-2810-6CD25E259959}"/>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grpSp>
          <p:nvGrpSpPr>
            <p:cNvPr id="31" name="Group 30">
              <a:extLst>
                <a:ext uri="{FF2B5EF4-FFF2-40B4-BE49-F238E27FC236}">
                  <a16:creationId xmlns:a16="http://schemas.microsoft.com/office/drawing/2014/main" id="{BB85CE18-4CC7-0018-B952-7F36A29593D4}"/>
                </a:ext>
              </a:extLst>
            </p:cNvPr>
            <p:cNvGrpSpPr/>
            <p:nvPr/>
          </p:nvGrpSpPr>
          <p:grpSpPr>
            <a:xfrm>
              <a:off x="86984" y="1267920"/>
              <a:ext cx="153988" cy="153988"/>
              <a:chOff x="49215" y="1133975"/>
              <a:chExt cx="153988" cy="153988"/>
            </a:xfrm>
          </p:grpSpPr>
          <p:sp>
            <p:nvSpPr>
              <p:cNvPr id="22" name="Oval 21">
                <a:extLst>
                  <a:ext uri="{FF2B5EF4-FFF2-40B4-BE49-F238E27FC236}">
                    <a16:creationId xmlns:a16="http://schemas.microsoft.com/office/drawing/2014/main" id="{D7925CD9-8DF2-FDD2-A92F-53292E2AAD09}"/>
                  </a:ext>
                </a:extLst>
              </p:cNvPr>
              <p:cNvSpPr/>
              <p:nvPr/>
            </p:nvSpPr>
            <p:spPr bwMode="auto">
              <a:xfrm>
                <a:off x="49215" y="1133975"/>
                <a:ext cx="153988" cy="153988"/>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0" name="Group 29">
                <a:extLst>
                  <a:ext uri="{FF2B5EF4-FFF2-40B4-BE49-F238E27FC236}">
                    <a16:creationId xmlns:a16="http://schemas.microsoft.com/office/drawing/2014/main" id="{2FBABF76-A875-F43C-E3A0-3FF3CB3AB64A}"/>
                  </a:ext>
                </a:extLst>
              </p:cNvPr>
              <p:cNvGrpSpPr/>
              <p:nvPr/>
            </p:nvGrpSpPr>
            <p:grpSpPr>
              <a:xfrm>
                <a:off x="104778" y="1160215"/>
                <a:ext cx="42863" cy="101509"/>
                <a:chOff x="95255" y="1165725"/>
                <a:chExt cx="42863" cy="101509"/>
              </a:xfrm>
            </p:grpSpPr>
            <p:cxnSp>
              <p:nvCxnSpPr>
                <p:cNvPr id="25" name="Straight Connector 24">
                  <a:extLst>
                    <a:ext uri="{FF2B5EF4-FFF2-40B4-BE49-F238E27FC236}">
                      <a16:creationId xmlns:a16="http://schemas.microsoft.com/office/drawing/2014/main" id="{8D4894B9-19A7-CFD8-AED8-D1A53C80B129}"/>
                    </a:ext>
                  </a:extLst>
                </p:cNvPr>
                <p:cNvCxnSpPr>
                  <a:cxnSpLocks/>
                </p:cNvCxnSpPr>
                <p:nvPr/>
              </p:nvCxnSpPr>
              <p:spPr bwMode="auto">
                <a:xfrm>
                  <a:off x="138118" y="1165725"/>
                  <a:ext cx="0" cy="10150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8C01296-F8A1-EA82-E923-72AB80A80145}"/>
                    </a:ext>
                  </a:extLst>
                </p:cNvPr>
                <p:cNvCxnSpPr>
                  <a:cxnSpLocks/>
                </p:cNvCxnSpPr>
                <p:nvPr/>
              </p:nvCxnSpPr>
              <p:spPr bwMode="auto">
                <a:xfrm>
                  <a:off x="95255" y="1165725"/>
                  <a:ext cx="0" cy="101509"/>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32" name="Rectangle: Rounded Corners 31">
            <a:extLst>
              <a:ext uri="{FF2B5EF4-FFF2-40B4-BE49-F238E27FC236}">
                <a16:creationId xmlns:a16="http://schemas.microsoft.com/office/drawing/2014/main" id="{43A3887F-8E44-74E5-7EBB-F2DC026D0243}"/>
              </a:ext>
            </a:extLst>
          </p:cNvPr>
          <p:cNvSpPr/>
          <p:nvPr/>
        </p:nvSpPr>
        <p:spPr bwMode="auto">
          <a:xfrm>
            <a:off x="561975" y="1962150"/>
            <a:ext cx="919163"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ACC inhibitors</a:t>
            </a:r>
            <a:endParaRPr lang="en-US" sz="1050" b="1" dirty="0">
              <a:solidFill>
                <a:schemeClr val="tx1"/>
              </a:solidFill>
              <a:latin typeface="Calibri" panose="020F0502020204030204" pitchFamily="34" charset="0"/>
            </a:endParaRPr>
          </a:p>
        </p:txBody>
      </p:sp>
      <p:sp>
        <p:nvSpPr>
          <p:cNvPr id="33" name="Rectangle: Rounded Corners 32">
            <a:extLst>
              <a:ext uri="{FF2B5EF4-FFF2-40B4-BE49-F238E27FC236}">
                <a16:creationId xmlns:a16="http://schemas.microsoft.com/office/drawing/2014/main" id="{D8D90189-CB82-2ED6-1B8F-34D60F4DB93E}"/>
              </a:ext>
            </a:extLst>
          </p:cNvPr>
          <p:cNvSpPr/>
          <p:nvPr/>
        </p:nvSpPr>
        <p:spPr bwMode="auto">
          <a:xfrm>
            <a:off x="561975" y="2162175"/>
            <a:ext cx="919163"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Firsocostat</a:t>
            </a:r>
            <a:endParaRPr lang="en-US" sz="1050" dirty="0">
              <a:solidFill>
                <a:schemeClr val="tx1"/>
              </a:solidFill>
              <a:latin typeface="Calibri" panose="020F0502020204030204" pitchFamily="34" charset="0"/>
            </a:endParaRPr>
          </a:p>
        </p:txBody>
      </p:sp>
      <p:sp>
        <p:nvSpPr>
          <p:cNvPr id="34" name="Rectangle: Rounded Corners 33">
            <a:extLst>
              <a:ext uri="{FF2B5EF4-FFF2-40B4-BE49-F238E27FC236}">
                <a16:creationId xmlns:a16="http://schemas.microsoft.com/office/drawing/2014/main" id="{C8DFCCEA-08D1-4166-31B6-80C4A94E803F}"/>
              </a:ext>
            </a:extLst>
          </p:cNvPr>
          <p:cNvSpPr/>
          <p:nvPr/>
        </p:nvSpPr>
        <p:spPr bwMode="auto">
          <a:xfrm>
            <a:off x="561975" y="2358141"/>
            <a:ext cx="919163"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Clesacostat</a:t>
            </a:r>
            <a:endParaRPr lang="en-US" sz="1050" dirty="0">
              <a:solidFill>
                <a:schemeClr val="tx1"/>
              </a:solidFill>
              <a:latin typeface="Calibri" panose="020F0502020204030204" pitchFamily="34" charset="0"/>
            </a:endParaRPr>
          </a:p>
        </p:txBody>
      </p:sp>
      <p:sp>
        <p:nvSpPr>
          <p:cNvPr id="35" name="Rectangle: Rounded Corners 34">
            <a:extLst>
              <a:ext uri="{FF2B5EF4-FFF2-40B4-BE49-F238E27FC236}">
                <a16:creationId xmlns:a16="http://schemas.microsoft.com/office/drawing/2014/main" id="{542EE4AC-E448-9DC2-0531-3211093508EA}"/>
              </a:ext>
            </a:extLst>
          </p:cNvPr>
          <p:cNvSpPr/>
          <p:nvPr/>
        </p:nvSpPr>
        <p:spPr bwMode="auto">
          <a:xfrm>
            <a:off x="561975" y="2681990"/>
            <a:ext cx="919163"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FASN inhibitors </a:t>
            </a:r>
            <a:endParaRPr lang="en-US" sz="1050" b="1" dirty="0">
              <a:solidFill>
                <a:schemeClr val="tx1"/>
              </a:solidFill>
              <a:latin typeface="Calibri" panose="020F0502020204030204" pitchFamily="34" charset="0"/>
            </a:endParaRPr>
          </a:p>
        </p:txBody>
      </p:sp>
      <p:sp>
        <p:nvSpPr>
          <p:cNvPr id="36" name="Rectangle: Rounded Corners 35">
            <a:extLst>
              <a:ext uri="{FF2B5EF4-FFF2-40B4-BE49-F238E27FC236}">
                <a16:creationId xmlns:a16="http://schemas.microsoft.com/office/drawing/2014/main" id="{3E42DD21-828E-6150-E5C2-F20587242FFB}"/>
              </a:ext>
            </a:extLst>
          </p:cNvPr>
          <p:cNvSpPr/>
          <p:nvPr/>
        </p:nvSpPr>
        <p:spPr bwMode="auto">
          <a:xfrm>
            <a:off x="561975" y="2882015"/>
            <a:ext cx="919163"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Denifanstat</a:t>
            </a:r>
            <a:endParaRPr lang="en-US" sz="1050" dirty="0">
              <a:solidFill>
                <a:schemeClr val="tx1"/>
              </a:solidFill>
              <a:latin typeface="Calibri" panose="020F0502020204030204" pitchFamily="34" charset="0"/>
            </a:endParaRPr>
          </a:p>
        </p:txBody>
      </p:sp>
      <p:sp>
        <p:nvSpPr>
          <p:cNvPr id="37" name="Rectangle: Rounded Corners 36">
            <a:extLst>
              <a:ext uri="{FF2B5EF4-FFF2-40B4-BE49-F238E27FC236}">
                <a16:creationId xmlns:a16="http://schemas.microsoft.com/office/drawing/2014/main" id="{7B1C99DE-0A45-09D4-8285-2C5A11E50B72}"/>
              </a:ext>
            </a:extLst>
          </p:cNvPr>
          <p:cNvSpPr/>
          <p:nvPr/>
        </p:nvSpPr>
        <p:spPr bwMode="auto">
          <a:xfrm>
            <a:off x="561975" y="3191578"/>
            <a:ext cx="919163"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SCD1 inhibitor </a:t>
            </a:r>
            <a:endParaRPr lang="en-US" sz="1050" b="1" dirty="0">
              <a:solidFill>
                <a:schemeClr val="tx1"/>
              </a:solidFill>
              <a:latin typeface="Calibri" panose="020F0502020204030204" pitchFamily="34" charset="0"/>
            </a:endParaRPr>
          </a:p>
        </p:txBody>
      </p:sp>
      <p:sp>
        <p:nvSpPr>
          <p:cNvPr id="38" name="Rectangle: Rounded Corners 37">
            <a:extLst>
              <a:ext uri="{FF2B5EF4-FFF2-40B4-BE49-F238E27FC236}">
                <a16:creationId xmlns:a16="http://schemas.microsoft.com/office/drawing/2014/main" id="{DF522F16-B157-EF75-9B8E-FDB327BD9EE5}"/>
              </a:ext>
            </a:extLst>
          </p:cNvPr>
          <p:cNvSpPr/>
          <p:nvPr/>
        </p:nvSpPr>
        <p:spPr bwMode="auto">
          <a:xfrm>
            <a:off x="561975" y="3391603"/>
            <a:ext cx="919163"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Aramchol</a:t>
            </a:r>
            <a:endParaRPr lang="en-US" sz="1050" dirty="0">
              <a:solidFill>
                <a:schemeClr val="tx1"/>
              </a:solidFill>
              <a:latin typeface="Calibri" panose="020F0502020204030204" pitchFamily="34" charset="0"/>
            </a:endParaRPr>
          </a:p>
        </p:txBody>
      </p:sp>
      <p:grpSp>
        <p:nvGrpSpPr>
          <p:cNvPr id="39" name="Group 38">
            <a:extLst>
              <a:ext uri="{FF2B5EF4-FFF2-40B4-BE49-F238E27FC236}">
                <a16:creationId xmlns:a16="http://schemas.microsoft.com/office/drawing/2014/main" id="{306B56AD-62D1-2F63-C881-F69AEC7C37D2}"/>
              </a:ext>
            </a:extLst>
          </p:cNvPr>
          <p:cNvGrpSpPr/>
          <p:nvPr/>
        </p:nvGrpSpPr>
        <p:grpSpPr>
          <a:xfrm>
            <a:off x="577851" y="3414621"/>
            <a:ext cx="153988" cy="153988"/>
            <a:chOff x="49215" y="1133975"/>
            <a:chExt cx="153988" cy="153988"/>
          </a:xfrm>
        </p:grpSpPr>
        <p:sp>
          <p:nvSpPr>
            <p:cNvPr id="40" name="Oval 39">
              <a:extLst>
                <a:ext uri="{FF2B5EF4-FFF2-40B4-BE49-F238E27FC236}">
                  <a16:creationId xmlns:a16="http://schemas.microsoft.com/office/drawing/2014/main" id="{DACD45EB-FF32-E5DC-C680-3FCBDBF694B9}"/>
                </a:ext>
              </a:extLst>
            </p:cNvPr>
            <p:cNvSpPr/>
            <p:nvPr/>
          </p:nvSpPr>
          <p:spPr bwMode="auto">
            <a:xfrm>
              <a:off x="49215" y="1133975"/>
              <a:ext cx="153988" cy="153988"/>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 name="Group 40">
              <a:extLst>
                <a:ext uri="{FF2B5EF4-FFF2-40B4-BE49-F238E27FC236}">
                  <a16:creationId xmlns:a16="http://schemas.microsoft.com/office/drawing/2014/main" id="{5B57C9C0-C38F-90F0-2F0A-FE4E35F50501}"/>
                </a:ext>
              </a:extLst>
            </p:cNvPr>
            <p:cNvGrpSpPr/>
            <p:nvPr/>
          </p:nvGrpSpPr>
          <p:grpSpPr>
            <a:xfrm>
              <a:off x="104778" y="1160215"/>
              <a:ext cx="42863" cy="101509"/>
              <a:chOff x="95255" y="1165725"/>
              <a:chExt cx="42863" cy="101509"/>
            </a:xfrm>
          </p:grpSpPr>
          <p:cxnSp>
            <p:nvCxnSpPr>
              <p:cNvPr id="42" name="Straight Connector 41">
                <a:extLst>
                  <a:ext uri="{FF2B5EF4-FFF2-40B4-BE49-F238E27FC236}">
                    <a16:creationId xmlns:a16="http://schemas.microsoft.com/office/drawing/2014/main" id="{643315C3-7D1B-F072-7D23-09101E442AC2}"/>
                  </a:ext>
                </a:extLst>
              </p:cNvPr>
              <p:cNvCxnSpPr>
                <a:cxnSpLocks/>
              </p:cNvCxnSpPr>
              <p:nvPr/>
            </p:nvCxnSpPr>
            <p:spPr bwMode="auto">
              <a:xfrm>
                <a:off x="138118" y="1165725"/>
                <a:ext cx="0" cy="101509"/>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A26F1B4-CBC0-59DB-5B43-0BC79B189A6F}"/>
                  </a:ext>
                </a:extLst>
              </p:cNvPr>
              <p:cNvCxnSpPr>
                <a:cxnSpLocks/>
              </p:cNvCxnSpPr>
              <p:nvPr/>
            </p:nvCxnSpPr>
            <p:spPr bwMode="auto">
              <a:xfrm>
                <a:off x="95255" y="1165725"/>
                <a:ext cx="0" cy="101509"/>
              </a:xfrm>
              <a:prstGeom prst="line">
                <a:avLst/>
              </a:prstGeom>
              <a:noFill/>
              <a:ln w="28575" cap="flat" cmpd="sng" algn="ctr">
                <a:solidFill>
                  <a:schemeClr val="bg1"/>
                </a:solidFill>
                <a:prstDash val="solid"/>
                <a:round/>
                <a:headEnd type="none" w="med" len="med"/>
                <a:tailEnd type="none" w="med" len="med"/>
              </a:ln>
              <a:effectLst/>
            </p:spPr>
          </p:cxnSp>
        </p:grpSp>
      </p:grpSp>
      <p:sp>
        <p:nvSpPr>
          <p:cNvPr id="45" name="Rectangle: Rounded Corners 44">
            <a:extLst>
              <a:ext uri="{FF2B5EF4-FFF2-40B4-BE49-F238E27FC236}">
                <a16:creationId xmlns:a16="http://schemas.microsoft.com/office/drawing/2014/main" id="{0209E392-0E5D-D950-66D6-A2FF8EAAB04F}"/>
              </a:ext>
            </a:extLst>
          </p:cNvPr>
          <p:cNvSpPr/>
          <p:nvPr/>
        </p:nvSpPr>
        <p:spPr bwMode="auto">
          <a:xfrm>
            <a:off x="561975" y="3691640"/>
            <a:ext cx="919163"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DGAT2</a:t>
            </a:r>
            <a:endParaRPr lang="en-US" sz="1050" b="1" dirty="0">
              <a:solidFill>
                <a:schemeClr val="tx1"/>
              </a:solidFill>
              <a:latin typeface="Calibri" panose="020F0502020204030204" pitchFamily="34" charset="0"/>
            </a:endParaRPr>
          </a:p>
        </p:txBody>
      </p:sp>
      <p:sp>
        <p:nvSpPr>
          <p:cNvPr id="46" name="Rectangle: Rounded Corners 45">
            <a:extLst>
              <a:ext uri="{FF2B5EF4-FFF2-40B4-BE49-F238E27FC236}">
                <a16:creationId xmlns:a16="http://schemas.microsoft.com/office/drawing/2014/main" id="{8109695E-AAE6-45D9-9784-C3CAC3AFCCF4}"/>
              </a:ext>
            </a:extLst>
          </p:cNvPr>
          <p:cNvSpPr/>
          <p:nvPr/>
        </p:nvSpPr>
        <p:spPr bwMode="auto">
          <a:xfrm>
            <a:off x="561975" y="3891665"/>
            <a:ext cx="919163"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Ervogastat</a:t>
            </a:r>
            <a:endParaRPr lang="en-US" sz="1050" dirty="0">
              <a:solidFill>
                <a:schemeClr val="tx1"/>
              </a:solidFill>
              <a:latin typeface="Calibri" panose="020F0502020204030204" pitchFamily="34" charset="0"/>
            </a:endParaRPr>
          </a:p>
        </p:txBody>
      </p:sp>
      <p:sp>
        <p:nvSpPr>
          <p:cNvPr id="4" name="Rectangle: Rounded Corners 3">
            <a:extLst>
              <a:ext uri="{FF2B5EF4-FFF2-40B4-BE49-F238E27FC236}">
                <a16:creationId xmlns:a16="http://schemas.microsoft.com/office/drawing/2014/main" id="{08FB7209-4952-81B2-3411-6677688F693E}"/>
              </a:ext>
            </a:extLst>
          </p:cNvPr>
          <p:cNvSpPr/>
          <p:nvPr/>
        </p:nvSpPr>
        <p:spPr bwMode="auto">
          <a:xfrm>
            <a:off x="857250" y="4567635"/>
            <a:ext cx="742950" cy="352027"/>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Bacterial products</a:t>
            </a:r>
          </a:p>
        </p:txBody>
      </p:sp>
      <p:sp>
        <p:nvSpPr>
          <p:cNvPr id="7" name="Rectangle: Rounded Corners 6">
            <a:extLst>
              <a:ext uri="{FF2B5EF4-FFF2-40B4-BE49-F238E27FC236}">
                <a16:creationId xmlns:a16="http://schemas.microsoft.com/office/drawing/2014/main" id="{7DF52E15-11EA-2063-D7F9-7872E2571C23}"/>
              </a:ext>
            </a:extLst>
          </p:cNvPr>
          <p:cNvSpPr/>
          <p:nvPr/>
        </p:nvSpPr>
        <p:spPr bwMode="auto">
          <a:xfrm>
            <a:off x="857250" y="4916931"/>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Dietary fa</a:t>
            </a:r>
            <a:r>
              <a:rPr lang="en-US" sz="1050" dirty="0">
                <a:latin typeface="Calibri" panose="020F0502020204030204" pitchFamily="34" charset="0"/>
              </a:rPr>
              <a:t>ts</a:t>
            </a:r>
          </a:p>
        </p:txBody>
      </p:sp>
      <p:sp>
        <p:nvSpPr>
          <p:cNvPr id="10" name="Rectangle: Rounded Corners 9">
            <a:extLst>
              <a:ext uri="{FF2B5EF4-FFF2-40B4-BE49-F238E27FC236}">
                <a16:creationId xmlns:a16="http://schemas.microsoft.com/office/drawing/2014/main" id="{9B293307-12F1-3E39-E3EE-427354D8A693}"/>
              </a:ext>
            </a:extLst>
          </p:cNvPr>
          <p:cNvSpPr/>
          <p:nvPr/>
        </p:nvSpPr>
        <p:spPr bwMode="auto">
          <a:xfrm>
            <a:off x="857250" y="5116956"/>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Bile acids</a:t>
            </a:r>
          </a:p>
        </p:txBody>
      </p:sp>
      <p:sp>
        <p:nvSpPr>
          <p:cNvPr id="12" name="Rectangle: Rounded Corners 11">
            <a:extLst>
              <a:ext uri="{FF2B5EF4-FFF2-40B4-BE49-F238E27FC236}">
                <a16:creationId xmlns:a16="http://schemas.microsoft.com/office/drawing/2014/main" id="{76355062-1730-EF8E-8404-8B6818244C35}"/>
              </a:ext>
            </a:extLst>
          </p:cNvPr>
          <p:cNvSpPr/>
          <p:nvPr/>
        </p:nvSpPr>
        <p:spPr bwMode="auto">
          <a:xfrm>
            <a:off x="1943632" y="4610297"/>
            <a:ext cx="742950"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FXR agonist</a:t>
            </a:r>
            <a:endParaRPr lang="en-US" sz="1050" b="1" dirty="0">
              <a:solidFill>
                <a:schemeClr val="tx1"/>
              </a:solidFill>
              <a:latin typeface="Calibri" panose="020F0502020204030204" pitchFamily="34" charset="0"/>
            </a:endParaRPr>
          </a:p>
        </p:txBody>
      </p:sp>
      <p:sp>
        <p:nvSpPr>
          <p:cNvPr id="13" name="Rectangle: Rounded Corners 12">
            <a:extLst>
              <a:ext uri="{FF2B5EF4-FFF2-40B4-BE49-F238E27FC236}">
                <a16:creationId xmlns:a16="http://schemas.microsoft.com/office/drawing/2014/main" id="{C7746530-568C-92A2-6F83-087A53A912DB}"/>
              </a:ext>
            </a:extLst>
          </p:cNvPr>
          <p:cNvSpPr/>
          <p:nvPr/>
        </p:nvSpPr>
        <p:spPr bwMode="auto">
          <a:xfrm>
            <a:off x="1943632" y="4810322"/>
            <a:ext cx="742950"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OCA</a:t>
            </a:r>
            <a:endParaRPr lang="en-US" sz="1050" b="1" dirty="0">
              <a:solidFill>
                <a:schemeClr val="tx1"/>
              </a:solidFill>
              <a:latin typeface="Calibri" panose="020F0502020204030204" pitchFamily="34" charset="0"/>
            </a:endParaRPr>
          </a:p>
        </p:txBody>
      </p:sp>
      <p:grpSp>
        <p:nvGrpSpPr>
          <p:cNvPr id="14" name="Group 13">
            <a:extLst>
              <a:ext uri="{FF2B5EF4-FFF2-40B4-BE49-F238E27FC236}">
                <a16:creationId xmlns:a16="http://schemas.microsoft.com/office/drawing/2014/main" id="{AA4E37EE-85DD-2F93-D822-57B12EEBB05F}"/>
              </a:ext>
            </a:extLst>
          </p:cNvPr>
          <p:cNvGrpSpPr/>
          <p:nvPr/>
        </p:nvGrpSpPr>
        <p:grpSpPr>
          <a:xfrm>
            <a:off x="1967288" y="4835370"/>
            <a:ext cx="153988" cy="153988"/>
            <a:chOff x="3065147" y="313349"/>
            <a:chExt cx="190500" cy="190500"/>
          </a:xfrm>
        </p:grpSpPr>
        <p:sp>
          <p:nvSpPr>
            <p:cNvPr id="15" name="Oval 14">
              <a:extLst>
                <a:ext uri="{FF2B5EF4-FFF2-40B4-BE49-F238E27FC236}">
                  <a16:creationId xmlns:a16="http://schemas.microsoft.com/office/drawing/2014/main" id="{4A643836-CB04-F68E-D6F3-31C16ED2EFB3}"/>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1" name="Group 20">
              <a:extLst>
                <a:ext uri="{FF2B5EF4-FFF2-40B4-BE49-F238E27FC236}">
                  <a16:creationId xmlns:a16="http://schemas.microsoft.com/office/drawing/2014/main" id="{79508E38-EDED-6FAD-FCB5-3C92F60865B5}"/>
                </a:ext>
              </a:extLst>
            </p:cNvPr>
            <p:cNvGrpSpPr/>
            <p:nvPr/>
          </p:nvGrpSpPr>
          <p:grpSpPr>
            <a:xfrm>
              <a:off x="3099094" y="347296"/>
              <a:ext cx="122606" cy="122606"/>
              <a:chOff x="2925131" y="313349"/>
              <a:chExt cx="133350" cy="133350"/>
            </a:xfrm>
          </p:grpSpPr>
          <p:cxnSp>
            <p:nvCxnSpPr>
              <p:cNvPr id="23" name="Straight Connector 22">
                <a:extLst>
                  <a:ext uri="{FF2B5EF4-FFF2-40B4-BE49-F238E27FC236}">
                    <a16:creationId xmlns:a16="http://schemas.microsoft.com/office/drawing/2014/main" id="{606A95E6-3ED1-4802-85D0-F334D85787DF}"/>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99B2BED-CDA2-0B24-36C8-ACD71647619F}"/>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26" name="Rectangle: Rounded Corners 25">
            <a:extLst>
              <a:ext uri="{FF2B5EF4-FFF2-40B4-BE49-F238E27FC236}">
                <a16:creationId xmlns:a16="http://schemas.microsoft.com/office/drawing/2014/main" id="{25D1633C-0C5D-24E1-7B9D-35620A97C587}"/>
              </a:ext>
            </a:extLst>
          </p:cNvPr>
          <p:cNvSpPr/>
          <p:nvPr/>
        </p:nvSpPr>
        <p:spPr bwMode="auto">
          <a:xfrm>
            <a:off x="1943632" y="5009924"/>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Tropifexor</a:t>
            </a:r>
          </a:p>
        </p:txBody>
      </p:sp>
      <p:sp>
        <p:nvSpPr>
          <p:cNvPr id="27" name="Rectangle: Rounded Corners 26">
            <a:extLst>
              <a:ext uri="{FF2B5EF4-FFF2-40B4-BE49-F238E27FC236}">
                <a16:creationId xmlns:a16="http://schemas.microsoft.com/office/drawing/2014/main" id="{71FD940D-4C95-781D-6E8D-0DF3CD723896}"/>
              </a:ext>
            </a:extLst>
          </p:cNvPr>
          <p:cNvSpPr/>
          <p:nvPr/>
        </p:nvSpPr>
        <p:spPr bwMode="auto">
          <a:xfrm>
            <a:off x="1943632" y="5205477"/>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Cilofexor</a:t>
            </a:r>
          </a:p>
        </p:txBody>
      </p:sp>
      <p:sp>
        <p:nvSpPr>
          <p:cNvPr id="28" name="Rectangle: Rounded Corners 27">
            <a:extLst>
              <a:ext uri="{FF2B5EF4-FFF2-40B4-BE49-F238E27FC236}">
                <a16:creationId xmlns:a16="http://schemas.microsoft.com/office/drawing/2014/main" id="{4BB94A99-E74C-B325-D006-F6844670474D}"/>
              </a:ext>
            </a:extLst>
          </p:cNvPr>
          <p:cNvSpPr/>
          <p:nvPr/>
        </p:nvSpPr>
        <p:spPr bwMode="auto">
          <a:xfrm>
            <a:off x="1943632" y="5405502"/>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EDP-305</a:t>
            </a:r>
          </a:p>
        </p:txBody>
      </p:sp>
      <p:sp>
        <p:nvSpPr>
          <p:cNvPr id="44" name="Rectangle: Rounded Corners 43">
            <a:extLst>
              <a:ext uri="{FF2B5EF4-FFF2-40B4-BE49-F238E27FC236}">
                <a16:creationId xmlns:a16="http://schemas.microsoft.com/office/drawing/2014/main" id="{BDF4A4B2-2928-2725-6128-7225F1A58229}"/>
              </a:ext>
            </a:extLst>
          </p:cNvPr>
          <p:cNvSpPr/>
          <p:nvPr/>
        </p:nvSpPr>
        <p:spPr bwMode="auto">
          <a:xfrm>
            <a:off x="1943632" y="5607104"/>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MET-409</a:t>
            </a:r>
          </a:p>
        </p:txBody>
      </p:sp>
      <p:sp>
        <p:nvSpPr>
          <p:cNvPr id="47" name="Rectangle: Rounded Corners 46">
            <a:extLst>
              <a:ext uri="{FF2B5EF4-FFF2-40B4-BE49-F238E27FC236}">
                <a16:creationId xmlns:a16="http://schemas.microsoft.com/office/drawing/2014/main" id="{E54481BC-1B2B-AC78-6ECA-586C4D100ACB}"/>
              </a:ext>
            </a:extLst>
          </p:cNvPr>
          <p:cNvSpPr/>
          <p:nvPr/>
        </p:nvSpPr>
        <p:spPr bwMode="auto">
          <a:xfrm>
            <a:off x="1943632" y="5797956"/>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TERN-101</a:t>
            </a:r>
          </a:p>
        </p:txBody>
      </p:sp>
      <p:sp>
        <p:nvSpPr>
          <p:cNvPr id="48" name="Rectangle: Rounded Corners 47">
            <a:extLst>
              <a:ext uri="{FF2B5EF4-FFF2-40B4-BE49-F238E27FC236}">
                <a16:creationId xmlns:a16="http://schemas.microsoft.com/office/drawing/2014/main" id="{EDC886CC-C299-265D-2396-607BBE8CE0A8}"/>
              </a:ext>
            </a:extLst>
          </p:cNvPr>
          <p:cNvSpPr/>
          <p:nvPr/>
        </p:nvSpPr>
        <p:spPr bwMode="auto">
          <a:xfrm>
            <a:off x="3224744" y="4610297"/>
            <a:ext cx="832906"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FGF-21</a:t>
            </a:r>
            <a:endParaRPr lang="en-US" sz="1050" b="1" dirty="0">
              <a:solidFill>
                <a:schemeClr val="tx1"/>
              </a:solidFill>
              <a:latin typeface="Calibri" panose="020F0502020204030204" pitchFamily="34" charset="0"/>
            </a:endParaRPr>
          </a:p>
        </p:txBody>
      </p:sp>
      <p:sp>
        <p:nvSpPr>
          <p:cNvPr id="49" name="Rectangle: Rounded Corners 48">
            <a:extLst>
              <a:ext uri="{FF2B5EF4-FFF2-40B4-BE49-F238E27FC236}">
                <a16:creationId xmlns:a16="http://schemas.microsoft.com/office/drawing/2014/main" id="{E828D969-B572-896C-750C-240A3BC7E16E}"/>
              </a:ext>
            </a:extLst>
          </p:cNvPr>
          <p:cNvSpPr/>
          <p:nvPr/>
        </p:nvSpPr>
        <p:spPr bwMode="auto">
          <a:xfrm>
            <a:off x="3219675" y="4810322"/>
            <a:ext cx="83290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Efruxifermin</a:t>
            </a:r>
            <a:endParaRPr lang="en-US" sz="1050" dirty="0">
              <a:solidFill>
                <a:schemeClr val="tx1"/>
              </a:solidFill>
              <a:latin typeface="Calibri" panose="020F0502020204030204" pitchFamily="34" charset="0"/>
            </a:endParaRPr>
          </a:p>
        </p:txBody>
      </p:sp>
      <p:sp>
        <p:nvSpPr>
          <p:cNvPr id="50" name="Rectangle: Rounded Corners 49">
            <a:extLst>
              <a:ext uri="{FF2B5EF4-FFF2-40B4-BE49-F238E27FC236}">
                <a16:creationId xmlns:a16="http://schemas.microsoft.com/office/drawing/2014/main" id="{31154DDB-4834-4CF9-47D4-BA99485015E6}"/>
              </a:ext>
            </a:extLst>
          </p:cNvPr>
          <p:cNvSpPr/>
          <p:nvPr/>
        </p:nvSpPr>
        <p:spPr bwMode="auto">
          <a:xfrm>
            <a:off x="3219675" y="5005452"/>
            <a:ext cx="83290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Pegozafermin</a:t>
            </a:r>
            <a:endParaRPr lang="en-US" sz="1050" dirty="0">
              <a:solidFill>
                <a:schemeClr val="tx1"/>
              </a:solidFill>
              <a:latin typeface="Calibri" panose="020F0502020204030204" pitchFamily="34" charset="0"/>
            </a:endParaRPr>
          </a:p>
        </p:txBody>
      </p:sp>
      <p:sp>
        <p:nvSpPr>
          <p:cNvPr id="51" name="Rectangle: Rounded Corners 50">
            <a:extLst>
              <a:ext uri="{FF2B5EF4-FFF2-40B4-BE49-F238E27FC236}">
                <a16:creationId xmlns:a16="http://schemas.microsoft.com/office/drawing/2014/main" id="{08C12C35-A265-CF1D-C278-AB9EA8CD8EDF}"/>
              </a:ext>
            </a:extLst>
          </p:cNvPr>
          <p:cNvSpPr/>
          <p:nvPr/>
        </p:nvSpPr>
        <p:spPr bwMode="auto">
          <a:xfrm>
            <a:off x="3217973" y="5205954"/>
            <a:ext cx="83290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Pegbelfermin</a:t>
            </a:r>
          </a:p>
        </p:txBody>
      </p:sp>
      <p:grpSp>
        <p:nvGrpSpPr>
          <p:cNvPr id="52" name="Group 51">
            <a:extLst>
              <a:ext uri="{FF2B5EF4-FFF2-40B4-BE49-F238E27FC236}">
                <a16:creationId xmlns:a16="http://schemas.microsoft.com/office/drawing/2014/main" id="{833C79E2-8AF3-B658-B014-5E973BA2BD82}"/>
              </a:ext>
            </a:extLst>
          </p:cNvPr>
          <p:cNvGrpSpPr/>
          <p:nvPr/>
        </p:nvGrpSpPr>
        <p:grpSpPr>
          <a:xfrm>
            <a:off x="3110174" y="5232863"/>
            <a:ext cx="153988" cy="153988"/>
            <a:chOff x="3065147" y="313349"/>
            <a:chExt cx="190500" cy="190500"/>
          </a:xfrm>
        </p:grpSpPr>
        <p:sp>
          <p:nvSpPr>
            <p:cNvPr id="53" name="Oval 52">
              <a:extLst>
                <a:ext uri="{FF2B5EF4-FFF2-40B4-BE49-F238E27FC236}">
                  <a16:creationId xmlns:a16="http://schemas.microsoft.com/office/drawing/2014/main" id="{2B0B7D7E-D911-46E0-241C-77B1F460EBDD}"/>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4" name="Group 53">
              <a:extLst>
                <a:ext uri="{FF2B5EF4-FFF2-40B4-BE49-F238E27FC236}">
                  <a16:creationId xmlns:a16="http://schemas.microsoft.com/office/drawing/2014/main" id="{FC17C40A-976A-1EF1-D36C-3CB1CFCF8943}"/>
                </a:ext>
              </a:extLst>
            </p:cNvPr>
            <p:cNvGrpSpPr/>
            <p:nvPr/>
          </p:nvGrpSpPr>
          <p:grpSpPr>
            <a:xfrm>
              <a:off x="3099094" y="347296"/>
              <a:ext cx="122606" cy="122606"/>
              <a:chOff x="2925131" y="313349"/>
              <a:chExt cx="133350" cy="133350"/>
            </a:xfrm>
          </p:grpSpPr>
          <p:cxnSp>
            <p:nvCxnSpPr>
              <p:cNvPr id="55" name="Straight Connector 54">
                <a:extLst>
                  <a:ext uri="{FF2B5EF4-FFF2-40B4-BE49-F238E27FC236}">
                    <a16:creationId xmlns:a16="http://schemas.microsoft.com/office/drawing/2014/main" id="{1A070054-3AE8-D450-3D02-C1DF441854AC}"/>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5EB852B-F018-DAF5-D387-BC2136FD3D2E}"/>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57" name="Rectangle: Rounded Corners 56">
            <a:extLst>
              <a:ext uri="{FF2B5EF4-FFF2-40B4-BE49-F238E27FC236}">
                <a16:creationId xmlns:a16="http://schemas.microsoft.com/office/drawing/2014/main" id="{C8F167B9-414B-C45F-B581-888B64222C58}"/>
              </a:ext>
            </a:extLst>
          </p:cNvPr>
          <p:cNvSpPr/>
          <p:nvPr/>
        </p:nvSpPr>
        <p:spPr bwMode="auto">
          <a:xfrm>
            <a:off x="3217973" y="5405979"/>
            <a:ext cx="83290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BOS-580</a:t>
            </a:r>
          </a:p>
        </p:txBody>
      </p:sp>
      <p:sp>
        <p:nvSpPr>
          <p:cNvPr id="58" name="Rectangle: Rounded Corners 57">
            <a:extLst>
              <a:ext uri="{FF2B5EF4-FFF2-40B4-BE49-F238E27FC236}">
                <a16:creationId xmlns:a16="http://schemas.microsoft.com/office/drawing/2014/main" id="{5D6B4E7C-4891-8A3A-D3EE-0BB64B0D9BCC}"/>
              </a:ext>
            </a:extLst>
          </p:cNvPr>
          <p:cNvSpPr/>
          <p:nvPr/>
        </p:nvSpPr>
        <p:spPr bwMode="auto">
          <a:xfrm>
            <a:off x="3224744" y="5604327"/>
            <a:ext cx="832906"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FGF19</a:t>
            </a:r>
            <a:endParaRPr lang="en-US" sz="1050" b="1" dirty="0">
              <a:solidFill>
                <a:schemeClr val="tx1"/>
              </a:solidFill>
              <a:latin typeface="Calibri" panose="020F0502020204030204" pitchFamily="34" charset="0"/>
            </a:endParaRPr>
          </a:p>
        </p:txBody>
      </p:sp>
      <p:sp>
        <p:nvSpPr>
          <p:cNvPr id="59" name="Rectangle: Rounded Corners 58">
            <a:extLst>
              <a:ext uri="{FF2B5EF4-FFF2-40B4-BE49-F238E27FC236}">
                <a16:creationId xmlns:a16="http://schemas.microsoft.com/office/drawing/2014/main" id="{0336E0B2-483F-F4C5-F904-FA205ABC5FFA}"/>
              </a:ext>
            </a:extLst>
          </p:cNvPr>
          <p:cNvSpPr/>
          <p:nvPr/>
        </p:nvSpPr>
        <p:spPr bwMode="auto">
          <a:xfrm>
            <a:off x="3217973" y="5806271"/>
            <a:ext cx="83290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Aldafermin</a:t>
            </a:r>
          </a:p>
        </p:txBody>
      </p:sp>
      <p:sp>
        <p:nvSpPr>
          <p:cNvPr id="60" name="Rectangle: Rounded Corners 59">
            <a:extLst>
              <a:ext uri="{FF2B5EF4-FFF2-40B4-BE49-F238E27FC236}">
                <a16:creationId xmlns:a16="http://schemas.microsoft.com/office/drawing/2014/main" id="{F8AAAC9D-AD20-8B6E-4FCA-7EFA0508ED23}"/>
              </a:ext>
            </a:extLst>
          </p:cNvPr>
          <p:cNvSpPr/>
          <p:nvPr/>
        </p:nvSpPr>
        <p:spPr bwMode="auto">
          <a:xfrm>
            <a:off x="4240475" y="3995738"/>
            <a:ext cx="950650"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Mitochondrial pyruvate carrier</a:t>
            </a:r>
            <a:endParaRPr lang="en-US" sz="1050" b="1" dirty="0">
              <a:solidFill>
                <a:schemeClr val="tx1"/>
              </a:solidFill>
              <a:latin typeface="Calibri" panose="020F0502020204030204" pitchFamily="34" charset="0"/>
            </a:endParaRPr>
          </a:p>
        </p:txBody>
      </p:sp>
      <p:sp>
        <p:nvSpPr>
          <p:cNvPr id="61" name="Rectangle: Rounded Corners 60">
            <a:extLst>
              <a:ext uri="{FF2B5EF4-FFF2-40B4-BE49-F238E27FC236}">
                <a16:creationId xmlns:a16="http://schemas.microsoft.com/office/drawing/2014/main" id="{524D9D11-92A0-CBD1-6D78-36547C6C66D7}"/>
              </a:ext>
            </a:extLst>
          </p:cNvPr>
          <p:cNvSpPr/>
          <p:nvPr/>
        </p:nvSpPr>
        <p:spPr bwMode="auto">
          <a:xfrm>
            <a:off x="4240475" y="4338638"/>
            <a:ext cx="9506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MSDC-0602K</a:t>
            </a:r>
            <a:endParaRPr lang="en-US" sz="1050" dirty="0">
              <a:solidFill>
                <a:schemeClr val="tx1"/>
              </a:solidFill>
              <a:latin typeface="Calibri" panose="020F0502020204030204" pitchFamily="34" charset="0"/>
            </a:endParaRPr>
          </a:p>
        </p:txBody>
      </p:sp>
      <p:sp>
        <p:nvSpPr>
          <p:cNvPr id="62" name="Rectangle: Rounded Corners 61">
            <a:extLst>
              <a:ext uri="{FF2B5EF4-FFF2-40B4-BE49-F238E27FC236}">
                <a16:creationId xmlns:a16="http://schemas.microsoft.com/office/drawing/2014/main" id="{8BD9AD16-8DA1-CB87-777F-F6D81E448509}"/>
              </a:ext>
            </a:extLst>
          </p:cNvPr>
          <p:cNvSpPr/>
          <p:nvPr/>
        </p:nvSpPr>
        <p:spPr bwMode="auto">
          <a:xfrm>
            <a:off x="4240475" y="4667447"/>
            <a:ext cx="950650"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Mitochondrial uncoupler</a:t>
            </a:r>
            <a:endParaRPr lang="en-US" sz="1050" b="1" dirty="0">
              <a:solidFill>
                <a:schemeClr val="tx1"/>
              </a:solidFill>
              <a:latin typeface="Calibri" panose="020F0502020204030204" pitchFamily="34" charset="0"/>
            </a:endParaRPr>
          </a:p>
        </p:txBody>
      </p:sp>
      <p:sp>
        <p:nvSpPr>
          <p:cNvPr id="63" name="Rectangle: Rounded Corners 62">
            <a:extLst>
              <a:ext uri="{FF2B5EF4-FFF2-40B4-BE49-F238E27FC236}">
                <a16:creationId xmlns:a16="http://schemas.microsoft.com/office/drawing/2014/main" id="{BF2E22C6-740C-6909-B889-7A7FFD0EDC65}"/>
              </a:ext>
            </a:extLst>
          </p:cNvPr>
          <p:cNvSpPr/>
          <p:nvPr/>
        </p:nvSpPr>
        <p:spPr bwMode="auto">
          <a:xfrm>
            <a:off x="4240475" y="5010347"/>
            <a:ext cx="9506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HU6</a:t>
            </a:r>
            <a:endParaRPr lang="en-US" sz="1050" dirty="0">
              <a:solidFill>
                <a:schemeClr val="tx1"/>
              </a:solidFill>
              <a:latin typeface="Calibri" panose="020F0502020204030204" pitchFamily="34" charset="0"/>
            </a:endParaRPr>
          </a:p>
        </p:txBody>
      </p:sp>
      <p:sp>
        <p:nvSpPr>
          <p:cNvPr id="64" name="Rectangle: Rounded Corners 63">
            <a:extLst>
              <a:ext uri="{FF2B5EF4-FFF2-40B4-BE49-F238E27FC236}">
                <a16:creationId xmlns:a16="http://schemas.microsoft.com/office/drawing/2014/main" id="{B66F007D-D622-619D-2F78-44E048EF21A6}"/>
              </a:ext>
            </a:extLst>
          </p:cNvPr>
          <p:cNvSpPr/>
          <p:nvPr/>
        </p:nvSpPr>
        <p:spPr bwMode="auto">
          <a:xfrm>
            <a:off x="4313881" y="5348241"/>
            <a:ext cx="785812"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Pan-caspase inhibitor</a:t>
            </a:r>
            <a:endParaRPr lang="en-US" sz="1050" b="1" dirty="0">
              <a:solidFill>
                <a:schemeClr val="tx1"/>
              </a:solidFill>
              <a:latin typeface="Calibri" panose="020F0502020204030204" pitchFamily="34" charset="0"/>
            </a:endParaRPr>
          </a:p>
        </p:txBody>
      </p:sp>
      <p:sp>
        <p:nvSpPr>
          <p:cNvPr id="65" name="Rectangle: Rounded Corners 64">
            <a:extLst>
              <a:ext uri="{FF2B5EF4-FFF2-40B4-BE49-F238E27FC236}">
                <a16:creationId xmlns:a16="http://schemas.microsoft.com/office/drawing/2014/main" id="{B861332D-DA42-E6F8-332F-7C7A1DE5412B}"/>
              </a:ext>
            </a:extLst>
          </p:cNvPr>
          <p:cNvSpPr/>
          <p:nvPr/>
        </p:nvSpPr>
        <p:spPr bwMode="auto">
          <a:xfrm>
            <a:off x="4313881" y="5691141"/>
            <a:ext cx="785812"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Emricasan</a:t>
            </a:r>
            <a:endParaRPr lang="en-US" sz="1050" dirty="0">
              <a:solidFill>
                <a:schemeClr val="tx1"/>
              </a:solidFill>
              <a:latin typeface="Calibri" panose="020F0502020204030204" pitchFamily="34" charset="0"/>
            </a:endParaRPr>
          </a:p>
        </p:txBody>
      </p:sp>
      <p:grpSp>
        <p:nvGrpSpPr>
          <p:cNvPr id="66" name="Group 65">
            <a:extLst>
              <a:ext uri="{FF2B5EF4-FFF2-40B4-BE49-F238E27FC236}">
                <a16:creationId xmlns:a16="http://schemas.microsoft.com/office/drawing/2014/main" id="{B764E03A-20B1-9B01-97D2-DFA914762E25}"/>
              </a:ext>
            </a:extLst>
          </p:cNvPr>
          <p:cNvGrpSpPr/>
          <p:nvPr/>
        </p:nvGrpSpPr>
        <p:grpSpPr>
          <a:xfrm>
            <a:off x="4227361" y="5722947"/>
            <a:ext cx="153988" cy="153988"/>
            <a:chOff x="3065147" y="313349"/>
            <a:chExt cx="190500" cy="190500"/>
          </a:xfrm>
        </p:grpSpPr>
        <p:sp>
          <p:nvSpPr>
            <p:cNvPr id="67" name="Oval 66">
              <a:extLst>
                <a:ext uri="{FF2B5EF4-FFF2-40B4-BE49-F238E27FC236}">
                  <a16:creationId xmlns:a16="http://schemas.microsoft.com/office/drawing/2014/main" id="{69300445-8BFB-002C-93EA-B8452D5B05F9}"/>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8" name="Group 67">
              <a:extLst>
                <a:ext uri="{FF2B5EF4-FFF2-40B4-BE49-F238E27FC236}">
                  <a16:creationId xmlns:a16="http://schemas.microsoft.com/office/drawing/2014/main" id="{5EA54694-F88D-F578-A213-0C7CF8E406DF}"/>
                </a:ext>
              </a:extLst>
            </p:cNvPr>
            <p:cNvGrpSpPr/>
            <p:nvPr/>
          </p:nvGrpSpPr>
          <p:grpSpPr>
            <a:xfrm>
              <a:off x="3099094" y="347296"/>
              <a:ext cx="122606" cy="122606"/>
              <a:chOff x="2925131" y="313349"/>
              <a:chExt cx="133350" cy="133350"/>
            </a:xfrm>
          </p:grpSpPr>
          <p:cxnSp>
            <p:nvCxnSpPr>
              <p:cNvPr id="69" name="Straight Connector 68">
                <a:extLst>
                  <a:ext uri="{FF2B5EF4-FFF2-40B4-BE49-F238E27FC236}">
                    <a16:creationId xmlns:a16="http://schemas.microsoft.com/office/drawing/2014/main" id="{1335EBFC-FF8E-3D9D-77B8-54F0669DA1F8}"/>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939B4E1-7919-DC6B-8D87-657496A3EEA4}"/>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71" name="Rectangle: Rounded Corners 70">
            <a:extLst>
              <a:ext uri="{FF2B5EF4-FFF2-40B4-BE49-F238E27FC236}">
                <a16:creationId xmlns:a16="http://schemas.microsoft.com/office/drawing/2014/main" id="{1F286669-E0A8-F913-9808-B944B5B88F88}"/>
              </a:ext>
            </a:extLst>
          </p:cNvPr>
          <p:cNvSpPr/>
          <p:nvPr/>
        </p:nvSpPr>
        <p:spPr bwMode="auto">
          <a:xfrm>
            <a:off x="5772150" y="3387543"/>
            <a:ext cx="716756"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Galectin-3 inhibitor</a:t>
            </a:r>
            <a:endParaRPr lang="en-US" sz="1050" b="1" dirty="0">
              <a:solidFill>
                <a:schemeClr val="tx1"/>
              </a:solidFill>
              <a:latin typeface="Calibri" panose="020F0502020204030204" pitchFamily="34" charset="0"/>
            </a:endParaRPr>
          </a:p>
        </p:txBody>
      </p:sp>
      <p:sp>
        <p:nvSpPr>
          <p:cNvPr id="72" name="Rectangle: Rounded Corners 71">
            <a:extLst>
              <a:ext uri="{FF2B5EF4-FFF2-40B4-BE49-F238E27FC236}">
                <a16:creationId xmlns:a16="http://schemas.microsoft.com/office/drawing/2014/main" id="{30F14C57-99A5-532F-F27A-290D333504F5}"/>
              </a:ext>
            </a:extLst>
          </p:cNvPr>
          <p:cNvSpPr/>
          <p:nvPr/>
        </p:nvSpPr>
        <p:spPr bwMode="auto">
          <a:xfrm>
            <a:off x="5772150" y="3730443"/>
            <a:ext cx="716756" cy="342900"/>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Belapectin </a:t>
            </a:r>
            <a:br>
              <a:rPr lang="en-US" sz="1050" dirty="0">
                <a:latin typeface="Calibri" panose="020F0502020204030204" pitchFamily="34" charset="0"/>
              </a:rPr>
            </a:br>
            <a:r>
              <a:rPr lang="en-US" sz="1050" dirty="0">
                <a:latin typeface="Calibri" panose="020F0502020204030204" pitchFamily="34" charset="0"/>
              </a:rPr>
              <a:t>(GR-MD-02)</a:t>
            </a:r>
          </a:p>
        </p:txBody>
      </p:sp>
      <p:sp>
        <p:nvSpPr>
          <p:cNvPr id="73" name="Rectangle: Rounded Corners 72">
            <a:extLst>
              <a:ext uri="{FF2B5EF4-FFF2-40B4-BE49-F238E27FC236}">
                <a16:creationId xmlns:a16="http://schemas.microsoft.com/office/drawing/2014/main" id="{F8032BE2-79CB-8DBC-895F-49044711275D}"/>
              </a:ext>
            </a:extLst>
          </p:cNvPr>
          <p:cNvSpPr/>
          <p:nvPr/>
        </p:nvSpPr>
        <p:spPr bwMode="auto">
          <a:xfrm>
            <a:off x="5737622" y="4167188"/>
            <a:ext cx="796528"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CCR2/CCR5 inhibitor</a:t>
            </a:r>
            <a:endParaRPr lang="en-US" sz="1050" b="1" dirty="0">
              <a:solidFill>
                <a:schemeClr val="tx1"/>
              </a:solidFill>
              <a:latin typeface="Calibri" panose="020F0502020204030204" pitchFamily="34" charset="0"/>
            </a:endParaRPr>
          </a:p>
        </p:txBody>
      </p:sp>
      <p:sp>
        <p:nvSpPr>
          <p:cNvPr id="74" name="Rectangle: Rounded Corners 73">
            <a:extLst>
              <a:ext uri="{FF2B5EF4-FFF2-40B4-BE49-F238E27FC236}">
                <a16:creationId xmlns:a16="http://schemas.microsoft.com/office/drawing/2014/main" id="{DE9F0D04-F81C-1ADA-C969-D80D67E6A981}"/>
              </a:ext>
            </a:extLst>
          </p:cNvPr>
          <p:cNvSpPr/>
          <p:nvPr/>
        </p:nvSpPr>
        <p:spPr bwMode="auto">
          <a:xfrm>
            <a:off x="5737622" y="4503920"/>
            <a:ext cx="796528"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Cenicriviroc</a:t>
            </a:r>
            <a:endParaRPr lang="en-US" sz="1050" dirty="0">
              <a:solidFill>
                <a:schemeClr val="tx1"/>
              </a:solidFill>
              <a:latin typeface="Calibri" panose="020F0502020204030204" pitchFamily="34" charset="0"/>
            </a:endParaRPr>
          </a:p>
        </p:txBody>
      </p:sp>
      <p:grpSp>
        <p:nvGrpSpPr>
          <p:cNvPr id="75" name="Group 74">
            <a:extLst>
              <a:ext uri="{FF2B5EF4-FFF2-40B4-BE49-F238E27FC236}">
                <a16:creationId xmlns:a16="http://schemas.microsoft.com/office/drawing/2014/main" id="{467FE2F4-39B2-0FC1-31B3-30FBF8618959}"/>
              </a:ext>
            </a:extLst>
          </p:cNvPr>
          <p:cNvGrpSpPr/>
          <p:nvPr/>
        </p:nvGrpSpPr>
        <p:grpSpPr>
          <a:xfrm>
            <a:off x="5646339" y="4528540"/>
            <a:ext cx="153988" cy="153988"/>
            <a:chOff x="3065147" y="313349"/>
            <a:chExt cx="190500" cy="190500"/>
          </a:xfrm>
        </p:grpSpPr>
        <p:sp>
          <p:nvSpPr>
            <p:cNvPr id="76" name="Oval 75">
              <a:extLst>
                <a:ext uri="{FF2B5EF4-FFF2-40B4-BE49-F238E27FC236}">
                  <a16:creationId xmlns:a16="http://schemas.microsoft.com/office/drawing/2014/main" id="{29A41CCC-7DF4-3910-0B99-5BF5C6E8A8AA}"/>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7" name="Group 76">
              <a:extLst>
                <a:ext uri="{FF2B5EF4-FFF2-40B4-BE49-F238E27FC236}">
                  <a16:creationId xmlns:a16="http://schemas.microsoft.com/office/drawing/2014/main" id="{B95A856F-A813-A68A-E85B-2C734A34E3C3}"/>
                </a:ext>
              </a:extLst>
            </p:cNvPr>
            <p:cNvGrpSpPr/>
            <p:nvPr/>
          </p:nvGrpSpPr>
          <p:grpSpPr>
            <a:xfrm>
              <a:off x="3099094" y="347296"/>
              <a:ext cx="122606" cy="122606"/>
              <a:chOff x="2925131" y="313349"/>
              <a:chExt cx="133350" cy="133350"/>
            </a:xfrm>
          </p:grpSpPr>
          <p:cxnSp>
            <p:nvCxnSpPr>
              <p:cNvPr id="78" name="Straight Connector 77">
                <a:extLst>
                  <a:ext uri="{FF2B5EF4-FFF2-40B4-BE49-F238E27FC236}">
                    <a16:creationId xmlns:a16="http://schemas.microsoft.com/office/drawing/2014/main" id="{40FF5F91-C637-CD88-2CFB-60B45FE3BFE6}"/>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500DEC2-B26F-EAD6-7E78-5C5A0B0D7948}"/>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80" name="Rectangle: Rounded Corners 79">
            <a:extLst>
              <a:ext uri="{FF2B5EF4-FFF2-40B4-BE49-F238E27FC236}">
                <a16:creationId xmlns:a16="http://schemas.microsoft.com/office/drawing/2014/main" id="{6263719E-81E4-185F-0C3D-3A5BCED26302}"/>
              </a:ext>
            </a:extLst>
          </p:cNvPr>
          <p:cNvSpPr/>
          <p:nvPr/>
        </p:nvSpPr>
        <p:spPr bwMode="auto">
          <a:xfrm>
            <a:off x="5691188" y="4781746"/>
            <a:ext cx="938212"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ASK1 inhibitor</a:t>
            </a:r>
            <a:endParaRPr lang="en-US" sz="1050" b="1" dirty="0">
              <a:solidFill>
                <a:schemeClr val="tx1"/>
              </a:solidFill>
              <a:latin typeface="Calibri" panose="020F0502020204030204" pitchFamily="34" charset="0"/>
            </a:endParaRPr>
          </a:p>
        </p:txBody>
      </p:sp>
      <p:sp>
        <p:nvSpPr>
          <p:cNvPr id="81" name="Rectangle: Rounded Corners 80">
            <a:extLst>
              <a:ext uri="{FF2B5EF4-FFF2-40B4-BE49-F238E27FC236}">
                <a16:creationId xmlns:a16="http://schemas.microsoft.com/office/drawing/2014/main" id="{40AB2212-E3C8-68C5-0064-8816F2713EF0}"/>
              </a:ext>
            </a:extLst>
          </p:cNvPr>
          <p:cNvSpPr/>
          <p:nvPr/>
        </p:nvSpPr>
        <p:spPr bwMode="auto">
          <a:xfrm>
            <a:off x="5691188" y="4978890"/>
            <a:ext cx="938212"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Selonsertib</a:t>
            </a:r>
            <a:endParaRPr lang="en-US" sz="1050" dirty="0">
              <a:solidFill>
                <a:schemeClr val="tx1"/>
              </a:solidFill>
              <a:latin typeface="Calibri" panose="020F0502020204030204" pitchFamily="34" charset="0"/>
            </a:endParaRPr>
          </a:p>
        </p:txBody>
      </p:sp>
      <p:grpSp>
        <p:nvGrpSpPr>
          <p:cNvPr id="82" name="Group 81">
            <a:extLst>
              <a:ext uri="{FF2B5EF4-FFF2-40B4-BE49-F238E27FC236}">
                <a16:creationId xmlns:a16="http://schemas.microsoft.com/office/drawing/2014/main" id="{8D6569C4-B23F-674B-D006-B921C9CEDC70}"/>
              </a:ext>
            </a:extLst>
          </p:cNvPr>
          <p:cNvGrpSpPr/>
          <p:nvPr/>
        </p:nvGrpSpPr>
        <p:grpSpPr>
          <a:xfrm>
            <a:off x="5660628" y="5005452"/>
            <a:ext cx="153988" cy="153988"/>
            <a:chOff x="3065147" y="313349"/>
            <a:chExt cx="190500" cy="190500"/>
          </a:xfrm>
        </p:grpSpPr>
        <p:sp>
          <p:nvSpPr>
            <p:cNvPr id="83" name="Oval 82">
              <a:extLst>
                <a:ext uri="{FF2B5EF4-FFF2-40B4-BE49-F238E27FC236}">
                  <a16:creationId xmlns:a16="http://schemas.microsoft.com/office/drawing/2014/main" id="{AD8756DA-3496-2EDC-8C2E-9FF27FEED737}"/>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4" name="Group 83">
              <a:extLst>
                <a:ext uri="{FF2B5EF4-FFF2-40B4-BE49-F238E27FC236}">
                  <a16:creationId xmlns:a16="http://schemas.microsoft.com/office/drawing/2014/main" id="{EC9AE6FE-FA6A-7064-D0EB-4A42160223FC}"/>
                </a:ext>
              </a:extLst>
            </p:cNvPr>
            <p:cNvGrpSpPr/>
            <p:nvPr/>
          </p:nvGrpSpPr>
          <p:grpSpPr>
            <a:xfrm>
              <a:off x="3099094" y="347296"/>
              <a:ext cx="122606" cy="122606"/>
              <a:chOff x="2925131" y="313349"/>
              <a:chExt cx="133350" cy="133350"/>
            </a:xfrm>
          </p:grpSpPr>
          <p:cxnSp>
            <p:nvCxnSpPr>
              <p:cNvPr id="85" name="Straight Connector 84">
                <a:extLst>
                  <a:ext uri="{FF2B5EF4-FFF2-40B4-BE49-F238E27FC236}">
                    <a16:creationId xmlns:a16="http://schemas.microsoft.com/office/drawing/2014/main" id="{2FE37573-1153-5A24-AB61-BC3101F50885}"/>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6B27CDD-DCEA-E299-C381-3065F9C07462}"/>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87" name="Rectangle: Rounded Corners 86">
            <a:extLst>
              <a:ext uri="{FF2B5EF4-FFF2-40B4-BE49-F238E27FC236}">
                <a16:creationId xmlns:a16="http://schemas.microsoft.com/office/drawing/2014/main" id="{7431AC99-B55B-A28D-9322-6E0F55272849}"/>
              </a:ext>
            </a:extLst>
          </p:cNvPr>
          <p:cNvSpPr/>
          <p:nvPr/>
        </p:nvSpPr>
        <p:spPr bwMode="auto">
          <a:xfrm>
            <a:off x="5638799" y="5301813"/>
            <a:ext cx="1438646"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Hepatoprotective</a:t>
            </a:r>
            <a:endParaRPr lang="en-US" sz="1050" b="1" dirty="0">
              <a:solidFill>
                <a:schemeClr val="tx1"/>
              </a:solidFill>
              <a:latin typeface="Calibri" panose="020F0502020204030204" pitchFamily="34" charset="0"/>
            </a:endParaRPr>
          </a:p>
        </p:txBody>
      </p:sp>
      <p:sp>
        <p:nvSpPr>
          <p:cNvPr id="88" name="Rectangle: Rounded Corners 87">
            <a:extLst>
              <a:ext uri="{FF2B5EF4-FFF2-40B4-BE49-F238E27FC236}">
                <a16:creationId xmlns:a16="http://schemas.microsoft.com/office/drawing/2014/main" id="{C7E8ECF1-A04D-8FAD-5F52-A6F8808489AF}"/>
              </a:ext>
            </a:extLst>
          </p:cNvPr>
          <p:cNvSpPr/>
          <p:nvPr/>
        </p:nvSpPr>
        <p:spPr bwMode="auto">
          <a:xfrm>
            <a:off x="5638799" y="5500438"/>
            <a:ext cx="143864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Nor-ursodeoxycholic acid</a:t>
            </a:r>
            <a:endParaRPr lang="en-US" sz="1050" dirty="0">
              <a:solidFill>
                <a:schemeClr val="tx1"/>
              </a:solidFill>
              <a:latin typeface="Calibri" panose="020F0502020204030204" pitchFamily="34" charset="0"/>
            </a:endParaRPr>
          </a:p>
        </p:txBody>
      </p:sp>
      <p:sp>
        <p:nvSpPr>
          <p:cNvPr id="89" name="Rectangle: Rounded Corners 88">
            <a:extLst>
              <a:ext uri="{FF2B5EF4-FFF2-40B4-BE49-F238E27FC236}">
                <a16:creationId xmlns:a16="http://schemas.microsoft.com/office/drawing/2014/main" id="{8934F7A1-9819-7C39-F19B-85CDF382A69A}"/>
              </a:ext>
            </a:extLst>
          </p:cNvPr>
          <p:cNvSpPr/>
          <p:nvPr/>
        </p:nvSpPr>
        <p:spPr bwMode="auto">
          <a:xfrm>
            <a:off x="5638799" y="5691141"/>
            <a:ext cx="1438646" cy="34019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HTD1801 (berberine ursodeoxycholate)</a:t>
            </a:r>
            <a:endParaRPr lang="en-US" sz="1050" dirty="0">
              <a:solidFill>
                <a:schemeClr val="tx1"/>
              </a:solidFill>
              <a:latin typeface="Calibri" panose="020F0502020204030204" pitchFamily="34" charset="0"/>
            </a:endParaRPr>
          </a:p>
        </p:txBody>
      </p:sp>
      <p:sp>
        <p:nvSpPr>
          <p:cNvPr id="90" name="Rectangle: Rounded Corners 89">
            <a:extLst>
              <a:ext uri="{FF2B5EF4-FFF2-40B4-BE49-F238E27FC236}">
                <a16:creationId xmlns:a16="http://schemas.microsoft.com/office/drawing/2014/main" id="{BC9C0EE1-0461-F6CF-634B-1DACEB7D1E91}"/>
              </a:ext>
            </a:extLst>
          </p:cNvPr>
          <p:cNvSpPr/>
          <p:nvPr/>
        </p:nvSpPr>
        <p:spPr bwMode="auto">
          <a:xfrm>
            <a:off x="7153672" y="4781746"/>
            <a:ext cx="980677"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LOXL2 inhibitor</a:t>
            </a:r>
            <a:endParaRPr lang="en-US" sz="1050" b="1" dirty="0">
              <a:solidFill>
                <a:schemeClr val="tx1"/>
              </a:solidFill>
              <a:latin typeface="Calibri" panose="020F0502020204030204" pitchFamily="34" charset="0"/>
            </a:endParaRPr>
          </a:p>
        </p:txBody>
      </p:sp>
      <p:sp>
        <p:nvSpPr>
          <p:cNvPr id="91" name="Rectangle: Rounded Corners 90">
            <a:extLst>
              <a:ext uri="{FF2B5EF4-FFF2-40B4-BE49-F238E27FC236}">
                <a16:creationId xmlns:a16="http://schemas.microsoft.com/office/drawing/2014/main" id="{C90695F5-36CF-17D3-0F1C-0425AD16AD20}"/>
              </a:ext>
            </a:extLst>
          </p:cNvPr>
          <p:cNvSpPr/>
          <p:nvPr/>
        </p:nvSpPr>
        <p:spPr bwMode="auto">
          <a:xfrm>
            <a:off x="7153672" y="4978890"/>
            <a:ext cx="980677"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Simtuzumab</a:t>
            </a:r>
            <a:endParaRPr lang="en-US" sz="1050" dirty="0">
              <a:solidFill>
                <a:schemeClr val="tx1"/>
              </a:solidFill>
              <a:latin typeface="Calibri" panose="020F0502020204030204" pitchFamily="34" charset="0"/>
            </a:endParaRPr>
          </a:p>
        </p:txBody>
      </p:sp>
      <p:grpSp>
        <p:nvGrpSpPr>
          <p:cNvPr id="92" name="Group 91">
            <a:extLst>
              <a:ext uri="{FF2B5EF4-FFF2-40B4-BE49-F238E27FC236}">
                <a16:creationId xmlns:a16="http://schemas.microsoft.com/office/drawing/2014/main" id="{602C7B81-B5CB-2A0F-075A-037F52C3B076}"/>
              </a:ext>
            </a:extLst>
          </p:cNvPr>
          <p:cNvGrpSpPr/>
          <p:nvPr/>
        </p:nvGrpSpPr>
        <p:grpSpPr>
          <a:xfrm>
            <a:off x="7112214" y="5005452"/>
            <a:ext cx="153988" cy="153988"/>
            <a:chOff x="3065147" y="313349"/>
            <a:chExt cx="190500" cy="190500"/>
          </a:xfrm>
        </p:grpSpPr>
        <p:sp>
          <p:nvSpPr>
            <p:cNvPr id="93" name="Oval 92">
              <a:extLst>
                <a:ext uri="{FF2B5EF4-FFF2-40B4-BE49-F238E27FC236}">
                  <a16:creationId xmlns:a16="http://schemas.microsoft.com/office/drawing/2014/main" id="{517CA1B6-2B58-CEA3-2DD3-C2C387224CDA}"/>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4" name="Group 93">
              <a:extLst>
                <a:ext uri="{FF2B5EF4-FFF2-40B4-BE49-F238E27FC236}">
                  <a16:creationId xmlns:a16="http://schemas.microsoft.com/office/drawing/2014/main" id="{693F8789-E8A6-C762-927E-74EF67C6D14A}"/>
                </a:ext>
              </a:extLst>
            </p:cNvPr>
            <p:cNvGrpSpPr/>
            <p:nvPr/>
          </p:nvGrpSpPr>
          <p:grpSpPr>
            <a:xfrm>
              <a:off x="3099094" y="347296"/>
              <a:ext cx="122606" cy="122606"/>
              <a:chOff x="2925131" y="313349"/>
              <a:chExt cx="133350" cy="133350"/>
            </a:xfrm>
          </p:grpSpPr>
          <p:cxnSp>
            <p:nvCxnSpPr>
              <p:cNvPr id="95" name="Straight Connector 94">
                <a:extLst>
                  <a:ext uri="{FF2B5EF4-FFF2-40B4-BE49-F238E27FC236}">
                    <a16:creationId xmlns:a16="http://schemas.microsoft.com/office/drawing/2014/main" id="{5016C464-65B4-1842-450F-CA51A2E5E725}"/>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82D887E-5353-E196-812F-C65FBD5B4C1F}"/>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97" name="Rectangle: Rounded Corners 96">
            <a:extLst>
              <a:ext uri="{FF2B5EF4-FFF2-40B4-BE49-F238E27FC236}">
                <a16:creationId xmlns:a16="http://schemas.microsoft.com/office/drawing/2014/main" id="{8E7B2D0C-A753-A623-B675-E4D0CCFECF28}"/>
              </a:ext>
            </a:extLst>
          </p:cNvPr>
          <p:cNvSpPr/>
          <p:nvPr/>
        </p:nvSpPr>
        <p:spPr bwMode="auto">
          <a:xfrm>
            <a:off x="7258050" y="4032545"/>
            <a:ext cx="1062786"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SGLT1/2 inhibitor</a:t>
            </a:r>
            <a:endParaRPr lang="en-US" sz="1050" b="1" dirty="0">
              <a:solidFill>
                <a:schemeClr val="tx1"/>
              </a:solidFill>
              <a:latin typeface="Calibri" panose="020F0502020204030204" pitchFamily="34" charset="0"/>
            </a:endParaRPr>
          </a:p>
        </p:txBody>
      </p:sp>
      <p:sp>
        <p:nvSpPr>
          <p:cNvPr id="98" name="Rectangle: Rounded Corners 97">
            <a:extLst>
              <a:ext uri="{FF2B5EF4-FFF2-40B4-BE49-F238E27FC236}">
                <a16:creationId xmlns:a16="http://schemas.microsoft.com/office/drawing/2014/main" id="{84A67837-B9B5-BC6A-0A1D-5C1C0F47099D}"/>
              </a:ext>
            </a:extLst>
          </p:cNvPr>
          <p:cNvSpPr/>
          <p:nvPr/>
        </p:nvSpPr>
        <p:spPr bwMode="auto">
          <a:xfrm>
            <a:off x="7258050" y="4229689"/>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Licogliflozin</a:t>
            </a:r>
            <a:endParaRPr lang="en-US" sz="1050" dirty="0">
              <a:solidFill>
                <a:schemeClr val="tx1"/>
              </a:solidFill>
              <a:latin typeface="Calibri" panose="020F0502020204030204" pitchFamily="34" charset="0"/>
            </a:endParaRPr>
          </a:p>
        </p:txBody>
      </p:sp>
      <p:sp>
        <p:nvSpPr>
          <p:cNvPr id="99" name="Rectangle: Rounded Corners 98">
            <a:extLst>
              <a:ext uri="{FF2B5EF4-FFF2-40B4-BE49-F238E27FC236}">
                <a16:creationId xmlns:a16="http://schemas.microsoft.com/office/drawing/2014/main" id="{3DB5687D-CA24-2937-5209-15D923F7F101}"/>
              </a:ext>
            </a:extLst>
          </p:cNvPr>
          <p:cNvSpPr/>
          <p:nvPr/>
        </p:nvSpPr>
        <p:spPr bwMode="auto">
          <a:xfrm>
            <a:off x="7258050" y="3530417"/>
            <a:ext cx="1062786"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GLP-1/GIP</a:t>
            </a:r>
            <a:endParaRPr lang="en-US" sz="1050" b="1" dirty="0">
              <a:solidFill>
                <a:schemeClr val="tx1"/>
              </a:solidFill>
              <a:latin typeface="Calibri" panose="020F0502020204030204" pitchFamily="34" charset="0"/>
            </a:endParaRPr>
          </a:p>
        </p:txBody>
      </p:sp>
      <p:sp>
        <p:nvSpPr>
          <p:cNvPr id="100" name="Rectangle: Rounded Corners 99">
            <a:extLst>
              <a:ext uri="{FF2B5EF4-FFF2-40B4-BE49-F238E27FC236}">
                <a16:creationId xmlns:a16="http://schemas.microsoft.com/office/drawing/2014/main" id="{3A0D075F-BCAD-A84E-E793-AB2D899879E1}"/>
              </a:ext>
            </a:extLst>
          </p:cNvPr>
          <p:cNvSpPr/>
          <p:nvPr/>
        </p:nvSpPr>
        <p:spPr bwMode="auto">
          <a:xfrm>
            <a:off x="7258050" y="3731895"/>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Tirzepatide</a:t>
            </a:r>
            <a:endParaRPr lang="en-US" sz="1050" dirty="0">
              <a:solidFill>
                <a:schemeClr val="tx1"/>
              </a:solidFill>
              <a:latin typeface="Calibri" panose="020F0502020204030204" pitchFamily="34" charset="0"/>
            </a:endParaRPr>
          </a:p>
        </p:txBody>
      </p:sp>
      <p:sp>
        <p:nvSpPr>
          <p:cNvPr id="101" name="Rectangle: Rounded Corners 100">
            <a:extLst>
              <a:ext uri="{FF2B5EF4-FFF2-40B4-BE49-F238E27FC236}">
                <a16:creationId xmlns:a16="http://schemas.microsoft.com/office/drawing/2014/main" id="{BE0CA56A-B80B-9A39-FF44-4205098E836C}"/>
              </a:ext>
            </a:extLst>
          </p:cNvPr>
          <p:cNvSpPr/>
          <p:nvPr/>
        </p:nvSpPr>
        <p:spPr bwMode="auto">
          <a:xfrm>
            <a:off x="7258050" y="2847222"/>
            <a:ext cx="1062786"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GLP-1</a:t>
            </a:r>
            <a:endParaRPr lang="en-US" sz="1050" b="1" dirty="0">
              <a:solidFill>
                <a:schemeClr val="tx1"/>
              </a:solidFill>
              <a:latin typeface="Calibri" panose="020F0502020204030204" pitchFamily="34" charset="0"/>
            </a:endParaRPr>
          </a:p>
        </p:txBody>
      </p:sp>
      <p:sp>
        <p:nvSpPr>
          <p:cNvPr id="102" name="Rectangle: Rounded Corners 101">
            <a:extLst>
              <a:ext uri="{FF2B5EF4-FFF2-40B4-BE49-F238E27FC236}">
                <a16:creationId xmlns:a16="http://schemas.microsoft.com/office/drawing/2014/main" id="{4CE3AC09-A651-C543-49E4-3B6A16C2A01D}"/>
              </a:ext>
            </a:extLst>
          </p:cNvPr>
          <p:cNvSpPr/>
          <p:nvPr/>
        </p:nvSpPr>
        <p:spPr bwMode="auto">
          <a:xfrm>
            <a:off x="7258050" y="3048700"/>
            <a:ext cx="106278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Semaglutide</a:t>
            </a:r>
            <a:endParaRPr lang="en-US" sz="1050" dirty="0">
              <a:solidFill>
                <a:schemeClr val="tx1"/>
              </a:solidFill>
              <a:latin typeface="Calibri" panose="020F0502020204030204" pitchFamily="34" charset="0"/>
            </a:endParaRPr>
          </a:p>
        </p:txBody>
      </p:sp>
      <p:sp>
        <p:nvSpPr>
          <p:cNvPr id="103" name="Rectangle: Rounded Corners 102">
            <a:extLst>
              <a:ext uri="{FF2B5EF4-FFF2-40B4-BE49-F238E27FC236}">
                <a16:creationId xmlns:a16="http://schemas.microsoft.com/office/drawing/2014/main" id="{4E2F1D84-7FC4-057A-11A2-48B78E1AF384}"/>
              </a:ext>
            </a:extLst>
          </p:cNvPr>
          <p:cNvSpPr/>
          <p:nvPr/>
        </p:nvSpPr>
        <p:spPr bwMode="auto">
          <a:xfrm>
            <a:off x="7258050" y="3248725"/>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Liraglutide</a:t>
            </a:r>
            <a:endParaRPr lang="en-US" sz="1050" dirty="0">
              <a:solidFill>
                <a:schemeClr val="tx1"/>
              </a:solidFill>
              <a:latin typeface="Calibri" panose="020F0502020204030204" pitchFamily="34" charset="0"/>
            </a:endParaRPr>
          </a:p>
        </p:txBody>
      </p:sp>
      <p:sp>
        <p:nvSpPr>
          <p:cNvPr id="104" name="Rectangle: Rounded Corners 103">
            <a:extLst>
              <a:ext uri="{FF2B5EF4-FFF2-40B4-BE49-F238E27FC236}">
                <a16:creationId xmlns:a16="http://schemas.microsoft.com/office/drawing/2014/main" id="{E6D59B0B-DF2A-BC0E-93B0-C0FA7162EFF5}"/>
              </a:ext>
            </a:extLst>
          </p:cNvPr>
          <p:cNvSpPr/>
          <p:nvPr/>
        </p:nvSpPr>
        <p:spPr bwMode="auto">
          <a:xfrm>
            <a:off x="7258050" y="1674461"/>
            <a:ext cx="1062786"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GLP-1/glucagon dual agonists</a:t>
            </a:r>
            <a:endParaRPr lang="en-US" sz="1050" b="1" dirty="0">
              <a:solidFill>
                <a:schemeClr val="tx1"/>
              </a:solidFill>
              <a:latin typeface="Calibri" panose="020F0502020204030204" pitchFamily="34" charset="0"/>
            </a:endParaRPr>
          </a:p>
        </p:txBody>
      </p:sp>
      <p:sp>
        <p:nvSpPr>
          <p:cNvPr id="105" name="Rectangle: Rounded Corners 104">
            <a:extLst>
              <a:ext uri="{FF2B5EF4-FFF2-40B4-BE49-F238E27FC236}">
                <a16:creationId xmlns:a16="http://schemas.microsoft.com/office/drawing/2014/main" id="{96A2CB88-E94C-61D6-E15E-99A1EC6A1534}"/>
              </a:ext>
            </a:extLst>
          </p:cNvPr>
          <p:cNvSpPr/>
          <p:nvPr/>
        </p:nvSpPr>
        <p:spPr bwMode="auto">
          <a:xfrm>
            <a:off x="7258050" y="2004037"/>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Pemvidutide</a:t>
            </a:r>
            <a:endParaRPr lang="en-US" sz="1050" dirty="0">
              <a:solidFill>
                <a:schemeClr val="tx1"/>
              </a:solidFill>
              <a:latin typeface="Calibri" panose="020F0502020204030204" pitchFamily="34" charset="0"/>
            </a:endParaRPr>
          </a:p>
        </p:txBody>
      </p:sp>
      <p:sp>
        <p:nvSpPr>
          <p:cNvPr id="106" name="Rectangle: Rounded Corners 105">
            <a:extLst>
              <a:ext uri="{FF2B5EF4-FFF2-40B4-BE49-F238E27FC236}">
                <a16:creationId xmlns:a16="http://schemas.microsoft.com/office/drawing/2014/main" id="{82205E91-152A-BCE4-42EF-055F9AE451E6}"/>
              </a:ext>
            </a:extLst>
          </p:cNvPr>
          <p:cNvSpPr/>
          <p:nvPr/>
        </p:nvSpPr>
        <p:spPr bwMode="auto">
          <a:xfrm>
            <a:off x="7258050" y="2205563"/>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Efinopegdutide</a:t>
            </a:r>
            <a:endParaRPr lang="en-US" sz="1050" dirty="0">
              <a:solidFill>
                <a:schemeClr val="tx1"/>
              </a:solidFill>
              <a:latin typeface="Calibri" panose="020F0502020204030204" pitchFamily="34" charset="0"/>
            </a:endParaRPr>
          </a:p>
        </p:txBody>
      </p:sp>
      <p:sp>
        <p:nvSpPr>
          <p:cNvPr id="107" name="Rectangle: Rounded Corners 106">
            <a:extLst>
              <a:ext uri="{FF2B5EF4-FFF2-40B4-BE49-F238E27FC236}">
                <a16:creationId xmlns:a16="http://schemas.microsoft.com/office/drawing/2014/main" id="{A4B35299-FFFD-826A-1BAC-4D5028523CEB}"/>
              </a:ext>
            </a:extLst>
          </p:cNvPr>
          <p:cNvSpPr/>
          <p:nvPr/>
        </p:nvSpPr>
        <p:spPr bwMode="auto">
          <a:xfrm>
            <a:off x="7258050" y="2406200"/>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Cotadutide</a:t>
            </a:r>
            <a:endParaRPr lang="en-US" sz="1050" dirty="0">
              <a:solidFill>
                <a:schemeClr val="tx1"/>
              </a:solidFill>
              <a:latin typeface="Calibri" panose="020F0502020204030204" pitchFamily="34" charset="0"/>
            </a:endParaRPr>
          </a:p>
        </p:txBody>
      </p:sp>
      <p:sp>
        <p:nvSpPr>
          <p:cNvPr id="108" name="Rectangle: Rounded Corners 107">
            <a:extLst>
              <a:ext uri="{FF2B5EF4-FFF2-40B4-BE49-F238E27FC236}">
                <a16:creationId xmlns:a16="http://schemas.microsoft.com/office/drawing/2014/main" id="{865CECF5-416C-1A0D-1031-D9F767E166D1}"/>
              </a:ext>
            </a:extLst>
          </p:cNvPr>
          <p:cNvSpPr/>
          <p:nvPr/>
        </p:nvSpPr>
        <p:spPr bwMode="auto">
          <a:xfrm>
            <a:off x="7258050" y="2604784"/>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Survod</a:t>
            </a:r>
            <a:r>
              <a:rPr lang="en-US" sz="1050" dirty="0">
                <a:latin typeface="Calibri" panose="020F0502020204030204" pitchFamily="34" charset="0"/>
              </a:rPr>
              <a:t>utide</a:t>
            </a:r>
            <a:endParaRPr lang="en-US" sz="1050" dirty="0">
              <a:solidFill>
                <a:schemeClr val="tx1"/>
              </a:solidFill>
              <a:latin typeface="Calibri" panose="020F0502020204030204" pitchFamily="34" charset="0"/>
            </a:endParaRPr>
          </a:p>
        </p:txBody>
      </p:sp>
      <p:sp>
        <p:nvSpPr>
          <p:cNvPr id="109" name="Rectangle: Rounded Corners 108">
            <a:extLst>
              <a:ext uri="{FF2B5EF4-FFF2-40B4-BE49-F238E27FC236}">
                <a16:creationId xmlns:a16="http://schemas.microsoft.com/office/drawing/2014/main" id="{8EAB1BB9-64B7-DDD8-1FB2-01057F9AFBED}"/>
              </a:ext>
            </a:extLst>
          </p:cNvPr>
          <p:cNvSpPr/>
          <p:nvPr/>
        </p:nvSpPr>
        <p:spPr bwMode="auto">
          <a:xfrm>
            <a:off x="2225937" y="847344"/>
            <a:ext cx="1284026"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Structurally engineered fatty acid</a:t>
            </a:r>
            <a:endParaRPr lang="en-US" sz="1050" b="1" dirty="0">
              <a:solidFill>
                <a:schemeClr val="tx1"/>
              </a:solidFill>
              <a:latin typeface="Calibri" panose="020F0502020204030204" pitchFamily="34" charset="0"/>
            </a:endParaRPr>
          </a:p>
        </p:txBody>
      </p:sp>
      <p:sp>
        <p:nvSpPr>
          <p:cNvPr id="110" name="Rectangle: Rounded Corners 109">
            <a:extLst>
              <a:ext uri="{FF2B5EF4-FFF2-40B4-BE49-F238E27FC236}">
                <a16:creationId xmlns:a16="http://schemas.microsoft.com/office/drawing/2014/main" id="{D5657EB6-7690-4F32-5E02-11F5BFA2FE8C}"/>
              </a:ext>
            </a:extLst>
          </p:cNvPr>
          <p:cNvSpPr/>
          <p:nvPr/>
        </p:nvSpPr>
        <p:spPr bwMode="auto">
          <a:xfrm>
            <a:off x="2225937" y="1180781"/>
            <a:ext cx="128402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Icosabutate</a:t>
            </a:r>
            <a:endParaRPr lang="en-US" sz="1050" dirty="0">
              <a:solidFill>
                <a:schemeClr val="tx1"/>
              </a:solidFill>
              <a:latin typeface="Calibri" panose="020F0502020204030204" pitchFamily="34" charset="0"/>
            </a:endParaRPr>
          </a:p>
        </p:txBody>
      </p:sp>
      <p:sp>
        <p:nvSpPr>
          <p:cNvPr id="111" name="Rectangle: Rounded Corners 110">
            <a:extLst>
              <a:ext uri="{FF2B5EF4-FFF2-40B4-BE49-F238E27FC236}">
                <a16:creationId xmlns:a16="http://schemas.microsoft.com/office/drawing/2014/main" id="{8B86E40D-1990-7905-BE3A-E42C25101D5B}"/>
              </a:ext>
            </a:extLst>
          </p:cNvPr>
          <p:cNvSpPr/>
          <p:nvPr/>
        </p:nvSpPr>
        <p:spPr bwMode="auto">
          <a:xfrm>
            <a:off x="3582325" y="212527"/>
            <a:ext cx="950650"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Genetically focused drugs</a:t>
            </a:r>
            <a:endParaRPr lang="en-US" sz="1050" b="1" dirty="0">
              <a:solidFill>
                <a:schemeClr val="tx1"/>
              </a:solidFill>
              <a:latin typeface="Calibri" panose="020F0502020204030204" pitchFamily="34" charset="0"/>
            </a:endParaRPr>
          </a:p>
        </p:txBody>
      </p:sp>
      <p:sp>
        <p:nvSpPr>
          <p:cNvPr id="112" name="Rectangle: Rounded Corners 111">
            <a:extLst>
              <a:ext uri="{FF2B5EF4-FFF2-40B4-BE49-F238E27FC236}">
                <a16:creationId xmlns:a16="http://schemas.microsoft.com/office/drawing/2014/main" id="{54A03EF4-83A9-9E1F-A937-3FA918603B76}"/>
              </a:ext>
            </a:extLst>
          </p:cNvPr>
          <p:cNvSpPr/>
          <p:nvPr/>
        </p:nvSpPr>
        <p:spPr bwMode="auto">
          <a:xfrm>
            <a:off x="3582325" y="532202"/>
            <a:ext cx="950650" cy="315142"/>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PNPLA2/</a:t>
            </a:r>
            <a:br>
              <a:rPr lang="en-US" sz="1050" dirty="0">
                <a:latin typeface="Calibri" panose="020F0502020204030204" pitchFamily="34" charset="0"/>
              </a:rPr>
            </a:br>
            <a:r>
              <a:rPr lang="en-US" sz="1050" dirty="0">
                <a:latin typeface="Calibri" panose="020F0502020204030204" pitchFamily="34" charset="0"/>
              </a:rPr>
              <a:t>HSD17B13</a:t>
            </a:r>
            <a:endParaRPr lang="en-US" sz="1050" dirty="0">
              <a:solidFill>
                <a:schemeClr val="tx1"/>
              </a:solidFill>
              <a:latin typeface="Calibri" panose="020F0502020204030204" pitchFamily="34" charset="0"/>
            </a:endParaRPr>
          </a:p>
        </p:txBody>
      </p:sp>
      <p:sp>
        <p:nvSpPr>
          <p:cNvPr id="113" name="Rectangle: Rounded Corners 112">
            <a:extLst>
              <a:ext uri="{FF2B5EF4-FFF2-40B4-BE49-F238E27FC236}">
                <a16:creationId xmlns:a16="http://schemas.microsoft.com/office/drawing/2014/main" id="{0E4CD441-E47E-89A2-FC8D-4A6B9BE9D47A}"/>
              </a:ext>
            </a:extLst>
          </p:cNvPr>
          <p:cNvSpPr/>
          <p:nvPr/>
        </p:nvSpPr>
        <p:spPr bwMode="auto">
          <a:xfrm>
            <a:off x="3582325" y="847344"/>
            <a:ext cx="950650"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GSK4532990</a:t>
            </a:r>
            <a:endParaRPr lang="en-US" sz="1050" dirty="0">
              <a:solidFill>
                <a:schemeClr val="tx1"/>
              </a:solidFill>
              <a:latin typeface="Calibri" panose="020F0502020204030204" pitchFamily="34" charset="0"/>
            </a:endParaRPr>
          </a:p>
        </p:txBody>
      </p:sp>
      <p:sp>
        <p:nvSpPr>
          <p:cNvPr id="114" name="Rectangle: Rounded Corners 113">
            <a:extLst>
              <a:ext uri="{FF2B5EF4-FFF2-40B4-BE49-F238E27FC236}">
                <a16:creationId xmlns:a16="http://schemas.microsoft.com/office/drawing/2014/main" id="{EC075D33-80E4-FC4E-75BD-17E81F2732A6}"/>
              </a:ext>
            </a:extLst>
          </p:cNvPr>
          <p:cNvSpPr/>
          <p:nvPr/>
        </p:nvSpPr>
        <p:spPr bwMode="auto">
          <a:xfrm>
            <a:off x="3582325" y="1048451"/>
            <a:ext cx="950650"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AZD4017</a:t>
            </a:r>
            <a:endParaRPr lang="en-US" sz="1050" dirty="0">
              <a:solidFill>
                <a:schemeClr val="tx1"/>
              </a:solidFill>
              <a:latin typeface="Calibri" panose="020F0502020204030204" pitchFamily="34" charset="0"/>
            </a:endParaRPr>
          </a:p>
        </p:txBody>
      </p:sp>
      <p:sp>
        <p:nvSpPr>
          <p:cNvPr id="115" name="Rectangle: Rounded Corners 114">
            <a:extLst>
              <a:ext uri="{FF2B5EF4-FFF2-40B4-BE49-F238E27FC236}">
                <a16:creationId xmlns:a16="http://schemas.microsoft.com/office/drawing/2014/main" id="{F0261D5A-FF47-DBF7-EB5A-76F60D258951}"/>
              </a:ext>
            </a:extLst>
          </p:cNvPr>
          <p:cNvSpPr/>
          <p:nvPr/>
        </p:nvSpPr>
        <p:spPr bwMode="auto">
          <a:xfrm>
            <a:off x="3582325" y="1252949"/>
            <a:ext cx="950650"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ALN-HSD</a:t>
            </a:r>
            <a:endParaRPr lang="en-US" sz="1050" dirty="0">
              <a:solidFill>
                <a:schemeClr val="tx1"/>
              </a:solidFill>
              <a:latin typeface="Calibri" panose="020F0502020204030204" pitchFamily="34" charset="0"/>
            </a:endParaRPr>
          </a:p>
        </p:txBody>
      </p:sp>
      <p:sp>
        <p:nvSpPr>
          <p:cNvPr id="116" name="Rectangle: Rounded Corners 115">
            <a:extLst>
              <a:ext uri="{FF2B5EF4-FFF2-40B4-BE49-F238E27FC236}">
                <a16:creationId xmlns:a16="http://schemas.microsoft.com/office/drawing/2014/main" id="{63DF9845-E195-F989-9A0C-A1EB816B9CBD}"/>
              </a:ext>
            </a:extLst>
          </p:cNvPr>
          <p:cNvSpPr/>
          <p:nvPr/>
        </p:nvSpPr>
        <p:spPr bwMode="auto">
          <a:xfrm>
            <a:off x="4605337" y="377009"/>
            <a:ext cx="847726"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PPAR agonist</a:t>
            </a:r>
            <a:endParaRPr lang="en-US" sz="1050" b="1" dirty="0">
              <a:solidFill>
                <a:schemeClr val="tx1"/>
              </a:solidFill>
              <a:latin typeface="Calibri" panose="020F0502020204030204" pitchFamily="34" charset="0"/>
            </a:endParaRPr>
          </a:p>
        </p:txBody>
      </p:sp>
      <p:sp>
        <p:nvSpPr>
          <p:cNvPr id="117" name="Rectangle: Rounded Corners 116">
            <a:extLst>
              <a:ext uri="{FF2B5EF4-FFF2-40B4-BE49-F238E27FC236}">
                <a16:creationId xmlns:a16="http://schemas.microsoft.com/office/drawing/2014/main" id="{D983F731-B757-6401-BA14-88DCDBC868B1}"/>
              </a:ext>
            </a:extLst>
          </p:cNvPr>
          <p:cNvSpPr/>
          <p:nvPr/>
        </p:nvSpPr>
        <p:spPr bwMode="auto">
          <a:xfrm>
            <a:off x="4605338" y="571040"/>
            <a:ext cx="84772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Lanifibranor</a:t>
            </a:r>
            <a:endParaRPr lang="en-US" sz="1050" dirty="0">
              <a:solidFill>
                <a:schemeClr val="tx1"/>
              </a:solidFill>
              <a:latin typeface="Calibri" panose="020F0502020204030204" pitchFamily="34" charset="0"/>
            </a:endParaRPr>
          </a:p>
        </p:txBody>
      </p:sp>
      <p:sp>
        <p:nvSpPr>
          <p:cNvPr id="118" name="Rectangle: Rounded Corners 117">
            <a:extLst>
              <a:ext uri="{FF2B5EF4-FFF2-40B4-BE49-F238E27FC236}">
                <a16:creationId xmlns:a16="http://schemas.microsoft.com/office/drawing/2014/main" id="{31012B44-4F1A-AE89-7F1F-745EB71C800F}"/>
              </a:ext>
            </a:extLst>
          </p:cNvPr>
          <p:cNvSpPr/>
          <p:nvPr/>
        </p:nvSpPr>
        <p:spPr bwMode="auto">
          <a:xfrm>
            <a:off x="4605338" y="766809"/>
            <a:ext cx="84772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Elafibranor</a:t>
            </a:r>
            <a:endParaRPr lang="en-US" sz="1050" dirty="0">
              <a:solidFill>
                <a:schemeClr val="tx1"/>
              </a:solidFill>
              <a:latin typeface="Calibri" panose="020F0502020204030204" pitchFamily="34" charset="0"/>
            </a:endParaRPr>
          </a:p>
        </p:txBody>
      </p:sp>
      <p:grpSp>
        <p:nvGrpSpPr>
          <p:cNvPr id="119" name="Group 118">
            <a:extLst>
              <a:ext uri="{FF2B5EF4-FFF2-40B4-BE49-F238E27FC236}">
                <a16:creationId xmlns:a16="http://schemas.microsoft.com/office/drawing/2014/main" id="{7D165A4F-4078-B1D7-FDC3-E06B10C80584}"/>
              </a:ext>
            </a:extLst>
          </p:cNvPr>
          <p:cNvGrpSpPr/>
          <p:nvPr/>
        </p:nvGrpSpPr>
        <p:grpSpPr>
          <a:xfrm>
            <a:off x="4561812" y="791955"/>
            <a:ext cx="153988" cy="153988"/>
            <a:chOff x="3065147" y="313349"/>
            <a:chExt cx="190500" cy="190500"/>
          </a:xfrm>
        </p:grpSpPr>
        <p:sp>
          <p:nvSpPr>
            <p:cNvPr id="120" name="Oval 119">
              <a:extLst>
                <a:ext uri="{FF2B5EF4-FFF2-40B4-BE49-F238E27FC236}">
                  <a16:creationId xmlns:a16="http://schemas.microsoft.com/office/drawing/2014/main" id="{C3453416-0CAE-CDD5-0D48-2B1939F6A38A}"/>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1" name="Group 120">
              <a:extLst>
                <a:ext uri="{FF2B5EF4-FFF2-40B4-BE49-F238E27FC236}">
                  <a16:creationId xmlns:a16="http://schemas.microsoft.com/office/drawing/2014/main" id="{63FFC886-DD80-AB89-3ADF-CCA0EAA07B54}"/>
                </a:ext>
              </a:extLst>
            </p:cNvPr>
            <p:cNvGrpSpPr/>
            <p:nvPr/>
          </p:nvGrpSpPr>
          <p:grpSpPr>
            <a:xfrm>
              <a:off x="3099094" y="347296"/>
              <a:ext cx="122606" cy="122606"/>
              <a:chOff x="2925131" y="313349"/>
              <a:chExt cx="133350" cy="133350"/>
            </a:xfrm>
          </p:grpSpPr>
          <p:cxnSp>
            <p:nvCxnSpPr>
              <p:cNvPr id="122" name="Straight Connector 121">
                <a:extLst>
                  <a:ext uri="{FF2B5EF4-FFF2-40B4-BE49-F238E27FC236}">
                    <a16:creationId xmlns:a16="http://schemas.microsoft.com/office/drawing/2014/main" id="{9D03ACA2-63AF-E728-2CCE-CDCDC114DB95}"/>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9AF4FFD-F0EC-182D-C484-C3008AC3FD45}"/>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124" name="Rectangle: Rounded Corners 123">
            <a:extLst>
              <a:ext uri="{FF2B5EF4-FFF2-40B4-BE49-F238E27FC236}">
                <a16:creationId xmlns:a16="http://schemas.microsoft.com/office/drawing/2014/main" id="{FF49C5D9-D899-09BF-9B84-CE15F8AF5093}"/>
              </a:ext>
            </a:extLst>
          </p:cNvPr>
          <p:cNvSpPr/>
          <p:nvPr/>
        </p:nvSpPr>
        <p:spPr bwMode="auto">
          <a:xfrm>
            <a:off x="4606350" y="966834"/>
            <a:ext cx="846713"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Seladelpar</a:t>
            </a:r>
            <a:endParaRPr lang="en-US" sz="1050" dirty="0">
              <a:solidFill>
                <a:schemeClr val="tx1"/>
              </a:solidFill>
              <a:latin typeface="Calibri" panose="020F0502020204030204" pitchFamily="34" charset="0"/>
            </a:endParaRPr>
          </a:p>
        </p:txBody>
      </p:sp>
      <p:sp>
        <p:nvSpPr>
          <p:cNvPr id="125" name="Rectangle: Rounded Corners 124">
            <a:extLst>
              <a:ext uri="{FF2B5EF4-FFF2-40B4-BE49-F238E27FC236}">
                <a16:creationId xmlns:a16="http://schemas.microsoft.com/office/drawing/2014/main" id="{696F401A-6CE5-B3FE-DE2D-4B77DCE12CF7}"/>
              </a:ext>
            </a:extLst>
          </p:cNvPr>
          <p:cNvSpPr/>
          <p:nvPr/>
        </p:nvSpPr>
        <p:spPr bwMode="auto">
          <a:xfrm>
            <a:off x="4606350" y="1171332"/>
            <a:ext cx="846713"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Saroglitazar</a:t>
            </a:r>
            <a:endParaRPr lang="en-US" sz="1050" dirty="0">
              <a:solidFill>
                <a:schemeClr val="tx1"/>
              </a:solidFill>
              <a:latin typeface="Calibri" panose="020F0502020204030204" pitchFamily="34" charset="0"/>
            </a:endParaRPr>
          </a:p>
        </p:txBody>
      </p:sp>
      <p:sp>
        <p:nvSpPr>
          <p:cNvPr id="126" name="Rectangle: Rounded Corners 125">
            <a:extLst>
              <a:ext uri="{FF2B5EF4-FFF2-40B4-BE49-F238E27FC236}">
                <a16:creationId xmlns:a16="http://schemas.microsoft.com/office/drawing/2014/main" id="{E4ACD36D-2F83-3064-1BDB-2E5873037216}"/>
              </a:ext>
            </a:extLst>
          </p:cNvPr>
          <p:cNvSpPr/>
          <p:nvPr/>
        </p:nvSpPr>
        <p:spPr bwMode="auto">
          <a:xfrm>
            <a:off x="5555566" y="217290"/>
            <a:ext cx="1080868"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Thyroid hormone receptor agonist</a:t>
            </a:r>
            <a:endParaRPr lang="en-US" sz="1050" b="1" dirty="0">
              <a:solidFill>
                <a:schemeClr val="tx1"/>
              </a:solidFill>
              <a:latin typeface="Calibri" panose="020F0502020204030204" pitchFamily="34" charset="0"/>
            </a:endParaRPr>
          </a:p>
        </p:txBody>
      </p:sp>
      <p:sp>
        <p:nvSpPr>
          <p:cNvPr id="127" name="Rectangle: Rounded Corners 126">
            <a:extLst>
              <a:ext uri="{FF2B5EF4-FFF2-40B4-BE49-F238E27FC236}">
                <a16:creationId xmlns:a16="http://schemas.microsoft.com/office/drawing/2014/main" id="{3583C8AA-1D1F-60EF-2A93-46A72C84B969}"/>
              </a:ext>
            </a:extLst>
          </p:cNvPr>
          <p:cNvSpPr/>
          <p:nvPr/>
        </p:nvSpPr>
        <p:spPr bwMode="auto">
          <a:xfrm>
            <a:off x="5554272" y="547119"/>
            <a:ext cx="1082162"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Resmetirom</a:t>
            </a:r>
            <a:endParaRPr lang="en-US" sz="1050" dirty="0">
              <a:solidFill>
                <a:schemeClr val="tx1"/>
              </a:solidFill>
              <a:latin typeface="Calibri" panose="020F0502020204030204" pitchFamily="34" charset="0"/>
            </a:endParaRPr>
          </a:p>
        </p:txBody>
      </p:sp>
      <p:sp>
        <p:nvSpPr>
          <p:cNvPr id="128" name="Rectangle: Rounded Corners 127">
            <a:extLst>
              <a:ext uri="{FF2B5EF4-FFF2-40B4-BE49-F238E27FC236}">
                <a16:creationId xmlns:a16="http://schemas.microsoft.com/office/drawing/2014/main" id="{4F52643B-D6E6-68E0-EC2D-33CECF683517}"/>
              </a:ext>
            </a:extLst>
          </p:cNvPr>
          <p:cNvSpPr/>
          <p:nvPr/>
        </p:nvSpPr>
        <p:spPr bwMode="auto">
          <a:xfrm>
            <a:off x="5555566" y="749394"/>
            <a:ext cx="1080868"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VK2809-201</a:t>
            </a:r>
            <a:endParaRPr lang="en-US" sz="1050" dirty="0">
              <a:solidFill>
                <a:schemeClr val="tx1"/>
              </a:solidFill>
              <a:latin typeface="Calibri" panose="020F0502020204030204" pitchFamily="34" charset="0"/>
            </a:endParaRPr>
          </a:p>
        </p:txBody>
      </p:sp>
      <p:sp>
        <p:nvSpPr>
          <p:cNvPr id="129" name="Rectangle: Rounded Corners 128">
            <a:extLst>
              <a:ext uri="{FF2B5EF4-FFF2-40B4-BE49-F238E27FC236}">
                <a16:creationId xmlns:a16="http://schemas.microsoft.com/office/drawing/2014/main" id="{47BA2A43-951D-91A8-23D7-600E7299FBF1}"/>
              </a:ext>
            </a:extLst>
          </p:cNvPr>
          <p:cNvSpPr/>
          <p:nvPr/>
        </p:nvSpPr>
        <p:spPr bwMode="auto">
          <a:xfrm>
            <a:off x="5555566" y="945488"/>
            <a:ext cx="1080868"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TERNS 501</a:t>
            </a:r>
            <a:endParaRPr lang="en-US" sz="1050" dirty="0">
              <a:solidFill>
                <a:schemeClr val="tx1"/>
              </a:solidFill>
              <a:latin typeface="Calibri" panose="020F0502020204030204" pitchFamily="34" charset="0"/>
            </a:endParaRPr>
          </a:p>
        </p:txBody>
      </p:sp>
      <p:sp>
        <p:nvSpPr>
          <p:cNvPr id="130" name="Rectangle: Rounded Corners 129">
            <a:extLst>
              <a:ext uri="{FF2B5EF4-FFF2-40B4-BE49-F238E27FC236}">
                <a16:creationId xmlns:a16="http://schemas.microsoft.com/office/drawing/2014/main" id="{1753D6DE-0970-5E44-DD1D-62B5DE10357B}"/>
              </a:ext>
            </a:extLst>
          </p:cNvPr>
          <p:cNvSpPr/>
          <p:nvPr/>
        </p:nvSpPr>
        <p:spPr bwMode="auto">
          <a:xfrm>
            <a:off x="5555566" y="1141831"/>
            <a:ext cx="1080868" cy="204498"/>
          </a:xfrm>
          <a:prstGeom prst="roundRect">
            <a:avLst>
              <a:gd name="adj" fmla="val 13030"/>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ALG-055009</a:t>
            </a:r>
            <a:endParaRPr lang="en-US" sz="1050" dirty="0">
              <a:solidFill>
                <a:schemeClr val="tx1"/>
              </a:solidFill>
              <a:latin typeface="Calibri" panose="020F0502020204030204" pitchFamily="34" charset="0"/>
            </a:endParaRPr>
          </a:p>
        </p:txBody>
      </p:sp>
      <p:sp>
        <p:nvSpPr>
          <p:cNvPr id="131" name="Rectangle: Rounded Corners 130">
            <a:extLst>
              <a:ext uri="{FF2B5EF4-FFF2-40B4-BE49-F238E27FC236}">
                <a16:creationId xmlns:a16="http://schemas.microsoft.com/office/drawing/2014/main" id="{78AB0699-E8D9-1718-351F-3600B0A54C64}"/>
              </a:ext>
            </a:extLst>
          </p:cNvPr>
          <p:cNvSpPr/>
          <p:nvPr/>
        </p:nvSpPr>
        <p:spPr bwMode="auto">
          <a:xfrm>
            <a:off x="6698328" y="812867"/>
            <a:ext cx="788322"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Cyclophilin inhibitor</a:t>
            </a:r>
            <a:endParaRPr lang="en-US" sz="1050" b="1" dirty="0">
              <a:solidFill>
                <a:schemeClr val="tx1"/>
              </a:solidFill>
              <a:latin typeface="Calibri" panose="020F0502020204030204" pitchFamily="34" charset="0"/>
            </a:endParaRPr>
          </a:p>
        </p:txBody>
      </p:sp>
      <p:sp>
        <p:nvSpPr>
          <p:cNvPr id="132" name="Rectangle: Rounded Corners 131">
            <a:extLst>
              <a:ext uri="{FF2B5EF4-FFF2-40B4-BE49-F238E27FC236}">
                <a16:creationId xmlns:a16="http://schemas.microsoft.com/office/drawing/2014/main" id="{DCEAE8D4-0EF7-2335-148D-539EAF679E5F}"/>
              </a:ext>
            </a:extLst>
          </p:cNvPr>
          <p:cNvSpPr/>
          <p:nvPr/>
        </p:nvSpPr>
        <p:spPr bwMode="auto">
          <a:xfrm>
            <a:off x="6698328" y="1141831"/>
            <a:ext cx="788322"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Rencofilstat</a:t>
            </a:r>
            <a:endParaRPr lang="en-US" sz="1050" dirty="0">
              <a:solidFill>
                <a:schemeClr val="tx1"/>
              </a:solidFill>
              <a:latin typeface="Calibri" panose="020F0502020204030204" pitchFamily="34" charset="0"/>
            </a:endParaRPr>
          </a:p>
        </p:txBody>
      </p:sp>
      <p:sp>
        <p:nvSpPr>
          <p:cNvPr id="133" name="Rectangle: Rounded Corners 132">
            <a:extLst>
              <a:ext uri="{FF2B5EF4-FFF2-40B4-BE49-F238E27FC236}">
                <a16:creationId xmlns:a16="http://schemas.microsoft.com/office/drawing/2014/main" id="{3EA54D8B-07ED-87B8-50D5-BD2E2F40E7E4}"/>
              </a:ext>
            </a:extLst>
          </p:cNvPr>
          <p:cNvSpPr/>
          <p:nvPr/>
        </p:nvSpPr>
        <p:spPr bwMode="auto">
          <a:xfrm>
            <a:off x="8502841" y="209446"/>
            <a:ext cx="1126661" cy="19933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Sex hormone</a:t>
            </a:r>
            <a:endParaRPr lang="en-US" sz="1050" b="1" dirty="0">
              <a:solidFill>
                <a:schemeClr val="tx1"/>
              </a:solidFill>
              <a:latin typeface="Calibri" panose="020F0502020204030204" pitchFamily="34" charset="0"/>
            </a:endParaRPr>
          </a:p>
        </p:txBody>
      </p:sp>
      <p:sp>
        <p:nvSpPr>
          <p:cNvPr id="134" name="Rectangle: Rounded Corners 133">
            <a:extLst>
              <a:ext uri="{FF2B5EF4-FFF2-40B4-BE49-F238E27FC236}">
                <a16:creationId xmlns:a16="http://schemas.microsoft.com/office/drawing/2014/main" id="{625386E9-BF23-00D6-8599-B74F6A41326A}"/>
              </a:ext>
            </a:extLst>
          </p:cNvPr>
          <p:cNvSpPr/>
          <p:nvPr/>
        </p:nvSpPr>
        <p:spPr bwMode="auto">
          <a:xfrm>
            <a:off x="8502841" y="403214"/>
            <a:ext cx="1126661" cy="19933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Growth hormone</a:t>
            </a:r>
            <a:endParaRPr lang="en-US" sz="1050" b="1" dirty="0">
              <a:solidFill>
                <a:schemeClr val="tx1"/>
              </a:solidFill>
              <a:latin typeface="Calibri" panose="020F0502020204030204" pitchFamily="34" charset="0"/>
            </a:endParaRPr>
          </a:p>
        </p:txBody>
      </p:sp>
      <p:sp>
        <p:nvSpPr>
          <p:cNvPr id="135" name="Rectangle: Rounded Corners 134">
            <a:extLst>
              <a:ext uri="{FF2B5EF4-FFF2-40B4-BE49-F238E27FC236}">
                <a16:creationId xmlns:a16="http://schemas.microsoft.com/office/drawing/2014/main" id="{3BB1E99B-BFE6-A5B2-7510-929220566437}"/>
              </a:ext>
            </a:extLst>
          </p:cNvPr>
          <p:cNvSpPr/>
          <p:nvPr/>
        </p:nvSpPr>
        <p:spPr bwMode="auto">
          <a:xfrm>
            <a:off x="8502841" y="598793"/>
            <a:ext cx="1126661" cy="19933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Corticosteroids</a:t>
            </a:r>
            <a:endParaRPr lang="en-US" sz="1050" b="1" dirty="0">
              <a:solidFill>
                <a:schemeClr val="tx1"/>
              </a:solidFill>
              <a:latin typeface="Calibri" panose="020F0502020204030204" pitchFamily="34" charset="0"/>
            </a:endParaRPr>
          </a:p>
        </p:txBody>
      </p:sp>
      <p:sp>
        <p:nvSpPr>
          <p:cNvPr id="136" name="Rectangle: Rounded Corners 135">
            <a:extLst>
              <a:ext uri="{FF2B5EF4-FFF2-40B4-BE49-F238E27FC236}">
                <a16:creationId xmlns:a16="http://schemas.microsoft.com/office/drawing/2014/main" id="{50725CA2-FAA9-A8FD-51E4-6E7ED1D33A28}"/>
              </a:ext>
            </a:extLst>
          </p:cNvPr>
          <p:cNvSpPr/>
          <p:nvPr/>
        </p:nvSpPr>
        <p:spPr bwMode="auto">
          <a:xfrm>
            <a:off x="8502842" y="789208"/>
            <a:ext cx="1126660"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Miricorilant</a:t>
            </a:r>
            <a:endParaRPr lang="en-US" sz="1050" dirty="0">
              <a:solidFill>
                <a:schemeClr val="tx1"/>
              </a:solidFill>
              <a:latin typeface="Calibri" panose="020F0502020204030204" pitchFamily="34" charset="0"/>
            </a:endParaRPr>
          </a:p>
        </p:txBody>
      </p:sp>
      <p:sp>
        <p:nvSpPr>
          <p:cNvPr id="137" name="Rectangle: Rounded Corners 136">
            <a:extLst>
              <a:ext uri="{FF2B5EF4-FFF2-40B4-BE49-F238E27FC236}">
                <a16:creationId xmlns:a16="http://schemas.microsoft.com/office/drawing/2014/main" id="{CEF37DD6-5362-CD00-2C9E-6AD2687CA9DB}"/>
              </a:ext>
            </a:extLst>
          </p:cNvPr>
          <p:cNvSpPr/>
          <p:nvPr/>
        </p:nvSpPr>
        <p:spPr bwMode="auto">
          <a:xfrm>
            <a:off x="9778563" y="235626"/>
            <a:ext cx="2239263" cy="786627"/>
          </a:xfrm>
          <a:prstGeom prst="roundRect">
            <a:avLst>
              <a:gd name="adj" fmla="val 13030"/>
            </a:avLst>
          </a:prstGeom>
          <a:solidFill>
            <a:schemeClr val="tx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bg1"/>
                </a:solidFill>
                <a:latin typeface="Calibri" panose="020F0502020204030204" pitchFamily="34" charset="0"/>
              </a:rPr>
              <a:t>Positive effect of some GLP-1s in patients with T2D and obesity; awaiting data on effect of medication on heart in most patients with MASH</a:t>
            </a:r>
          </a:p>
        </p:txBody>
      </p:sp>
      <p:sp>
        <p:nvSpPr>
          <p:cNvPr id="138" name="Rectangle: Rounded Corners 137">
            <a:extLst>
              <a:ext uri="{FF2B5EF4-FFF2-40B4-BE49-F238E27FC236}">
                <a16:creationId xmlns:a16="http://schemas.microsoft.com/office/drawing/2014/main" id="{B4A99ABB-2119-ADDF-1E8B-A0B6F34BAD99}"/>
              </a:ext>
            </a:extLst>
          </p:cNvPr>
          <p:cNvSpPr/>
          <p:nvPr/>
        </p:nvSpPr>
        <p:spPr bwMode="auto">
          <a:xfrm>
            <a:off x="3871827" y="2606225"/>
            <a:ext cx="1114511" cy="414761"/>
          </a:xfrm>
          <a:prstGeom prst="roundRect">
            <a:avLst>
              <a:gd name="adj" fmla="val 13030"/>
            </a:avLst>
          </a:prstGeom>
          <a:solidFill>
            <a:schemeClr val="tx2"/>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spc="-30" dirty="0">
                <a:solidFill>
                  <a:schemeClr val="bg1"/>
                </a:solidFill>
                <a:latin typeface="Calibri" panose="020F0502020204030204" pitchFamily="34" charset="0"/>
              </a:rPr>
              <a:t>Targeting lipotoxicity and cell death</a:t>
            </a:r>
          </a:p>
        </p:txBody>
      </p:sp>
      <p:sp>
        <p:nvSpPr>
          <p:cNvPr id="139" name="Rectangle: Rounded Corners 138">
            <a:extLst>
              <a:ext uri="{FF2B5EF4-FFF2-40B4-BE49-F238E27FC236}">
                <a16:creationId xmlns:a16="http://schemas.microsoft.com/office/drawing/2014/main" id="{E318E74D-43F7-004B-77E9-513052D420F6}"/>
              </a:ext>
            </a:extLst>
          </p:cNvPr>
          <p:cNvSpPr/>
          <p:nvPr/>
        </p:nvSpPr>
        <p:spPr bwMode="auto">
          <a:xfrm>
            <a:off x="5089083" y="2606225"/>
            <a:ext cx="816417" cy="414761"/>
          </a:xfrm>
          <a:prstGeom prst="roundRect">
            <a:avLst>
              <a:gd name="adj" fmla="val 13030"/>
            </a:avLst>
          </a:prstGeom>
          <a:solidFill>
            <a:schemeClr val="tx2"/>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spc="-30" dirty="0">
                <a:solidFill>
                  <a:schemeClr val="bg1"/>
                </a:solidFill>
                <a:latin typeface="Calibri" panose="020F0502020204030204" pitchFamily="34" charset="0"/>
              </a:rPr>
              <a:t>Targeting inflammation</a:t>
            </a:r>
          </a:p>
        </p:txBody>
      </p:sp>
      <p:sp>
        <p:nvSpPr>
          <p:cNvPr id="140" name="Rectangle: Rounded Corners 139">
            <a:extLst>
              <a:ext uri="{FF2B5EF4-FFF2-40B4-BE49-F238E27FC236}">
                <a16:creationId xmlns:a16="http://schemas.microsoft.com/office/drawing/2014/main" id="{9634E316-1E2F-25BF-E941-048B76EEC3E7}"/>
              </a:ext>
            </a:extLst>
          </p:cNvPr>
          <p:cNvSpPr/>
          <p:nvPr/>
        </p:nvSpPr>
        <p:spPr bwMode="auto">
          <a:xfrm>
            <a:off x="6017033" y="2606225"/>
            <a:ext cx="816417" cy="414761"/>
          </a:xfrm>
          <a:prstGeom prst="roundRect">
            <a:avLst>
              <a:gd name="adj" fmla="val 13030"/>
            </a:avLst>
          </a:prstGeom>
          <a:solidFill>
            <a:schemeClr val="tx2"/>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spc="-30" dirty="0">
                <a:solidFill>
                  <a:schemeClr val="bg1"/>
                </a:solidFill>
                <a:latin typeface="Calibri" panose="020F0502020204030204" pitchFamily="34" charset="0"/>
              </a:rPr>
              <a:t>Targeting fibrosis</a:t>
            </a:r>
          </a:p>
        </p:txBody>
      </p:sp>
      <p:sp>
        <p:nvSpPr>
          <p:cNvPr id="141" name="Arrow: Right 140">
            <a:extLst>
              <a:ext uri="{FF2B5EF4-FFF2-40B4-BE49-F238E27FC236}">
                <a16:creationId xmlns:a16="http://schemas.microsoft.com/office/drawing/2014/main" id="{30496BCA-690A-5CA2-ACBF-CEADB5102185}"/>
              </a:ext>
            </a:extLst>
          </p:cNvPr>
          <p:cNvSpPr/>
          <p:nvPr/>
        </p:nvSpPr>
        <p:spPr bwMode="auto">
          <a:xfrm>
            <a:off x="4986338" y="2754472"/>
            <a:ext cx="102745" cy="118266"/>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Arrow: Right 141">
            <a:extLst>
              <a:ext uri="{FF2B5EF4-FFF2-40B4-BE49-F238E27FC236}">
                <a16:creationId xmlns:a16="http://schemas.microsoft.com/office/drawing/2014/main" id="{E2CDE070-926D-F2B9-914A-698BF9D1A77D}"/>
              </a:ext>
            </a:extLst>
          </p:cNvPr>
          <p:cNvSpPr/>
          <p:nvPr/>
        </p:nvSpPr>
        <p:spPr bwMode="auto">
          <a:xfrm>
            <a:off x="5909894" y="2754472"/>
            <a:ext cx="102745" cy="118266"/>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Arrow: Right 142">
            <a:extLst>
              <a:ext uri="{FF2B5EF4-FFF2-40B4-BE49-F238E27FC236}">
                <a16:creationId xmlns:a16="http://schemas.microsoft.com/office/drawing/2014/main" id="{364B478D-F6AE-CDDA-46BA-D81996745054}"/>
              </a:ext>
            </a:extLst>
          </p:cNvPr>
          <p:cNvSpPr/>
          <p:nvPr/>
        </p:nvSpPr>
        <p:spPr bwMode="auto">
          <a:xfrm>
            <a:off x="6833450" y="2754472"/>
            <a:ext cx="102745" cy="118266"/>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Arrow: Right 143">
            <a:extLst>
              <a:ext uri="{FF2B5EF4-FFF2-40B4-BE49-F238E27FC236}">
                <a16:creationId xmlns:a16="http://schemas.microsoft.com/office/drawing/2014/main" id="{064820DD-C02D-3FA4-168C-EA829F769194}"/>
              </a:ext>
            </a:extLst>
          </p:cNvPr>
          <p:cNvSpPr/>
          <p:nvPr/>
        </p:nvSpPr>
        <p:spPr bwMode="auto">
          <a:xfrm>
            <a:off x="3766885" y="2754472"/>
            <a:ext cx="102745" cy="118266"/>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Rounded Corners 145">
            <a:extLst>
              <a:ext uri="{FF2B5EF4-FFF2-40B4-BE49-F238E27FC236}">
                <a16:creationId xmlns:a16="http://schemas.microsoft.com/office/drawing/2014/main" id="{C47EBC37-E5D1-1006-40DE-9D3CC3E73BA5}"/>
              </a:ext>
            </a:extLst>
          </p:cNvPr>
          <p:cNvSpPr/>
          <p:nvPr/>
        </p:nvSpPr>
        <p:spPr bwMode="auto">
          <a:xfrm>
            <a:off x="2234031" y="1653094"/>
            <a:ext cx="1471194" cy="343851"/>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Targeting lipid carbohydrate metabolism</a:t>
            </a:r>
            <a:endParaRPr lang="en-US" sz="1050" dirty="0">
              <a:solidFill>
                <a:schemeClr val="tx1"/>
              </a:solidFill>
              <a:latin typeface="Calibri" panose="020F0502020204030204" pitchFamily="34" charset="0"/>
            </a:endParaRPr>
          </a:p>
        </p:txBody>
      </p:sp>
      <p:cxnSp>
        <p:nvCxnSpPr>
          <p:cNvPr id="148" name="Straight Arrow Connector 147">
            <a:extLst>
              <a:ext uri="{FF2B5EF4-FFF2-40B4-BE49-F238E27FC236}">
                <a16:creationId xmlns:a16="http://schemas.microsoft.com/office/drawing/2014/main" id="{3CD6F56C-4CCB-666B-0526-D18132DAC66B}"/>
              </a:ext>
            </a:extLst>
          </p:cNvPr>
          <p:cNvCxnSpPr/>
          <p:nvPr/>
        </p:nvCxnSpPr>
        <p:spPr bwMode="auto">
          <a:xfrm>
            <a:off x="2962275" y="1996945"/>
            <a:ext cx="0" cy="133857"/>
          </a:xfrm>
          <a:prstGeom prst="straightConnector1">
            <a:avLst/>
          </a:prstGeom>
          <a:noFill/>
          <a:ln w="28575" cap="flat" cmpd="sng" algn="ctr">
            <a:solidFill>
              <a:schemeClr val="bg1"/>
            </a:solidFill>
            <a:prstDash val="solid"/>
            <a:round/>
            <a:headEnd type="none" w="med" len="med"/>
            <a:tailEnd type="triangle"/>
          </a:ln>
          <a:effectLst/>
        </p:spPr>
      </p:cxnSp>
      <p:cxnSp>
        <p:nvCxnSpPr>
          <p:cNvPr id="149" name="Straight Arrow Connector 148">
            <a:extLst>
              <a:ext uri="{FF2B5EF4-FFF2-40B4-BE49-F238E27FC236}">
                <a16:creationId xmlns:a16="http://schemas.microsoft.com/office/drawing/2014/main" id="{1EBB1628-130D-6ED0-1B91-19A7CD17703E}"/>
              </a:ext>
            </a:extLst>
          </p:cNvPr>
          <p:cNvCxnSpPr>
            <a:cxnSpLocks/>
          </p:cNvCxnSpPr>
          <p:nvPr/>
        </p:nvCxnSpPr>
        <p:spPr bwMode="auto">
          <a:xfrm>
            <a:off x="2962275" y="2332309"/>
            <a:ext cx="0" cy="198166"/>
          </a:xfrm>
          <a:prstGeom prst="straightConnector1">
            <a:avLst/>
          </a:prstGeom>
          <a:noFill/>
          <a:ln w="28575" cap="flat" cmpd="sng" algn="ctr">
            <a:solidFill>
              <a:schemeClr val="bg1"/>
            </a:solidFill>
            <a:prstDash val="solid"/>
            <a:round/>
            <a:headEnd type="none" w="med" len="med"/>
            <a:tailEnd type="triangle"/>
          </a:ln>
          <a:effectLst/>
        </p:spPr>
      </p:cxnSp>
      <p:cxnSp>
        <p:nvCxnSpPr>
          <p:cNvPr id="151" name="Straight Arrow Connector 150">
            <a:extLst>
              <a:ext uri="{FF2B5EF4-FFF2-40B4-BE49-F238E27FC236}">
                <a16:creationId xmlns:a16="http://schemas.microsoft.com/office/drawing/2014/main" id="{F1C9A92E-88B5-BB37-85CC-22FBC532AE65}"/>
              </a:ext>
            </a:extLst>
          </p:cNvPr>
          <p:cNvCxnSpPr>
            <a:cxnSpLocks/>
          </p:cNvCxnSpPr>
          <p:nvPr/>
        </p:nvCxnSpPr>
        <p:spPr bwMode="auto">
          <a:xfrm>
            <a:off x="2962275" y="2720943"/>
            <a:ext cx="0" cy="198166"/>
          </a:xfrm>
          <a:prstGeom prst="straightConnector1">
            <a:avLst/>
          </a:prstGeom>
          <a:noFill/>
          <a:ln w="28575" cap="flat" cmpd="sng" algn="ctr">
            <a:solidFill>
              <a:schemeClr val="bg1"/>
            </a:solidFill>
            <a:prstDash val="solid"/>
            <a:round/>
            <a:headEnd type="none" w="med" len="med"/>
            <a:tailEnd type="triangle"/>
          </a:ln>
          <a:effectLst/>
        </p:spPr>
      </p:cxnSp>
      <p:cxnSp>
        <p:nvCxnSpPr>
          <p:cNvPr id="152" name="Straight Arrow Connector 151">
            <a:extLst>
              <a:ext uri="{FF2B5EF4-FFF2-40B4-BE49-F238E27FC236}">
                <a16:creationId xmlns:a16="http://schemas.microsoft.com/office/drawing/2014/main" id="{B03E7326-5B3F-B395-4EF9-CE0D92E5B864}"/>
              </a:ext>
            </a:extLst>
          </p:cNvPr>
          <p:cNvCxnSpPr>
            <a:cxnSpLocks/>
          </p:cNvCxnSpPr>
          <p:nvPr/>
        </p:nvCxnSpPr>
        <p:spPr bwMode="auto">
          <a:xfrm>
            <a:off x="2962275" y="3119224"/>
            <a:ext cx="0" cy="295397"/>
          </a:xfrm>
          <a:prstGeom prst="straightConnector1">
            <a:avLst/>
          </a:prstGeom>
          <a:noFill/>
          <a:ln w="28575" cap="flat" cmpd="sng" algn="ctr">
            <a:solidFill>
              <a:schemeClr val="bg1"/>
            </a:solidFill>
            <a:prstDash val="solid"/>
            <a:round/>
            <a:headEnd type="none" w="med" len="med"/>
            <a:tailEnd type="triangle"/>
          </a:ln>
          <a:effectLst/>
        </p:spPr>
      </p:cxnSp>
      <p:cxnSp>
        <p:nvCxnSpPr>
          <p:cNvPr id="154" name="Straight Arrow Connector 153">
            <a:extLst>
              <a:ext uri="{FF2B5EF4-FFF2-40B4-BE49-F238E27FC236}">
                <a16:creationId xmlns:a16="http://schemas.microsoft.com/office/drawing/2014/main" id="{3E5EDF0B-2EBD-DB89-4F52-74BF208CE6D7}"/>
              </a:ext>
            </a:extLst>
          </p:cNvPr>
          <p:cNvCxnSpPr>
            <a:cxnSpLocks/>
          </p:cNvCxnSpPr>
          <p:nvPr/>
        </p:nvCxnSpPr>
        <p:spPr bwMode="auto">
          <a:xfrm>
            <a:off x="3211623" y="3616325"/>
            <a:ext cx="0" cy="315595"/>
          </a:xfrm>
          <a:prstGeom prst="straightConnector1">
            <a:avLst/>
          </a:prstGeom>
          <a:noFill/>
          <a:ln w="28575" cap="flat" cmpd="sng" algn="ctr">
            <a:solidFill>
              <a:schemeClr val="bg1"/>
            </a:solidFill>
            <a:prstDash val="solid"/>
            <a:round/>
            <a:headEnd type="none" w="med" len="med"/>
            <a:tailEnd type="triangle"/>
          </a:ln>
          <a:effectLst/>
        </p:spPr>
      </p:cxnSp>
      <p:cxnSp>
        <p:nvCxnSpPr>
          <p:cNvPr id="156" name="Straight Arrow Connector 155">
            <a:extLst>
              <a:ext uri="{FF2B5EF4-FFF2-40B4-BE49-F238E27FC236}">
                <a16:creationId xmlns:a16="http://schemas.microsoft.com/office/drawing/2014/main" id="{3EEF03EE-79DF-F551-4E33-6BA1CD212B75}"/>
              </a:ext>
            </a:extLst>
          </p:cNvPr>
          <p:cNvCxnSpPr>
            <a:cxnSpLocks/>
          </p:cNvCxnSpPr>
          <p:nvPr/>
        </p:nvCxnSpPr>
        <p:spPr bwMode="auto">
          <a:xfrm>
            <a:off x="2867950" y="4032545"/>
            <a:ext cx="164837" cy="0"/>
          </a:xfrm>
          <a:prstGeom prst="straightConnector1">
            <a:avLst/>
          </a:prstGeom>
          <a:noFill/>
          <a:ln w="28575" cap="flat" cmpd="sng" algn="ctr">
            <a:solidFill>
              <a:schemeClr val="bg1"/>
            </a:solidFill>
            <a:prstDash val="solid"/>
            <a:round/>
            <a:headEnd type="none" w="med" len="med"/>
            <a:tailEnd type="triangle"/>
          </a:ln>
          <a:effectLst/>
        </p:spPr>
      </p:cxnSp>
      <p:sp>
        <p:nvSpPr>
          <p:cNvPr id="160" name="Rectangle: Rounded Corners 159">
            <a:extLst>
              <a:ext uri="{FF2B5EF4-FFF2-40B4-BE49-F238E27FC236}">
                <a16:creationId xmlns:a16="http://schemas.microsoft.com/office/drawing/2014/main" id="{6AB8414F-CCCF-00BA-270D-0F4DE8A23925}"/>
              </a:ext>
            </a:extLst>
          </p:cNvPr>
          <p:cNvSpPr/>
          <p:nvPr/>
        </p:nvSpPr>
        <p:spPr bwMode="auto">
          <a:xfrm>
            <a:off x="2530475" y="2130425"/>
            <a:ext cx="854075"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Citrate</a:t>
            </a:r>
            <a:endParaRPr lang="en-US" sz="1050" dirty="0">
              <a:solidFill>
                <a:schemeClr val="tx1"/>
              </a:solidFill>
              <a:latin typeface="Calibri" panose="020F0502020204030204" pitchFamily="34" charset="0"/>
            </a:endParaRPr>
          </a:p>
        </p:txBody>
      </p:sp>
      <p:sp>
        <p:nvSpPr>
          <p:cNvPr id="161" name="Rectangle: Rounded Corners 160">
            <a:extLst>
              <a:ext uri="{FF2B5EF4-FFF2-40B4-BE49-F238E27FC236}">
                <a16:creationId xmlns:a16="http://schemas.microsoft.com/office/drawing/2014/main" id="{2E13C741-D5A7-CEF8-1311-03EDAB39AC8E}"/>
              </a:ext>
            </a:extLst>
          </p:cNvPr>
          <p:cNvSpPr/>
          <p:nvPr/>
        </p:nvSpPr>
        <p:spPr bwMode="auto">
          <a:xfrm>
            <a:off x="2530475" y="2530475"/>
            <a:ext cx="854075"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Acetyl-CoA</a:t>
            </a:r>
            <a:endParaRPr lang="en-US" sz="1050" dirty="0">
              <a:solidFill>
                <a:schemeClr val="tx1"/>
              </a:solidFill>
              <a:latin typeface="Calibri" panose="020F0502020204030204" pitchFamily="34" charset="0"/>
            </a:endParaRPr>
          </a:p>
        </p:txBody>
      </p:sp>
      <p:sp>
        <p:nvSpPr>
          <p:cNvPr id="162" name="Rectangle: Rounded Corners 161">
            <a:extLst>
              <a:ext uri="{FF2B5EF4-FFF2-40B4-BE49-F238E27FC236}">
                <a16:creationId xmlns:a16="http://schemas.microsoft.com/office/drawing/2014/main" id="{9111CDDC-B658-D970-E736-64D8022DFEF8}"/>
              </a:ext>
            </a:extLst>
          </p:cNvPr>
          <p:cNvSpPr/>
          <p:nvPr/>
        </p:nvSpPr>
        <p:spPr bwMode="auto">
          <a:xfrm>
            <a:off x="2530475" y="2916131"/>
            <a:ext cx="854075"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Malonyl-CoA</a:t>
            </a:r>
            <a:endParaRPr lang="en-US" sz="1050" dirty="0">
              <a:solidFill>
                <a:schemeClr val="tx1"/>
              </a:solidFill>
              <a:latin typeface="Calibri" panose="020F0502020204030204" pitchFamily="34" charset="0"/>
            </a:endParaRPr>
          </a:p>
        </p:txBody>
      </p:sp>
      <p:sp>
        <p:nvSpPr>
          <p:cNvPr id="163" name="Rectangle: Rounded Corners 162">
            <a:extLst>
              <a:ext uri="{FF2B5EF4-FFF2-40B4-BE49-F238E27FC236}">
                <a16:creationId xmlns:a16="http://schemas.microsoft.com/office/drawing/2014/main" id="{BC2C9F45-1D07-2712-B176-12E143C63535}"/>
              </a:ext>
            </a:extLst>
          </p:cNvPr>
          <p:cNvSpPr/>
          <p:nvPr/>
        </p:nvSpPr>
        <p:spPr bwMode="auto">
          <a:xfrm>
            <a:off x="2493962" y="3417204"/>
            <a:ext cx="927099"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Fatty acyl-CoA</a:t>
            </a:r>
            <a:endParaRPr lang="en-US" sz="1050" dirty="0">
              <a:solidFill>
                <a:schemeClr val="tx1"/>
              </a:solidFill>
              <a:latin typeface="Calibri" panose="020F0502020204030204" pitchFamily="34" charset="0"/>
            </a:endParaRPr>
          </a:p>
        </p:txBody>
      </p:sp>
      <p:sp>
        <p:nvSpPr>
          <p:cNvPr id="164" name="Rectangle: Rounded Corners 163">
            <a:extLst>
              <a:ext uri="{FF2B5EF4-FFF2-40B4-BE49-F238E27FC236}">
                <a16:creationId xmlns:a16="http://schemas.microsoft.com/office/drawing/2014/main" id="{0A09B20A-A01F-696F-3734-B32E7F6274CD}"/>
              </a:ext>
            </a:extLst>
          </p:cNvPr>
          <p:cNvSpPr/>
          <p:nvPr/>
        </p:nvSpPr>
        <p:spPr bwMode="auto">
          <a:xfrm>
            <a:off x="3021148" y="3931603"/>
            <a:ext cx="399913"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TG</a:t>
            </a:r>
            <a:endParaRPr lang="en-US" sz="1050" dirty="0">
              <a:solidFill>
                <a:schemeClr val="tx1"/>
              </a:solidFill>
              <a:latin typeface="Calibri" panose="020F0502020204030204" pitchFamily="34" charset="0"/>
            </a:endParaRPr>
          </a:p>
        </p:txBody>
      </p:sp>
      <p:sp>
        <p:nvSpPr>
          <p:cNvPr id="165" name="Rectangle: Rounded Corners 164">
            <a:extLst>
              <a:ext uri="{FF2B5EF4-FFF2-40B4-BE49-F238E27FC236}">
                <a16:creationId xmlns:a16="http://schemas.microsoft.com/office/drawing/2014/main" id="{13371688-DB9D-5EA1-451D-9E82B9F35EB1}"/>
              </a:ext>
            </a:extLst>
          </p:cNvPr>
          <p:cNvSpPr/>
          <p:nvPr/>
        </p:nvSpPr>
        <p:spPr bwMode="auto">
          <a:xfrm>
            <a:off x="2535911" y="3931603"/>
            <a:ext cx="332039"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G3P</a:t>
            </a:r>
            <a:endParaRPr lang="en-US" sz="1050" dirty="0">
              <a:solidFill>
                <a:schemeClr val="tx1"/>
              </a:solidFill>
              <a:latin typeface="Calibri" panose="020F0502020204030204" pitchFamily="34" charset="0"/>
            </a:endParaRPr>
          </a:p>
        </p:txBody>
      </p:sp>
      <p:sp>
        <p:nvSpPr>
          <p:cNvPr id="166" name="TextBox 165">
            <a:extLst>
              <a:ext uri="{FF2B5EF4-FFF2-40B4-BE49-F238E27FC236}">
                <a16:creationId xmlns:a16="http://schemas.microsoft.com/office/drawing/2014/main" id="{ACF42ACC-C102-8971-2851-69274F1237AA}"/>
              </a:ext>
            </a:extLst>
          </p:cNvPr>
          <p:cNvSpPr txBox="1"/>
          <p:nvPr/>
        </p:nvSpPr>
        <p:spPr bwMode="auto">
          <a:xfrm>
            <a:off x="2530475" y="2293733"/>
            <a:ext cx="4191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ACL</a:t>
            </a:r>
          </a:p>
        </p:txBody>
      </p:sp>
      <p:sp>
        <p:nvSpPr>
          <p:cNvPr id="167" name="TextBox 166">
            <a:extLst>
              <a:ext uri="{FF2B5EF4-FFF2-40B4-BE49-F238E27FC236}">
                <a16:creationId xmlns:a16="http://schemas.microsoft.com/office/drawing/2014/main" id="{1F92C27E-5667-ADEE-1EB2-329FCCF1F8DE}"/>
              </a:ext>
            </a:extLst>
          </p:cNvPr>
          <p:cNvSpPr txBox="1"/>
          <p:nvPr/>
        </p:nvSpPr>
        <p:spPr bwMode="auto">
          <a:xfrm>
            <a:off x="2530475" y="2686292"/>
            <a:ext cx="4367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ACC</a:t>
            </a:r>
          </a:p>
        </p:txBody>
      </p:sp>
      <p:sp>
        <p:nvSpPr>
          <p:cNvPr id="168" name="TextBox 167">
            <a:extLst>
              <a:ext uri="{FF2B5EF4-FFF2-40B4-BE49-F238E27FC236}">
                <a16:creationId xmlns:a16="http://schemas.microsoft.com/office/drawing/2014/main" id="{9F206D24-CF2F-FBD2-97D8-F0DE549A48F4}"/>
              </a:ext>
            </a:extLst>
          </p:cNvPr>
          <p:cNvSpPr txBox="1"/>
          <p:nvPr/>
        </p:nvSpPr>
        <p:spPr bwMode="auto">
          <a:xfrm>
            <a:off x="2515879" y="3076662"/>
            <a:ext cx="5062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FASN</a:t>
            </a:r>
            <a:endParaRPr lang="en-US" sz="1200" b="0" dirty="0">
              <a:solidFill>
                <a:schemeClr val="bg1"/>
              </a:solidFill>
              <a:latin typeface="Calibri" panose="020F0502020204030204" pitchFamily="34" charset="0"/>
            </a:endParaRPr>
          </a:p>
        </p:txBody>
      </p:sp>
      <p:sp>
        <p:nvSpPr>
          <p:cNvPr id="169" name="TextBox 168">
            <a:extLst>
              <a:ext uri="{FF2B5EF4-FFF2-40B4-BE49-F238E27FC236}">
                <a16:creationId xmlns:a16="http://schemas.microsoft.com/office/drawing/2014/main" id="{0351F150-C102-AE4F-3FC0-C3E0F0294698}"/>
              </a:ext>
            </a:extLst>
          </p:cNvPr>
          <p:cNvSpPr txBox="1"/>
          <p:nvPr/>
        </p:nvSpPr>
        <p:spPr bwMode="auto">
          <a:xfrm>
            <a:off x="2515879" y="3181471"/>
            <a:ext cx="4315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SCD</a:t>
            </a:r>
            <a:endParaRPr lang="en-US" sz="1200" b="0" dirty="0">
              <a:solidFill>
                <a:schemeClr val="bg1"/>
              </a:solidFill>
              <a:latin typeface="Calibri" panose="020F0502020204030204" pitchFamily="34" charset="0"/>
            </a:endParaRPr>
          </a:p>
        </p:txBody>
      </p:sp>
      <p:sp>
        <p:nvSpPr>
          <p:cNvPr id="170" name="TextBox 169">
            <a:extLst>
              <a:ext uri="{FF2B5EF4-FFF2-40B4-BE49-F238E27FC236}">
                <a16:creationId xmlns:a16="http://schemas.microsoft.com/office/drawing/2014/main" id="{541EDCD7-2AAB-A17B-BC8D-6547082132ED}"/>
              </a:ext>
            </a:extLst>
          </p:cNvPr>
          <p:cNvSpPr txBox="1"/>
          <p:nvPr/>
        </p:nvSpPr>
        <p:spPr bwMode="auto">
          <a:xfrm>
            <a:off x="2515879" y="3568858"/>
            <a:ext cx="6086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DGAT2</a:t>
            </a:r>
            <a:endParaRPr lang="en-US" sz="1200" b="0" dirty="0">
              <a:solidFill>
                <a:schemeClr val="bg1"/>
              </a:solidFill>
              <a:latin typeface="Calibri" panose="020F0502020204030204" pitchFamily="34" charset="0"/>
            </a:endParaRPr>
          </a:p>
        </p:txBody>
      </p:sp>
      <p:sp>
        <p:nvSpPr>
          <p:cNvPr id="171" name="TextBox 170">
            <a:extLst>
              <a:ext uri="{FF2B5EF4-FFF2-40B4-BE49-F238E27FC236}">
                <a16:creationId xmlns:a16="http://schemas.microsoft.com/office/drawing/2014/main" id="{962B4519-7D19-8739-76A7-E5141519D1A4}"/>
              </a:ext>
            </a:extLst>
          </p:cNvPr>
          <p:cNvSpPr txBox="1"/>
          <p:nvPr/>
        </p:nvSpPr>
        <p:spPr bwMode="auto">
          <a:xfrm>
            <a:off x="2515879" y="3682696"/>
            <a:ext cx="7272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MoGAT2</a:t>
            </a:r>
            <a:endParaRPr lang="en-US" sz="1200" b="0" dirty="0">
              <a:solidFill>
                <a:schemeClr val="bg1"/>
              </a:solidFill>
              <a:latin typeface="Calibri" panose="020F0502020204030204" pitchFamily="34" charset="0"/>
            </a:endParaRPr>
          </a:p>
        </p:txBody>
      </p:sp>
      <p:sp>
        <p:nvSpPr>
          <p:cNvPr id="172" name="TextBox 171">
            <a:extLst>
              <a:ext uri="{FF2B5EF4-FFF2-40B4-BE49-F238E27FC236}">
                <a16:creationId xmlns:a16="http://schemas.microsoft.com/office/drawing/2014/main" id="{A3DB7B53-8485-D959-4183-BF2094D3D302}"/>
              </a:ext>
            </a:extLst>
          </p:cNvPr>
          <p:cNvSpPr txBox="1"/>
          <p:nvPr/>
        </p:nvSpPr>
        <p:spPr bwMode="auto">
          <a:xfrm>
            <a:off x="10506075" y="1072876"/>
            <a:ext cx="575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Brain</a:t>
            </a:r>
          </a:p>
        </p:txBody>
      </p:sp>
      <p:sp>
        <p:nvSpPr>
          <p:cNvPr id="173" name="TextBox 172">
            <a:extLst>
              <a:ext uri="{FF2B5EF4-FFF2-40B4-BE49-F238E27FC236}">
                <a16:creationId xmlns:a16="http://schemas.microsoft.com/office/drawing/2014/main" id="{2A576861-D287-74BE-2F5B-BE1257AA45C6}"/>
              </a:ext>
            </a:extLst>
          </p:cNvPr>
          <p:cNvSpPr txBox="1"/>
          <p:nvPr/>
        </p:nvSpPr>
        <p:spPr bwMode="auto">
          <a:xfrm>
            <a:off x="10389614" y="2251699"/>
            <a:ext cx="603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Heart</a:t>
            </a:r>
          </a:p>
        </p:txBody>
      </p:sp>
      <p:sp>
        <p:nvSpPr>
          <p:cNvPr id="174" name="TextBox 173">
            <a:extLst>
              <a:ext uri="{FF2B5EF4-FFF2-40B4-BE49-F238E27FC236}">
                <a16:creationId xmlns:a16="http://schemas.microsoft.com/office/drawing/2014/main" id="{DDBD89CB-6F02-5CA4-6817-60F57B3CFE57}"/>
              </a:ext>
            </a:extLst>
          </p:cNvPr>
          <p:cNvSpPr txBox="1"/>
          <p:nvPr/>
        </p:nvSpPr>
        <p:spPr bwMode="auto">
          <a:xfrm>
            <a:off x="9466115" y="2550907"/>
            <a:ext cx="542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Liver</a:t>
            </a:r>
          </a:p>
        </p:txBody>
      </p:sp>
      <p:sp>
        <p:nvSpPr>
          <p:cNvPr id="175" name="TextBox 174">
            <a:extLst>
              <a:ext uri="{FF2B5EF4-FFF2-40B4-BE49-F238E27FC236}">
                <a16:creationId xmlns:a16="http://schemas.microsoft.com/office/drawing/2014/main" id="{F52D703B-DCBB-79D2-424B-27BD14154AD4}"/>
              </a:ext>
            </a:extLst>
          </p:cNvPr>
          <p:cNvSpPr txBox="1"/>
          <p:nvPr/>
        </p:nvSpPr>
        <p:spPr bwMode="auto">
          <a:xfrm>
            <a:off x="10414649" y="2690354"/>
            <a:ext cx="832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Stomach</a:t>
            </a:r>
          </a:p>
        </p:txBody>
      </p:sp>
      <p:sp>
        <p:nvSpPr>
          <p:cNvPr id="176" name="TextBox 175">
            <a:extLst>
              <a:ext uri="{FF2B5EF4-FFF2-40B4-BE49-F238E27FC236}">
                <a16:creationId xmlns:a16="http://schemas.microsoft.com/office/drawing/2014/main" id="{BC80DCCF-8B90-BBE1-E33F-7A7EDA839392}"/>
              </a:ext>
            </a:extLst>
          </p:cNvPr>
          <p:cNvSpPr txBox="1"/>
          <p:nvPr/>
        </p:nvSpPr>
        <p:spPr bwMode="auto">
          <a:xfrm>
            <a:off x="10857897" y="2863633"/>
            <a:ext cx="692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Kidney</a:t>
            </a:r>
          </a:p>
        </p:txBody>
      </p:sp>
      <p:sp>
        <p:nvSpPr>
          <p:cNvPr id="177" name="TextBox 176">
            <a:extLst>
              <a:ext uri="{FF2B5EF4-FFF2-40B4-BE49-F238E27FC236}">
                <a16:creationId xmlns:a16="http://schemas.microsoft.com/office/drawing/2014/main" id="{7671041A-739C-99DD-2705-A5217BA680F9}"/>
              </a:ext>
            </a:extLst>
          </p:cNvPr>
          <p:cNvSpPr txBox="1"/>
          <p:nvPr/>
        </p:nvSpPr>
        <p:spPr bwMode="auto">
          <a:xfrm>
            <a:off x="10855602" y="3087113"/>
            <a:ext cx="849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Pancreas</a:t>
            </a:r>
          </a:p>
        </p:txBody>
      </p:sp>
      <p:sp>
        <p:nvSpPr>
          <p:cNvPr id="178" name="TextBox 177">
            <a:extLst>
              <a:ext uri="{FF2B5EF4-FFF2-40B4-BE49-F238E27FC236}">
                <a16:creationId xmlns:a16="http://schemas.microsoft.com/office/drawing/2014/main" id="{B7ED6DD5-E069-CE75-4879-24B4FDA4F5DE}"/>
              </a:ext>
            </a:extLst>
          </p:cNvPr>
          <p:cNvSpPr txBox="1"/>
          <p:nvPr/>
        </p:nvSpPr>
        <p:spPr bwMode="auto">
          <a:xfrm>
            <a:off x="10855602" y="3461593"/>
            <a:ext cx="9130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Intestines</a:t>
            </a:r>
          </a:p>
        </p:txBody>
      </p:sp>
      <p:sp>
        <p:nvSpPr>
          <p:cNvPr id="181" name="Freeform: Shape 180">
            <a:extLst>
              <a:ext uri="{FF2B5EF4-FFF2-40B4-BE49-F238E27FC236}">
                <a16:creationId xmlns:a16="http://schemas.microsoft.com/office/drawing/2014/main" id="{1FF0ED5C-013F-AAF0-2089-F1D8C7694151}"/>
              </a:ext>
            </a:extLst>
          </p:cNvPr>
          <p:cNvSpPr/>
          <p:nvPr/>
        </p:nvSpPr>
        <p:spPr bwMode="auto">
          <a:xfrm>
            <a:off x="1492250" y="2057400"/>
            <a:ext cx="1101725" cy="768350"/>
          </a:xfrm>
          <a:custGeom>
            <a:avLst/>
            <a:gdLst>
              <a:gd name="connsiteX0" fmla="*/ 1101725 w 1101725"/>
              <a:gd name="connsiteY0" fmla="*/ 768350 h 768350"/>
              <a:gd name="connsiteX1" fmla="*/ 819150 w 1101725"/>
              <a:gd name="connsiteY1" fmla="*/ 768350 h 768350"/>
              <a:gd name="connsiteX2" fmla="*/ 819150 w 1101725"/>
              <a:gd name="connsiteY2" fmla="*/ 0 h 768350"/>
              <a:gd name="connsiteX3" fmla="*/ 0 w 1101725"/>
              <a:gd name="connsiteY3" fmla="*/ 0 h 768350"/>
            </a:gdLst>
            <a:ahLst/>
            <a:cxnLst>
              <a:cxn ang="0">
                <a:pos x="connsiteX0" y="connsiteY0"/>
              </a:cxn>
              <a:cxn ang="0">
                <a:pos x="connsiteX1" y="connsiteY1"/>
              </a:cxn>
              <a:cxn ang="0">
                <a:pos x="connsiteX2" y="connsiteY2"/>
              </a:cxn>
              <a:cxn ang="0">
                <a:pos x="connsiteX3" y="connsiteY3"/>
              </a:cxn>
            </a:cxnLst>
            <a:rect l="l" t="t" r="r" b="b"/>
            <a:pathLst>
              <a:path w="1101725" h="768350">
                <a:moveTo>
                  <a:pt x="1101725" y="768350"/>
                </a:moveTo>
                <a:lnTo>
                  <a:pt x="819150" y="768350"/>
                </a:lnTo>
                <a:lnTo>
                  <a:pt x="819150" y="0"/>
                </a:lnTo>
                <a:lnTo>
                  <a:pt x="0" y="0"/>
                </a:lnTo>
              </a:path>
            </a:pathLst>
          </a:custGeom>
          <a:noFill/>
          <a:ln w="28575">
            <a:solidFill>
              <a:schemeClr val="bg1"/>
            </a:solidFill>
            <a:prstDash val="sysDash"/>
            <a:miter lim="800000"/>
            <a:headEnd type="none" w="med" len="med"/>
            <a:tailEnd type="triangle" w="med" len="med"/>
          </a:ln>
        </p:spPr>
        <p:txBody>
          <a:bodyPr rtlCol="0" anchor="ctr"/>
          <a:lstStyle/>
          <a:p>
            <a:pPr algn="ctr"/>
            <a:endParaRPr lang="en-US" dirty="0"/>
          </a:p>
        </p:txBody>
      </p:sp>
      <p:sp>
        <p:nvSpPr>
          <p:cNvPr id="183" name="Freeform: Shape 182">
            <a:extLst>
              <a:ext uri="{FF2B5EF4-FFF2-40B4-BE49-F238E27FC236}">
                <a16:creationId xmlns:a16="http://schemas.microsoft.com/office/drawing/2014/main" id="{A2E3A3FD-9632-B8D6-87F2-A32890B83244}"/>
              </a:ext>
            </a:extLst>
          </p:cNvPr>
          <p:cNvSpPr/>
          <p:nvPr/>
        </p:nvSpPr>
        <p:spPr bwMode="auto">
          <a:xfrm>
            <a:off x="1492251" y="2784598"/>
            <a:ext cx="1097526" cy="432581"/>
          </a:xfrm>
          <a:custGeom>
            <a:avLst/>
            <a:gdLst>
              <a:gd name="connsiteX0" fmla="*/ 1101725 w 1101725"/>
              <a:gd name="connsiteY0" fmla="*/ 768350 h 768350"/>
              <a:gd name="connsiteX1" fmla="*/ 819150 w 1101725"/>
              <a:gd name="connsiteY1" fmla="*/ 768350 h 768350"/>
              <a:gd name="connsiteX2" fmla="*/ 819150 w 1101725"/>
              <a:gd name="connsiteY2" fmla="*/ 0 h 768350"/>
              <a:gd name="connsiteX3" fmla="*/ 0 w 1101725"/>
              <a:gd name="connsiteY3" fmla="*/ 0 h 768350"/>
              <a:gd name="connsiteX0" fmla="*/ 1202616 w 1202616"/>
              <a:gd name="connsiteY0" fmla="*/ 762711 h 768350"/>
              <a:gd name="connsiteX1" fmla="*/ 819150 w 1202616"/>
              <a:gd name="connsiteY1" fmla="*/ 768350 h 768350"/>
              <a:gd name="connsiteX2" fmla="*/ 819150 w 1202616"/>
              <a:gd name="connsiteY2" fmla="*/ 0 h 768350"/>
              <a:gd name="connsiteX3" fmla="*/ 0 w 1202616"/>
              <a:gd name="connsiteY3" fmla="*/ 0 h 768350"/>
              <a:gd name="connsiteX0" fmla="*/ 1202616 w 1202616"/>
              <a:gd name="connsiteY0" fmla="*/ 768350 h 768350"/>
              <a:gd name="connsiteX1" fmla="*/ 819150 w 1202616"/>
              <a:gd name="connsiteY1" fmla="*/ 768350 h 768350"/>
              <a:gd name="connsiteX2" fmla="*/ 819150 w 1202616"/>
              <a:gd name="connsiteY2" fmla="*/ 0 h 768350"/>
              <a:gd name="connsiteX3" fmla="*/ 0 w 1202616"/>
              <a:gd name="connsiteY3" fmla="*/ 0 h 768350"/>
            </a:gdLst>
            <a:ahLst/>
            <a:cxnLst>
              <a:cxn ang="0">
                <a:pos x="connsiteX0" y="connsiteY0"/>
              </a:cxn>
              <a:cxn ang="0">
                <a:pos x="connsiteX1" y="connsiteY1"/>
              </a:cxn>
              <a:cxn ang="0">
                <a:pos x="connsiteX2" y="connsiteY2"/>
              </a:cxn>
              <a:cxn ang="0">
                <a:pos x="connsiteX3" y="connsiteY3"/>
              </a:cxn>
            </a:cxnLst>
            <a:rect l="l" t="t" r="r" b="b"/>
            <a:pathLst>
              <a:path w="1202616" h="768350">
                <a:moveTo>
                  <a:pt x="1202616" y="768350"/>
                </a:moveTo>
                <a:lnTo>
                  <a:pt x="819150" y="768350"/>
                </a:lnTo>
                <a:lnTo>
                  <a:pt x="819150" y="0"/>
                </a:lnTo>
                <a:lnTo>
                  <a:pt x="0" y="0"/>
                </a:lnTo>
              </a:path>
            </a:pathLst>
          </a:custGeom>
          <a:noFill/>
          <a:ln w="28575">
            <a:solidFill>
              <a:schemeClr val="bg1"/>
            </a:solidFill>
            <a:prstDash val="sysDash"/>
            <a:miter lim="800000"/>
            <a:headEnd type="none" w="med" len="med"/>
            <a:tailEnd type="triangle" w="med" len="med"/>
          </a:ln>
        </p:spPr>
        <p:txBody>
          <a:bodyPr rtlCol="0" anchor="ctr"/>
          <a:lstStyle/>
          <a:p>
            <a:pPr algn="ctr"/>
            <a:endParaRPr lang="en-US" dirty="0"/>
          </a:p>
        </p:txBody>
      </p:sp>
      <p:sp>
        <p:nvSpPr>
          <p:cNvPr id="184" name="Freeform: Shape 183">
            <a:extLst>
              <a:ext uri="{FF2B5EF4-FFF2-40B4-BE49-F238E27FC236}">
                <a16:creationId xmlns:a16="http://schemas.microsoft.com/office/drawing/2014/main" id="{6D33D545-4EB8-3EE4-B3F5-E01082F404E1}"/>
              </a:ext>
            </a:extLst>
          </p:cNvPr>
          <p:cNvSpPr/>
          <p:nvPr/>
        </p:nvSpPr>
        <p:spPr bwMode="auto">
          <a:xfrm flipV="1">
            <a:off x="1480177" y="3330549"/>
            <a:ext cx="1097526" cy="175401"/>
          </a:xfrm>
          <a:custGeom>
            <a:avLst/>
            <a:gdLst>
              <a:gd name="connsiteX0" fmla="*/ 1101725 w 1101725"/>
              <a:gd name="connsiteY0" fmla="*/ 768350 h 768350"/>
              <a:gd name="connsiteX1" fmla="*/ 819150 w 1101725"/>
              <a:gd name="connsiteY1" fmla="*/ 768350 h 768350"/>
              <a:gd name="connsiteX2" fmla="*/ 819150 w 1101725"/>
              <a:gd name="connsiteY2" fmla="*/ 0 h 768350"/>
              <a:gd name="connsiteX3" fmla="*/ 0 w 1101725"/>
              <a:gd name="connsiteY3" fmla="*/ 0 h 768350"/>
              <a:gd name="connsiteX0" fmla="*/ 1202616 w 1202616"/>
              <a:gd name="connsiteY0" fmla="*/ 762711 h 768350"/>
              <a:gd name="connsiteX1" fmla="*/ 819150 w 1202616"/>
              <a:gd name="connsiteY1" fmla="*/ 768350 h 768350"/>
              <a:gd name="connsiteX2" fmla="*/ 819150 w 1202616"/>
              <a:gd name="connsiteY2" fmla="*/ 0 h 768350"/>
              <a:gd name="connsiteX3" fmla="*/ 0 w 1202616"/>
              <a:gd name="connsiteY3" fmla="*/ 0 h 768350"/>
              <a:gd name="connsiteX0" fmla="*/ 1202616 w 1202616"/>
              <a:gd name="connsiteY0" fmla="*/ 768350 h 768350"/>
              <a:gd name="connsiteX1" fmla="*/ 819150 w 1202616"/>
              <a:gd name="connsiteY1" fmla="*/ 768350 h 768350"/>
              <a:gd name="connsiteX2" fmla="*/ 819150 w 1202616"/>
              <a:gd name="connsiteY2" fmla="*/ 0 h 768350"/>
              <a:gd name="connsiteX3" fmla="*/ 0 w 1202616"/>
              <a:gd name="connsiteY3" fmla="*/ 0 h 768350"/>
            </a:gdLst>
            <a:ahLst/>
            <a:cxnLst>
              <a:cxn ang="0">
                <a:pos x="connsiteX0" y="connsiteY0"/>
              </a:cxn>
              <a:cxn ang="0">
                <a:pos x="connsiteX1" y="connsiteY1"/>
              </a:cxn>
              <a:cxn ang="0">
                <a:pos x="connsiteX2" y="connsiteY2"/>
              </a:cxn>
              <a:cxn ang="0">
                <a:pos x="connsiteX3" y="connsiteY3"/>
              </a:cxn>
            </a:cxnLst>
            <a:rect l="l" t="t" r="r" b="b"/>
            <a:pathLst>
              <a:path w="1202616" h="768350">
                <a:moveTo>
                  <a:pt x="1202616" y="768350"/>
                </a:moveTo>
                <a:lnTo>
                  <a:pt x="819150" y="768350"/>
                </a:lnTo>
                <a:lnTo>
                  <a:pt x="819150" y="0"/>
                </a:lnTo>
                <a:lnTo>
                  <a:pt x="0" y="0"/>
                </a:lnTo>
              </a:path>
            </a:pathLst>
          </a:custGeom>
          <a:noFill/>
          <a:ln w="28575">
            <a:solidFill>
              <a:schemeClr val="bg1"/>
            </a:solidFill>
            <a:prstDash val="sysDash"/>
            <a:miter lim="800000"/>
            <a:headEnd type="none" w="med" len="med"/>
            <a:tailEnd type="triangle" w="med" len="med"/>
          </a:ln>
        </p:spPr>
        <p:txBody>
          <a:bodyPr rtlCol="0" anchor="ctr"/>
          <a:lstStyle/>
          <a:p>
            <a:pPr algn="ctr"/>
            <a:endParaRPr lang="en-US" dirty="0"/>
          </a:p>
        </p:txBody>
      </p:sp>
      <p:sp>
        <p:nvSpPr>
          <p:cNvPr id="185" name="Freeform: Shape 184">
            <a:extLst>
              <a:ext uri="{FF2B5EF4-FFF2-40B4-BE49-F238E27FC236}">
                <a16:creationId xmlns:a16="http://schemas.microsoft.com/office/drawing/2014/main" id="{CBB57FE4-0CAE-7E96-EA3B-E45593845A59}"/>
              </a:ext>
            </a:extLst>
          </p:cNvPr>
          <p:cNvSpPr/>
          <p:nvPr/>
        </p:nvSpPr>
        <p:spPr bwMode="auto">
          <a:xfrm flipV="1">
            <a:off x="1480177" y="3705451"/>
            <a:ext cx="1097526" cy="89605"/>
          </a:xfrm>
          <a:custGeom>
            <a:avLst/>
            <a:gdLst>
              <a:gd name="connsiteX0" fmla="*/ 1101725 w 1101725"/>
              <a:gd name="connsiteY0" fmla="*/ 768350 h 768350"/>
              <a:gd name="connsiteX1" fmla="*/ 819150 w 1101725"/>
              <a:gd name="connsiteY1" fmla="*/ 768350 h 768350"/>
              <a:gd name="connsiteX2" fmla="*/ 819150 w 1101725"/>
              <a:gd name="connsiteY2" fmla="*/ 0 h 768350"/>
              <a:gd name="connsiteX3" fmla="*/ 0 w 1101725"/>
              <a:gd name="connsiteY3" fmla="*/ 0 h 768350"/>
              <a:gd name="connsiteX0" fmla="*/ 1202616 w 1202616"/>
              <a:gd name="connsiteY0" fmla="*/ 762711 h 768350"/>
              <a:gd name="connsiteX1" fmla="*/ 819150 w 1202616"/>
              <a:gd name="connsiteY1" fmla="*/ 768350 h 768350"/>
              <a:gd name="connsiteX2" fmla="*/ 819150 w 1202616"/>
              <a:gd name="connsiteY2" fmla="*/ 0 h 768350"/>
              <a:gd name="connsiteX3" fmla="*/ 0 w 1202616"/>
              <a:gd name="connsiteY3" fmla="*/ 0 h 768350"/>
              <a:gd name="connsiteX0" fmla="*/ 1202616 w 1202616"/>
              <a:gd name="connsiteY0" fmla="*/ 768350 h 768350"/>
              <a:gd name="connsiteX1" fmla="*/ 819150 w 1202616"/>
              <a:gd name="connsiteY1" fmla="*/ 768350 h 768350"/>
              <a:gd name="connsiteX2" fmla="*/ 819150 w 1202616"/>
              <a:gd name="connsiteY2" fmla="*/ 0 h 768350"/>
              <a:gd name="connsiteX3" fmla="*/ 0 w 1202616"/>
              <a:gd name="connsiteY3" fmla="*/ 0 h 768350"/>
            </a:gdLst>
            <a:ahLst/>
            <a:cxnLst>
              <a:cxn ang="0">
                <a:pos x="connsiteX0" y="connsiteY0"/>
              </a:cxn>
              <a:cxn ang="0">
                <a:pos x="connsiteX1" y="connsiteY1"/>
              </a:cxn>
              <a:cxn ang="0">
                <a:pos x="connsiteX2" y="connsiteY2"/>
              </a:cxn>
              <a:cxn ang="0">
                <a:pos x="connsiteX3" y="connsiteY3"/>
              </a:cxn>
            </a:cxnLst>
            <a:rect l="l" t="t" r="r" b="b"/>
            <a:pathLst>
              <a:path w="1202616" h="768350">
                <a:moveTo>
                  <a:pt x="1202616" y="768350"/>
                </a:moveTo>
                <a:lnTo>
                  <a:pt x="819150" y="768350"/>
                </a:lnTo>
                <a:lnTo>
                  <a:pt x="819150" y="0"/>
                </a:lnTo>
                <a:lnTo>
                  <a:pt x="0" y="0"/>
                </a:lnTo>
              </a:path>
            </a:pathLst>
          </a:custGeom>
          <a:noFill/>
          <a:ln w="28575">
            <a:solidFill>
              <a:schemeClr val="bg1"/>
            </a:solidFill>
            <a:prstDash val="sysDash"/>
            <a:miter lim="800000"/>
            <a:headEnd type="none" w="med" len="med"/>
            <a:tailEnd type="triangle" w="med" len="med"/>
          </a:ln>
        </p:spPr>
        <p:txBody>
          <a:bodyPr rtlCol="0" anchor="ctr"/>
          <a:lstStyle/>
          <a:p>
            <a:pPr algn="ctr"/>
            <a:endParaRPr lang="en-US" dirty="0"/>
          </a:p>
        </p:txBody>
      </p:sp>
      <p:cxnSp>
        <p:nvCxnSpPr>
          <p:cNvPr id="187" name="Straight Arrow Connector 186">
            <a:extLst>
              <a:ext uri="{FF2B5EF4-FFF2-40B4-BE49-F238E27FC236}">
                <a16:creationId xmlns:a16="http://schemas.microsoft.com/office/drawing/2014/main" id="{8016B91F-8502-751D-1C27-8D33E3BE640F}"/>
              </a:ext>
            </a:extLst>
          </p:cNvPr>
          <p:cNvCxnSpPr/>
          <p:nvPr/>
        </p:nvCxnSpPr>
        <p:spPr bwMode="auto">
          <a:xfrm>
            <a:off x="1600200" y="4703945"/>
            <a:ext cx="343432" cy="0"/>
          </a:xfrm>
          <a:prstGeom prst="straightConnector1">
            <a:avLst/>
          </a:prstGeom>
          <a:noFill/>
          <a:ln w="28575" cap="flat" cmpd="sng" algn="ctr">
            <a:solidFill>
              <a:schemeClr val="bg1"/>
            </a:solidFill>
            <a:prstDash val="solid"/>
            <a:round/>
            <a:headEnd type="triangle"/>
            <a:tailEnd type="triangle"/>
          </a:ln>
          <a:effectLst/>
        </p:spPr>
      </p:cxnSp>
      <p:cxnSp>
        <p:nvCxnSpPr>
          <p:cNvPr id="188" name="Straight Arrow Connector 187">
            <a:extLst>
              <a:ext uri="{FF2B5EF4-FFF2-40B4-BE49-F238E27FC236}">
                <a16:creationId xmlns:a16="http://schemas.microsoft.com/office/drawing/2014/main" id="{E01F0AA7-E992-FE65-5D29-53A3CC10D8FE}"/>
              </a:ext>
            </a:extLst>
          </p:cNvPr>
          <p:cNvCxnSpPr>
            <a:cxnSpLocks/>
          </p:cNvCxnSpPr>
          <p:nvPr/>
        </p:nvCxnSpPr>
        <p:spPr bwMode="auto">
          <a:xfrm>
            <a:off x="2689355" y="4703945"/>
            <a:ext cx="522268" cy="0"/>
          </a:xfrm>
          <a:prstGeom prst="straightConnector1">
            <a:avLst/>
          </a:prstGeom>
          <a:noFill/>
          <a:ln w="28575" cap="flat" cmpd="sng" algn="ctr">
            <a:solidFill>
              <a:schemeClr val="bg1"/>
            </a:solidFill>
            <a:prstDash val="solid"/>
            <a:round/>
            <a:headEnd type="triangle"/>
            <a:tailEnd type="triangle"/>
          </a:ln>
          <a:effectLst/>
        </p:spPr>
      </p:cxnSp>
      <p:sp>
        <p:nvSpPr>
          <p:cNvPr id="190" name="Freeform: Shape 189">
            <a:extLst>
              <a:ext uri="{FF2B5EF4-FFF2-40B4-BE49-F238E27FC236}">
                <a16:creationId xmlns:a16="http://schemas.microsoft.com/office/drawing/2014/main" id="{E41C22EB-4153-3AA6-A6FB-9014156ABBAD}"/>
              </a:ext>
            </a:extLst>
          </p:cNvPr>
          <p:cNvSpPr/>
          <p:nvPr/>
        </p:nvSpPr>
        <p:spPr bwMode="auto">
          <a:xfrm>
            <a:off x="3419475" y="3552825"/>
            <a:ext cx="234950" cy="1044575"/>
          </a:xfrm>
          <a:custGeom>
            <a:avLst/>
            <a:gdLst>
              <a:gd name="connsiteX0" fmla="*/ 0 w 234950"/>
              <a:gd name="connsiteY0" fmla="*/ 0 h 1044575"/>
              <a:gd name="connsiteX1" fmla="*/ 234950 w 234950"/>
              <a:gd name="connsiteY1" fmla="*/ 0 h 1044575"/>
              <a:gd name="connsiteX2" fmla="*/ 234950 w 234950"/>
              <a:gd name="connsiteY2" fmla="*/ 1044575 h 1044575"/>
            </a:gdLst>
            <a:ahLst/>
            <a:cxnLst>
              <a:cxn ang="0">
                <a:pos x="connsiteX0" y="connsiteY0"/>
              </a:cxn>
              <a:cxn ang="0">
                <a:pos x="connsiteX1" y="connsiteY1"/>
              </a:cxn>
              <a:cxn ang="0">
                <a:pos x="connsiteX2" y="connsiteY2"/>
              </a:cxn>
            </a:cxnLst>
            <a:rect l="l" t="t" r="r" b="b"/>
            <a:pathLst>
              <a:path w="234950" h="1044575">
                <a:moveTo>
                  <a:pt x="0" y="0"/>
                </a:moveTo>
                <a:lnTo>
                  <a:pt x="234950" y="0"/>
                </a:lnTo>
                <a:lnTo>
                  <a:pt x="234950" y="1044575"/>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191" name="Freeform: Shape 190">
            <a:extLst>
              <a:ext uri="{FF2B5EF4-FFF2-40B4-BE49-F238E27FC236}">
                <a16:creationId xmlns:a16="http://schemas.microsoft.com/office/drawing/2014/main" id="{5495C5E7-01D2-E8E2-02C6-FD4D13D12BCC}"/>
              </a:ext>
            </a:extLst>
          </p:cNvPr>
          <p:cNvSpPr/>
          <p:nvPr/>
        </p:nvSpPr>
        <p:spPr bwMode="auto">
          <a:xfrm flipH="1">
            <a:off x="2339533" y="3552825"/>
            <a:ext cx="148190" cy="1044575"/>
          </a:xfrm>
          <a:custGeom>
            <a:avLst/>
            <a:gdLst>
              <a:gd name="connsiteX0" fmla="*/ 0 w 234950"/>
              <a:gd name="connsiteY0" fmla="*/ 0 h 1044575"/>
              <a:gd name="connsiteX1" fmla="*/ 234950 w 234950"/>
              <a:gd name="connsiteY1" fmla="*/ 0 h 1044575"/>
              <a:gd name="connsiteX2" fmla="*/ 234950 w 234950"/>
              <a:gd name="connsiteY2" fmla="*/ 1044575 h 1044575"/>
            </a:gdLst>
            <a:ahLst/>
            <a:cxnLst>
              <a:cxn ang="0">
                <a:pos x="connsiteX0" y="connsiteY0"/>
              </a:cxn>
              <a:cxn ang="0">
                <a:pos x="connsiteX1" y="connsiteY1"/>
              </a:cxn>
              <a:cxn ang="0">
                <a:pos x="connsiteX2" y="connsiteY2"/>
              </a:cxn>
            </a:cxnLst>
            <a:rect l="l" t="t" r="r" b="b"/>
            <a:pathLst>
              <a:path w="234950" h="1044575">
                <a:moveTo>
                  <a:pt x="0" y="0"/>
                </a:moveTo>
                <a:lnTo>
                  <a:pt x="234950" y="0"/>
                </a:lnTo>
                <a:lnTo>
                  <a:pt x="234950" y="1044575"/>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193" name="Straight Arrow Connector 192">
            <a:extLst>
              <a:ext uri="{FF2B5EF4-FFF2-40B4-BE49-F238E27FC236}">
                <a16:creationId xmlns:a16="http://schemas.microsoft.com/office/drawing/2014/main" id="{E469992F-DFB6-2628-E732-1BDC281CA07A}"/>
              </a:ext>
            </a:extLst>
          </p:cNvPr>
          <p:cNvCxnSpPr/>
          <p:nvPr/>
        </p:nvCxnSpPr>
        <p:spPr bwMode="auto">
          <a:xfrm>
            <a:off x="3384550" y="3020986"/>
            <a:ext cx="487277" cy="0"/>
          </a:xfrm>
          <a:prstGeom prst="straightConnector1">
            <a:avLst/>
          </a:prstGeom>
          <a:noFill/>
          <a:ln w="28575" cap="flat" cmpd="sng" algn="ctr">
            <a:solidFill>
              <a:schemeClr val="bg1"/>
            </a:solidFill>
            <a:prstDash val="solid"/>
            <a:round/>
            <a:headEnd type="none" w="med" len="med"/>
            <a:tailEnd type="triangle"/>
          </a:ln>
          <a:effectLst/>
        </p:spPr>
      </p:cxnSp>
      <p:cxnSp>
        <p:nvCxnSpPr>
          <p:cNvPr id="195" name="Straight Arrow Connector 194">
            <a:extLst>
              <a:ext uri="{FF2B5EF4-FFF2-40B4-BE49-F238E27FC236}">
                <a16:creationId xmlns:a16="http://schemas.microsoft.com/office/drawing/2014/main" id="{E4EE3F47-18A4-083F-9832-AE568A285FEE}"/>
              </a:ext>
            </a:extLst>
          </p:cNvPr>
          <p:cNvCxnSpPr/>
          <p:nvPr/>
        </p:nvCxnSpPr>
        <p:spPr bwMode="auto">
          <a:xfrm flipV="1">
            <a:off x="4711700" y="3440861"/>
            <a:ext cx="0" cy="554877"/>
          </a:xfrm>
          <a:prstGeom prst="straightConnector1">
            <a:avLst/>
          </a:prstGeom>
          <a:noFill/>
          <a:ln w="28575" cap="flat" cmpd="sng" algn="ctr">
            <a:solidFill>
              <a:schemeClr val="bg1"/>
            </a:solidFill>
            <a:prstDash val="solid"/>
            <a:round/>
            <a:headEnd type="none" w="med" len="med"/>
            <a:tailEnd type="triangle"/>
          </a:ln>
          <a:effectLst/>
        </p:spPr>
      </p:cxnSp>
      <p:sp>
        <p:nvSpPr>
          <p:cNvPr id="196" name="Freeform: Shape 195">
            <a:extLst>
              <a:ext uri="{FF2B5EF4-FFF2-40B4-BE49-F238E27FC236}">
                <a16:creationId xmlns:a16="http://schemas.microsoft.com/office/drawing/2014/main" id="{C987BC37-FD45-0ADE-1F86-F0F99EDCA63F}"/>
              </a:ext>
            </a:extLst>
          </p:cNvPr>
          <p:cNvSpPr/>
          <p:nvPr/>
        </p:nvSpPr>
        <p:spPr bwMode="auto">
          <a:xfrm>
            <a:off x="4181475" y="3279775"/>
            <a:ext cx="260350" cy="1828800"/>
          </a:xfrm>
          <a:custGeom>
            <a:avLst/>
            <a:gdLst>
              <a:gd name="connsiteX0" fmla="*/ 260350 w 260350"/>
              <a:gd name="connsiteY0" fmla="*/ 0 h 1828800"/>
              <a:gd name="connsiteX1" fmla="*/ 0 w 260350"/>
              <a:gd name="connsiteY1" fmla="*/ 0 h 1828800"/>
              <a:gd name="connsiteX2" fmla="*/ 0 w 260350"/>
              <a:gd name="connsiteY2" fmla="*/ 1828800 h 1828800"/>
              <a:gd name="connsiteX3" fmla="*/ 57150 w 260350"/>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260350" h="1828800">
                <a:moveTo>
                  <a:pt x="260350" y="0"/>
                </a:moveTo>
                <a:lnTo>
                  <a:pt x="0" y="0"/>
                </a:lnTo>
                <a:lnTo>
                  <a:pt x="0" y="1828800"/>
                </a:lnTo>
                <a:lnTo>
                  <a:pt x="57150" y="1828800"/>
                </a:lnTo>
              </a:path>
            </a:pathLst>
          </a:custGeom>
          <a:noFill/>
          <a:ln w="28575">
            <a:solidFill>
              <a:schemeClr val="bg1"/>
            </a:solidFill>
            <a:miter lim="800000"/>
            <a:headEnd type="triangle" w="med" len="med"/>
            <a:tailEnd type="none" w="med" len="med"/>
          </a:ln>
        </p:spPr>
        <p:txBody>
          <a:bodyPr rtlCol="0" anchor="ctr"/>
          <a:lstStyle/>
          <a:p>
            <a:pPr algn="ctr"/>
            <a:endParaRPr lang="en-US" dirty="0"/>
          </a:p>
        </p:txBody>
      </p:sp>
      <p:sp>
        <p:nvSpPr>
          <p:cNvPr id="197" name="Freeform: Shape 196">
            <a:extLst>
              <a:ext uri="{FF2B5EF4-FFF2-40B4-BE49-F238E27FC236}">
                <a16:creationId xmlns:a16="http://schemas.microsoft.com/office/drawing/2014/main" id="{A31AE107-044B-916A-0365-A371B60B5E15}"/>
              </a:ext>
            </a:extLst>
          </p:cNvPr>
          <p:cNvSpPr/>
          <p:nvPr/>
        </p:nvSpPr>
        <p:spPr bwMode="auto">
          <a:xfrm flipH="1">
            <a:off x="4984638" y="3279775"/>
            <a:ext cx="260350" cy="1828800"/>
          </a:xfrm>
          <a:custGeom>
            <a:avLst/>
            <a:gdLst>
              <a:gd name="connsiteX0" fmla="*/ 260350 w 260350"/>
              <a:gd name="connsiteY0" fmla="*/ 0 h 1828800"/>
              <a:gd name="connsiteX1" fmla="*/ 0 w 260350"/>
              <a:gd name="connsiteY1" fmla="*/ 0 h 1828800"/>
              <a:gd name="connsiteX2" fmla="*/ 0 w 260350"/>
              <a:gd name="connsiteY2" fmla="*/ 1828800 h 1828800"/>
              <a:gd name="connsiteX3" fmla="*/ 57150 w 260350"/>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260350" h="1828800">
                <a:moveTo>
                  <a:pt x="260350" y="0"/>
                </a:moveTo>
                <a:lnTo>
                  <a:pt x="0" y="0"/>
                </a:lnTo>
                <a:lnTo>
                  <a:pt x="0" y="1828800"/>
                </a:lnTo>
                <a:lnTo>
                  <a:pt x="57150" y="1828800"/>
                </a:lnTo>
              </a:path>
            </a:pathLst>
          </a:custGeom>
          <a:noFill/>
          <a:ln w="28575">
            <a:solidFill>
              <a:schemeClr val="bg1"/>
            </a:solidFill>
            <a:miter lim="800000"/>
            <a:headEnd type="triangle" w="med" len="med"/>
            <a:tailEnd type="none" w="med" len="med"/>
          </a:ln>
        </p:spPr>
        <p:txBody>
          <a:bodyPr rtlCol="0" anchor="ctr"/>
          <a:lstStyle/>
          <a:p>
            <a:pPr algn="ctr"/>
            <a:endParaRPr lang="en-US" dirty="0"/>
          </a:p>
        </p:txBody>
      </p:sp>
      <p:sp>
        <p:nvSpPr>
          <p:cNvPr id="198" name="Freeform: Shape 197">
            <a:extLst>
              <a:ext uri="{FF2B5EF4-FFF2-40B4-BE49-F238E27FC236}">
                <a16:creationId xmlns:a16="http://schemas.microsoft.com/office/drawing/2014/main" id="{7FFA84C8-4540-016A-C20D-34D1D0DB537E}"/>
              </a:ext>
            </a:extLst>
          </p:cNvPr>
          <p:cNvSpPr/>
          <p:nvPr/>
        </p:nvSpPr>
        <p:spPr bwMode="auto">
          <a:xfrm>
            <a:off x="2281238" y="3038475"/>
            <a:ext cx="3190875" cy="3128963"/>
          </a:xfrm>
          <a:custGeom>
            <a:avLst/>
            <a:gdLst>
              <a:gd name="connsiteX0" fmla="*/ 0 w 3190875"/>
              <a:gd name="connsiteY0" fmla="*/ 2957513 h 3128963"/>
              <a:gd name="connsiteX1" fmla="*/ 0 w 3190875"/>
              <a:gd name="connsiteY1" fmla="*/ 3128963 h 3128963"/>
              <a:gd name="connsiteX2" fmla="*/ 3190875 w 3190875"/>
              <a:gd name="connsiteY2" fmla="*/ 3128963 h 3128963"/>
              <a:gd name="connsiteX3" fmla="*/ 3190875 w 3190875"/>
              <a:gd name="connsiteY3" fmla="*/ 0 h 3128963"/>
            </a:gdLst>
            <a:ahLst/>
            <a:cxnLst>
              <a:cxn ang="0">
                <a:pos x="connsiteX0" y="connsiteY0"/>
              </a:cxn>
              <a:cxn ang="0">
                <a:pos x="connsiteX1" y="connsiteY1"/>
              </a:cxn>
              <a:cxn ang="0">
                <a:pos x="connsiteX2" y="connsiteY2"/>
              </a:cxn>
              <a:cxn ang="0">
                <a:pos x="connsiteX3" y="connsiteY3"/>
              </a:cxn>
            </a:cxnLst>
            <a:rect l="l" t="t" r="r" b="b"/>
            <a:pathLst>
              <a:path w="3190875" h="3128963">
                <a:moveTo>
                  <a:pt x="0" y="2957513"/>
                </a:moveTo>
                <a:lnTo>
                  <a:pt x="0" y="3128963"/>
                </a:lnTo>
                <a:lnTo>
                  <a:pt x="3190875" y="3128963"/>
                </a:lnTo>
                <a:lnTo>
                  <a:pt x="319087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199" name="Freeform: Shape 198">
            <a:extLst>
              <a:ext uri="{FF2B5EF4-FFF2-40B4-BE49-F238E27FC236}">
                <a16:creationId xmlns:a16="http://schemas.microsoft.com/office/drawing/2014/main" id="{4F02A884-80FC-5331-69E5-16481F66EA13}"/>
              </a:ext>
            </a:extLst>
          </p:cNvPr>
          <p:cNvSpPr/>
          <p:nvPr/>
        </p:nvSpPr>
        <p:spPr bwMode="auto">
          <a:xfrm>
            <a:off x="5481638" y="6034089"/>
            <a:ext cx="828675" cy="133350"/>
          </a:xfrm>
          <a:custGeom>
            <a:avLst/>
            <a:gdLst>
              <a:gd name="connsiteX0" fmla="*/ 828675 w 828675"/>
              <a:gd name="connsiteY0" fmla="*/ 0 h 142875"/>
              <a:gd name="connsiteX1" fmla="*/ 828675 w 828675"/>
              <a:gd name="connsiteY1" fmla="*/ 142875 h 142875"/>
              <a:gd name="connsiteX2" fmla="*/ 0 w 828675"/>
              <a:gd name="connsiteY2" fmla="*/ 142875 h 142875"/>
            </a:gdLst>
            <a:ahLst/>
            <a:cxnLst>
              <a:cxn ang="0">
                <a:pos x="connsiteX0" y="connsiteY0"/>
              </a:cxn>
              <a:cxn ang="0">
                <a:pos x="connsiteX1" y="connsiteY1"/>
              </a:cxn>
              <a:cxn ang="0">
                <a:pos x="connsiteX2" y="connsiteY2"/>
              </a:cxn>
            </a:cxnLst>
            <a:rect l="l" t="t" r="r" b="b"/>
            <a:pathLst>
              <a:path w="828675" h="142875">
                <a:moveTo>
                  <a:pt x="828675" y="0"/>
                </a:moveTo>
                <a:lnTo>
                  <a:pt x="828675" y="142875"/>
                </a:lnTo>
                <a:lnTo>
                  <a:pt x="0" y="142875"/>
                </a:lnTo>
              </a:path>
            </a:pathLst>
          </a:custGeom>
          <a:noFill/>
          <a:ln w="28575">
            <a:solidFill>
              <a:schemeClr val="bg1"/>
            </a:solidFill>
            <a:miter lim="800000"/>
            <a:headEnd/>
            <a:tailEnd/>
          </a:ln>
        </p:spPr>
        <p:txBody>
          <a:bodyPr rtlCol="0" anchor="ctr"/>
          <a:lstStyle/>
          <a:p>
            <a:pPr algn="ctr"/>
            <a:endParaRPr lang="en-US" dirty="0"/>
          </a:p>
        </p:txBody>
      </p:sp>
      <p:grpSp>
        <p:nvGrpSpPr>
          <p:cNvPr id="210" name="Group 209">
            <a:extLst>
              <a:ext uri="{FF2B5EF4-FFF2-40B4-BE49-F238E27FC236}">
                <a16:creationId xmlns:a16="http://schemas.microsoft.com/office/drawing/2014/main" id="{9917A391-B075-2BB4-01B3-BE7F77F6EC8C}"/>
              </a:ext>
            </a:extLst>
          </p:cNvPr>
          <p:cNvGrpSpPr/>
          <p:nvPr/>
        </p:nvGrpSpPr>
        <p:grpSpPr>
          <a:xfrm>
            <a:off x="3414713" y="3045624"/>
            <a:ext cx="619125" cy="440526"/>
            <a:chOff x="3414713" y="3045624"/>
            <a:chExt cx="619125" cy="440526"/>
          </a:xfrm>
        </p:grpSpPr>
        <p:sp>
          <p:nvSpPr>
            <p:cNvPr id="200" name="Freeform: Shape 199">
              <a:extLst>
                <a:ext uri="{FF2B5EF4-FFF2-40B4-BE49-F238E27FC236}">
                  <a16:creationId xmlns:a16="http://schemas.microsoft.com/office/drawing/2014/main" id="{20BF9A25-C6B7-BF3C-58F3-ECD19627782A}"/>
                </a:ext>
              </a:extLst>
            </p:cNvPr>
            <p:cNvSpPr/>
            <p:nvPr/>
          </p:nvSpPr>
          <p:spPr bwMode="auto">
            <a:xfrm>
              <a:off x="3414713" y="3048000"/>
              <a:ext cx="576262" cy="438150"/>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04" name="Straight Connector 203">
              <a:extLst>
                <a:ext uri="{FF2B5EF4-FFF2-40B4-BE49-F238E27FC236}">
                  <a16:creationId xmlns:a16="http://schemas.microsoft.com/office/drawing/2014/main" id="{BCCE419A-98E3-3A87-9B60-05E0B0B22975}"/>
                </a:ext>
              </a:extLst>
            </p:cNvPr>
            <p:cNvCxnSpPr/>
            <p:nvPr/>
          </p:nvCxnSpPr>
          <p:spPr bwMode="auto">
            <a:xfrm>
              <a:off x="3945731"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CDC79DB6-3AD5-B38D-654C-E29519A13AC9}"/>
              </a:ext>
            </a:extLst>
          </p:cNvPr>
          <p:cNvGrpSpPr/>
          <p:nvPr/>
        </p:nvGrpSpPr>
        <p:grpSpPr>
          <a:xfrm>
            <a:off x="4050879" y="3045624"/>
            <a:ext cx="263002" cy="2495642"/>
            <a:chOff x="4050879" y="3045624"/>
            <a:chExt cx="263002" cy="2495642"/>
          </a:xfrm>
        </p:grpSpPr>
        <p:cxnSp>
          <p:nvCxnSpPr>
            <p:cNvPr id="205" name="Straight Connector 204">
              <a:extLst>
                <a:ext uri="{FF2B5EF4-FFF2-40B4-BE49-F238E27FC236}">
                  <a16:creationId xmlns:a16="http://schemas.microsoft.com/office/drawing/2014/main" id="{A383425D-547A-11E9-2B5A-1C0A5602B96A}"/>
                </a:ext>
              </a:extLst>
            </p:cNvPr>
            <p:cNvCxnSpPr/>
            <p:nvPr/>
          </p:nvCxnSpPr>
          <p:spPr bwMode="auto">
            <a:xfrm>
              <a:off x="4050879" y="3045624"/>
              <a:ext cx="88107" cy="0"/>
            </a:xfrm>
            <a:prstGeom prst="line">
              <a:avLst/>
            </a:prstGeom>
            <a:noFill/>
            <a:ln w="28575" cap="flat" cmpd="sng" algn="ctr">
              <a:solidFill>
                <a:schemeClr val="accent3"/>
              </a:solidFill>
              <a:prstDash val="solid"/>
              <a:round/>
              <a:headEnd type="none" w="med" len="med"/>
              <a:tailEnd type="none" w="med" len="med"/>
            </a:ln>
            <a:effectLst/>
          </p:spPr>
        </p:cxnSp>
        <p:sp>
          <p:nvSpPr>
            <p:cNvPr id="206" name="Freeform: Shape 205">
              <a:extLst>
                <a:ext uri="{FF2B5EF4-FFF2-40B4-BE49-F238E27FC236}">
                  <a16:creationId xmlns:a16="http://schemas.microsoft.com/office/drawing/2014/main" id="{D833F6B1-4163-14AE-7FF4-4F4F09FD65CF}"/>
                </a:ext>
              </a:extLst>
            </p:cNvPr>
            <p:cNvSpPr/>
            <p:nvPr/>
          </p:nvSpPr>
          <p:spPr bwMode="auto">
            <a:xfrm flipH="1">
              <a:off x="4092168" y="3047999"/>
              <a:ext cx="221713" cy="2493267"/>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209" name="Group 208">
            <a:extLst>
              <a:ext uri="{FF2B5EF4-FFF2-40B4-BE49-F238E27FC236}">
                <a16:creationId xmlns:a16="http://schemas.microsoft.com/office/drawing/2014/main" id="{EEAB00C7-1C3D-81DC-B368-37736936C229}"/>
              </a:ext>
            </a:extLst>
          </p:cNvPr>
          <p:cNvGrpSpPr/>
          <p:nvPr/>
        </p:nvGrpSpPr>
        <p:grpSpPr>
          <a:xfrm>
            <a:off x="5103379" y="3045624"/>
            <a:ext cx="265766" cy="2495642"/>
            <a:chOff x="5103379" y="3045624"/>
            <a:chExt cx="265766" cy="2495642"/>
          </a:xfrm>
        </p:grpSpPr>
        <p:sp>
          <p:nvSpPr>
            <p:cNvPr id="207" name="Freeform: Shape 206">
              <a:extLst>
                <a:ext uri="{FF2B5EF4-FFF2-40B4-BE49-F238E27FC236}">
                  <a16:creationId xmlns:a16="http://schemas.microsoft.com/office/drawing/2014/main" id="{2349122A-6645-AA38-A951-3F160AAB147E}"/>
                </a:ext>
              </a:extLst>
            </p:cNvPr>
            <p:cNvSpPr/>
            <p:nvPr/>
          </p:nvSpPr>
          <p:spPr bwMode="auto">
            <a:xfrm>
              <a:off x="5103379" y="3047999"/>
              <a:ext cx="221713" cy="2493267"/>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08" name="Straight Connector 207">
              <a:extLst>
                <a:ext uri="{FF2B5EF4-FFF2-40B4-BE49-F238E27FC236}">
                  <a16:creationId xmlns:a16="http://schemas.microsoft.com/office/drawing/2014/main" id="{F4FF8AA1-AAFF-33DF-36C4-954885640CB6}"/>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76138F2B-B77D-5B3F-ECEF-2DA7F5298235}"/>
              </a:ext>
            </a:extLst>
          </p:cNvPr>
          <p:cNvGrpSpPr/>
          <p:nvPr/>
        </p:nvGrpSpPr>
        <p:grpSpPr>
          <a:xfrm>
            <a:off x="6629400" y="3045624"/>
            <a:ext cx="174341" cy="1834443"/>
            <a:chOff x="5194804" y="3045624"/>
            <a:chExt cx="174341" cy="2495642"/>
          </a:xfrm>
        </p:grpSpPr>
        <p:sp>
          <p:nvSpPr>
            <p:cNvPr id="213" name="Freeform: Shape 212">
              <a:extLst>
                <a:ext uri="{FF2B5EF4-FFF2-40B4-BE49-F238E27FC236}">
                  <a16:creationId xmlns:a16="http://schemas.microsoft.com/office/drawing/2014/main" id="{3B50C60E-6D52-D94B-8C0A-5C44936CF033}"/>
                </a:ext>
              </a:extLst>
            </p:cNvPr>
            <p:cNvSpPr/>
            <p:nvPr/>
          </p:nvSpPr>
          <p:spPr bwMode="auto">
            <a:xfrm>
              <a:off x="5194804" y="3047999"/>
              <a:ext cx="130288" cy="2493267"/>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14" name="Straight Connector 213">
              <a:extLst>
                <a:ext uri="{FF2B5EF4-FFF2-40B4-BE49-F238E27FC236}">
                  <a16:creationId xmlns:a16="http://schemas.microsoft.com/office/drawing/2014/main" id="{65EE0AB7-5B4A-C822-28A4-F0DD74003CB5}"/>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9B87B451-2F13-874C-2364-436DB21359BD}"/>
              </a:ext>
            </a:extLst>
          </p:cNvPr>
          <p:cNvGrpSpPr/>
          <p:nvPr/>
        </p:nvGrpSpPr>
        <p:grpSpPr>
          <a:xfrm>
            <a:off x="6531286" y="3045625"/>
            <a:ext cx="130289" cy="1293014"/>
            <a:chOff x="5238856" y="3045624"/>
            <a:chExt cx="130289" cy="2495642"/>
          </a:xfrm>
        </p:grpSpPr>
        <p:sp>
          <p:nvSpPr>
            <p:cNvPr id="216" name="Freeform: Shape 215">
              <a:extLst>
                <a:ext uri="{FF2B5EF4-FFF2-40B4-BE49-F238E27FC236}">
                  <a16:creationId xmlns:a16="http://schemas.microsoft.com/office/drawing/2014/main" id="{1430EC9C-F922-5BD6-52CC-36C5738AC200}"/>
                </a:ext>
              </a:extLst>
            </p:cNvPr>
            <p:cNvSpPr/>
            <p:nvPr/>
          </p:nvSpPr>
          <p:spPr bwMode="auto">
            <a:xfrm>
              <a:off x="5238856" y="3048000"/>
              <a:ext cx="86235" cy="2493266"/>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17" name="Straight Connector 216">
              <a:extLst>
                <a:ext uri="{FF2B5EF4-FFF2-40B4-BE49-F238E27FC236}">
                  <a16:creationId xmlns:a16="http://schemas.microsoft.com/office/drawing/2014/main" id="{D70654A9-E0F5-A604-7C88-13986794ACC5}"/>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DB283591-B760-F328-E77E-F430C653382D}"/>
              </a:ext>
            </a:extLst>
          </p:cNvPr>
          <p:cNvGrpSpPr/>
          <p:nvPr/>
        </p:nvGrpSpPr>
        <p:grpSpPr>
          <a:xfrm flipH="1">
            <a:off x="5513728" y="3045624"/>
            <a:ext cx="174341" cy="1834443"/>
            <a:chOff x="5194804" y="3045624"/>
            <a:chExt cx="174341" cy="2495642"/>
          </a:xfrm>
        </p:grpSpPr>
        <p:sp>
          <p:nvSpPr>
            <p:cNvPr id="222" name="Freeform: Shape 221">
              <a:extLst>
                <a:ext uri="{FF2B5EF4-FFF2-40B4-BE49-F238E27FC236}">
                  <a16:creationId xmlns:a16="http://schemas.microsoft.com/office/drawing/2014/main" id="{0ECCEB5D-0954-42B1-091C-C931F31AA980}"/>
                </a:ext>
              </a:extLst>
            </p:cNvPr>
            <p:cNvSpPr/>
            <p:nvPr/>
          </p:nvSpPr>
          <p:spPr bwMode="auto">
            <a:xfrm>
              <a:off x="5194804" y="3047999"/>
              <a:ext cx="130288" cy="2493267"/>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23" name="Straight Connector 222">
              <a:extLst>
                <a:ext uri="{FF2B5EF4-FFF2-40B4-BE49-F238E27FC236}">
                  <a16:creationId xmlns:a16="http://schemas.microsoft.com/office/drawing/2014/main" id="{8E51FCF8-5B22-2C57-5682-547F670A0DDE}"/>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963C9A34-CBFB-7850-BC27-CD85A7D2BC05}"/>
              </a:ext>
            </a:extLst>
          </p:cNvPr>
          <p:cNvGrpSpPr/>
          <p:nvPr/>
        </p:nvGrpSpPr>
        <p:grpSpPr>
          <a:xfrm flipH="1">
            <a:off x="5616781" y="3045625"/>
            <a:ext cx="130289" cy="1293014"/>
            <a:chOff x="5238856" y="3045624"/>
            <a:chExt cx="130289" cy="2495642"/>
          </a:xfrm>
        </p:grpSpPr>
        <p:sp>
          <p:nvSpPr>
            <p:cNvPr id="225" name="Freeform: Shape 224">
              <a:extLst>
                <a:ext uri="{FF2B5EF4-FFF2-40B4-BE49-F238E27FC236}">
                  <a16:creationId xmlns:a16="http://schemas.microsoft.com/office/drawing/2014/main" id="{8FFB0158-13D3-DA68-BD2D-E2FDD5D19911}"/>
                </a:ext>
              </a:extLst>
            </p:cNvPr>
            <p:cNvSpPr/>
            <p:nvPr/>
          </p:nvSpPr>
          <p:spPr bwMode="auto">
            <a:xfrm>
              <a:off x="5238856" y="3048000"/>
              <a:ext cx="86235" cy="2493266"/>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26" name="Straight Connector 225">
              <a:extLst>
                <a:ext uri="{FF2B5EF4-FFF2-40B4-BE49-F238E27FC236}">
                  <a16:creationId xmlns:a16="http://schemas.microsoft.com/office/drawing/2014/main" id="{06885F95-AC3A-327F-E8DE-F367D1AD0224}"/>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23906944-872B-EAB7-A2B0-D7BDBD358426}"/>
              </a:ext>
            </a:extLst>
          </p:cNvPr>
          <p:cNvGrpSpPr/>
          <p:nvPr/>
        </p:nvGrpSpPr>
        <p:grpSpPr>
          <a:xfrm>
            <a:off x="5777574" y="3048700"/>
            <a:ext cx="88107" cy="338843"/>
            <a:chOff x="5777574" y="3048700"/>
            <a:chExt cx="88107" cy="338843"/>
          </a:xfrm>
        </p:grpSpPr>
        <p:cxnSp>
          <p:nvCxnSpPr>
            <p:cNvPr id="228" name="Straight Connector 227">
              <a:extLst>
                <a:ext uri="{FF2B5EF4-FFF2-40B4-BE49-F238E27FC236}">
                  <a16:creationId xmlns:a16="http://schemas.microsoft.com/office/drawing/2014/main" id="{B708BA23-5824-83A7-697D-226B2FEF3EB8}"/>
                </a:ext>
              </a:extLst>
            </p:cNvPr>
            <p:cNvCxnSpPr>
              <a:cxnSpLocks/>
            </p:cNvCxnSpPr>
            <p:nvPr/>
          </p:nvCxnSpPr>
          <p:spPr bwMode="auto">
            <a:xfrm>
              <a:off x="5821627" y="3048700"/>
              <a:ext cx="0" cy="338843"/>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3AA55EB-64A6-B626-CEC0-24ABAEDE6DA7}"/>
                </a:ext>
              </a:extLst>
            </p:cNvPr>
            <p:cNvCxnSpPr>
              <a:cxnSpLocks/>
            </p:cNvCxnSpPr>
            <p:nvPr/>
          </p:nvCxnSpPr>
          <p:spPr bwMode="auto">
            <a:xfrm flipH="1">
              <a:off x="5777574" y="3048706"/>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93FA4059-D013-7BC9-2D3A-5A842CA2D1A6}"/>
              </a:ext>
            </a:extLst>
          </p:cNvPr>
          <p:cNvGrpSpPr/>
          <p:nvPr/>
        </p:nvGrpSpPr>
        <p:grpSpPr>
          <a:xfrm>
            <a:off x="6075322" y="3048700"/>
            <a:ext cx="88107" cy="338843"/>
            <a:chOff x="5777574" y="3048700"/>
            <a:chExt cx="88107" cy="338843"/>
          </a:xfrm>
        </p:grpSpPr>
        <p:cxnSp>
          <p:nvCxnSpPr>
            <p:cNvPr id="232" name="Straight Connector 231">
              <a:extLst>
                <a:ext uri="{FF2B5EF4-FFF2-40B4-BE49-F238E27FC236}">
                  <a16:creationId xmlns:a16="http://schemas.microsoft.com/office/drawing/2014/main" id="{EA38957A-98A7-6FD9-167C-9D403980DA23}"/>
                </a:ext>
              </a:extLst>
            </p:cNvPr>
            <p:cNvCxnSpPr>
              <a:cxnSpLocks/>
            </p:cNvCxnSpPr>
            <p:nvPr/>
          </p:nvCxnSpPr>
          <p:spPr bwMode="auto">
            <a:xfrm>
              <a:off x="5821627" y="3048700"/>
              <a:ext cx="0" cy="338843"/>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59EE6ED1-9F74-6552-A3E5-6C3BBFF64D9B}"/>
                </a:ext>
              </a:extLst>
            </p:cNvPr>
            <p:cNvCxnSpPr>
              <a:cxnSpLocks/>
            </p:cNvCxnSpPr>
            <p:nvPr/>
          </p:nvCxnSpPr>
          <p:spPr bwMode="auto">
            <a:xfrm flipH="1">
              <a:off x="5777574" y="3048706"/>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C40EFF95-95AC-2FE2-2A70-A8D5BFF43AB5}"/>
              </a:ext>
            </a:extLst>
          </p:cNvPr>
          <p:cNvGrpSpPr/>
          <p:nvPr/>
        </p:nvGrpSpPr>
        <p:grpSpPr>
          <a:xfrm>
            <a:off x="6385889" y="3048700"/>
            <a:ext cx="88107" cy="338843"/>
            <a:chOff x="5777574" y="3048700"/>
            <a:chExt cx="88107" cy="338843"/>
          </a:xfrm>
        </p:grpSpPr>
        <p:cxnSp>
          <p:nvCxnSpPr>
            <p:cNvPr id="235" name="Straight Connector 234">
              <a:extLst>
                <a:ext uri="{FF2B5EF4-FFF2-40B4-BE49-F238E27FC236}">
                  <a16:creationId xmlns:a16="http://schemas.microsoft.com/office/drawing/2014/main" id="{781A5976-FE60-C6FA-688F-3344FA19FDFE}"/>
                </a:ext>
              </a:extLst>
            </p:cNvPr>
            <p:cNvCxnSpPr>
              <a:cxnSpLocks/>
            </p:cNvCxnSpPr>
            <p:nvPr/>
          </p:nvCxnSpPr>
          <p:spPr bwMode="auto">
            <a:xfrm>
              <a:off x="5821627" y="3048700"/>
              <a:ext cx="0" cy="338843"/>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068D65C-2F2B-3ED4-1D29-36E81FC8339A}"/>
                </a:ext>
              </a:extLst>
            </p:cNvPr>
            <p:cNvCxnSpPr>
              <a:cxnSpLocks/>
            </p:cNvCxnSpPr>
            <p:nvPr/>
          </p:nvCxnSpPr>
          <p:spPr bwMode="auto">
            <a:xfrm flipH="1">
              <a:off x="5777574" y="3048706"/>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4D57B0C4-AE7D-72DB-7531-13FFCEF7BCAE}"/>
              </a:ext>
            </a:extLst>
          </p:cNvPr>
          <p:cNvGrpSpPr/>
          <p:nvPr/>
        </p:nvGrpSpPr>
        <p:grpSpPr>
          <a:xfrm>
            <a:off x="6867525" y="2906321"/>
            <a:ext cx="269875" cy="1973654"/>
            <a:chOff x="6867525" y="2906321"/>
            <a:chExt cx="269875" cy="1973654"/>
          </a:xfrm>
        </p:grpSpPr>
        <p:sp>
          <p:nvSpPr>
            <p:cNvPr id="237" name="Freeform: Shape 236">
              <a:extLst>
                <a:ext uri="{FF2B5EF4-FFF2-40B4-BE49-F238E27FC236}">
                  <a16:creationId xmlns:a16="http://schemas.microsoft.com/office/drawing/2014/main" id="{AD09F500-AEBC-E64C-F9DB-231EEF646991}"/>
                </a:ext>
              </a:extLst>
            </p:cNvPr>
            <p:cNvSpPr/>
            <p:nvPr/>
          </p:nvSpPr>
          <p:spPr bwMode="auto">
            <a:xfrm>
              <a:off x="6867525" y="2952750"/>
              <a:ext cx="269875" cy="1927225"/>
            </a:xfrm>
            <a:custGeom>
              <a:avLst/>
              <a:gdLst>
                <a:gd name="connsiteX0" fmla="*/ 0 w 269875"/>
                <a:gd name="connsiteY0" fmla="*/ 0 h 1927225"/>
                <a:gd name="connsiteX1" fmla="*/ 177800 w 269875"/>
                <a:gd name="connsiteY1" fmla="*/ 0 h 1927225"/>
                <a:gd name="connsiteX2" fmla="*/ 177800 w 269875"/>
                <a:gd name="connsiteY2" fmla="*/ 1927225 h 1927225"/>
                <a:gd name="connsiteX3" fmla="*/ 269875 w 269875"/>
                <a:gd name="connsiteY3" fmla="*/ 1927225 h 1927225"/>
              </a:gdLst>
              <a:ahLst/>
              <a:cxnLst>
                <a:cxn ang="0">
                  <a:pos x="connsiteX0" y="connsiteY0"/>
                </a:cxn>
                <a:cxn ang="0">
                  <a:pos x="connsiteX1" y="connsiteY1"/>
                </a:cxn>
                <a:cxn ang="0">
                  <a:pos x="connsiteX2" y="connsiteY2"/>
                </a:cxn>
                <a:cxn ang="0">
                  <a:pos x="connsiteX3" y="connsiteY3"/>
                </a:cxn>
              </a:cxnLst>
              <a:rect l="l" t="t" r="r" b="b"/>
              <a:pathLst>
                <a:path w="269875" h="1927225">
                  <a:moveTo>
                    <a:pt x="0" y="0"/>
                  </a:moveTo>
                  <a:lnTo>
                    <a:pt x="177800" y="0"/>
                  </a:lnTo>
                  <a:lnTo>
                    <a:pt x="177800" y="1927225"/>
                  </a:lnTo>
                  <a:lnTo>
                    <a:pt x="269875" y="1927225"/>
                  </a:lnTo>
                </a:path>
              </a:pathLst>
            </a:custGeom>
            <a:noFill/>
            <a:ln w="28575">
              <a:solidFill>
                <a:schemeClr val="accent3"/>
              </a:solidFill>
              <a:miter lim="800000"/>
              <a:headEnd/>
              <a:tailEnd/>
            </a:ln>
          </p:spPr>
          <p:txBody>
            <a:bodyPr rtlCol="0" anchor="ctr"/>
            <a:lstStyle/>
            <a:p>
              <a:pPr algn="ctr"/>
              <a:endParaRPr lang="en-US" dirty="0"/>
            </a:p>
          </p:txBody>
        </p:sp>
        <p:cxnSp>
          <p:nvCxnSpPr>
            <p:cNvPr id="238" name="Straight Connector 237">
              <a:extLst>
                <a:ext uri="{FF2B5EF4-FFF2-40B4-BE49-F238E27FC236}">
                  <a16:creationId xmlns:a16="http://schemas.microsoft.com/office/drawing/2014/main" id="{A2D7B071-2F7A-E306-5F98-AE7018DABEDC}"/>
                </a:ext>
              </a:extLst>
            </p:cNvPr>
            <p:cNvCxnSpPr>
              <a:cxnSpLocks/>
            </p:cNvCxnSpPr>
            <p:nvPr/>
          </p:nvCxnSpPr>
          <p:spPr bwMode="auto">
            <a:xfrm rot="16200000">
              <a:off x="6839806" y="2950375"/>
              <a:ext cx="88107" cy="0"/>
            </a:xfrm>
            <a:prstGeom prst="line">
              <a:avLst/>
            </a:prstGeom>
            <a:noFill/>
            <a:ln w="28575" cap="flat" cmpd="sng" algn="ctr">
              <a:solidFill>
                <a:schemeClr val="accent3"/>
              </a:solidFill>
              <a:prstDash val="solid"/>
              <a:round/>
              <a:headEnd type="none" w="med" len="med"/>
              <a:tailEnd type="none" w="med" len="med"/>
            </a:ln>
            <a:effectLst/>
          </p:spPr>
        </p:cxnSp>
      </p:grpSp>
      <p:sp>
        <p:nvSpPr>
          <p:cNvPr id="240" name="Freeform: Shape 239">
            <a:extLst>
              <a:ext uri="{FF2B5EF4-FFF2-40B4-BE49-F238E27FC236}">
                <a16:creationId xmlns:a16="http://schemas.microsoft.com/office/drawing/2014/main" id="{E8307194-8AC0-E67E-7A58-A6D0FB08A71A}"/>
              </a:ext>
            </a:extLst>
          </p:cNvPr>
          <p:cNvSpPr/>
          <p:nvPr/>
        </p:nvSpPr>
        <p:spPr bwMode="auto">
          <a:xfrm>
            <a:off x="3803650" y="2324100"/>
            <a:ext cx="1790700" cy="238125"/>
          </a:xfrm>
          <a:custGeom>
            <a:avLst/>
            <a:gdLst>
              <a:gd name="connsiteX0" fmla="*/ 0 w 1790700"/>
              <a:gd name="connsiteY0" fmla="*/ 0 h 238125"/>
              <a:gd name="connsiteX1" fmla="*/ 1790700 w 1790700"/>
              <a:gd name="connsiteY1" fmla="*/ 0 h 238125"/>
              <a:gd name="connsiteX2" fmla="*/ 1790700 w 1790700"/>
              <a:gd name="connsiteY2" fmla="*/ 238125 h 238125"/>
            </a:gdLst>
            <a:ahLst/>
            <a:cxnLst>
              <a:cxn ang="0">
                <a:pos x="connsiteX0" y="connsiteY0"/>
              </a:cxn>
              <a:cxn ang="0">
                <a:pos x="connsiteX1" y="connsiteY1"/>
              </a:cxn>
              <a:cxn ang="0">
                <a:pos x="connsiteX2" y="connsiteY2"/>
              </a:cxn>
            </a:cxnLst>
            <a:rect l="l" t="t" r="r" b="b"/>
            <a:pathLst>
              <a:path w="1790700" h="238125">
                <a:moveTo>
                  <a:pt x="0" y="0"/>
                </a:moveTo>
                <a:lnTo>
                  <a:pt x="1790700" y="0"/>
                </a:lnTo>
                <a:lnTo>
                  <a:pt x="1790700" y="238125"/>
                </a:lnTo>
              </a:path>
            </a:pathLst>
          </a:custGeom>
          <a:noFill/>
          <a:ln w="28575">
            <a:solidFill>
              <a:schemeClr val="accent3"/>
            </a:solidFill>
            <a:miter lim="800000"/>
            <a:headEnd/>
            <a:tailEnd/>
          </a:ln>
        </p:spPr>
        <p:txBody>
          <a:bodyPr rtlCol="0" anchor="ctr"/>
          <a:lstStyle/>
          <a:p>
            <a:pPr algn="ctr"/>
            <a:endParaRPr lang="en-US" dirty="0"/>
          </a:p>
        </p:txBody>
      </p:sp>
      <p:sp>
        <p:nvSpPr>
          <p:cNvPr id="241" name="Freeform: Shape 240">
            <a:extLst>
              <a:ext uri="{FF2B5EF4-FFF2-40B4-BE49-F238E27FC236}">
                <a16:creationId xmlns:a16="http://schemas.microsoft.com/office/drawing/2014/main" id="{6D214683-F641-4845-EED9-F18DFBAF5521}"/>
              </a:ext>
            </a:extLst>
          </p:cNvPr>
          <p:cNvSpPr/>
          <p:nvPr/>
        </p:nvSpPr>
        <p:spPr bwMode="auto">
          <a:xfrm>
            <a:off x="3794125" y="1355725"/>
            <a:ext cx="2289175" cy="647700"/>
          </a:xfrm>
          <a:custGeom>
            <a:avLst/>
            <a:gdLst>
              <a:gd name="connsiteX0" fmla="*/ 0 w 2289175"/>
              <a:gd name="connsiteY0" fmla="*/ 647700 h 647700"/>
              <a:gd name="connsiteX1" fmla="*/ 2289175 w 2289175"/>
              <a:gd name="connsiteY1" fmla="*/ 647700 h 647700"/>
              <a:gd name="connsiteX2" fmla="*/ 2289175 w 2289175"/>
              <a:gd name="connsiteY2" fmla="*/ 0 h 647700"/>
            </a:gdLst>
            <a:ahLst/>
            <a:cxnLst>
              <a:cxn ang="0">
                <a:pos x="connsiteX0" y="connsiteY0"/>
              </a:cxn>
              <a:cxn ang="0">
                <a:pos x="connsiteX1" y="connsiteY1"/>
              </a:cxn>
              <a:cxn ang="0">
                <a:pos x="connsiteX2" y="connsiteY2"/>
              </a:cxn>
            </a:cxnLst>
            <a:rect l="l" t="t" r="r" b="b"/>
            <a:pathLst>
              <a:path w="2289175" h="647700">
                <a:moveTo>
                  <a:pt x="0" y="647700"/>
                </a:moveTo>
                <a:lnTo>
                  <a:pt x="2289175" y="647700"/>
                </a:lnTo>
                <a:lnTo>
                  <a:pt x="2289175" y="0"/>
                </a:lnTo>
              </a:path>
            </a:pathLst>
          </a:custGeom>
          <a:noFill/>
          <a:ln w="28575">
            <a:solidFill>
              <a:schemeClr val="accent3"/>
            </a:solidFill>
            <a:miter lim="800000"/>
            <a:headEnd/>
            <a:tailEnd/>
          </a:ln>
        </p:spPr>
        <p:txBody>
          <a:bodyPr rtlCol="0" anchor="ctr"/>
          <a:lstStyle/>
          <a:p>
            <a:pPr algn="ctr"/>
            <a:endParaRPr lang="en-US" dirty="0"/>
          </a:p>
        </p:txBody>
      </p:sp>
      <p:sp>
        <p:nvSpPr>
          <p:cNvPr id="242" name="Freeform: Shape 241">
            <a:extLst>
              <a:ext uri="{FF2B5EF4-FFF2-40B4-BE49-F238E27FC236}">
                <a16:creationId xmlns:a16="http://schemas.microsoft.com/office/drawing/2014/main" id="{05A74E39-B86E-98E1-97ED-0299E4B4CD41}"/>
              </a:ext>
            </a:extLst>
          </p:cNvPr>
          <p:cNvSpPr/>
          <p:nvPr/>
        </p:nvSpPr>
        <p:spPr bwMode="auto">
          <a:xfrm>
            <a:off x="2870200" y="1384300"/>
            <a:ext cx="2501900" cy="1181100"/>
          </a:xfrm>
          <a:custGeom>
            <a:avLst/>
            <a:gdLst>
              <a:gd name="connsiteX0" fmla="*/ 0 w 2501900"/>
              <a:gd name="connsiteY0" fmla="*/ 0 h 1181100"/>
              <a:gd name="connsiteX1" fmla="*/ 0 w 2501900"/>
              <a:gd name="connsiteY1" fmla="*/ 136525 h 1181100"/>
              <a:gd name="connsiteX2" fmla="*/ 2501900 w 2501900"/>
              <a:gd name="connsiteY2" fmla="*/ 136525 h 1181100"/>
              <a:gd name="connsiteX3" fmla="*/ 2501900 w 2501900"/>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2501900" h="1181100">
                <a:moveTo>
                  <a:pt x="0" y="0"/>
                </a:moveTo>
                <a:lnTo>
                  <a:pt x="0" y="136525"/>
                </a:lnTo>
                <a:lnTo>
                  <a:pt x="2501900" y="136525"/>
                </a:lnTo>
                <a:lnTo>
                  <a:pt x="2501900" y="1181100"/>
                </a:lnTo>
              </a:path>
            </a:pathLst>
          </a:custGeom>
          <a:noFill/>
          <a:ln w="28575">
            <a:solidFill>
              <a:schemeClr val="accent3"/>
            </a:solidFill>
            <a:prstDash val="lgDash"/>
            <a:miter lim="800000"/>
            <a:headEnd/>
            <a:tailEnd/>
          </a:ln>
        </p:spPr>
        <p:txBody>
          <a:bodyPr rtlCol="0" anchor="ctr"/>
          <a:lstStyle/>
          <a:p>
            <a:pPr algn="ctr"/>
            <a:endParaRPr lang="en-US" dirty="0"/>
          </a:p>
        </p:txBody>
      </p:sp>
      <p:sp>
        <p:nvSpPr>
          <p:cNvPr id="243" name="Freeform: Shape 242">
            <a:extLst>
              <a:ext uri="{FF2B5EF4-FFF2-40B4-BE49-F238E27FC236}">
                <a16:creationId xmlns:a16="http://schemas.microsoft.com/office/drawing/2014/main" id="{FC5C121E-670E-A82D-4586-27C9DDC02C97}"/>
              </a:ext>
            </a:extLst>
          </p:cNvPr>
          <p:cNvSpPr/>
          <p:nvPr/>
        </p:nvSpPr>
        <p:spPr bwMode="auto">
          <a:xfrm>
            <a:off x="3800475" y="1838325"/>
            <a:ext cx="2533650" cy="714375"/>
          </a:xfrm>
          <a:custGeom>
            <a:avLst/>
            <a:gdLst>
              <a:gd name="connsiteX0" fmla="*/ 0 w 2533650"/>
              <a:gd name="connsiteY0" fmla="*/ 0 h 714375"/>
              <a:gd name="connsiteX1" fmla="*/ 2533650 w 2533650"/>
              <a:gd name="connsiteY1" fmla="*/ 0 h 714375"/>
              <a:gd name="connsiteX2" fmla="*/ 2533650 w 2533650"/>
              <a:gd name="connsiteY2" fmla="*/ 714375 h 714375"/>
            </a:gdLst>
            <a:ahLst/>
            <a:cxnLst>
              <a:cxn ang="0">
                <a:pos x="connsiteX0" y="connsiteY0"/>
              </a:cxn>
              <a:cxn ang="0">
                <a:pos x="connsiteX1" y="connsiteY1"/>
              </a:cxn>
              <a:cxn ang="0">
                <a:pos x="connsiteX2" y="connsiteY2"/>
              </a:cxn>
            </a:cxnLst>
            <a:rect l="l" t="t" r="r" b="b"/>
            <a:pathLst>
              <a:path w="2533650" h="714375">
                <a:moveTo>
                  <a:pt x="0" y="0"/>
                </a:moveTo>
                <a:lnTo>
                  <a:pt x="2533650" y="0"/>
                </a:lnTo>
                <a:lnTo>
                  <a:pt x="2533650" y="714375"/>
                </a:lnTo>
              </a:path>
            </a:pathLst>
          </a:custGeom>
          <a:noFill/>
          <a:ln w="28575">
            <a:solidFill>
              <a:schemeClr val="accent3"/>
            </a:solidFill>
            <a:prstDash val="sysDot"/>
            <a:miter lim="800000"/>
            <a:headEnd/>
            <a:tailEnd/>
          </a:ln>
        </p:spPr>
        <p:txBody>
          <a:bodyPr rtlCol="0" anchor="ctr"/>
          <a:lstStyle/>
          <a:p>
            <a:pPr algn="ctr"/>
            <a:endParaRPr lang="en-US" dirty="0"/>
          </a:p>
        </p:txBody>
      </p:sp>
      <p:sp>
        <p:nvSpPr>
          <p:cNvPr id="244" name="Freeform: Shape 243">
            <a:extLst>
              <a:ext uri="{FF2B5EF4-FFF2-40B4-BE49-F238E27FC236}">
                <a16:creationId xmlns:a16="http://schemas.microsoft.com/office/drawing/2014/main" id="{87D5D5B3-E852-4688-CFC4-AB64CAA510E4}"/>
              </a:ext>
            </a:extLst>
          </p:cNvPr>
          <p:cNvSpPr/>
          <p:nvPr/>
        </p:nvSpPr>
        <p:spPr bwMode="auto">
          <a:xfrm>
            <a:off x="6537325" y="1352550"/>
            <a:ext cx="571500" cy="1203325"/>
          </a:xfrm>
          <a:custGeom>
            <a:avLst/>
            <a:gdLst>
              <a:gd name="connsiteX0" fmla="*/ 571500 w 571500"/>
              <a:gd name="connsiteY0" fmla="*/ 0 h 1203325"/>
              <a:gd name="connsiteX1" fmla="*/ 571500 w 571500"/>
              <a:gd name="connsiteY1" fmla="*/ 495300 h 1203325"/>
              <a:gd name="connsiteX2" fmla="*/ 0 w 571500"/>
              <a:gd name="connsiteY2" fmla="*/ 495300 h 1203325"/>
              <a:gd name="connsiteX3" fmla="*/ 0 w 571500"/>
              <a:gd name="connsiteY3" fmla="*/ 1203325 h 1203325"/>
            </a:gdLst>
            <a:ahLst/>
            <a:cxnLst>
              <a:cxn ang="0">
                <a:pos x="connsiteX0" y="connsiteY0"/>
              </a:cxn>
              <a:cxn ang="0">
                <a:pos x="connsiteX1" y="connsiteY1"/>
              </a:cxn>
              <a:cxn ang="0">
                <a:pos x="connsiteX2" y="connsiteY2"/>
              </a:cxn>
              <a:cxn ang="0">
                <a:pos x="connsiteX3" y="connsiteY3"/>
              </a:cxn>
            </a:cxnLst>
            <a:rect l="l" t="t" r="r" b="b"/>
            <a:pathLst>
              <a:path w="571500" h="1203325">
                <a:moveTo>
                  <a:pt x="571500" y="0"/>
                </a:moveTo>
                <a:lnTo>
                  <a:pt x="571500" y="495300"/>
                </a:lnTo>
                <a:lnTo>
                  <a:pt x="0" y="495300"/>
                </a:lnTo>
                <a:lnTo>
                  <a:pt x="0" y="1203325"/>
                </a:lnTo>
              </a:path>
            </a:pathLst>
          </a:custGeom>
          <a:noFill/>
          <a:ln w="28575">
            <a:solidFill>
              <a:schemeClr val="accent3"/>
            </a:solidFill>
            <a:miter lim="800000"/>
            <a:headEnd/>
            <a:tailEnd/>
          </a:ln>
        </p:spPr>
        <p:txBody>
          <a:bodyPr rtlCol="0" anchor="ctr"/>
          <a:lstStyle/>
          <a:p>
            <a:pPr algn="ctr"/>
            <a:endParaRPr lang="en-US" dirty="0"/>
          </a:p>
        </p:txBody>
      </p:sp>
      <p:cxnSp>
        <p:nvCxnSpPr>
          <p:cNvPr id="246" name="Straight Connector 245">
            <a:extLst>
              <a:ext uri="{FF2B5EF4-FFF2-40B4-BE49-F238E27FC236}">
                <a16:creationId xmlns:a16="http://schemas.microsoft.com/office/drawing/2014/main" id="{5850A810-5C82-CCB2-BCB0-3DE94292449A}"/>
              </a:ext>
            </a:extLst>
          </p:cNvPr>
          <p:cNvCxnSpPr/>
          <p:nvPr/>
        </p:nvCxnSpPr>
        <p:spPr bwMode="auto">
          <a:xfrm>
            <a:off x="5789945" y="1844542"/>
            <a:ext cx="0" cy="717683"/>
          </a:xfrm>
          <a:prstGeom prst="line">
            <a:avLst/>
          </a:prstGeom>
          <a:noFill/>
          <a:ln w="28575" cap="flat" cmpd="sng" algn="ctr">
            <a:solidFill>
              <a:schemeClr val="accent3"/>
            </a:solidFill>
            <a:prstDash val="sysDot"/>
            <a:round/>
            <a:headEnd type="none" w="med" len="med"/>
            <a:tailEnd type="none" w="med" len="med"/>
          </a:ln>
          <a:effectLst/>
        </p:spPr>
      </p:cxnSp>
      <p:cxnSp>
        <p:nvCxnSpPr>
          <p:cNvPr id="247" name="Straight Connector 246">
            <a:extLst>
              <a:ext uri="{FF2B5EF4-FFF2-40B4-BE49-F238E27FC236}">
                <a16:creationId xmlns:a16="http://schemas.microsoft.com/office/drawing/2014/main" id="{49099DFF-B446-9D61-CCF6-6898E53C01E1}"/>
              </a:ext>
            </a:extLst>
          </p:cNvPr>
          <p:cNvCxnSpPr>
            <a:cxnSpLocks/>
          </p:cNvCxnSpPr>
          <p:nvPr/>
        </p:nvCxnSpPr>
        <p:spPr bwMode="auto">
          <a:xfrm>
            <a:off x="5022850" y="1375830"/>
            <a:ext cx="0" cy="948270"/>
          </a:xfrm>
          <a:prstGeom prst="line">
            <a:avLst/>
          </a:prstGeom>
          <a:noFill/>
          <a:ln w="28575" cap="flat" cmpd="sng" algn="ctr">
            <a:solidFill>
              <a:schemeClr val="accent3"/>
            </a:solidFill>
            <a:prstDash val="sysDash"/>
            <a:round/>
            <a:headEnd type="none" w="med" len="med"/>
            <a:tailEnd type="none" w="med" len="med"/>
          </a:ln>
          <a:effectLst/>
        </p:spPr>
      </p:cxnSp>
      <p:cxnSp>
        <p:nvCxnSpPr>
          <p:cNvPr id="249" name="Straight Connector 248">
            <a:extLst>
              <a:ext uri="{FF2B5EF4-FFF2-40B4-BE49-F238E27FC236}">
                <a16:creationId xmlns:a16="http://schemas.microsoft.com/office/drawing/2014/main" id="{66CEA7CA-8169-7BC2-89EB-873F0F31D883}"/>
              </a:ext>
            </a:extLst>
          </p:cNvPr>
          <p:cNvCxnSpPr>
            <a:cxnSpLocks/>
          </p:cNvCxnSpPr>
          <p:nvPr/>
        </p:nvCxnSpPr>
        <p:spPr bwMode="auto">
          <a:xfrm>
            <a:off x="4441825" y="1509883"/>
            <a:ext cx="0" cy="1058666"/>
          </a:xfrm>
          <a:prstGeom prst="line">
            <a:avLst/>
          </a:prstGeom>
          <a:noFill/>
          <a:ln w="28575" cap="flat" cmpd="sng" algn="ctr">
            <a:solidFill>
              <a:schemeClr val="accent3"/>
            </a:solidFill>
            <a:prstDash val="lgDash"/>
            <a:round/>
            <a:headEnd type="none" w="med" len="med"/>
            <a:tailEnd type="none" w="med" len="med"/>
          </a:ln>
          <a:effectLst/>
        </p:spPr>
      </p:cxnSp>
      <p:cxnSp>
        <p:nvCxnSpPr>
          <p:cNvPr id="251" name="Straight Connector 250">
            <a:extLst>
              <a:ext uri="{FF2B5EF4-FFF2-40B4-BE49-F238E27FC236}">
                <a16:creationId xmlns:a16="http://schemas.microsoft.com/office/drawing/2014/main" id="{D8E5908C-6BB0-FBC1-02E9-3DBFD2022E8E}"/>
              </a:ext>
            </a:extLst>
          </p:cNvPr>
          <p:cNvCxnSpPr>
            <a:cxnSpLocks/>
          </p:cNvCxnSpPr>
          <p:nvPr/>
        </p:nvCxnSpPr>
        <p:spPr bwMode="auto">
          <a:xfrm>
            <a:off x="4243650" y="2004037"/>
            <a:ext cx="0" cy="564512"/>
          </a:xfrm>
          <a:prstGeom prst="line">
            <a:avLst/>
          </a:prstGeom>
          <a:noFill/>
          <a:ln w="28575" cap="flat" cmpd="sng" algn="ctr">
            <a:solidFill>
              <a:schemeClr val="accent3"/>
            </a:solidFill>
            <a:prstDash val="sysDash"/>
            <a:round/>
            <a:headEnd type="none" w="med" len="med"/>
            <a:tailEnd type="none" w="med" len="med"/>
          </a:ln>
          <a:effectLst/>
        </p:spPr>
      </p:cxnSp>
      <p:cxnSp>
        <p:nvCxnSpPr>
          <p:cNvPr id="253" name="Straight Connector 252">
            <a:extLst>
              <a:ext uri="{FF2B5EF4-FFF2-40B4-BE49-F238E27FC236}">
                <a16:creationId xmlns:a16="http://schemas.microsoft.com/office/drawing/2014/main" id="{578AD641-9420-5C99-6375-FC1890B452AB}"/>
              </a:ext>
            </a:extLst>
          </p:cNvPr>
          <p:cNvCxnSpPr>
            <a:cxnSpLocks/>
          </p:cNvCxnSpPr>
          <p:nvPr/>
        </p:nvCxnSpPr>
        <p:spPr bwMode="auto">
          <a:xfrm>
            <a:off x="4050879" y="1457447"/>
            <a:ext cx="6771" cy="380878"/>
          </a:xfrm>
          <a:prstGeom prst="line">
            <a:avLst/>
          </a:prstGeom>
          <a:noFill/>
          <a:ln w="28575" cap="flat" cmpd="sng" algn="ctr">
            <a:solidFill>
              <a:schemeClr val="accent3"/>
            </a:solidFill>
            <a:prstDash val="sysDash"/>
            <a:round/>
            <a:headEnd type="none" w="med" len="med"/>
            <a:tailEnd type="none" w="med" len="med"/>
          </a:ln>
          <a:effectLst/>
        </p:spPr>
      </p:cxnSp>
      <p:cxnSp>
        <p:nvCxnSpPr>
          <p:cNvPr id="256" name="Straight Connector 255">
            <a:extLst>
              <a:ext uri="{FF2B5EF4-FFF2-40B4-BE49-F238E27FC236}">
                <a16:creationId xmlns:a16="http://schemas.microsoft.com/office/drawing/2014/main" id="{212B5F69-9045-E309-0885-B67EE17CA9FD}"/>
              </a:ext>
            </a:extLst>
          </p:cNvPr>
          <p:cNvCxnSpPr/>
          <p:nvPr/>
        </p:nvCxnSpPr>
        <p:spPr bwMode="auto">
          <a:xfrm>
            <a:off x="4706474" y="2324100"/>
            <a:ext cx="0" cy="246632"/>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583167D-44F4-6F3A-BA3D-414991E94E70}"/>
              </a:ext>
            </a:extLst>
          </p:cNvPr>
          <p:cNvCxnSpPr/>
          <p:nvPr/>
        </p:nvCxnSpPr>
        <p:spPr bwMode="auto">
          <a:xfrm flipH="1">
            <a:off x="5747070"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4D118E7-F560-FDE6-75CE-BE898A7CF0F6}"/>
              </a:ext>
            </a:extLst>
          </p:cNvPr>
          <p:cNvCxnSpPr/>
          <p:nvPr/>
        </p:nvCxnSpPr>
        <p:spPr bwMode="auto">
          <a:xfrm flipH="1">
            <a:off x="5550296"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CFAE002-06F6-CCD9-27BF-6BB5B93BEF76}"/>
              </a:ext>
            </a:extLst>
          </p:cNvPr>
          <p:cNvCxnSpPr/>
          <p:nvPr/>
        </p:nvCxnSpPr>
        <p:spPr bwMode="auto">
          <a:xfrm flipH="1">
            <a:off x="5328046"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213BE04-5809-989B-D2C7-300C36A82FC1}"/>
              </a:ext>
            </a:extLst>
          </p:cNvPr>
          <p:cNvCxnSpPr/>
          <p:nvPr/>
        </p:nvCxnSpPr>
        <p:spPr bwMode="auto">
          <a:xfrm flipH="1">
            <a:off x="4662420"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4FC3459-3407-DA9E-8700-CE36CD89B6D6}"/>
              </a:ext>
            </a:extLst>
          </p:cNvPr>
          <p:cNvCxnSpPr/>
          <p:nvPr/>
        </p:nvCxnSpPr>
        <p:spPr bwMode="auto">
          <a:xfrm flipH="1">
            <a:off x="4398895"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F4761471-B909-88B5-E91E-5EEB55AF46DD}"/>
              </a:ext>
            </a:extLst>
          </p:cNvPr>
          <p:cNvCxnSpPr/>
          <p:nvPr/>
        </p:nvCxnSpPr>
        <p:spPr bwMode="auto">
          <a:xfrm flipH="1">
            <a:off x="4203024"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3E2003C0-1485-D191-A4DD-0B410B8A2525}"/>
              </a:ext>
            </a:extLst>
          </p:cNvPr>
          <p:cNvCxnSpPr/>
          <p:nvPr/>
        </p:nvCxnSpPr>
        <p:spPr bwMode="auto">
          <a:xfrm flipH="1">
            <a:off x="6297782"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8439C704-1545-5A10-1339-8AB54B63BB17}"/>
              </a:ext>
            </a:extLst>
          </p:cNvPr>
          <p:cNvCxnSpPr/>
          <p:nvPr/>
        </p:nvCxnSpPr>
        <p:spPr bwMode="auto">
          <a:xfrm flipH="1">
            <a:off x="6493271"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EB530A27-1798-D623-9664-7479E5286E1A}"/>
              </a:ext>
            </a:extLst>
          </p:cNvPr>
          <p:cNvCxnSpPr>
            <a:cxnSpLocks/>
          </p:cNvCxnSpPr>
          <p:nvPr/>
        </p:nvCxnSpPr>
        <p:spPr bwMode="auto">
          <a:xfrm rot="16200000">
            <a:off x="3756422" y="2324099"/>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BF9FE86-212C-0C62-584B-9CB8CFF396FD}"/>
              </a:ext>
            </a:extLst>
          </p:cNvPr>
          <p:cNvCxnSpPr>
            <a:cxnSpLocks/>
          </p:cNvCxnSpPr>
          <p:nvPr/>
        </p:nvCxnSpPr>
        <p:spPr bwMode="auto">
          <a:xfrm rot="16200000">
            <a:off x="3756423" y="2002042"/>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4111B538-F0D7-47AA-7434-6A7FAFD0C017}"/>
              </a:ext>
            </a:extLst>
          </p:cNvPr>
          <p:cNvCxnSpPr>
            <a:cxnSpLocks/>
          </p:cNvCxnSpPr>
          <p:nvPr/>
        </p:nvCxnSpPr>
        <p:spPr bwMode="auto">
          <a:xfrm rot="16200000">
            <a:off x="3756424" y="1838324"/>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Arrow Connector 268">
            <a:extLst>
              <a:ext uri="{FF2B5EF4-FFF2-40B4-BE49-F238E27FC236}">
                <a16:creationId xmlns:a16="http://schemas.microsoft.com/office/drawing/2014/main" id="{E2A7FD4F-A131-1F6D-E7CE-27F40AC44454}"/>
              </a:ext>
            </a:extLst>
          </p:cNvPr>
          <p:cNvCxnSpPr/>
          <p:nvPr/>
        </p:nvCxnSpPr>
        <p:spPr bwMode="auto">
          <a:xfrm>
            <a:off x="9066171" y="1194583"/>
            <a:ext cx="969486" cy="0"/>
          </a:xfrm>
          <a:prstGeom prst="straightConnector1">
            <a:avLst/>
          </a:prstGeom>
          <a:noFill/>
          <a:ln w="28575" cap="flat" cmpd="sng" algn="ctr">
            <a:solidFill>
              <a:schemeClr val="bg1"/>
            </a:solidFill>
            <a:prstDash val="solid"/>
            <a:round/>
            <a:headEnd type="none" w="med" len="med"/>
            <a:tailEnd type="triangle"/>
          </a:ln>
          <a:effectLst/>
        </p:spPr>
      </p:cxnSp>
      <p:sp>
        <p:nvSpPr>
          <p:cNvPr id="270" name="Freeform: Shape 269">
            <a:extLst>
              <a:ext uri="{FF2B5EF4-FFF2-40B4-BE49-F238E27FC236}">
                <a16:creationId xmlns:a16="http://schemas.microsoft.com/office/drawing/2014/main" id="{B676E3CA-0840-78ED-B2AA-D6E592D79B85}"/>
              </a:ext>
            </a:extLst>
          </p:cNvPr>
          <p:cNvSpPr/>
          <p:nvPr/>
        </p:nvSpPr>
        <p:spPr bwMode="auto">
          <a:xfrm>
            <a:off x="9248775" y="1427033"/>
            <a:ext cx="1128713" cy="1378189"/>
          </a:xfrm>
          <a:custGeom>
            <a:avLst/>
            <a:gdLst>
              <a:gd name="connsiteX0" fmla="*/ 747713 w 1128713"/>
              <a:gd name="connsiteY0" fmla="*/ 0 h 1304925"/>
              <a:gd name="connsiteX1" fmla="*/ 0 w 1128713"/>
              <a:gd name="connsiteY1" fmla="*/ 0 h 1304925"/>
              <a:gd name="connsiteX2" fmla="*/ 0 w 1128713"/>
              <a:gd name="connsiteY2" fmla="*/ 1304925 h 1304925"/>
              <a:gd name="connsiteX3" fmla="*/ 1128713 w 1128713"/>
              <a:gd name="connsiteY3" fmla="*/ 1304925 h 1304925"/>
            </a:gdLst>
            <a:ahLst/>
            <a:cxnLst>
              <a:cxn ang="0">
                <a:pos x="connsiteX0" y="connsiteY0"/>
              </a:cxn>
              <a:cxn ang="0">
                <a:pos x="connsiteX1" y="connsiteY1"/>
              </a:cxn>
              <a:cxn ang="0">
                <a:pos x="connsiteX2" y="connsiteY2"/>
              </a:cxn>
              <a:cxn ang="0">
                <a:pos x="connsiteX3" y="connsiteY3"/>
              </a:cxn>
            </a:cxnLst>
            <a:rect l="l" t="t" r="r" b="b"/>
            <a:pathLst>
              <a:path w="1128713" h="1304925">
                <a:moveTo>
                  <a:pt x="747713" y="0"/>
                </a:moveTo>
                <a:lnTo>
                  <a:pt x="0" y="0"/>
                </a:lnTo>
                <a:lnTo>
                  <a:pt x="0" y="1304925"/>
                </a:lnTo>
                <a:lnTo>
                  <a:pt x="1128713" y="1304925"/>
                </a:lnTo>
              </a:path>
            </a:pathLst>
          </a:custGeom>
          <a:noFill/>
          <a:ln w="28575">
            <a:solidFill>
              <a:schemeClr val="bg1"/>
            </a:solidFill>
            <a:miter lim="800000"/>
            <a:headEnd type="triangle" w="med" len="med"/>
            <a:tailEnd type="triangle" w="med" len="med"/>
          </a:ln>
        </p:spPr>
        <p:txBody>
          <a:bodyPr rtlCol="0" anchor="ctr"/>
          <a:lstStyle/>
          <a:p>
            <a:pPr algn="ctr"/>
            <a:endParaRPr lang="en-US" dirty="0"/>
          </a:p>
        </p:txBody>
      </p:sp>
      <p:sp>
        <p:nvSpPr>
          <p:cNvPr id="271" name="Freeform: Shape 270">
            <a:extLst>
              <a:ext uri="{FF2B5EF4-FFF2-40B4-BE49-F238E27FC236}">
                <a16:creationId xmlns:a16="http://schemas.microsoft.com/office/drawing/2014/main" id="{EA10104D-1CAF-DB2A-C522-D2E150D3B598}"/>
              </a:ext>
            </a:extLst>
          </p:cNvPr>
          <p:cNvSpPr/>
          <p:nvPr/>
        </p:nvSpPr>
        <p:spPr bwMode="auto">
          <a:xfrm>
            <a:off x="10387013" y="1122061"/>
            <a:ext cx="1000125" cy="1390650"/>
          </a:xfrm>
          <a:custGeom>
            <a:avLst/>
            <a:gdLst>
              <a:gd name="connsiteX0" fmla="*/ 1000125 w 1000125"/>
              <a:gd name="connsiteY0" fmla="*/ 0 h 1390650"/>
              <a:gd name="connsiteX1" fmla="*/ 1000125 w 1000125"/>
              <a:gd name="connsiteY1" fmla="*/ 1390650 h 1390650"/>
              <a:gd name="connsiteX2" fmla="*/ 0 w 1000125"/>
              <a:gd name="connsiteY2" fmla="*/ 1390650 h 1390650"/>
            </a:gdLst>
            <a:ahLst/>
            <a:cxnLst>
              <a:cxn ang="0">
                <a:pos x="connsiteX0" y="connsiteY0"/>
              </a:cxn>
              <a:cxn ang="0">
                <a:pos x="connsiteX1" y="connsiteY1"/>
              </a:cxn>
              <a:cxn ang="0">
                <a:pos x="connsiteX2" y="connsiteY2"/>
              </a:cxn>
            </a:cxnLst>
            <a:rect l="l" t="t" r="r" b="b"/>
            <a:pathLst>
              <a:path w="1000125" h="1390650">
                <a:moveTo>
                  <a:pt x="1000125" y="0"/>
                </a:moveTo>
                <a:lnTo>
                  <a:pt x="1000125" y="1390650"/>
                </a:lnTo>
                <a:lnTo>
                  <a:pt x="0" y="139065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272" name="Freeform: Shape 271">
            <a:extLst>
              <a:ext uri="{FF2B5EF4-FFF2-40B4-BE49-F238E27FC236}">
                <a16:creationId xmlns:a16="http://schemas.microsoft.com/office/drawing/2014/main" id="{7C73C3FD-9A4B-F9D8-5A1B-3DABBD822845}"/>
              </a:ext>
            </a:extLst>
          </p:cNvPr>
          <p:cNvSpPr/>
          <p:nvPr/>
        </p:nvSpPr>
        <p:spPr bwMode="auto">
          <a:xfrm>
            <a:off x="8324850" y="3114675"/>
            <a:ext cx="1514475" cy="1014413"/>
          </a:xfrm>
          <a:custGeom>
            <a:avLst/>
            <a:gdLst>
              <a:gd name="connsiteX0" fmla="*/ 0 w 1514475"/>
              <a:gd name="connsiteY0" fmla="*/ 1014413 h 1014413"/>
              <a:gd name="connsiteX1" fmla="*/ 1119188 w 1514475"/>
              <a:gd name="connsiteY1" fmla="*/ 1014413 h 1014413"/>
              <a:gd name="connsiteX2" fmla="*/ 1119188 w 1514475"/>
              <a:gd name="connsiteY2" fmla="*/ 0 h 1014413"/>
              <a:gd name="connsiteX3" fmla="*/ 1514475 w 1514475"/>
              <a:gd name="connsiteY3" fmla="*/ 0 h 1014413"/>
            </a:gdLst>
            <a:ahLst/>
            <a:cxnLst>
              <a:cxn ang="0">
                <a:pos x="connsiteX0" y="connsiteY0"/>
              </a:cxn>
              <a:cxn ang="0">
                <a:pos x="connsiteX1" y="connsiteY1"/>
              </a:cxn>
              <a:cxn ang="0">
                <a:pos x="connsiteX2" y="connsiteY2"/>
              </a:cxn>
              <a:cxn ang="0">
                <a:pos x="connsiteX3" y="connsiteY3"/>
              </a:cxn>
            </a:cxnLst>
            <a:rect l="l" t="t" r="r" b="b"/>
            <a:pathLst>
              <a:path w="1514475" h="1014413">
                <a:moveTo>
                  <a:pt x="0" y="1014413"/>
                </a:moveTo>
                <a:lnTo>
                  <a:pt x="1119188" y="1014413"/>
                </a:lnTo>
                <a:lnTo>
                  <a:pt x="1119188" y="0"/>
                </a:lnTo>
                <a:lnTo>
                  <a:pt x="151447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273" name="Straight Arrow Connector 272">
            <a:extLst>
              <a:ext uri="{FF2B5EF4-FFF2-40B4-BE49-F238E27FC236}">
                <a16:creationId xmlns:a16="http://schemas.microsoft.com/office/drawing/2014/main" id="{31093F5B-14DF-6ECF-2147-05F6BF239591}"/>
              </a:ext>
            </a:extLst>
          </p:cNvPr>
          <p:cNvCxnSpPr>
            <a:cxnSpLocks/>
          </p:cNvCxnSpPr>
          <p:nvPr/>
        </p:nvCxnSpPr>
        <p:spPr bwMode="auto">
          <a:xfrm>
            <a:off x="10266332" y="2938161"/>
            <a:ext cx="147638" cy="0"/>
          </a:xfrm>
          <a:prstGeom prst="straightConnector1">
            <a:avLst/>
          </a:prstGeom>
          <a:noFill/>
          <a:ln w="28575" cap="flat" cmpd="sng" algn="ctr">
            <a:solidFill>
              <a:schemeClr val="bg1"/>
            </a:solidFill>
            <a:prstDash val="solid"/>
            <a:round/>
            <a:headEnd type="none" w="med" len="med"/>
            <a:tailEnd type="triangle"/>
          </a:ln>
          <a:effectLst/>
        </p:spPr>
      </p:cxnSp>
      <p:cxnSp>
        <p:nvCxnSpPr>
          <p:cNvPr id="282" name="Straight Arrow Connector 281">
            <a:extLst>
              <a:ext uri="{FF2B5EF4-FFF2-40B4-BE49-F238E27FC236}">
                <a16:creationId xmlns:a16="http://schemas.microsoft.com/office/drawing/2014/main" id="{210BDDBB-8B29-1950-391F-B3E6F11B696D}"/>
              </a:ext>
            </a:extLst>
          </p:cNvPr>
          <p:cNvCxnSpPr>
            <a:cxnSpLocks/>
            <a:endCxn id="413" idx="7"/>
          </p:cNvCxnSpPr>
          <p:nvPr/>
        </p:nvCxnSpPr>
        <p:spPr bwMode="auto">
          <a:xfrm>
            <a:off x="10215985" y="2813605"/>
            <a:ext cx="0" cy="189064"/>
          </a:xfrm>
          <a:prstGeom prst="straightConnector1">
            <a:avLst/>
          </a:prstGeom>
          <a:noFill/>
          <a:ln w="28575" cap="flat" cmpd="sng" algn="ctr">
            <a:solidFill>
              <a:schemeClr val="bg1"/>
            </a:solidFill>
            <a:prstDash val="solid"/>
            <a:round/>
            <a:headEnd type="none" w="med" len="med"/>
            <a:tailEnd type="triangle"/>
          </a:ln>
          <a:effectLst/>
        </p:spPr>
      </p:cxnSp>
      <p:cxnSp>
        <p:nvCxnSpPr>
          <p:cNvPr id="284" name="Straight Arrow Connector 283">
            <a:extLst>
              <a:ext uri="{FF2B5EF4-FFF2-40B4-BE49-F238E27FC236}">
                <a16:creationId xmlns:a16="http://schemas.microsoft.com/office/drawing/2014/main" id="{383ADBCD-137E-CA13-6405-29956E971234}"/>
              </a:ext>
            </a:extLst>
          </p:cNvPr>
          <p:cNvCxnSpPr>
            <a:cxnSpLocks/>
          </p:cNvCxnSpPr>
          <p:nvPr/>
        </p:nvCxnSpPr>
        <p:spPr bwMode="auto">
          <a:xfrm>
            <a:off x="10042996" y="2804809"/>
            <a:ext cx="0" cy="121186"/>
          </a:xfrm>
          <a:prstGeom prst="straightConnector1">
            <a:avLst/>
          </a:prstGeom>
          <a:noFill/>
          <a:ln w="28575" cap="flat" cmpd="sng" algn="ctr">
            <a:solidFill>
              <a:schemeClr val="bg1"/>
            </a:solidFill>
            <a:prstDash val="solid"/>
            <a:round/>
            <a:headEnd type="none" w="med" len="med"/>
            <a:tailEnd type="triangle"/>
          </a:ln>
          <a:effectLst/>
        </p:spPr>
      </p:cxnSp>
      <p:cxnSp>
        <p:nvCxnSpPr>
          <p:cNvPr id="286" name="Straight Arrow Connector 285">
            <a:extLst>
              <a:ext uri="{FF2B5EF4-FFF2-40B4-BE49-F238E27FC236}">
                <a16:creationId xmlns:a16="http://schemas.microsoft.com/office/drawing/2014/main" id="{5F5EA8CD-E804-D420-1078-519A58F0E573}"/>
              </a:ext>
            </a:extLst>
          </p:cNvPr>
          <p:cNvCxnSpPr>
            <a:cxnSpLocks/>
          </p:cNvCxnSpPr>
          <p:nvPr/>
        </p:nvCxnSpPr>
        <p:spPr bwMode="auto">
          <a:xfrm>
            <a:off x="9066171" y="2872631"/>
            <a:ext cx="819605" cy="0"/>
          </a:xfrm>
          <a:prstGeom prst="straightConnector1">
            <a:avLst/>
          </a:prstGeom>
          <a:noFill/>
          <a:ln w="28575" cap="flat" cmpd="sng" algn="ctr">
            <a:solidFill>
              <a:schemeClr val="bg1"/>
            </a:solidFill>
            <a:prstDash val="solid"/>
            <a:round/>
            <a:headEnd type="none" w="med" len="med"/>
            <a:tailEnd type="triangle"/>
          </a:ln>
          <a:effectLst/>
        </p:spPr>
      </p:cxnSp>
      <p:sp>
        <p:nvSpPr>
          <p:cNvPr id="289" name="Freeform: Shape 288">
            <a:extLst>
              <a:ext uri="{FF2B5EF4-FFF2-40B4-BE49-F238E27FC236}">
                <a16:creationId xmlns:a16="http://schemas.microsoft.com/office/drawing/2014/main" id="{ED21B1BD-6A06-64C2-7379-9EAC61138ECE}"/>
              </a:ext>
            </a:extLst>
          </p:cNvPr>
          <p:cNvSpPr/>
          <p:nvPr/>
        </p:nvSpPr>
        <p:spPr bwMode="auto">
          <a:xfrm>
            <a:off x="8615363" y="1304925"/>
            <a:ext cx="1381125" cy="461963"/>
          </a:xfrm>
          <a:custGeom>
            <a:avLst/>
            <a:gdLst>
              <a:gd name="connsiteX0" fmla="*/ 0 w 1381125"/>
              <a:gd name="connsiteY0" fmla="*/ 461963 h 461963"/>
              <a:gd name="connsiteX1" fmla="*/ 0 w 1381125"/>
              <a:gd name="connsiteY1" fmla="*/ 0 h 461963"/>
              <a:gd name="connsiteX2" fmla="*/ 1381125 w 1381125"/>
              <a:gd name="connsiteY2" fmla="*/ 0 h 461963"/>
            </a:gdLst>
            <a:ahLst/>
            <a:cxnLst>
              <a:cxn ang="0">
                <a:pos x="connsiteX0" y="connsiteY0"/>
              </a:cxn>
              <a:cxn ang="0">
                <a:pos x="connsiteX1" y="connsiteY1"/>
              </a:cxn>
              <a:cxn ang="0">
                <a:pos x="connsiteX2" y="connsiteY2"/>
              </a:cxn>
            </a:cxnLst>
            <a:rect l="l" t="t" r="r" b="b"/>
            <a:pathLst>
              <a:path w="1381125" h="461963">
                <a:moveTo>
                  <a:pt x="0" y="461963"/>
                </a:moveTo>
                <a:lnTo>
                  <a:pt x="0" y="0"/>
                </a:lnTo>
                <a:lnTo>
                  <a:pt x="138112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291" name="Straight Connector 290">
            <a:extLst>
              <a:ext uri="{FF2B5EF4-FFF2-40B4-BE49-F238E27FC236}">
                <a16:creationId xmlns:a16="http://schemas.microsoft.com/office/drawing/2014/main" id="{E1A185C8-C15D-B7E0-09E6-275F3385082A}"/>
              </a:ext>
            </a:extLst>
          </p:cNvPr>
          <p:cNvCxnSpPr/>
          <p:nvPr/>
        </p:nvCxnSpPr>
        <p:spPr bwMode="auto">
          <a:xfrm>
            <a:off x="9066171" y="1346329"/>
            <a:ext cx="0" cy="447941"/>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DA8BDC7E-49CA-54D6-112D-EB51E5195F30}"/>
              </a:ext>
            </a:extLst>
          </p:cNvPr>
          <p:cNvCxnSpPr>
            <a:cxnSpLocks/>
          </p:cNvCxnSpPr>
          <p:nvPr/>
        </p:nvCxnSpPr>
        <p:spPr bwMode="auto">
          <a:xfrm>
            <a:off x="9066171" y="988713"/>
            <a:ext cx="0" cy="255367"/>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9DA8933-D26B-3EDB-F995-803B3E6C3C1A}"/>
              </a:ext>
            </a:extLst>
          </p:cNvPr>
          <p:cNvCxnSpPr>
            <a:cxnSpLocks/>
          </p:cNvCxnSpPr>
          <p:nvPr/>
        </p:nvCxnSpPr>
        <p:spPr bwMode="auto">
          <a:xfrm>
            <a:off x="9066171" y="1900744"/>
            <a:ext cx="0" cy="986034"/>
          </a:xfrm>
          <a:prstGeom prst="line">
            <a:avLst/>
          </a:prstGeom>
          <a:noFill/>
          <a:ln w="28575" cap="flat" cmpd="sng" algn="ctr">
            <a:solidFill>
              <a:schemeClr val="bg1"/>
            </a:solidFill>
            <a:prstDash val="solid"/>
            <a:round/>
            <a:headEnd type="none" w="med" len="med"/>
            <a:tailEnd type="none" w="med" len="med"/>
          </a:ln>
          <a:effectLst/>
        </p:spPr>
      </p:cxnSp>
      <p:sp>
        <p:nvSpPr>
          <p:cNvPr id="296" name="Freeform: Shape 295">
            <a:extLst>
              <a:ext uri="{FF2B5EF4-FFF2-40B4-BE49-F238E27FC236}">
                <a16:creationId xmlns:a16="http://schemas.microsoft.com/office/drawing/2014/main" id="{682F27A5-FFF2-5BFE-131B-007D6D595BAB}"/>
              </a:ext>
            </a:extLst>
          </p:cNvPr>
          <p:cNvSpPr/>
          <p:nvPr/>
        </p:nvSpPr>
        <p:spPr bwMode="auto">
          <a:xfrm>
            <a:off x="8610600" y="1890713"/>
            <a:ext cx="785813" cy="1414462"/>
          </a:xfrm>
          <a:custGeom>
            <a:avLst/>
            <a:gdLst>
              <a:gd name="connsiteX0" fmla="*/ 0 w 785813"/>
              <a:gd name="connsiteY0" fmla="*/ 0 h 1414462"/>
              <a:gd name="connsiteX1" fmla="*/ 0 w 785813"/>
              <a:gd name="connsiteY1" fmla="*/ 1414462 h 1414462"/>
              <a:gd name="connsiteX2" fmla="*/ 785813 w 785813"/>
              <a:gd name="connsiteY2" fmla="*/ 1414462 h 1414462"/>
            </a:gdLst>
            <a:ahLst/>
            <a:cxnLst>
              <a:cxn ang="0">
                <a:pos x="connsiteX0" y="connsiteY0"/>
              </a:cxn>
              <a:cxn ang="0">
                <a:pos x="connsiteX1" y="connsiteY1"/>
              </a:cxn>
              <a:cxn ang="0">
                <a:pos x="connsiteX2" y="connsiteY2"/>
              </a:cxn>
            </a:cxnLst>
            <a:rect l="l" t="t" r="r" b="b"/>
            <a:pathLst>
              <a:path w="785813" h="1414462">
                <a:moveTo>
                  <a:pt x="0" y="0"/>
                </a:moveTo>
                <a:lnTo>
                  <a:pt x="0" y="1414462"/>
                </a:lnTo>
                <a:lnTo>
                  <a:pt x="785813" y="1414462"/>
                </a:lnTo>
              </a:path>
            </a:pathLst>
          </a:custGeom>
          <a:noFill/>
          <a:ln w="28575">
            <a:solidFill>
              <a:schemeClr val="bg1"/>
            </a:solidFill>
            <a:miter lim="800000"/>
            <a:headEnd/>
            <a:tailEnd/>
          </a:ln>
        </p:spPr>
        <p:txBody>
          <a:bodyPr rtlCol="0" anchor="ctr"/>
          <a:lstStyle/>
          <a:p>
            <a:pPr algn="ctr"/>
            <a:endParaRPr lang="en-US" dirty="0"/>
          </a:p>
        </p:txBody>
      </p:sp>
      <p:sp>
        <p:nvSpPr>
          <p:cNvPr id="297" name="Freeform: Shape 296">
            <a:extLst>
              <a:ext uri="{FF2B5EF4-FFF2-40B4-BE49-F238E27FC236}">
                <a16:creationId xmlns:a16="http://schemas.microsoft.com/office/drawing/2014/main" id="{8BEE8FF6-4D45-B0C1-EC94-5D158812D61F}"/>
              </a:ext>
            </a:extLst>
          </p:cNvPr>
          <p:cNvSpPr/>
          <p:nvPr/>
        </p:nvSpPr>
        <p:spPr bwMode="auto">
          <a:xfrm>
            <a:off x="9060772" y="3353189"/>
            <a:ext cx="350721" cy="419414"/>
          </a:xfrm>
          <a:custGeom>
            <a:avLst/>
            <a:gdLst>
              <a:gd name="connsiteX0" fmla="*/ 0 w 785813"/>
              <a:gd name="connsiteY0" fmla="*/ 0 h 1414462"/>
              <a:gd name="connsiteX1" fmla="*/ 0 w 785813"/>
              <a:gd name="connsiteY1" fmla="*/ 1414462 h 1414462"/>
              <a:gd name="connsiteX2" fmla="*/ 785813 w 785813"/>
              <a:gd name="connsiteY2" fmla="*/ 1414462 h 1414462"/>
            </a:gdLst>
            <a:ahLst/>
            <a:cxnLst>
              <a:cxn ang="0">
                <a:pos x="connsiteX0" y="connsiteY0"/>
              </a:cxn>
              <a:cxn ang="0">
                <a:pos x="connsiteX1" y="connsiteY1"/>
              </a:cxn>
              <a:cxn ang="0">
                <a:pos x="connsiteX2" y="connsiteY2"/>
              </a:cxn>
            </a:cxnLst>
            <a:rect l="l" t="t" r="r" b="b"/>
            <a:pathLst>
              <a:path w="785813" h="1414462">
                <a:moveTo>
                  <a:pt x="0" y="0"/>
                </a:moveTo>
                <a:lnTo>
                  <a:pt x="0" y="1414462"/>
                </a:lnTo>
                <a:lnTo>
                  <a:pt x="785813" y="1414462"/>
                </a:lnTo>
              </a:path>
            </a:pathLst>
          </a:custGeom>
          <a:noFill/>
          <a:ln w="28575">
            <a:solidFill>
              <a:schemeClr val="bg1"/>
            </a:solidFill>
            <a:miter lim="800000"/>
            <a:headEnd/>
            <a:tailEnd/>
          </a:ln>
        </p:spPr>
        <p:txBody>
          <a:bodyPr rtlCol="0" anchor="ctr"/>
          <a:lstStyle/>
          <a:p>
            <a:pPr algn="ctr"/>
            <a:endParaRPr lang="en-US" dirty="0"/>
          </a:p>
        </p:txBody>
      </p:sp>
      <p:cxnSp>
        <p:nvCxnSpPr>
          <p:cNvPr id="298" name="Straight Connector 297">
            <a:extLst>
              <a:ext uri="{FF2B5EF4-FFF2-40B4-BE49-F238E27FC236}">
                <a16:creationId xmlns:a16="http://schemas.microsoft.com/office/drawing/2014/main" id="{0FCFBDEF-E9D5-AB57-8FD3-B3BAB73FA0C6}"/>
              </a:ext>
            </a:extLst>
          </p:cNvPr>
          <p:cNvCxnSpPr>
            <a:cxnSpLocks/>
          </p:cNvCxnSpPr>
          <p:nvPr/>
        </p:nvCxnSpPr>
        <p:spPr bwMode="auto">
          <a:xfrm>
            <a:off x="9066171" y="2982027"/>
            <a:ext cx="0" cy="291664"/>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B47FB285-D148-7C4E-38CE-7B6A72AD888A}"/>
              </a:ext>
            </a:extLst>
          </p:cNvPr>
          <p:cNvCxnSpPr>
            <a:cxnSpLocks/>
          </p:cNvCxnSpPr>
          <p:nvPr/>
        </p:nvCxnSpPr>
        <p:spPr bwMode="auto">
          <a:xfrm>
            <a:off x="8615363" y="2938161"/>
            <a:ext cx="1547270" cy="0"/>
          </a:xfrm>
          <a:prstGeom prst="line">
            <a:avLst/>
          </a:prstGeom>
          <a:noFill/>
          <a:ln w="28575" cap="flat" cmpd="sng" algn="ctr">
            <a:solidFill>
              <a:schemeClr val="bg1"/>
            </a:solidFill>
            <a:prstDash val="solid"/>
            <a:round/>
            <a:headEnd type="none" w="med" len="med"/>
            <a:tailEnd type="none" w="med" len="med"/>
          </a:ln>
          <a:effectLst/>
        </p:spPr>
      </p:cxnSp>
      <p:sp>
        <p:nvSpPr>
          <p:cNvPr id="304" name="Freeform: Shape 303">
            <a:extLst>
              <a:ext uri="{FF2B5EF4-FFF2-40B4-BE49-F238E27FC236}">
                <a16:creationId xmlns:a16="http://schemas.microsoft.com/office/drawing/2014/main" id="{9B75DF59-99BE-4B02-3AAE-E851A1241BB1}"/>
              </a:ext>
            </a:extLst>
          </p:cNvPr>
          <p:cNvSpPr/>
          <p:nvPr/>
        </p:nvSpPr>
        <p:spPr bwMode="auto">
          <a:xfrm>
            <a:off x="9491663" y="3098814"/>
            <a:ext cx="714375" cy="206361"/>
          </a:xfrm>
          <a:custGeom>
            <a:avLst/>
            <a:gdLst>
              <a:gd name="connsiteX0" fmla="*/ 0 w 714375"/>
              <a:gd name="connsiteY0" fmla="*/ 147637 h 147637"/>
              <a:gd name="connsiteX1" fmla="*/ 714375 w 714375"/>
              <a:gd name="connsiteY1" fmla="*/ 147637 h 147637"/>
              <a:gd name="connsiteX2" fmla="*/ 714375 w 714375"/>
              <a:gd name="connsiteY2" fmla="*/ 0 h 147637"/>
            </a:gdLst>
            <a:ahLst/>
            <a:cxnLst>
              <a:cxn ang="0">
                <a:pos x="connsiteX0" y="connsiteY0"/>
              </a:cxn>
              <a:cxn ang="0">
                <a:pos x="connsiteX1" y="connsiteY1"/>
              </a:cxn>
              <a:cxn ang="0">
                <a:pos x="connsiteX2" y="connsiteY2"/>
              </a:cxn>
            </a:cxnLst>
            <a:rect l="l" t="t" r="r" b="b"/>
            <a:pathLst>
              <a:path w="714375" h="147637">
                <a:moveTo>
                  <a:pt x="0" y="147637"/>
                </a:moveTo>
                <a:lnTo>
                  <a:pt x="714375" y="147637"/>
                </a:lnTo>
                <a:lnTo>
                  <a:pt x="71437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306" name="Straight Connector 305">
            <a:extLst>
              <a:ext uri="{FF2B5EF4-FFF2-40B4-BE49-F238E27FC236}">
                <a16:creationId xmlns:a16="http://schemas.microsoft.com/office/drawing/2014/main" id="{31DA3EDD-217A-7026-8FC2-41FE730581E1}"/>
              </a:ext>
            </a:extLst>
          </p:cNvPr>
          <p:cNvCxnSpPr/>
          <p:nvPr/>
        </p:nvCxnSpPr>
        <p:spPr bwMode="auto">
          <a:xfrm flipH="1">
            <a:off x="8324850" y="1832863"/>
            <a:ext cx="923925"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79BFD971-13C6-4720-DDDE-2029BA6FF0C9}"/>
              </a:ext>
            </a:extLst>
          </p:cNvPr>
          <p:cNvCxnSpPr>
            <a:cxnSpLocks/>
          </p:cNvCxnSpPr>
          <p:nvPr/>
        </p:nvCxnSpPr>
        <p:spPr bwMode="auto">
          <a:xfrm flipH="1">
            <a:off x="8320836" y="2947430"/>
            <a:ext cx="289764" cy="0"/>
          </a:xfrm>
          <a:prstGeom prst="line">
            <a:avLst/>
          </a:prstGeom>
          <a:noFill/>
          <a:ln w="28575" cap="flat" cmpd="sng" algn="ctr">
            <a:solidFill>
              <a:schemeClr val="bg1"/>
            </a:solidFill>
            <a:prstDash val="solid"/>
            <a:round/>
            <a:headEnd type="none" w="med" len="med"/>
            <a:tailEnd type="none" w="med" len="med"/>
          </a:ln>
          <a:effectLst/>
        </p:spPr>
      </p:cxnSp>
      <p:sp>
        <p:nvSpPr>
          <p:cNvPr id="309" name="Freeform: Shape 308">
            <a:extLst>
              <a:ext uri="{FF2B5EF4-FFF2-40B4-BE49-F238E27FC236}">
                <a16:creationId xmlns:a16="http://schemas.microsoft.com/office/drawing/2014/main" id="{90C34EF0-3EA2-F61F-3F56-5CEAD739AE33}"/>
              </a:ext>
            </a:extLst>
          </p:cNvPr>
          <p:cNvSpPr/>
          <p:nvPr/>
        </p:nvSpPr>
        <p:spPr bwMode="auto">
          <a:xfrm flipH="1">
            <a:off x="8312302" y="2963291"/>
            <a:ext cx="121789" cy="675416"/>
          </a:xfrm>
          <a:custGeom>
            <a:avLst/>
            <a:gdLst>
              <a:gd name="connsiteX0" fmla="*/ 0 w 785813"/>
              <a:gd name="connsiteY0" fmla="*/ 0 h 1414462"/>
              <a:gd name="connsiteX1" fmla="*/ 0 w 785813"/>
              <a:gd name="connsiteY1" fmla="*/ 1414462 h 1414462"/>
              <a:gd name="connsiteX2" fmla="*/ 785813 w 785813"/>
              <a:gd name="connsiteY2" fmla="*/ 1414462 h 1414462"/>
            </a:gdLst>
            <a:ahLst/>
            <a:cxnLst>
              <a:cxn ang="0">
                <a:pos x="connsiteX0" y="connsiteY0"/>
              </a:cxn>
              <a:cxn ang="0">
                <a:pos x="connsiteX1" y="connsiteY1"/>
              </a:cxn>
              <a:cxn ang="0">
                <a:pos x="connsiteX2" y="connsiteY2"/>
              </a:cxn>
            </a:cxnLst>
            <a:rect l="l" t="t" r="r" b="b"/>
            <a:pathLst>
              <a:path w="785813" h="1414462">
                <a:moveTo>
                  <a:pt x="0" y="0"/>
                </a:moveTo>
                <a:lnTo>
                  <a:pt x="0" y="1414462"/>
                </a:lnTo>
                <a:lnTo>
                  <a:pt x="785813" y="1414462"/>
                </a:lnTo>
              </a:path>
            </a:pathLst>
          </a:custGeom>
          <a:noFill/>
          <a:ln w="28575">
            <a:solidFill>
              <a:schemeClr val="bg1"/>
            </a:solidFill>
            <a:miter lim="800000"/>
            <a:headEnd/>
            <a:tailEnd/>
          </a:ln>
        </p:spPr>
        <p:txBody>
          <a:bodyPr rtlCol="0" anchor="ctr"/>
          <a:lstStyle/>
          <a:p>
            <a:pPr algn="ctr"/>
            <a:endParaRPr lang="en-US" dirty="0"/>
          </a:p>
        </p:txBody>
      </p:sp>
      <p:sp>
        <p:nvSpPr>
          <p:cNvPr id="310" name="Freeform: Shape 309">
            <a:extLst>
              <a:ext uri="{FF2B5EF4-FFF2-40B4-BE49-F238E27FC236}">
                <a16:creationId xmlns:a16="http://schemas.microsoft.com/office/drawing/2014/main" id="{625DEB79-A828-ED0C-83D1-E025194D0946}"/>
              </a:ext>
            </a:extLst>
          </p:cNvPr>
          <p:cNvSpPr/>
          <p:nvPr/>
        </p:nvSpPr>
        <p:spPr bwMode="auto">
          <a:xfrm>
            <a:off x="10244138" y="1200150"/>
            <a:ext cx="323850" cy="71438"/>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sp>
        <p:nvSpPr>
          <p:cNvPr id="311" name="Freeform: Shape 310">
            <a:extLst>
              <a:ext uri="{FF2B5EF4-FFF2-40B4-BE49-F238E27FC236}">
                <a16:creationId xmlns:a16="http://schemas.microsoft.com/office/drawing/2014/main" id="{62889548-7A0C-C847-550F-8DDE45B6FA37}"/>
              </a:ext>
            </a:extLst>
          </p:cNvPr>
          <p:cNvSpPr/>
          <p:nvPr/>
        </p:nvSpPr>
        <p:spPr bwMode="auto">
          <a:xfrm>
            <a:off x="10426763" y="3012783"/>
            <a:ext cx="518082" cy="71438"/>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sp>
        <p:nvSpPr>
          <p:cNvPr id="312" name="Freeform: Shape 311">
            <a:extLst>
              <a:ext uri="{FF2B5EF4-FFF2-40B4-BE49-F238E27FC236}">
                <a16:creationId xmlns:a16="http://schemas.microsoft.com/office/drawing/2014/main" id="{79F7457D-2184-ADDF-0937-35A7EC89BDD1}"/>
              </a:ext>
            </a:extLst>
          </p:cNvPr>
          <p:cNvSpPr/>
          <p:nvPr/>
        </p:nvSpPr>
        <p:spPr bwMode="auto">
          <a:xfrm flipV="1">
            <a:off x="10268706" y="3073281"/>
            <a:ext cx="676063" cy="185090"/>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sp>
        <p:nvSpPr>
          <p:cNvPr id="313" name="Freeform: Shape 312">
            <a:extLst>
              <a:ext uri="{FF2B5EF4-FFF2-40B4-BE49-F238E27FC236}">
                <a16:creationId xmlns:a16="http://schemas.microsoft.com/office/drawing/2014/main" id="{6A7863AF-E981-ECEB-C4BB-6092511A61F0}"/>
              </a:ext>
            </a:extLst>
          </p:cNvPr>
          <p:cNvSpPr/>
          <p:nvPr/>
        </p:nvSpPr>
        <p:spPr bwMode="auto">
          <a:xfrm flipV="1">
            <a:off x="10218517" y="3493752"/>
            <a:ext cx="679106" cy="131375"/>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grpSp>
        <p:nvGrpSpPr>
          <p:cNvPr id="315" name="Group 314">
            <a:extLst>
              <a:ext uri="{FF2B5EF4-FFF2-40B4-BE49-F238E27FC236}">
                <a16:creationId xmlns:a16="http://schemas.microsoft.com/office/drawing/2014/main" id="{440D69CC-86AA-89BF-5620-580AF33DC8BA}"/>
              </a:ext>
            </a:extLst>
          </p:cNvPr>
          <p:cNvGrpSpPr/>
          <p:nvPr/>
        </p:nvGrpSpPr>
        <p:grpSpPr>
          <a:xfrm rot="17487210">
            <a:off x="4518144" y="3015635"/>
            <a:ext cx="399960" cy="526486"/>
            <a:chOff x="9523933" y="1756423"/>
            <a:chExt cx="1685066" cy="2384619"/>
          </a:xfrm>
        </p:grpSpPr>
        <p:sp>
          <p:nvSpPr>
            <p:cNvPr id="316" name="Freeform: Shape 315">
              <a:extLst>
                <a:ext uri="{FF2B5EF4-FFF2-40B4-BE49-F238E27FC236}">
                  <a16:creationId xmlns:a16="http://schemas.microsoft.com/office/drawing/2014/main" id="{39995CD1-A69D-A631-C467-337EAAADA40F}"/>
                </a:ext>
              </a:extLst>
            </p:cNvPr>
            <p:cNvSpPr/>
            <p:nvPr/>
          </p:nvSpPr>
          <p:spPr bwMode="auto">
            <a:xfrm>
              <a:off x="9523933" y="1756423"/>
              <a:ext cx="1685066" cy="2384619"/>
            </a:xfrm>
            <a:custGeom>
              <a:avLst/>
              <a:gdLst>
                <a:gd name="connsiteX0" fmla="*/ 174718 w 1685066"/>
                <a:gd name="connsiteY0" fmla="*/ 1300160 h 2384619"/>
                <a:gd name="connsiteX1" fmla="*/ 34675 w 1685066"/>
                <a:gd name="connsiteY1" fmla="*/ 933577 h 2384619"/>
                <a:gd name="connsiteX2" fmla="*/ 1724 w 1685066"/>
                <a:gd name="connsiteY2" fmla="*/ 719393 h 2384619"/>
                <a:gd name="connsiteX3" fmla="*/ 71745 w 1685066"/>
                <a:gd name="connsiteY3" fmla="*/ 369285 h 2384619"/>
                <a:gd name="connsiteX4" fmla="*/ 281810 w 1685066"/>
                <a:gd name="connsiteY4" fmla="*/ 101555 h 2384619"/>
                <a:gd name="connsiteX5" fmla="*/ 541302 w 1685066"/>
                <a:gd name="connsiteY5" fmla="*/ 2701 h 2384619"/>
                <a:gd name="connsiteX6" fmla="*/ 817270 w 1685066"/>
                <a:gd name="connsiteY6" fmla="*/ 39771 h 2384619"/>
                <a:gd name="connsiteX7" fmla="*/ 994383 w 1685066"/>
                <a:gd name="connsiteY7" fmla="*/ 163339 h 2384619"/>
                <a:gd name="connsiteX8" fmla="*/ 1076761 w 1685066"/>
                <a:gd name="connsiteY8" fmla="*/ 509328 h 2384619"/>
                <a:gd name="connsiteX9" fmla="*/ 1101475 w 1685066"/>
                <a:gd name="connsiteY9" fmla="*/ 838841 h 2384619"/>
                <a:gd name="connsiteX10" fmla="*/ 1155021 w 1685066"/>
                <a:gd name="connsiteY10" fmla="*/ 995360 h 2384619"/>
                <a:gd name="connsiteX11" fmla="*/ 1369205 w 1685066"/>
                <a:gd name="connsiteY11" fmla="*/ 1275447 h 2384619"/>
                <a:gd name="connsiteX12" fmla="*/ 1632816 w 1685066"/>
                <a:gd name="connsiteY12" fmla="*/ 1621436 h 2384619"/>
                <a:gd name="connsiteX13" fmla="*/ 1682243 w 1685066"/>
                <a:gd name="connsiteY13" fmla="*/ 1938593 h 2384619"/>
                <a:gd name="connsiteX14" fmla="*/ 1587507 w 1685066"/>
                <a:gd name="connsiteY14" fmla="*/ 2165133 h 2384619"/>
                <a:gd name="connsiteX15" fmla="*/ 1402156 w 1685066"/>
                <a:gd name="connsiteY15" fmla="*/ 2296939 h 2384619"/>
                <a:gd name="connsiteX16" fmla="*/ 1089118 w 1685066"/>
                <a:gd name="connsiteY16" fmla="*/ 2383436 h 2384619"/>
                <a:gd name="connsiteX17" fmla="*/ 866697 w 1685066"/>
                <a:gd name="connsiteY17" fmla="*/ 2338128 h 2384619"/>
                <a:gd name="connsiteX18" fmla="*/ 673107 w 1685066"/>
                <a:gd name="connsiteY18" fmla="*/ 2214560 h 2384619"/>
                <a:gd name="connsiteX19" fmla="*/ 524826 w 1685066"/>
                <a:gd name="connsiteY19" fmla="*/ 2037447 h 2384619"/>
                <a:gd name="connsiteX20" fmla="*/ 331237 w 1685066"/>
                <a:gd name="connsiteY20" fmla="*/ 1646150 h 2384619"/>
                <a:gd name="connsiteX21" fmla="*/ 174718 w 1685066"/>
                <a:gd name="connsiteY21" fmla="*/ 1300160 h 238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85066" h="2384619">
                  <a:moveTo>
                    <a:pt x="174718" y="1300160"/>
                  </a:moveTo>
                  <a:cubicBezTo>
                    <a:pt x="125291" y="1181398"/>
                    <a:pt x="63507" y="1030371"/>
                    <a:pt x="34675" y="933577"/>
                  </a:cubicBezTo>
                  <a:cubicBezTo>
                    <a:pt x="5843" y="836783"/>
                    <a:pt x="-4454" y="813442"/>
                    <a:pt x="1724" y="719393"/>
                  </a:cubicBezTo>
                  <a:cubicBezTo>
                    <a:pt x="7902" y="625344"/>
                    <a:pt x="25064" y="472258"/>
                    <a:pt x="71745" y="369285"/>
                  </a:cubicBezTo>
                  <a:cubicBezTo>
                    <a:pt x="118426" y="266312"/>
                    <a:pt x="203550" y="162652"/>
                    <a:pt x="281810" y="101555"/>
                  </a:cubicBezTo>
                  <a:cubicBezTo>
                    <a:pt x="360070" y="40458"/>
                    <a:pt x="452059" y="12998"/>
                    <a:pt x="541302" y="2701"/>
                  </a:cubicBezTo>
                  <a:cubicBezTo>
                    <a:pt x="630545" y="-7596"/>
                    <a:pt x="741757" y="12998"/>
                    <a:pt x="817270" y="39771"/>
                  </a:cubicBezTo>
                  <a:cubicBezTo>
                    <a:pt x="892784" y="66544"/>
                    <a:pt x="951135" y="85080"/>
                    <a:pt x="994383" y="163339"/>
                  </a:cubicBezTo>
                  <a:cubicBezTo>
                    <a:pt x="1037631" y="241598"/>
                    <a:pt x="1058912" y="396744"/>
                    <a:pt x="1076761" y="509328"/>
                  </a:cubicBezTo>
                  <a:cubicBezTo>
                    <a:pt x="1094610" y="621912"/>
                    <a:pt x="1088432" y="757836"/>
                    <a:pt x="1101475" y="838841"/>
                  </a:cubicBezTo>
                  <a:cubicBezTo>
                    <a:pt x="1114518" y="919846"/>
                    <a:pt x="1110399" y="922592"/>
                    <a:pt x="1155021" y="995360"/>
                  </a:cubicBezTo>
                  <a:cubicBezTo>
                    <a:pt x="1199643" y="1068128"/>
                    <a:pt x="1289572" y="1171101"/>
                    <a:pt x="1369205" y="1275447"/>
                  </a:cubicBezTo>
                  <a:cubicBezTo>
                    <a:pt x="1448838" y="1379793"/>
                    <a:pt x="1580643" y="1510912"/>
                    <a:pt x="1632816" y="1621436"/>
                  </a:cubicBezTo>
                  <a:cubicBezTo>
                    <a:pt x="1684989" y="1731960"/>
                    <a:pt x="1689794" y="1847977"/>
                    <a:pt x="1682243" y="1938593"/>
                  </a:cubicBezTo>
                  <a:cubicBezTo>
                    <a:pt x="1674692" y="2029209"/>
                    <a:pt x="1634188" y="2105409"/>
                    <a:pt x="1587507" y="2165133"/>
                  </a:cubicBezTo>
                  <a:cubicBezTo>
                    <a:pt x="1540826" y="2224857"/>
                    <a:pt x="1485221" y="2260555"/>
                    <a:pt x="1402156" y="2296939"/>
                  </a:cubicBezTo>
                  <a:cubicBezTo>
                    <a:pt x="1319091" y="2333323"/>
                    <a:pt x="1178361" y="2376571"/>
                    <a:pt x="1089118" y="2383436"/>
                  </a:cubicBezTo>
                  <a:cubicBezTo>
                    <a:pt x="999875" y="2390301"/>
                    <a:pt x="936032" y="2366274"/>
                    <a:pt x="866697" y="2338128"/>
                  </a:cubicBezTo>
                  <a:cubicBezTo>
                    <a:pt x="797362" y="2309982"/>
                    <a:pt x="730085" y="2264673"/>
                    <a:pt x="673107" y="2214560"/>
                  </a:cubicBezTo>
                  <a:cubicBezTo>
                    <a:pt x="616129" y="2164447"/>
                    <a:pt x="581804" y="2132182"/>
                    <a:pt x="524826" y="2037447"/>
                  </a:cubicBezTo>
                  <a:cubicBezTo>
                    <a:pt x="467848" y="1942712"/>
                    <a:pt x="388902" y="1765599"/>
                    <a:pt x="331237" y="1646150"/>
                  </a:cubicBezTo>
                  <a:cubicBezTo>
                    <a:pt x="273572" y="1526701"/>
                    <a:pt x="224145" y="1418922"/>
                    <a:pt x="174718" y="1300160"/>
                  </a:cubicBezTo>
                  <a:close/>
                </a:path>
              </a:pathLst>
            </a:cu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Freeform: Shape 316">
              <a:extLst>
                <a:ext uri="{FF2B5EF4-FFF2-40B4-BE49-F238E27FC236}">
                  <a16:creationId xmlns:a16="http://schemas.microsoft.com/office/drawing/2014/main" id="{4E1C5C80-2192-CDEA-D339-1EA90A5D74CA}"/>
                </a:ext>
              </a:extLst>
            </p:cNvPr>
            <p:cNvSpPr/>
            <p:nvPr/>
          </p:nvSpPr>
          <p:spPr bwMode="auto">
            <a:xfrm>
              <a:off x="9629798" y="1841018"/>
              <a:ext cx="1430620" cy="2143208"/>
            </a:xfrm>
            <a:custGeom>
              <a:avLst/>
              <a:gdLst>
                <a:gd name="connsiteX0" fmla="*/ 420364 w 1430620"/>
                <a:gd name="connsiteY0" fmla="*/ 428506 h 2143208"/>
                <a:gd name="connsiteX1" fmla="*/ 478029 w 1430620"/>
                <a:gd name="connsiteY1" fmla="*/ 362604 h 2143208"/>
                <a:gd name="connsiteX2" fmla="*/ 523337 w 1430620"/>
                <a:gd name="connsiteY2" fmla="*/ 185490 h 2143208"/>
                <a:gd name="connsiteX3" fmla="*/ 671618 w 1430620"/>
                <a:gd name="connsiteY3" fmla="*/ 74279 h 2143208"/>
                <a:gd name="connsiteX4" fmla="*/ 770472 w 1430620"/>
                <a:gd name="connsiteY4" fmla="*/ 140182 h 2143208"/>
                <a:gd name="connsiteX5" fmla="*/ 741640 w 1430620"/>
                <a:gd name="connsiteY5" fmla="*/ 284344 h 2143208"/>
                <a:gd name="connsiteX6" fmla="*/ 556288 w 1430620"/>
                <a:gd name="connsiteY6" fmla="*/ 539717 h 2143208"/>
                <a:gd name="connsiteX7" fmla="*/ 366818 w 1430620"/>
                <a:gd name="connsiteY7" fmla="*/ 622096 h 2143208"/>
                <a:gd name="connsiteX8" fmla="*/ 214418 w 1430620"/>
                <a:gd name="connsiteY8" fmla="*/ 758020 h 2143208"/>
                <a:gd name="connsiteX9" fmla="*/ 305034 w 1430620"/>
                <a:gd name="connsiteY9" fmla="*/ 708593 h 2143208"/>
                <a:gd name="connsiteX10" fmla="*/ 440959 w 1430620"/>
                <a:gd name="connsiteY10" fmla="*/ 634452 h 2143208"/>
                <a:gd name="connsiteX11" fmla="*/ 593359 w 1430620"/>
                <a:gd name="connsiteY11" fmla="*/ 556193 h 2143208"/>
                <a:gd name="connsiteX12" fmla="*/ 741640 w 1430620"/>
                <a:gd name="connsiteY12" fmla="*/ 424387 h 2143208"/>
                <a:gd name="connsiteX13" fmla="*/ 832256 w 1430620"/>
                <a:gd name="connsiteY13" fmla="*/ 453220 h 2143208"/>
                <a:gd name="connsiteX14" fmla="*/ 824018 w 1430620"/>
                <a:gd name="connsiteY14" fmla="*/ 572668 h 2143208"/>
                <a:gd name="connsiteX15" fmla="*/ 622191 w 1430620"/>
                <a:gd name="connsiteY15" fmla="*/ 753901 h 2143208"/>
                <a:gd name="connsiteX16" fmla="*/ 416245 w 1430620"/>
                <a:gd name="connsiteY16" fmla="*/ 992798 h 2143208"/>
                <a:gd name="connsiteX17" fmla="*/ 309153 w 1430620"/>
                <a:gd name="connsiteY17" fmla="*/ 1157555 h 2143208"/>
                <a:gd name="connsiteX18" fmla="*/ 358580 w 1430620"/>
                <a:gd name="connsiteY18" fmla="*/ 1157555 h 2143208"/>
                <a:gd name="connsiteX19" fmla="*/ 539813 w 1430620"/>
                <a:gd name="connsiteY19" fmla="*/ 906301 h 2143208"/>
                <a:gd name="connsiteX20" fmla="*/ 729283 w 1430620"/>
                <a:gd name="connsiteY20" fmla="*/ 749782 h 2143208"/>
                <a:gd name="connsiteX21" fmla="*/ 922872 w 1430620"/>
                <a:gd name="connsiteY21" fmla="*/ 766258 h 2143208"/>
                <a:gd name="connsiteX22" fmla="*/ 931110 w 1430620"/>
                <a:gd name="connsiteY22" fmla="*/ 926896 h 2143208"/>
                <a:gd name="connsiteX23" fmla="*/ 811661 w 1430620"/>
                <a:gd name="connsiteY23" fmla="*/ 1033987 h 2143208"/>
                <a:gd name="connsiteX24" fmla="*/ 1005251 w 1430620"/>
                <a:gd name="connsiteY24" fmla="*/ 1017512 h 2143208"/>
                <a:gd name="connsiteX25" fmla="*/ 1104105 w 1430620"/>
                <a:gd name="connsiteY25" fmla="*/ 1169912 h 2143208"/>
                <a:gd name="connsiteX26" fmla="*/ 976418 w 1430620"/>
                <a:gd name="connsiteY26" fmla="*/ 1334668 h 2143208"/>
                <a:gd name="connsiteX27" fmla="*/ 696332 w 1430620"/>
                <a:gd name="connsiteY27" fmla="*/ 1474712 h 2143208"/>
                <a:gd name="connsiteX28" fmla="*/ 543932 w 1430620"/>
                <a:gd name="connsiteY28" fmla="*/ 1627112 h 2143208"/>
                <a:gd name="connsiteX29" fmla="*/ 622191 w 1430620"/>
                <a:gd name="connsiteY29" fmla="*/ 1643587 h 2143208"/>
                <a:gd name="connsiteX30" fmla="*/ 803424 w 1430620"/>
                <a:gd name="connsiteY30" fmla="*/ 1499425 h 2143208"/>
                <a:gd name="connsiteX31" fmla="*/ 902278 w 1430620"/>
                <a:gd name="connsiteY31" fmla="*/ 1408809 h 2143208"/>
                <a:gd name="connsiteX32" fmla="*/ 1083510 w 1430620"/>
                <a:gd name="connsiteY32" fmla="*/ 1301717 h 2143208"/>
                <a:gd name="connsiteX33" fmla="*/ 1178245 w 1430620"/>
                <a:gd name="connsiteY33" fmla="*/ 1301717 h 2143208"/>
                <a:gd name="connsiteX34" fmla="*/ 1149413 w 1430620"/>
                <a:gd name="connsiteY34" fmla="*/ 1433523 h 2143208"/>
                <a:gd name="connsiteX35" fmla="*/ 951705 w 1430620"/>
                <a:gd name="connsiteY35" fmla="*/ 1528258 h 2143208"/>
                <a:gd name="connsiteX36" fmla="*/ 873445 w 1430620"/>
                <a:gd name="connsiteY36" fmla="*/ 1639468 h 2143208"/>
                <a:gd name="connsiteX37" fmla="*/ 972299 w 1430620"/>
                <a:gd name="connsiteY37" fmla="*/ 1627112 h 2143208"/>
                <a:gd name="connsiteX38" fmla="*/ 1067034 w 1430620"/>
                <a:gd name="connsiteY38" fmla="*/ 1536496 h 2143208"/>
                <a:gd name="connsiteX39" fmla="*/ 1182364 w 1430620"/>
                <a:gd name="connsiteY39" fmla="*/ 1466474 h 2143208"/>
                <a:gd name="connsiteX40" fmla="*/ 1367716 w 1430620"/>
                <a:gd name="connsiteY40" fmla="*/ 1491187 h 2143208"/>
                <a:gd name="connsiteX41" fmla="*/ 1429499 w 1430620"/>
                <a:gd name="connsiteY41" fmla="*/ 1660063 h 2143208"/>
                <a:gd name="connsiteX42" fmla="*/ 1388310 w 1430620"/>
                <a:gd name="connsiteY42" fmla="*/ 1738323 h 2143208"/>
                <a:gd name="connsiteX43" fmla="*/ 1174126 w 1430620"/>
                <a:gd name="connsiteY43" fmla="*/ 1693014 h 2143208"/>
                <a:gd name="connsiteX44" fmla="*/ 1145294 w 1430620"/>
                <a:gd name="connsiteY44" fmla="*/ 1746560 h 2143208"/>
                <a:gd name="connsiteX45" fmla="*/ 1347121 w 1430620"/>
                <a:gd name="connsiteY45" fmla="*/ 1787750 h 2143208"/>
                <a:gd name="connsiteX46" fmla="*/ 1413024 w 1430620"/>
                <a:gd name="connsiteY46" fmla="*/ 1866009 h 2143208"/>
                <a:gd name="connsiteX47" fmla="*/ 1380072 w 1430620"/>
                <a:gd name="connsiteY47" fmla="*/ 2018409 h 2143208"/>
                <a:gd name="connsiteX48" fmla="*/ 1207078 w 1430620"/>
                <a:gd name="connsiteY48" fmla="*/ 2022528 h 2143208"/>
                <a:gd name="connsiteX49" fmla="*/ 1215316 w 1430620"/>
                <a:gd name="connsiteY49" fmla="*/ 2043123 h 2143208"/>
                <a:gd name="connsiteX50" fmla="*/ 1157651 w 1430620"/>
                <a:gd name="connsiteY50" fmla="*/ 2109025 h 2143208"/>
                <a:gd name="connsiteX51" fmla="*/ 972299 w 1430620"/>
                <a:gd name="connsiteY51" fmla="*/ 2141977 h 2143208"/>
                <a:gd name="connsiteX52" fmla="*/ 667499 w 1430620"/>
                <a:gd name="connsiteY52" fmla="*/ 2067836 h 2143208"/>
                <a:gd name="connsiteX53" fmla="*/ 585121 w 1430620"/>
                <a:gd name="connsiteY53" fmla="*/ 1903079 h 2143208"/>
                <a:gd name="connsiteX54" fmla="*/ 704570 w 1430620"/>
                <a:gd name="connsiteY54" fmla="*/ 1812463 h 2143208"/>
                <a:gd name="connsiteX55" fmla="*/ 667499 w 1430620"/>
                <a:gd name="connsiteY55" fmla="*/ 1750679 h 2143208"/>
                <a:gd name="connsiteX56" fmla="*/ 548051 w 1430620"/>
                <a:gd name="connsiteY56" fmla="*/ 1874247 h 2143208"/>
                <a:gd name="connsiteX57" fmla="*/ 424483 w 1430620"/>
                <a:gd name="connsiteY57" fmla="*/ 1808344 h 2143208"/>
                <a:gd name="connsiteX58" fmla="*/ 379175 w 1430620"/>
                <a:gd name="connsiteY58" fmla="*/ 1590041 h 2143208"/>
                <a:gd name="connsiteX59" fmla="*/ 531575 w 1430620"/>
                <a:gd name="connsiteY59" fmla="*/ 1511782 h 2143208"/>
                <a:gd name="connsiteX60" fmla="*/ 741640 w 1430620"/>
                <a:gd name="connsiteY60" fmla="*/ 1347025 h 2143208"/>
                <a:gd name="connsiteX61" fmla="*/ 992894 w 1430620"/>
                <a:gd name="connsiteY61" fmla="*/ 1227577 h 2143208"/>
                <a:gd name="connsiteX62" fmla="*/ 877564 w 1430620"/>
                <a:gd name="connsiteY62" fmla="*/ 1190506 h 2143208"/>
                <a:gd name="connsiteX63" fmla="*/ 786948 w 1430620"/>
                <a:gd name="connsiteY63" fmla="*/ 1252290 h 2143208"/>
                <a:gd name="connsiteX64" fmla="*/ 515099 w 1430620"/>
                <a:gd name="connsiteY64" fmla="*/ 1441760 h 2143208"/>
                <a:gd name="connsiteX65" fmla="*/ 342105 w 1430620"/>
                <a:gd name="connsiteY65" fmla="*/ 1515901 h 2143208"/>
                <a:gd name="connsiteX66" fmla="*/ 292678 w 1430620"/>
                <a:gd name="connsiteY66" fmla="*/ 1454117 h 2143208"/>
                <a:gd name="connsiteX67" fmla="*/ 379175 w 1430620"/>
                <a:gd name="connsiteY67" fmla="*/ 1359382 h 2143208"/>
                <a:gd name="connsiteX68" fmla="*/ 609834 w 1430620"/>
                <a:gd name="connsiteY68" fmla="*/ 1174031 h 2143208"/>
                <a:gd name="connsiteX69" fmla="*/ 704570 w 1430620"/>
                <a:gd name="connsiteY69" fmla="*/ 968085 h 2143208"/>
                <a:gd name="connsiteX70" fmla="*/ 663380 w 1430620"/>
                <a:gd name="connsiteY70" fmla="*/ 955728 h 2143208"/>
                <a:gd name="connsiteX71" fmla="*/ 556288 w 1430620"/>
                <a:gd name="connsiteY71" fmla="*/ 1099890 h 2143208"/>
                <a:gd name="connsiteX72" fmla="*/ 399770 w 1430620"/>
                <a:gd name="connsiteY72" fmla="*/ 1314074 h 2143208"/>
                <a:gd name="connsiteX73" fmla="*/ 222656 w 1430620"/>
                <a:gd name="connsiteY73" fmla="*/ 1347025 h 2143208"/>
                <a:gd name="connsiteX74" fmla="*/ 169110 w 1430620"/>
                <a:gd name="connsiteY74" fmla="*/ 1202863 h 2143208"/>
                <a:gd name="connsiteX75" fmla="*/ 169110 w 1430620"/>
                <a:gd name="connsiteY75" fmla="*/ 1021631 h 2143208"/>
                <a:gd name="connsiteX76" fmla="*/ 350343 w 1430620"/>
                <a:gd name="connsiteY76" fmla="*/ 865112 h 2143208"/>
                <a:gd name="connsiteX77" fmla="*/ 395651 w 1430620"/>
                <a:gd name="connsiteY77" fmla="*/ 753901 h 2143208"/>
                <a:gd name="connsiteX78" fmla="*/ 284440 w 1430620"/>
                <a:gd name="connsiteY78" fmla="*/ 823923 h 2143208"/>
                <a:gd name="connsiteX79" fmla="*/ 197943 w 1430620"/>
                <a:gd name="connsiteY79" fmla="*/ 963966 h 2143208"/>
                <a:gd name="connsiteX80" fmla="*/ 103207 w 1430620"/>
                <a:gd name="connsiteY80" fmla="*/ 959847 h 2143208"/>
                <a:gd name="connsiteX81" fmla="*/ 24948 w 1430620"/>
                <a:gd name="connsiteY81" fmla="*/ 790971 h 2143208"/>
                <a:gd name="connsiteX82" fmla="*/ 90851 w 1430620"/>
                <a:gd name="connsiteY82" fmla="*/ 704474 h 2143208"/>
                <a:gd name="connsiteX83" fmla="*/ 243251 w 1430620"/>
                <a:gd name="connsiteY83" fmla="*/ 580906 h 2143208"/>
                <a:gd name="connsiteX84" fmla="*/ 243251 w 1430620"/>
                <a:gd name="connsiteY84" fmla="*/ 490290 h 2143208"/>
                <a:gd name="connsiteX85" fmla="*/ 140278 w 1430620"/>
                <a:gd name="connsiteY85" fmla="*/ 593263 h 2143208"/>
                <a:gd name="connsiteX86" fmla="*/ 78494 w 1430620"/>
                <a:gd name="connsiteY86" fmla="*/ 683879 h 2143208"/>
                <a:gd name="connsiteX87" fmla="*/ 234 w 1430620"/>
                <a:gd name="connsiteY87" fmla="*/ 613858 h 2143208"/>
                <a:gd name="connsiteX88" fmla="*/ 57899 w 1430620"/>
                <a:gd name="connsiteY88" fmla="*/ 296701 h 2143208"/>
                <a:gd name="connsiteX89" fmla="*/ 156753 w 1430620"/>
                <a:gd name="connsiteY89" fmla="*/ 280225 h 2143208"/>
                <a:gd name="connsiteX90" fmla="*/ 197943 w 1430620"/>
                <a:gd name="connsiteY90" fmla="*/ 354366 h 2143208"/>
                <a:gd name="connsiteX91" fmla="*/ 243251 w 1430620"/>
                <a:gd name="connsiteY91" fmla="*/ 284344 h 2143208"/>
                <a:gd name="connsiteX92" fmla="*/ 152634 w 1430620"/>
                <a:gd name="connsiteY92" fmla="*/ 189609 h 2143208"/>
                <a:gd name="connsiteX93" fmla="*/ 267964 w 1430620"/>
                <a:gd name="connsiteY93" fmla="*/ 86636 h 2143208"/>
                <a:gd name="connsiteX94" fmla="*/ 366818 w 1430620"/>
                <a:gd name="connsiteY94" fmla="*/ 123706 h 2143208"/>
                <a:gd name="connsiteX95" fmla="*/ 370937 w 1430620"/>
                <a:gd name="connsiteY95" fmla="*/ 24852 h 2143208"/>
                <a:gd name="connsiteX96" fmla="*/ 473910 w 1430620"/>
                <a:gd name="connsiteY96" fmla="*/ 24852 h 2143208"/>
                <a:gd name="connsiteX97" fmla="*/ 548051 w 1430620"/>
                <a:gd name="connsiteY97" fmla="*/ 4258 h 2143208"/>
                <a:gd name="connsiteX98" fmla="*/ 552170 w 1430620"/>
                <a:gd name="connsiteY98" fmla="*/ 119587 h 2143208"/>
                <a:gd name="connsiteX99" fmla="*/ 420364 w 1430620"/>
                <a:gd name="connsiteY99" fmla="*/ 428506 h 2143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430620" h="2143208">
                  <a:moveTo>
                    <a:pt x="420364" y="428506"/>
                  </a:moveTo>
                  <a:cubicBezTo>
                    <a:pt x="408007" y="469009"/>
                    <a:pt x="460867" y="403107"/>
                    <a:pt x="478029" y="362604"/>
                  </a:cubicBezTo>
                  <a:cubicBezTo>
                    <a:pt x="495191" y="322101"/>
                    <a:pt x="491072" y="233544"/>
                    <a:pt x="523337" y="185490"/>
                  </a:cubicBezTo>
                  <a:cubicBezTo>
                    <a:pt x="555602" y="137436"/>
                    <a:pt x="630429" y="81830"/>
                    <a:pt x="671618" y="74279"/>
                  </a:cubicBezTo>
                  <a:cubicBezTo>
                    <a:pt x="712807" y="66728"/>
                    <a:pt x="758802" y="105171"/>
                    <a:pt x="770472" y="140182"/>
                  </a:cubicBezTo>
                  <a:cubicBezTo>
                    <a:pt x="782142" y="175193"/>
                    <a:pt x="777337" y="217755"/>
                    <a:pt x="741640" y="284344"/>
                  </a:cubicBezTo>
                  <a:cubicBezTo>
                    <a:pt x="705943" y="350933"/>
                    <a:pt x="618758" y="483425"/>
                    <a:pt x="556288" y="539717"/>
                  </a:cubicBezTo>
                  <a:cubicBezTo>
                    <a:pt x="493818" y="596009"/>
                    <a:pt x="423796" y="585712"/>
                    <a:pt x="366818" y="622096"/>
                  </a:cubicBezTo>
                  <a:cubicBezTo>
                    <a:pt x="309840" y="658480"/>
                    <a:pt x="224715" y="743604"/>
                    <a:pt x="214418" y="758020"/>
                  </a:cubicBezTo>
                  <a:cubicBezTo>
                    <a:pt x="204121" y="772436"/>
                    <a:pt x="267277" y="729188"/>
                    <a:pt x="305034" y="708593"/>
                  </a:cubicBezTo>
                  <a:lnTo>
                    <a:pt x="440959" y="634452"/>
                  </a:lnTo>
                  <a:cubicBezTo>
                    <a:pt x="489013" y="609052"/>
                    <a:pt x="543246" y="591204"/>
                    <a:pt x="593359" y="556193"/>
                  </a:cubicBezTo>
                  <a:cubicBezTo>
                    <a:pt x="643472" y="521182"/>
                    <a:pt x="701824" y="441549"/>
                    <a:pt x="741640" y="424387"/>
                  </a:cubicBezTo>
                  <a:cubicBezTo>
                    <a:pt x="781456" y="407225"/>
                    <a:pt x="818526" y="428507"/>
                    <a:pt x="832256" y="453220"/>
                  </a:cubicBezTo>
                  <a:cubicBezTo>
                    <a:pt x="845986" y="477933"/>
                    <a:pt x="859029" y="522555"/>
                    <a:pt x="824018" y="572668"/>
                  </a:cubicBezTo>
                  <a:cubicBezTo>
                    <a:pt x="789007" y="622781"/>
                    <a:pt x="690153" y="683879"/>
                    <a:pt x="622191" y="753901"/>
                  </a:cubicBezTo>
                  <a:cubicBezTo>
                    <a:pt x="554229" y="823923"/>
                    <a:pt x="468418" y="925522"/>
                    <a:pt x="416245" y="992798"/>
                  </a:cubicBezTo>
                  <a:cubicBezTo>
                    <a:pt x="364072" y="1060074"/>
                    <a:pt x="318764" y="1130096"/>
                    <a:pt x="309153" y="1157555"/>
                  </a:cubicBezTo>
                  <a:cubicBezTo>
                    <a:pt x="299542" y="1185014"/>
                    <a:pt x="320137" y="1199431"/>
                    <a:pt x="358580" y="1157555"/>
                  </a:cubicBezTo>
                  <a:cubicBezTo>
                    <a:pt x="397023" y="1115679"/>
                    <a:pt x="478029" y="974263"/>
                    <a:pt x="539813" y="906301"/>
                  </a:cubicBezTo>
                  <a:cubicBezTo>
                    <a:pt x="601597" y="838339"/>
                    <a:pt x="665440" y="773122"/>
                    <a:pt x="729283" y="749782"/>
                  </a:cubicBezTo>
                  <a:cubicBezTo>
                    <a:pt x="793126" y="726442"/>
                    <a:pt x="889234" y="736739"/>
                    <a:pt x="922872" y="766258"/>
                  </a:cubicBezTo>
                  <a:cubicBezTo>
                    <a:pt x="956510" y="795777"/>
                    <a:pt x="949645" y="882275"/>
                    <a:pt x="931110" y="926896"/>
                  </a:cubicBezTo>
                  <a:cubicBezTo>
                    <a:pt x="912575" y="971518"/>
                    <a:pt x="799304" y="1018884"/>
                    <a:pt x="811661" y="1033987"/>
                  </a:cubicBezTo>
                  <a:cubicBezTo>
                    <a:pt x="824018" y="1049090"/>
                    <a:pt x="956510" y="994858"/>
                    <a:pt x="1005251" y="1017512"/>
                  </a:cubicBezTo>
                  <a:cubicBezTo>
                    <a:pt x="1053992" y="1040166"/>
                    <a:pt x="1108910" y="1117053"/>
                    <a:pt x="1104105" y="1169912"/>
                  </a:cubicBezTo>
                  <a:cubicBezTo>
                    <a:pt x="1099300" y="1222771"/>
                    <a:pt x="1044380" y="1283868"/>
                    <a:pt x="976418" y="1334668"/>
                  </a:cubicBezTo>
                  <a:cubicBezTo>
                    <a:pt x="908456" y="1385468"/>
                    <a:pt x="768413" y="1425971"/>
                    <a:pt x="696332" y="1474712"/>
                  </a:cubicBezTo>
                  <a:cubicBezTo>
                    <a:pt x="624251" y="1523453"/>
                    <a:pt x="556289" y="1598966"/>
                    <a:pt x="543932" y="1627112"/>
                  </a:cubicBezTo>
                  <a:cubicBezTo>
                    <a:pt x="531575" y="1655258"/>
                    <a:pt x="578942" y="1664868"/>
                    <a:pt x="622191" y="1643587"/>
                  </a:cubicBezTo>
                  <a:cubicBezTo>
                    <a:pt x="665440" y="1622306"/>
                    <a:pt x="756743" y="1538555"/>
                    <a:pt x="803424" y="1499425"/>
                  </a:cubicBezTo>
                  <a:cubicBezTo>
                    <a:pt x="850105" y="1460295"/>
                    <a:pt x="855597" y="1441760"/>
                    <a:pt x="902278" y="1408809"/>
                  </a:cubicBezTo>
                  <a:cubicBezTo>
                    <a:pt x="948959" y="1375858"/>
                    <a:pt x="1037516" y="1319566"/>
                    <a:pt x="1083510" y="1301717"/>
                  </a:cubicBezTo>
                  <a:cubicBezTo>
                    <a:pt x="1129504" y="1283868"/>
                    <a:pt x="1167261" y="1279749"/>
                    <a:pt x="1178245" y="1301717"/>
                  </a:cubicBezTo>
                  <a:cubicBezTo>
                    <a:pt x="1189229" y="1323685"/>
                    <a:pt x="1187170" y="1395766"/>
                    <a:pt x="1149413" y="1433523"/>
                  </a:cubicBezTo>
                  <a:cubicBezTo>
                    <a:pt x="1111656" y="1471280"/>
                    <a:pt x="997700" y="1493934"/>
                    <a:pt x="951705" y="1528258"/>
                  </a:cubicBezTo>
                  <a:cubicBezTo>
                    <a:pt x="905710" y="1562582"/>
                    <a:pt x="870013" y="1622992"/>
                    <a:pt x="873445" y="1639468"/>
                  </a:cubicBezTo>
                  <a:cubicBezTo>
                    <a:pt x="876877" y="1655944"/>
                    <a:pt x="940034" y="1644274"/>
                    <a:pt x="972299" y="1627112"/>
                  </a:cubicBezTo>
                  <a:cubicBezTo>
                    <a:pt x="1004564" y="1609950"/>
                    <a:pt x="1032023" y="1563269"/>
                    <a:pt x="1067034" y="1536496"/>
                  </a:cubicBezTo>
                  <a:cubicBezTo>
                    <a:pt x="1102045" y="1509723"/>
                    <a:pt x="1132251" y="1474025"/>
                    <a:pt x="1182364" y="1466474"/>
                  </a:cubicBezTo>
                  <a:cubicBezTo>
                    <a:pt x="1232477" y="1458923"/>
                    <a:pt x="1326527" y="1458922"/>
                    <a:pt x="1367716" y="1491187"/>
                  </a:cubicBezTo>
                  <a:cubicBezTo>
                    <a:pt x="1408905" y="1523452"/>
                    <a:pt x="1426067" y="1618874"/>
                    <a:pt x="1429499" y="1660063"/>
                  </a:cubicBezTo>
                  <a:cubicBezTo>
                    <a:pt x="1432931" y="1701252"/>
                    <a:pt x="1430872" y="1732831"/>
                    <a:pt x="1388310" y="1738323"/>
                  </a:cubicBezTo>
                  <a:cubicBezTo>
                    <a:pt x="1345748" y="1743815"/>
                    <a:pt x="1214629" y="1691641"/>
                    <a:pt x="1174126" y="1693014"/>
                  </a:cubicBezTo>
                  <a:cubicBezTo>
                    <a:pt x="1133623" y="1694387"/>
                    <a:pt x="1116462" y="1730771"/>
                    <a:pt x="1145294" y="1746560"/>
                  </a:cubicBezTo>
                  <a:cubicBezTo>
                    <a:pt x="1174126" y="1762349"/>
                    <a:pt x="1302499" y="1767842"/>
                    <a:pt x="1347121" y="1787750"/>
                  </a:cubicBezTo>
                  <a:cubicBezTo>
                    <a:pt x="1391743" y="1807658"/>
                    <a:pt x="1407532" y="1827566"/>
                    <a:pt x="1413024" y="1866009"/>
                  </a:cubicBezTo>
                  <a:cubicBezTo>
                    <a:pt x="1418516" y="1904452"/>
                    <a:pt x="1414396" y="1992323"/>
                    <a:pt x="1380072" y="2018409"/>
                  </a:cubicBezTo>
                  <a:cubicBezTo>
                    <a:pt x="1345748" y="2044495"/>
                    <a:pt x="1234537" y="2018409"/>
                    <a:pt x="1207078" y="2022528"/>
                  </a:cubicBezTo>
                  <a:cubicBezTo>
                    <a:pt x="1179619" y="2026647"/>
                    <a:pt x="1223554" y="2028707"/>
                    <a:pt x="1215316" y="2043123"/>
                  </a:cubicBezTo>
                  <a:cubicBezTo>
                    <a:pt x="1207078" y="2057539"/>
                    <a:pt x="1198154" y="2092549"/>
                    <a:pt x="1157651" y="2109025"/>
                  </a:cubicBezTo>
                  <a:cubicBezTo>
                    <a:pt x="1117148" y="2125501"/>
                    <a:pt x="1053991" y="2148842"/>
                    <a:pt x="972299" y="2141977"/>
                  </a:cubicBezTo>
                  <a:cubicBezTo>
                    <a:pt x="890607" y="2135112"/>
                    <a:pt x="732028" y="2107652"/>
                    <a:pt x="667499" y="2067836"/>
                  </a:cubicBezTo>
                  <a:cubicBezTo>
                    <a:pt x="602970" y="2028020"/>
                    <a:pt x="578943" y="1945641"/>
                    <a:pt x="585121" y="1903079"/>
                  </a:cubicBezTo>
                  <a:cubicBezTo>
                    <a:pt x="591300" y="1860517"/>
                    <a:pt x="690840" y="1837863"/>
                    <a:pt x="704570" y="1812463"/>
                  </a:cubicBezTo>
                  <a:cubicBezTo>
                    <a:pt x="718300" y="1787063"/>
                    <a:pt x="693585" y="1740382"/>
                    <a:pt x="667499" y="1750679"/>
                  </a:cubicBezTo>
                  <a:cubicBezTo>
                    <a:pt x="641413" y="1760976"/>
                    <a:pt x="588554" y="1864636"/>
                    <a:pt x="548051" y="1874247"/>
                  </a:cubicBezTo>
                  <a:cubicBezTo>
                    <a:pt x="507548" y="1883858"/>
                    <a:pt x="452629" y="1855712"/>
                    <a:pt x="424483" y="1808344"/>
                  </a:cubicBezTo>
                  <a:cubicBezTo>
                    <a:pt x="396337" y="1760976"/>
                    <a:pt x="361326" y="1639468"/>
                    <a:pt x="379175" y="1590041"/>
                  </a:cubicBezTo>
                  <a:cubicBezTo>
                    <a:pt x="397024" y="1540614"/>
                    <a:pt x="471164" y="1552285"/>
                    <a:pt x="531575" y="1511782"/>
                  </a:cubicBezTo>
                  <a:cubicBezTo>
                    <a:pt x="591986" y="1471279"/>
                    <a:pt x="664754" y="1394392"/>
                    <a:pt x="741640" y="1347025"/>
                  </a:cubicBezTo>
                  <a:cubicBezTo>
                    <a:pt x="818526" y="1299658"/>
                    <a:pt x="970240" y="1253663"/>
                    <a:pt x="992894" y="1227577"/>
                  </a:cubicBezTo>
                  <a:cubicBezTo>
                    <a:pt x="1015548" y="1201491"/>
                    <a:pt x="911888" y="1186387"/>
                    <a:pt x="877564" y="1190506"/>
                  </a:cubicBezTo>
                  <a:cubicBezTo>
                    <a:pt x="843240" y="1194625"/>
                    <a:pt x="786948" y="1252290"/>
                    <a:pt x="786948" y="1252290"/>
                  </a:cubicBezTo>
                  <a:cubicBezTo>
                    <a:pt x="726537" y="1294166"/>
                    <a:pt x="589239" y="1397825"/>
                    <a:pt x="515099" y="1441760"/>
                  </a:cubicBezTo>
                  <a:cubicBezTo>
                    <a:pt x="440959" y="1485695"/>
                    <a:pt x="379175" y="1513842"/>
                    <a:pt x="342105" y="1515901"/>
                  </a:cubicBezTo>
                  <a:cubicBezTo>
                    <a:pt x="305035" y="1517960"/>
                    <a:pt x="286500" y="1480204"/>
                    <a:pt x="292678" y="1454117"/>
                  </a:cubicBezTo>
                  <a:cubicBezTo>
                    <a:pt x="298856" y="1428030"/>
                    <a:pt x="326316" y="1406063"/>
                    <a:pt x="379175" y="1359382"/>
                  </a:cubicBezTo>
                  <a:cubicBezTo>
                    <a:pt x="432034" y="1312701"/>
                    <a:pt x="555602" y="1239247"/>
                    <a:pt x="609834" y="1174031"/>
                  </a:cubicBezTo>
                  <a:cubicBezTo>
                    <a:pt x="664067" y="1108815"/>
                    <a:pt x="695646" y="1004469"/>
                    <a:pt x="704570" y="968085"/>
                  </a:cubicBezTo>
                  <a:cubicBezTo>
                    <a:pt x="713494" y="931701"/>
                    <a:pt x="688094" y="933761"/>
                    <a:pt x="663380" y="955728"/>
                  </a:cubicBezTo>
                  <a:cubicBezTo>
                    <a:pt x="638666" y="977695"/>
                    <a:pt x="556288" y="1099890"/>
                    <a:pt x="556288" y="1099890"/>
                  </a:cubicBezTo>
                  <a:cubicBezTo>
                    <a:pt x="512353" y="1159614"/>
                    <a:pt x="455375" y="1272885"/>
                    <a:pt x="399770" y="1314074"/>
                  </a:cubicBezTo>
                  <a:cubicBezTo>
                    <a:pt x="344165" y="1355263"/>
                    <a:pt x="261099" y="1365560"/>
                    <a:pt x="222656" y="1347025"/>
                  </a:cubicBezTo>
                  <a:cubicBezTo>
                    <a:pt x="184213" y="1328490"/>
                    <a:pt x="178034" y="1257095"/>
                    <a:pt x="169110" y="1202863"/>
                  </a:cubicBezTo>
                  <a:cubicBezTo>
                    <a:pt x="160186" y="1148631"/>
                    <a:pt x="138904" y="1077923"/>
                    <a:pt x="169110" y="1021631"/>
                  </a:cubicBezTo>
                  <a:cubicBezTo>
                    <a:pt x="199316" y="965339"/>
                    <a:pt x="312586" y="909734"/>
                    <a:pt x="350343" y="865112"/>
                  </a:cubicBezTo>
                  <a:cubicBezTo>
                    <a:pt x="388100" y="820490"/>
                    <a:pt x="406635" y="760766"/>
                    <a:pt x="395651" y="753901"/>
                  </a:cubicBezTo>
                  <a:cubicBezTo>
                    <a:pt x="384667" y="747036"/>
                    <a:pt x="317391" y="788912"/>
                    <a:pt x="284440" y="823923"/>
                  </a:cubicBezTo>
                  <a:cubicBezTo>
                    <a:pt x="251489" y="858934"/>
                    <a:pt x="228148" y="941312"/>
                    <a:pt x="197943" y="963966"/>
                  </a:cubicBezTo>
                  <a:cubicBezTo>
                    <a:pt x="167738" y="986620"/>
                    <a:pt x="132039" y="988679"/>
                    <a:pt x="103207" y="959847"/>
                  </a:cubicBezTo>
                  <a:cubicBezTo>
                    <a:pt x="74375" y="931015"/>
                    <a:pt x="27007" y="833533"/>
                    <a:pt x="24948" y="790971"/>
                  </a:cubicBezTo>
                  <a:cubicBezTo>
                    <a:pt x="22889" y="748409"/>
                    <a:pt x="54467" y="739485"/>
                    <a:pt x="90851" y="704474"/>
                  </a:cubicBezTo>
                  <a:cubicBezTo>
                    <a:pt x="127235" y="669463"/>
                    <a:pt x="217851" y="616603"/>
                    <a:pt x="243251" y="580906"/>
                  </a:cubicBezTo>
                  <a:cubicBezTo>
                    <a:pt x="268651" y="545209"/>
                    <a:pt x="260413" y="488231"/>
                    <a:pt x="243251" y="490290"/>
                  </a:cubicBezTo>
                  <a:cubicBezTo>
                    <a:pt x="226089" y="492349"/>
                    <a:pt x="167737" y="560998"/>
                    <a:pt x="140278" y="593263"/>
                  </a:cubicBezTo>
                  <a:cubicBezTo>
                    <a:pt x="112818" y="625528"/>
                    <a:pt x="101835" y="680447"/>
                    <a:pt x="78494" y="683879"/>
                  </a:cubicBezTo>
                  <a:cubicBezTo>
                    <a:pt x="55153" y="687312"/>
                    <a:pt x="3666" y="678388"/>
                    <a:pt x="234" y="613858"/>
                  </a:cubicBezTo>
                  <a:cubicBezTo>
                    <a:pt x="-3199" y="549328"/>
                    <a:pt x="31813" y="352306"/>
                    <a:pt x="57899" y="296701"/>
                  </a:cubicBezTo>
                  <a:cubicBezTo>
                    <a:pt x="83985" y="241096"/>
                    <a:pt x="133412" y="270614"/>
                    <a:pt x="156753" y="280225"/>
                  </a:cubicBezTo>
                  <a:cubicBezTo>
                    <a:pt x="180094" y="289836"/>
                    <a:pt x="183527" y="353679"/>
                    <a:pt x="197943" y="354366"/>
                  </a:cubicBezTo>
                  <a:cubicBezTo>
                    <a:pt x="212359" y="355052"/>
                    <a:pt x="250802" y="311803"/>
                    <a:pt x="243251" y="284344"/>
                  </a:cubicBezTo>
                  <a:cubicBezTo>
                    <a:pt x="235700" y="256885"/>
                    <a:pt x="148515" y="222560"/>
                    <a:pt x="152634" y="189609"/>
                  </a:cubicBezTo>
                  <a:cubicBezTo>
                    <a:pt x="156753" y="156658"/>
                    <a:pt x="232267" y="97620"/>
                    <a:pt x="267964" y="86636"/>
                  </a:cubicBezTo>
                  <a:cubicBezTo>
                    <a:pt x="303661" y="75652"/>
                    <a:pt x="349656" y="134003"/>
                    <a:pt x="366818" y="123706"/>
                  </a:cubicBezTo>
                  <a:cubicBezTo>
                    <a:pt x="383980" y="113409"/>
                    <a:pt x="353088" y="41328"/>
                    <a:pt x="370937" y="24852"/>
                  </a:cubicBezTo>
                  <a:cubicBezTo>
                    <a:pt x="388786" y="8376"/>
                    <a:pt x="444391" y="28284"/>
                    <a:pt x="473910" y="24852"/>
                  </a:cubicBezTo>
                  <a:cubicBezTo>
                    <a:pt x="503429" y="21420"/>
                    <a:pt x="535008" y="-11531"/>
                    <a:pt x="548051" y="4258"/>
                  </a:cubicBezTo>
                  <a:cubicBezTo>
                    <a:pt x="561094" y="20047"/>
                    <a:pt x="572078" y="50938"/>
                    <a:pt x="552170" y="119587"/>
                  </a:cubicBezTo>
                  <a:cubicBezTo>
                    <a:pt x="532262" y="188236"/>
                    <a:pt x="432721" y="388003"/>
                    <a:pt x="420364" y="428506"/>
                  </a:cubicBezTo>
                  <a:close/>
                </a:path>
              </a:pathLst>
            </a:custGeom>
            <a:solidFill>
              <a:schemeClr val="accent5">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1" name="Graphic 318">
            <a:extLst>
              <a:ext uri="{FF2B5EF4-FFF2-40B4-BE49-F238E27FC236}">
                <a16:creationId xmlns:a16="http://schemas.microsoft.com/office/drawing/2014/main" id="{8E42D4FB-1E38-2746-EBA1-058382CC8223}"/>
              </a:ext>
            </a:extLst>
          </p:cNvPr>
          <p:cNvGrpSpPr/>
          <p:nvPr/>
        </p:nvGrpSpPr>
        <p:grpSpPr>
          <a:xfrm>
            <a:off x="836527" y="5332641"/>
            <a:ext cx="782553" cy="871567"/>
            <a:chOff x="-2248849" y="3495989"/>
            <a:chExt cx="2094105" cy="2332305"/>
          </a:xfrm>
        </p:grpSpPr>
        <p:grpSp>
          <p:nvGrpSpPr>
            <p:cNvPr id="322" name="Graphic 318">
              <a:extLst>
                <a:ext uri="{FF2B5EF4-FFF2-40B4-BE49-F238E27FC236}">
                  <a16:creationId xmlns:a16="http://schemas.microsoft.com/office/drawing/2014/main" id="{B0D785CB-C775-D243-482D-B86959361DF9}"/>
                </a:ext>
              </a:extLst>
            </p:cNvPr>
            <p:cNvGrpSpPr/>
            <p:nvPr/>
          </p:nvGrpSpPr>
          <p:grpSpPr>
            <a:xfrm>
              <a:off x="-2248849" y="3495989"/>
              <a:ext cx="2094105" cy="2332305"/>
              <a:chOff x="-2248849" y="3495989"/>
              <a:chExt cx="2094105" cy="2332305"/>
            </a:xfrm>
          </p:grpSpPr>
          <p:sp>
            <p:nvSpPr>
              <p:cNvPr id="323" name="Freeform: Shape 322">
                <a:extLst>
                  <a:ext uri="{FF2B5EF4-FFF2-40B4-BE49-F238E27FC236}">
                    <a16:creationId xmlns:a16="http://schemas.microsoft.com/office/drawing/2014/main" id="{CD59F1B8-A088-D49A-C059-6BBB2F34C439}"/>
                  </a:ext>
                </a:extLst>
              </p:cNvPr>
              <p:cNvSpPr/>
              <p:nvPr/>
            </p:nvSpPr>
            <p:spPr>
              <a:xfrm>
                <a:off x="-2248849" y="3495989"/>
                <a:ext cx="2094105" cy="2332305"/>
              </a:xfrm>
              <a:custGeom>
                <a:avLst/>
                <a:gdLst>
                  <a:gd name="connsiteX0" fmla="*/ 2049921 w 2094105"/>
                  <a:gd name="connsiteY0" fmla="*/ 483122 h 2332305"/>
                  <a:gd name="connsiteX1" fmla="*/ 2093355 w 2094105"/>
                  <a:gd name="connsiteY1" fmla="*/ 379109 h 2332305"/>
                  <a:gd name="connsiteX2" fmla="*/ 2028109 w 2094105"/>
                  <a:gd name="connsiteY2" fmla="*/ 262047 h 2332305"/>
                  <a:gd name="connsiteX3" fmla="*/ 2023251 w 2094105"/>
                  <a:gd name="connsiteY3" fmla="*/ 259665 h 2332305"/>
                  <a:gd name="connsiteX4" fmla="*/ 2025061 w 2094105"/>
                  <a:gd name="connsiteY4" fmla="*/ 257856 h 2332305"/>
                  <a:gd name="connsiteX5" fmla="*/ 2057446 w 2094105"/>
                  <a:gd name="connsiteY5" fmla="*/ 178893 h 2332305"/>
                  <a:gd name="connsiteX6" fmla="*/ 1917714 w 2094105"/>
                  <a:gd name="connsiteY6" fmla="*/ 4014 h 2332305"/>
                  <a:gd name="connsiteX7" fmla="*/ 1784079 w 2094105"/>
                  <a:gd name="connsiteY7" fmla="*/ 43067 h 2332305"/>
                  <a:gd name="connsiteX8" fmla="*/ 1775316 w 2094105"/>
                  <a:gd name="connsiteY8" fmla="*/ 49353 h 2332305"/>
                  <a:gd name="connsiteX9" fmla="*/ 1755885 w 2094105"/>
                  <a:gd name="connsiteY9" fmla="*/ 50020 h 2332305"/>
                  <a:gd name="connsiteX10" fmla="*/ 1694925 w 2094105"/>
                  <a:gd name="connsiteY10" fmla="*/ 58116 h 2332305"/>
                  <a:gd name="connsiteX11" fmla="*/ 1664540 w 2094105"/>
                  <a:gd name="connsiteY11" fmla="*/ 89168 h 2332305"/>
                  <a:gd name="connsiteX12" fmla="*/ 1653777 w 2094105"/>
                  <a:gd name="connsiteY12" fmla="*/ 102789 h 2332305"/>
                  <a:gd name="connsiteX13" fmla="*/ 1635489 w 2094105"/>
                  <a:gd name="connsiteY13" fmla="*/ 105265 h 2332305"/>
                  <a:gd name="connsiteX14" fmla="*/ 1555098 w 2094105"/>
                  <a:gd name="connsiteY14" fmla="*/ 120791 h 2332305"/>
                  <a:gd name="connsiteX15" fmla="*/ 1487280 w 2094105"/>
                  <a:gd name="connsiteY15" fmla="*/ 165939 h 2332305"/>
                  <a:gd name="connsiteX16" fmla="*/ 1478231 w 2094105"/>
                  <a:gd name="connsiteY16" fmla="*/ 174321 h 2332305"/>
                  <a:gd name="connsiteX17" fmla="*/ 1452609 w 2094105"/>
                  <a:gd name="connsiteY17" fmla="*/ 169749 h 2332305"/>
                  <a:gd name="connsiteX18" fmla="*/ 1341357 w 2094105"/>
                  <a:gd name="connsiteY18" fmla="*/ 159367 h 2332305"/>
                  <a:gd name="connsiteX19" fmla="*/ 1294494 w 2094105"/>
                  <a:gd name="connsiteY19" fmla="*/ 175655 h 2332305"/>
                  <a:gd name="connsiteX20" fmla="*/ 1277539 w 2094105"/>
                  <a:gd name="connsiteY20" fmla="*/ 186132 h 2332305"/>
                  <a:gd name="connsiteX21" fmla="*/ 1254393 w 2094105"/>
                  <a:gd name="connsiteY21" fmla="*/ 203658 h 2332305"/>
                  <a:gd name="connsiteX22" fmla="*/ 1236582 w 2094105"/>
                  <a:gd name="connsiteY22" fmla="*/ 216136 h 2332305"/>
                  <a:gd name="connsiteX23" fmla="*/ 1220294 w 2094105"/>
                  <a:gd name="connsiteY23" fmla="*/ 210612 h 2332305"/>
                  <a:gd name="connsiteX24" fmla="*/ 1164192 w 2094105"/>
                  <a:gd name="connsiteY24" fmla="*/ 195562 h 2332305"/>
                  <a:gd name="connsiteX25" fmla="*/ 1150857 w 2094105"/>
                  <a:gd name="connsiteY25" fmla="*/ 195943 h 2332305"/>
                  <a:gd name="connsiteX26" fmla="*/ 1135045 w 2094105"/>
                  <a:gd name="connsiteY26" fmla="*/ 198229 h 2332305"/>
                  <a:gd name="connsiteX27" fmla="*/ 1080467 w 2094105"/>
                  <a:gd name="connsiteY27" fmla="*/ 222327 h 2332305"/>
                  <a:gd name="connsiteX28" fmla="*/ 1055797 w 2094105"/>
                  <a:gd name="connsiteY28" fmla="*/ 233948 h 2332305"/>
                  <a:gd name="connsiteX29" fmla="*/ 1037509 w 2094105"/>
                  <a:gd name="connsiteY29" fmla="*/ 224518 h 2332305"/>
                  <a:gd name="connsiteX30" fmla="*/ 978549 w 2094105"/>
                  <a:gd name="connsiteY30" fmla="*/ 201087 h 2332305"/>
                  <a:gd name="connsiteX31" fmla="*/ 906445 w 2094105"/>
                  <a:gd name="connsiteY31" fmla="*/ 224613 h 2332305"/>
                  <a:gd name="connsiteX32" fmla="*/ 888443 w 2094105"/>
                  <a:gd name="connsiteY32" fmla="*/ 233948 h 2332305"/>
                  <a:gd name="connsiteX33" fmla="*/ 877680 w 2094105"/>
                  <a:gd name="connsiteY33" fmla="*/ 224042 h 2332305"/>
                  <a:gd name="connsiteX34" fmla="*/ 814910 w 2094105"/>
                  <a:gd name="connsiteY34" fmla="*/ 186323 h 2332305"/>
                  <a:gd name="connsiteX35" fmla="*/ 742329 w 2094105"/>
                  <a:gd name="connsiteY35" fmla="*/ 199944 h 2332305"/>
                  <a:gd name="connsiteX36" fmla="*/ 731852 w 2094105"/>
                  <a:gd name="connsiteY36" fmla="*/ 203754 h 2332305"/>
                  <a:gd name="connsiteX37" fmla="*/ 724708 w 2094105"/>
                  <a:gd name="connsiteY37" fmla="*/ 191276 h 2332305"/>
                  <a:gd name="connsiteX38" fmla="*/ 656033 w 2094105"/>
                  <a:gd name="connsiteY38" fmla="*/ 112599 h 2332305"/>
                  <a:gd name="connsiteX39" fmla="*/ 561545 w 2094105"/>
                  <a:gd name="connsiteY39" fmla="*/ 93454 h 2332305"/>
                  <a:gd name="connsiteX40" fmla="*/ 540495 w 2094105"/>
                  <a:gd name="connsiteY40" fmla="*/ 92216 h 2332305"/>
                  <a:gd name="connsiteX41" fmla="*/ 531732 w 2094105"/>
                  <a:gd name="connsiteY41" fmla="*/ 77738 h 2332305"/>
                  <a:gd name="connsiteX42" fmla="*/ 470772 w 2094105"/>
                  <a:gd name="connsiteY42" fmla="*/ 10872 h 2332305"/>
                  <a:gd name="connsiteX43" fmla="*/ 358853 w 2094105"/>
                  <a:gd name="connsiteY43" fmla="*/ 14111 h 2332305"/>
                  <a:gd name="connsiteX44" fmla="*/ 342089 w 2094105"/>
                  <a:gd name="connsiteY44" fmla="*/ 19064 h 2332305"/>
                  <a:gd name="connsiteX45" fmla="*/ 326468 w 2094105"/>
                  <a:gd name="connsiteY45" fmla="*/ 14873 h 2332305"/>
                  <a:gd name="connsiteX46" fmla="*/ 207691 w 2094105"/>
                  <a:gd name="connsiteY46" fmla="*/ 13730 h 2332305"/>
                  <a:gd name="connsiteX47" fmla="*/ 154637 w 2094105"/>
                  <a:gd name="connsiteY47" fmla="*/ 88120 h 2332305"/>
                  <a:gd name="connsiteX48" fmla="*/ 148731 w 2094105"/>
                  <a:gd name="connsiteY48" fmla="*/ 107837 h 2332305"/>
                  <a:gd name="connsiteX49" fmla="*/ 133301 w 2094105"/>
                  <a:gd name="connsiteY49" fmla="*/ 116219 h 2332305"/>
                  <a:gd name="connsiteX50" fmla="*/ 54053 w 2094105"/>
                  <a:gd name="connsiteY50" fmla="*/ 222613 h 2332305"/>
                  <a:gd name="connsiteX51" fmla="*/ 100059 w 2094105"/>
                  <a:gd name="connsiteY51" fmla="*/ 323769 h 2332305"/>
                  <a:gd name="connsiteX52" fmla="*/ 110727 w 2094105"/>
                  <a:gd name="connsiteY52" fmla="*/ 331008 h 2332305"/>
                  <a:gd name="connsiteX53" fmla="*/ 103202 w 2094105"/>
                  <a:gd name="connsiteY53" fmla="*/ 349391 h 2332305"/>
                  <a:gd name="connsiteX54" fmla="*/ 83866 w 2094105"/>
                  <a:gd name="connsiteY54" fmla="*/ 411208 h 2332305"/>
                  <a:gd name="connsiteX55" fmla="*/ 111870 w 2094105"/>
                  <a:gd name="connsiteY55" fmla="*/ 463405 h 2332305"/>
                  <a:gd name="connsiteX56" fmla="*/ 122633 w 2094105"/>
                  <a:gd name="connsiteY56" fmla="*/ 474359 h 2332305"/>
                  <a:gd name="connsiteX57" fmla="*/ 108345 w 2094105"/>
                  <a:gd name="connsiteY57" fmla="*/ 501124 h 2332305"/>
                  <a:gd name="connsiteX58" fmla="*/ 74913 w 2094105"/>
                  <a:gd name="connsiteY58" fmla="*/ 581515 h 2332305"/>
                  <a:gd name="connsiteX59" fmla="*/ 101773 w 2094105"/>
                  <a:gd name="connsiteY59" fmla="*/ 666097 h 2332305"/>
                  <a:gd name="connsiteX60" fmla="*/ 110727 w 2094105"/>
                  <a:gd name="connsiteY60" fmla="*/ 683528 h 2332305"/>
                  <a:gd name="connsiteX61" fmla="*/ 103488 w 2094105"/>
                  <a:gd name="connsiteY61" fmla="*/ 699435 h 2332305"/>
                  <a:gd name="connsiteX62" fmla="*/ 80913 w 2094105"/>
                  <a:gd name="connsiteY62" fmla="*/ 776111 h 2332305"/>
                  <a:gd name="connsiteX63" fmla="*/ 123585 w 2094105"/>
                  <a:gd name="connsiteY63" fmla="*/ 858312 h 2332305"/>
                  <a:gd name="connsiteX64" fmla="*/ 130729 w 2094105"/>
                  <a:gd name="connsiteY64" fmla="*/ 865551 h 2332305"/>
                  <a:gd name="connsiteX65" fmla="*/ 122347 w 2094105"/>
                  <a:gd name="connsiteY65" fmla="*/ 873647 h 2332305"/>
                  <a:gd name="connsiteX66" fmla="*/ 74913 w 2094105"/>
                  <a:gd name="connsiteY66" fmla="*/ 967849 h 2332305"/>
                  <a:gd name="connsiteX67" fmla="*/ 128443 w 2094105"/>
                  <a:gd name="connsiteY67" fmla="*/ 1045287 h 2332305"/>
                  <a:gd name="connsiteX68" fmla="*/ 143397 w 2094105"/>
                  <a:gd name="connsiteY68" fmla="*/ 1057765 h 2332305"/>
                  <a:gd name="connsiteX69" fmla="*/ 127110 w 2094105"/>
                  <a:gd name="connsiteY69" fmla="*/ 1067862 h 2332305"/>
                  <a:gd name="connsiteX70" fmla="*/ 46 w 2094105"/>
                  <a:gd name="connsiteY70" fmla="*/ 1265696 h 2332305"/>
                  <a:gd name="connsiteX71" fmla="*/ 80437 w 2094105"/>
                  <a:gd name="connsiteY71" fmla="*/ 1449338 h 2332305"/>
                  <a:gd name="connsiteX72" fmla="*/ 279414 w 2094105"/>
                  <a:gd name="connsiteY72" fmla="*/ 1517632 h 2332305"/>
                  <a:gd name="connsiteX73" fmla="*/ 420289 w 2094105"/>
                  <a:gd name="connsiteY73" fmla="*/ 1412000 h 2332305"/>
                  <a:gd name="connsiteX74" fmla="*/ 445245 w 2094105"/>
                  <a:gd name="connsiteY74" fmla="*/ 1375424 h 2332305"/>
                  <a:gd name="connsiteX75" fmla="*/ 467533 w 2094105"/>
                  <a:gd name="connsiteY75" fmla="*/ 1358374 h 2332305"/>
                  <a:gd name="connsiteX76" fmla="*/ 564117 w 2094105"/>
                  <a:gd name="connsiteY76" fmla="*/ 1194258 h 2332305"/>
                  <a:gd name="connsiteX77" fmla="*/ 475629 w 2094105"/>
                  <a:gd name="connsiteY77" fmla="*/ 1066433 h 2332305"/>
                  <a:gd name="connsiteX78" fmla="*/ 450579 w 2094105"/>
                  <a:gd name="connsiteY78" fmla="*/ 1047288 h 2332305"/>
                  <a:gd name="connsiteX79" fmla="*/ 454389 w 2094105"/>
                  <a:gd name="connsiteY79" fmla="*/ 1032429 h 2332305"/>
                  <a:gd name="connsiteX80" fmla="*/ 465438 w 2094105"/>
                  <a:gd name="connsiteY80" fmla="*/ 954514 h 2332305"/>
                  <a:gd name="connsiteX81" fmla="*/ 435148 w 2094105"/>
                  <a:gd name="connsiteY81" fmla="*/ 878981 h 2332305"/>
                  <a:gd name="connsiteX82" fmla="*/ 426576 w 2094105"/>
                  <a:gd name="connsiteY82" fmla="*/ 865360 h 2332305"/>
                  <a:gd name="connsiteX83" fmla="*/ 441149 w 2094105"/>
                  <a:gd name="connsiteY83" fmla="*/ 848310 h 2332305"/>
                  <a:gd name="connsiteX84" fmla="*/ 483345 w 2094105"/>
                  <a:gd name="connsiteY84" fmla="*/ 772587 h 2332305"/>
                  <a:gd name="connsiteX85" fmla="*/ 447245 w 2094105"/>
                  <a:gd name="connsiteY85" fmla="*/ 685814 h 2332305"/>
                  <a:gd name="connsiteX86" fmla="*/ 435434 w 2094105"/>
                  <a:gd name="connsiteY86" fmla="*/ 666669 h 2332305"/>
                  <a:gd name="connsiteX87" fmla="*/ 450769 w 2094105"/>
                  <a:gd name="connsiteY87" fmla="*/ 639808 h 2332305"/>
                  <a:gd name="connsiteX88" fmla="*/ 483345 w 2094105"/>
                  <a:gd name="connsiteY88" fmla="*/ 562846 h 2332305"/>
                  <a:gd name="connsiteX89" fmla="*/ 449531 w 2094105"/>
                  <a:gd name="connsiteY89" fmla="*/ 502743 h 2332305"/>
                  <a:gd name="connsiteX90" fmla="*/ 441720 w 2094105"/>
                  <a:gd name="connsiteY90" fmla="*/ 494266 h 2332305"/>
                  <a:gd name="connsiteX91" fmla="*/ 448388 w 2094105"/>
                  <a:gd name="connsiteY91" fmla="*/ 485598 h 2332305"/>
                  <a:gd name="connsiteX92" fmla="*/ 468390 w 2094105"/>
                  <a:gd name="connsiteY92" fmla="*/ 447784 h 2332305"/>
                  <a:gd name="connsiteX93" fmla="*/ 462294 w 2094105"/>
                  <a:gd name="connsiteY93" fmla="*/ 418066 h 2332305"/>
                  <a:gd name="connsiteX94" fmla="*/ 464199 w 2094105"/>
                  <a:gd name="connsiteY94" fmla="*/ 419685 h 2332305"/>
                  <a:gd name="connsiteX95" fmla="*/ 545067 w 2094105"/>
                  <a:gd name="connsiteY95" fmla="*/ 471501 h 2332305"/>
                  <a:gd name="connsiteX96" fmla="*/ 634506 w 2094105"/>
                  <a:gd name="connsiteY96" fmla="*/ 472263 h 2332305"/>
                  <a:gd name="connsiteX97" fmla="*/ 659081 w 2094105"/>
                  <a:gd name="connsiteY97" fmla="*/ 468739 h 2332305"/>
                  <a:gd name="connsiteX98" fmla="*/ 678226 w 2094105"/>
                  <a:gd name="connsiteY98" fmla="*/ 481979 h 2332305"/>
                  <a:gd name="connsiteX99" fmla="*/ 758712 w 2094105"/>
                  <a:gd name="connsiteY99" fmla="*/ 522746 h 2332305"/>
                  <a:gd name="connsiteX100" fmla="*/ 851962 w 2094105"/>
                  <a:gd name="connsiteY100" fmla="*/ 513126 h 2332305"/>
                  <a:gd name="connsiteX101" fmla="*/ 886062 w 2094105"/>
                  <a:gd name="connsiteY101" fmla="*/ 507601 h 2332305"/>
                  <a:gd name="connsiteX102" fmla="*/ 898254 w 2094105"/>
                  <a:gd name="connsiteY102" fmla="*/ 522270 h 2332305"/>
                  <a:gd name="connsiteX103" fmla="*/ 974073 w 2094105"/>
                  <a:gd name="connsiteY103" fmla="*/ 573609 h 2332305"/>
                  <a:gd name="connsiteX104" fmla="*/ 1048368 w 2094105"/>
                  <a:gd name="connsiteY104" fmla="*/ 551702 h 2332305"/>
                  <a:gd name="connsiteX105" fmla="*/ 1064370 w 2094105"/>
                  <a:gd name="connsiteY105" fmla="*/ 543796 h 2332305"/>
                  <a:gd name="connsiteX106" fmla="*/ 1084944 w 2094105"/>
                  <a:gd name="connsiteY106" fmla="*/ 554178 h 2332305"/>
                  <a:gd name="connsiteX107" fmla="*/ 1172097 w 2094105"/>
                  <a:gd name="connsiteY107" fmla="*/ 585706 h 2332305"/>
                  <a:gd name="connsiteX108" fmla="*/ 1252584 w 2094105"/>
                  <a:gd name="connsiteY108" fmla="*/ 546368 h 2332305"/>
                  <a:gd name="connsiteX109" fmla="*/ 1279539 w 2094105"/>
                  <a:gd name="connsiteY109" fmla="*/ 528937 h 2332305"/>
                  <a:gd name="connsiteX110" fmla="*/ 1305352 w 2094105"/>
                  <a:gd name="connsiteY110" fmla="*/ 534081 h 2332305"/>
                  <a:gd name="connsiteX111" fmla="*/ 1466229 w 2094105"/>
                  <a:gd name="connsiteY111" fmla="*/ 546654 h 2332305"/>
                  <a:gd name="connsiteX112" fmla="*/ 1585768 w 2094105"/>
                  <a:gd name="connsiteY112" fmla="*/ 476645 h 2332305"/>
                  <a:gd name="connsiteX113" fmla="*/ 1597103 w 2094105"/>
                  <a:gd name="connsiteY113" fmla="*/ 466358 h 2332305"/>
                  <a:gd name="connsiteX114" fmla="*/ 1612629 w 2094105"/>
                  <a:gd name="connsiteY114" fmla="*/ 473597 h 2332305"/>
                  <a:gd name="connsiteX115" fmla="*/ 1659015 w 2094105"/>
                  <a:gd name="connsiteY115" fmla="*/ 490075 h 2332305"/>
                  <a:gd name="connsiteX116" fmla="*/ 1696258 w 2094105"/>
                  <a:gd name="connsiteY116" fmla="*/ 477693 h 2332305"/>
                  <a:gd name="connsiteX117" fmla="*/ 1711593 w 2094105"/>
                  <a:gd name="connsiteY117" fmla="*/ 470930 h 2332305"/>
                  <a:gd name="connsiteX118" fmla="*/ 1704735 w 2094105"/>
                  <a:gd name="connsiteY118" fmla="*/ 484170 h 2332305"/>
                  <a:gd name="connsiteX119" fmla="*/ 1687590 w 2094105"/>
                  <a:gd name="connsiteY119" fmla="*/ 533604 h 2332305"/>
                  <a:gd name="connsiteX120" fmla="*/ 1709022 w 2094105"/>
                  <a:gd name="connsiteY120" fmla="*/ 614662 h 2332305"/>
                  <a:gd name="connsiteX121" fmla="*/ 1714546 w 2094105"/>
                  <a:gd name="connsiteY121" fmla="*/ 630283 h 2332305"/>
                  <a:gd name="connsiteX122" fmla="*/ 1697020 w 2094105"/>
                  <a:gd name="connsiteY122" fmla="*/ 660001 h 2332305"/>
                  <a:gd name="connsiteX123" fmla="*/ 1645776 w 2094105"/>
                  <a:gd name="connsiteY123" fmla="*/ 775635 h 2332305"/>
                  <a:gd name="connsiteX124" fmla="*/ 1678827 w 2094105"/>
                  <a:gd name="connsiteY124" fmla="*/ 875647 h 2332305"/>
                  <a:gd name="connsiteX125" fmla="*/ 1693686 w 2094105"/>
                  <a:gd name="connsiteY125" fmla="*/ 911747 h 2332305"/>
                  <a:gd name="connsiteX126" fmla="*/ 1679780 w 2094105"/>
                  <a:gd name="connsiteY126" fmla="*/ 934512 h 2332305"/>
                  <a:gd name="connsiteX127" fmla="*/ 1654729 w 2094105"/>
                  <a:gd name="connsiteY127" fmla="*/ 987661 h 2332305"/>
                  <a:gd name="connsiteX128" fmla="*/ 1674446 w 2094105"/>
                  <a:gd name="connsiteY128" fmla="*/ 1028523 h 2332305"/>
                  <a:gd name="connsiteX129" fmla="*/ 1684638 w 2094105"/>
                  <a:gd name="connsiteY129" fmla="*/ 1044335 h 2332305"/>
                  <a:gd name="connsiteX130" fmla="*/ 1670636 w 2094105"/>
                  <a:gd name="connsiteY130" fmla="*/ 1078911 h 2332305"/>
                  <a:gd name="connsiteX131" fmla="*/ 1645966 w 2094105"/>
                  <a:gd name="connsiteY131" fmla="*/ 1155587 h 2332305"/>
                  <a:gd name="connsiteX132" fmla="*/ 1668826 w 2094105"/>
                  <a:gd name="connsiteY132" fmla="*/ 1222929 h 2332305"/>
                  <a:gd name="connsiteX133" fmla="*/ 1681971 w 2094105"/>
                  <a:gd name="connsiteY133" fmla="*/ 1257695 h 2332305"/>
                  <a:gd name="connsiteX134" fmla="*/ 1672446 w 2094105"/>
                  <a:gd name="connsiteY134" fmla="*/ 1270268 h 2332305"/>
                  <a:gd name="connsiteX135" fmla="*/ 1636917 w 2094105"/>
                  <a:gd name="connsiteY135" fmla="*/ 1355898 h 2332305"/>
                  <a:gd name="connsiteX136" fmla="*/ 1657872 w 2094105"/>
                  <a:gd name="connsiteY136" fmla="*/ 1416381 h 2332305"/>
                  <a:gd name="connsiteX137" fmla="*/ 1664826 w 2094105"/>
                  <a:gd name="connsiteY137" fmla="*/ 1431907 h 2332305"/>
                  <a:gd name="connsiteX138" fmla="*/ 1641013 w 2094105"/>
                  <a:gd name="connsiteY138" fmla="*/ 1433622 h 2332305"/>
                  <a:gd name="connsiteX139" fmla="*/ 1549668 w 2094105"/>
                  <a:gd name="connsiteY139" fmla="*/ 1443528 h 2332305"/>
                  <a:gd name="connsiteX140" fmla="*/ 1504139 w 2094105"/>
                  <a:gd name="connsiteY140" fmla="*/ 1468578 h 2332305"/>
                  <a:gd name="connsiteX141" fmla="*/ 1479850 w 2094105"/>
                  <a:gd name="connsiteY141" fmla="*/ 1482199 h 2332305"/>
                  <a:gd name="connsiteX142" fmla="*/ 1450037 w 2094105"/>
                  <a:gd name="connsiteY142" fmla="*/ 1468959 h 2332305"/>
                  <a:gd name="connsiteX143" fmla="*/ 1351739 w 2094105"/>
                  <a:gd name="connsiteY143" fmla="*/ 1434384 h 2332305"/>
                  <a:gd name="connsiteX144" fmla="*/ 1267252 w 2094105"/>
                  <a:gd name="connsiteY144" fmla="*/ 1454196 h 2332305"/>
                  <a:gd name="connsiteX145" fmla="*/ 1242201 w 2094105"/>
                  <a:gd name="connsiteY145" fmla="*/ 1464483 h 2332305"/>
                  <a:gd name="connsiteX146" fmla="*/ 1183718 w 2094105"/>
                  <a:gd name="connsiteY146" fmla="*/ 1455624 h 2332305"/>
                  <a:gd name="connsiteX147" fmla="*/ 1079324 w 2094105"/>
                  <a:gd name="connsiteY147" fmla="*/ 1440480 h 2332305"/>
                  <a:gd name="connsiteX148" fmla="*/ 911017 w 2094105"/>
                  <a:gd name="connsiteY148" fmla="*/ 1655840 h 2332305"/>
                  <a:gd name="connsiteX149" fmla="*/ 940830 w 2094105"/>
                  <a:gd name="connsiteY149" fmla="*/ 1862723 h 2332305"/>
                  <a:gd name="connsiteX150" fmla="*/ 958833 w 2094105"/>
                  <a:gd name="connsiteY150" fmla="*/ 1917015 h 2332305"/>
                  <a:gd name="connsiteX151" fmla="*/ 946641 w 2094105"/>
                  <a:gd name="connsiteY151" fmla="*/ 1974546 h 2332305"/>
                  <a:gd name="connsiteX152" fmla="*/ 935306 w 2094105"/>
                  <a:gd name="connsiteY152" fmla="*/ 2124851 h 2332305"/>
                  <a:gd name="connsiteX153" fmla="*/ 1028651 w 2094105"/>
                  <a:gd name="connsiteY153" fmla="*/ 2291824 h 2332305"/>
                  <a:gd name="connsiteX154" fmla="*/ 1046939 w 2094105"/>
                  <a:gd name="connsiteY154" fmla="*/ 2317923 h 2332305"/>
                  <a:gd name="connsiteX155" fmla="*/ 1047987 w 2094105"/>
                  <a:gd name="connsiteY155" fmla="*/ 2330401 h 2332305"/>
                  <a:gd name="connsiteX156" fmla="*/ 1057797 w 2094105"/>
                  <a:gd name="connsiteY156" fmla="*/ 2330591 h 2332305"/>
                  <a:gd name="connsiteX157" fmla="*/ 1068751 w 2094105"/>
                  <a:gd name="connsiteY157" fmla="*/ 2327829 h 2332305"/>
                  <a:gd name="connsiteX158" fmla="*/ 1089325 w 2094105"/>
                  <a:gd name="connsiteY158" fmla="*/ 2327734 h 2332305"/>
                  <a:gd name="connsiteX159" fmla="*/ 1101327 w 2094105"/>
                  <a:gd name="connsiteY159" fmla="*/ 2327924 h 2332305"/>
                  <a:gd name="connsiteX160" fmla="*/ 1104851 w 2094105"/>
                  <a:gd name="connsiteY160" fmla="*/ 2329067 h 2332305"/>
                  <a:gd name="connsiteX161" fmla="*/ 1117614 w 2094105"/>
                  <a:gd name="connsiteY161" fmla="*/ 2332305 h 2332305"/>
                  <a:gd name="connsiteX162" fmla="*/ 1125711 w 2094105"/>
                  <a:gd name="connsiteY162" fmla="*/ 2329162 h 2332305"/>
                  <a:gd name="connsiteX163" fmla="*/ 1127520 w 2094105"/>
                  <a:gd name="connsiteY163" fmla="*/ 2312875 h 2332305"/>
                  <a:gd name="connsiteX164" fmla="*/ 1147523 w 2094105"/>
                  <a:gd name="connsiteY164" fmla="*/ 2285347 h 2332305"/>
                  <a:gd name="connsiteX165" fmla="*/ 1211912 w 2094105"/>
                  <a:gd name="connsiteY165" fmla="*/ 2181430 h 2332305"/>
                  <a:gd name="connsiteX166" fmla="*/ 1238677 w 2094105"/>
                  <a:gd name="connsiteY166" fmla="*/ 1968450 h 2332305"/>
                  <a:gd name="connsiteX167" fmla="*/ 1242011 w 2094105"/>
                  <a:gd name="connsiteY167" fmla="*/ 1912158 h 2332305"/>
                  <a:gd name="connsiteX168" fmla="*/ 1273824 w 2094105"/>
                  <a:gd name="connsiteY168" fmla="*/ 1839006 h 2332305"/>
                  <a:gd name="connsiteX169" fmla="*/ 1277158 w 2094105"/>
                  <a:gd name="connsiteY169" fmla="*/ 1833291 h 2332305"/>
                  <a:gd name="connsiteX170" fmla="*/ 1284778 w 2094105"/>
                  <a:gd name="connsiteY170" fmla="*/ 1797667 h 2332305"/>
                  <a:gd name="connsiteX171" fmla="*/ 1284778 w 2094105"/>
                  <a:gd name="connsiteY171" fmla="*/ 1796429 h 2332305"/>
                  <a:gd name="connsiteX172" fmla="*/ 1365645 w 2094105"/>
                  <a:gd name="connsiteY172" fmla="*/ 1833957 h 2332305"/>
                  <a:gd name="connsiteX173" fmla="*/ 1479850 w 2094105"/>
                  <a:gd name="connsiteY173" fmla="*/ 1811193 h 2332305"/>
                  <a:gd name="connsiteX174" fmla="*/ 1497662 w 2094105"/>
                  <a:gd name="connsiteY174" fmla="*/ 1804144 h 2332305"/>
                  <a:gd name="connsiteX175" fmla="*/ 1514997 w 2094105"/>
                  <a:gd name="connsiteY175" fmla="*/ 1819670 h 2332305"/>
                  <a:gd name="connsiteX176" fmla="*/ 1593960 w 2094105"/>
                  <a:gd name="connsiteY176" fmla="*/ 1863866 h 2332305"/>
                  <a:gd name="connsiteX177" fmla="*/ 1662063 w 2094105"/>
                  <a:gd name="connsiteY177" fmla="*/ 1825290 h 2332305"/>
                  <a:gd name="connsiteX178" fmla="*/ 1675494 w 2094105"/>
                  <a:gd name="connsiteY178" fmla="*/ 1813002 h 2332305"/>
                  <a:gd name="connsiteX179" fmla="*/ 1697496 w 2094105"/>
                  <a:gd name="connsiteY179" fmla="*/ 1820241 h 2332305"/>
                  <a:gd name="connsiteX180" fmla="*/ 1813892 w 2094105"/>
                  <a:gd name="connsiteY180" fmla="*/ 1833576 h 2332305"/>
                  <a:gd name="connsiteX181" fmla="*/ 1895331 w 2094105"/>
                  <a:gd name="connsiteY181" fmla="*/ 1745851 h 2332305"/>
                  <a:gd name="connsiteX182" fmla="*/ 1905427 w 2094105"/>
                  <a:gd name="connsiteY182" fmla="*/ 1728039 h 2332305"/>
                  <a:gd name="connsiteX183" fmla="*/ 1920953 w 2094105"/>
                  <a:gd name="connsiteY183" fmla="*/ 1721562 h 2332305"/>
                  <a:gd name="connsiteX184" fmla="*/ 2032586 w 2094105"/>
                  <a:gd name="connsiteY184" fmla="*/ 1642600 h 2332305"/>
                  <a:gd name="connsiteX185" fmla="*/ 2040587 w 2094105"/>
                  <a:gd name="connsiteY185" fmla="*/ 1491153 h 2332305"/>
                  <a:gd name="connsiteX186" fmla="*/ 2036682 w 2094105"/>
                  <a:gd name="connsiteY186" fmla="*/ 1473055 h 2332305"/>
                  <a:gd name="connsiteX187" fmla="*/ 2044492 w 2094105"/>
                  <a:gd name="connsiteY187" fmla="*/ 1463149 h 2332305"/>
                  <a:gd name="connsiteX188" fmla="*/ 2087736 w 2094105"/>
                  <a:gd name="connsiteY188" fmla="*/ 1361136 h 2332305"/>
                  <a:gd name="connsiteX189" fmla="*/ 2048683 w 2094105"/>
                  <a:gd name="connsiteY189" fmla="*/ 1259314 h 2332305"/>
                  <a:gd name="connsiteX190" fmla="*/ 2036967 w 2094105"/>
                  <a:gd name="connsiteY190" fmla="*/ 1241312 h 2332305"/>
                  <a:gd name="connsiteX191" fmla="*/ 2047731 w 2094105"/>
                  <a:gd name="connsiteY191" fmla="*/ 1221976 h 2332305"/>
                  <a:gd name="connsiteX192" fmla="*/ 2075734 w 2094105"/>
                  <a:gd name="connsiteY192" fmla="*/ 1148729 h 2332305"/>
                  <a:gd name="connsiteX193" fmla="*/ 2047254 w 2094105"/>
                  <a:gd name="connsiteY193" fmla="*/ 1069481 h 2332305"/>
                  <a:gd name="connsiteX194" fmla="*/ 2036682 w 2094105"/>
                  <a:gd name="connsiteY194" fmla="*/ 1048621 h 2332305"/>
                  <a:gd name="connsiteX195" fmla="*/ 2046683 w 2094105"/>
                  <a:gd name="connsiteY195" fmla="*/ 1032429 h 2332305"/>
                  <a:gd name="connsiteX196" fmla="*/ 2072686 w 2094105"/>
                  <a:gd name="connsiteY196" fmla="*/ 969468 h 2332305"/>
                  <a:gd name="connsiteX197" fmla="*/ 2035443 w 2094105"/>
                  <a:gd name="connsiteY197" fmla="*/ 916890 h 2332305"/>
                  <a:gd name="connsiteX198" fmla="*/ 2025061 w 2094105"/>
                  <a:gd name="connsiteY198" fmla="*/ 909366 h 2332305"/>
                  <a:gd name="connsiteX199" fmla="*/ 2034777 w 2094105"/>
                  <a:gd name="connsiteY199" fmla="*/ 894507 h 2332305"/>
                  <a:gd name="connsiteX200" fmla="*/ 2081640 w 2094105"/>
                  <a:gd name="connsiteY200" fmla="*/ 772396 h 2332305"/>
                  <a:gd name="connsiteX201" fmla="*/ 2044778 w 2094105"/>
                  <a:gd name="connsiteY201" fmla="*/ 653143 h 2332305"/>
                  <a:gd name="connsiteX202" fmla="*/ 2036872 w 2094105"/>
                  <a:gd name="connsiteY202" fmla="*/ 638094 h 2332305"/>
                  <a:gd name="connsiteX203" fmla="*/ 2047731 w 2094105"/>
                  <a:gd name="connsiteY203" fmla="*/ 619996 h 2332305"/>
                  <a:gd name="connsiteX204" fmla="*/ 2078687 w 2094105"/>
                  <a:gd name="connsiteY204" fmla="*/ 551892 h 2332305"/>
                  <a:gd name="connsiteX205" fmla="*/ 2053350 w 2094105"/>
                  <a:gd name="connsiteY205" fmla="*/ 503315 h 2332305"/>
                  <a:gd name="connsiteX206" fmla="*/ 2042873 w 2094105"/>
                  <a:gd name="connsiteY206" fmla="*/ 491599 h 2332305"/>
                  <a:gd name="connsiteX207" fmla="*/ 2050112 w 2094105"/>
                  <a:gd name="connsiteY207" fmla="*/ 482836 h 2332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2094105" h="2332305">
                    <a:moveTo>
                      <a:pt x="2049921" y="483122"/>
                    </a:moveTo>
                    <a:cubicBezTo>
                      <a:pt x="2063733" y="470739"/>
                      <a:pt x="2086878" y="450070"/>
                      <a:pt x="2093355" y="379109"/>
                    </a:cubicBezTo>
                    <a:cubicBezTo>
                      <a:pt x="2100880" y="296527"/>
                      <a:pt x="2049826" y="272238"/>
                      <a:pt x="2028109" y="262047"/>
                    </a:cubicBezTo>
                    <a:cubicBezTo>
                      <a:pt x="2026490" y="261285"/>
                      <a:pt x="2024680" y="260427"/>
                      <a:pt x="2023251" y="259665"/>
                    </a:cubicBezTo>
                    <a:cubicBezTo>
                      <a:pt x="2023823" y="258999"/>
                      <a:pt x="2024394" y="258427"/>
                      <a:pt x="2025061" y="257856"/>
                    </a:cubicBezTo>
                    <a:cubicBezTo>
                      <a:pt x="2034777" y="247759"/>
                      <a:pt x="2053065" y="229281"/>
                      <a:pt x="2057446" y="178893"/>
                    </a:cubicBezTo>
                    <a:cubicBezTo>
                      <a:pt x="2063923" y="103932"/>
                      <a:pt x="1986294" y="21921"/>
                      <a:pt x="1917714" y="4014"/>
                    </a:cubicBezTo>
                    <a:cubicBezTo>
                      <a:pt x="1857421" y="-11702"/>
                      <a:pt x="1806081" y="26684"/>
                      <a:pt x="1784079" y="43067"/>
                    </a:cubicBezTo>
                    <a:cubicBezTo>
                      <a:pt x="1780364" y="45924"/>
                      <a:pt x="1776744" y="48591"/>
                      <a:pt x="1775316" y="49353"/>
                    </a:cubicBezTo>
                    <a:cubicBezTo>
                      <a:pt x="1772363" y="50782"/>
                      <a:pt x="1763981" y="50401"/>
                      <a:pt x="1755885" y="50020"/>
                    </a:cubicBezTo>
                    <a:cubicBezTo>
                      <a:pt x="1739311" y="49258"/>
                      <a:pt x="1716642" y="48306"/>
                      <a:pt x="1694925" y="58116"/>
                    </a:cubicBezTo>
                    <a:cubicBezTo>
                      <a:pt x="1682637" y="63641"/>
                      <a:pt x="1672636" y="77833"/>
                      <a:pt x="1664540" y="89168"/>
                    </a:cubicBezTo>
                    <a:cubicBezTo>
                      <a:pt x="1660825" y="94502"/>
                      <a:pt x="1655777" y="101646"/>
                      <a:pt x="1653777" y="102789"/>
                    </a:cubicBezTo>
                    <a:cubicBezTo>
                      <a:pt x="1651776" y="103455"/>
                      <a:pt x="1643490" y="104408"/>
                      <a:pt x="1635489" y="105265"/>
                    </a:cubicBezTo>
                    <a:cubicBezTo>
                      <a:pt x="1613772" y="107646"/>
                      <a:pt x="1580815" y="111266"/>
                      <a:pt x="1555098" y="120791"/>
                    </a:cubicBezTo>
                    <a:cubicBezTo>
                      <a:pt x="1515378" y="135364"/>
                      <a:pt x="1497852" y="154509"/>
                      <a:pt x="1487280" y="165939"/>
                    </a:cubicBezTo>
                    <a:cubicBezTo>
                      <a:pt x="1483755" y="169940"/>
                      <a:pt x="1480041" y="173845"/>
                      <a:pt x="1478231" y="174321"/>
                    </a:cubicBezTo>
                    <a:cubicBezTo>
                      <a:pt x="1475278" y="174893"/>
                      <a:pt x="1463277" y="172035"/>
                      <a:pt x="1452609" y="169749"/>
                    </a:cubicBezTo>
                    <a:cubicBezTo>
                      <a:pt x="1423843" y="163082"/>
                      <a:pt x="1380409" y="153176"/>
                      <a:pt x="1341357" y="159367"/>
                    </a:cubicBezTo>
                    <a:cubicBezTo>
                      <a:pt x="1323545" y="162129"/>
                      <a:pt x="1307924" y="168321"/>
                      <a:pt x="1294494" y="175655"/>
                    </a:cubicBezTo>
                    <a:cubicBezTo>
                      <a:pt x="1288398" y="178989"/>
                      <a:pt x="1282778" y="182608"/>
                      <a:pt x="1277539" y="186132"/>
                    </a:cubicBezTo>
                    <a:cubicBezTo>
                      <a:pt x="1268586" y="192228"/>
                      <a:pt x="1260870" y="198420"/>
                      <a:pt x="1254393" y="203658"/>
                    </a:cubicBezTo>
                    <a:cubicBezTo>
                      <a:pt x="1247250" y="209564"/>
                      <a:pt x="1239725" y="215565"/>
                      <a:pt x="1236582" y="216136"/>
                    </a:cubicBezTo>
                    <a:cubicBezTo>
                      <a:pt x="1233915" y="216708"/>
                      <a:pt x="1226961" y="213564"/>
                      <a:pt x="1220294" y="210612"/>
                    </a:cubicBezTo>
                    <a:cubicBezTo>
                      <a:pt x="1206959" y="204420"/>
                      <a:pt x="1188766" y="196134"/>
                      <a:pt x="1164192" y="195562"/>
                    </a:cubicBezTo>
                    <a:cubicBezTo>
                      <a:pt x="1159905" y="195372"/>
                      <a:pt x="1155429" y="195562"/>
                      <a:pt x="1150857" y="195943"/>
                    </a:cubicBezTo>
                    <a:cubicBezTo>
                      <a:pt x="1145808" y="196229"/>
                      <a:pt x="1140474" y="196991"/>
                      <a:pt x="1135045" y="198229"/>
                    </a:cubicBezTo>
                    <a:cubicBezTo>
                      <a:pt x="1114185" y="202611"/>
                      <a:pt x="1095612" y="213564"/>
                      <a:pt x="1080467" y="222327"/>
                    </a:cubicBezTo>
                    <a:cubicBezTo>
                      <a:pt x="1070656" y="228138"/>
                      <a:pt x="1060560" y="233948"/>
                      <a:pt x="1055797" y="233948"/>
                    </a:cubicBezTo>
                    <a:cubicBezTo>
                      <a:pt x="1052082" y="233948"/>
                      <a:pt x="1044653" y="229090"/>
                      <a:pt x="1037509" y="224518"/>
                    </a:cubicBezTo>
                    <a:cubicBezTo>
                      <a:pt x="1023412" y="215184"/>
                      <a:pt x="1004076" y="202611"/>
                      <a:pt x="978549" y="201087"/>
                    </a:cubicBezTo>
                    <a:cubicBezTo>
                      <a:pt x="943593" y="199086"/>
                      <a:pt x="922161" y="213850"/>
                      <a:pt x="906445" y="224613"/>
                    </a:cubicBezTo>
                    <a:cubicBezTo>
                      <a:pt x="899111" y="229662"/>
                      <a:pt x="892729" y="233948"/>
                      <a:pt x="888443" y="233948"/>
                    </a:cubicBezTo>
                    <a:cubicBezTo>
                      <a:pt x="885490" y="233948"/>
                      <a:pt x="882537" y="230424"/>
                      <a:pt x="877680" y="224042"/>
                    </a:cubicBezTo>
                    <a:cubicBezTo>
                      <a:pt x="867964" y="211469"/>
                      <a:pt x="853296" y="192419"/>
                      <a:pt x="814910" y="186323"/>
                    </a:cubicBezTo>
                    <a:cubicBezTo>
                      <a:pt x="787287" y="181941"/>
                      <a:pt x="759093" y="193181"/>
                      <a:pt x="742329" y="199944"/>
                    </a:cubicBezTo>
                    <a:cubicBezTo>
                      <a:pt x="738710" y="201372"/>
                      <a:pt x="734424" y="203087"/>
                      <a:pt x="731852" y="203754"/>
                    </a:cubicBezTo>
                    <a:cubicBezTo>
                      <a:pt x="730137" y="201277"/>
                      <a:pt x="727280" y="195943"/>
                      <a:pt x="724708" y="191276"/>
                    </a:cubicBezTo>
                    <a:cubicBezTo>
                      <a:pt x="713278" y="169654"/>
                      <a:pt x="694133" y="133650"/>
                      <a:pt x="656033" y="112599"/>
                    </a:cubicBezTo>
                    <a:cubicBezTo>
                      <a:pt x="619552" y="92311"/>
                      <a:pt x="584595" y="92883"/>
                      <a:pt x="561545" y="93454"/>
                    </a:cubicBezTo>
                    <a:cubicBezTo>
                      <a:pt x="553068" y="93645"/>
                      <a:pt x="542590" y="93835"/>
                      <a:pt x="540495" y="92216"/>
                    </a:cubicBezTo>
                    <a:cubicBezTo>
                      <a:pt x="538113" y="90501"/>
                      <a:pt x="535065" y="84310"/>
                      <a:pt x="531732" y="77738"/>
                    </a:cubicBezTo>
                    <a:cubicBezTo>
                      <a:pt x="522207" y="58878"/>
                      <a:pt x="508014" y="30589"/>
                      <a:pt x="470772" y="10872"/>
                    </a:cubicBezTo>
                    <a:cubicBezTo>
                      <a:pt x="430100" y="-10654"/>
                      <a:pt x="385428" y="4872"/>
                      <a:pt x="358853" y="14111"/>
                    </a:cubicBezTo>
                    <a:cubicBezTo>
                      <a:pt x="351804" y="16587"/>
                      <a:pt x="344661" y="19064"/>
                      <a:pt x="342089" y="19064"/>
                    </a:cubicBezTo>
                    <a:cubicBezTo>
                      <a:pt x="339517" y="19064"/>
                      <a:pt x="333231" y="17064"/>
                      <a:pt x="326468" y="14873"/>
                    </a:cubicBezTo>
                    <a:cubicBezTo>
                      <a:pt x="301512" y="6967"/>
                      <a:pt x="255316" y="-7797"/>
                      <a:pt x="207691" y="13730"/>
                    </a:cubicBezTo>
                    <a:cubicBezTo>
                      <a:pt x="163590" y="33637"/>
                      <a:pt x="158256" y="66403"/>
                      <a:pt x="154637" y="88120"/>
                    </a:cubicBezTo>
                    <a:cubicBezTo>
                      <a:pt x="153113" y="96978"/>
                      <a:pt x="151970" y="104598"/>
                      <a:pt x="148731" y="107837"/>
                    </a:cubicBezTo>
                    <a:cubicBezTo>
                      <a:pt x="146160" y="110409"/>
                      <a:pt x="140159" y="113076"/>
                      <a:pt x="133301" y="116219"/>
                    </a:cubicBezTo>
                    <a:cubicBezTo>
                      <a:pt x="107298" y="128030"/>
                      <a:pt x="63673" y="147651"/>
                      <a:pt x="54053" y="222613"/>
                    </a:cubicBezTo>
                    <a:cubicBezTo>
                      <a:pt x="45099" y="292336"/>
                      <a:pt x="80818" y="312720"/>
                      <a:pt x="100059" y="323769"/>
                    </a:cubicBezTo>
                    <a:cubicBezTo>
                      <a:pt x="104345" y="326150"/>
                      <a:pt x="110155" y="329579"/>
                      <a:pt x="110727" y="331008"/>
                    </a:cubicBezTo>
                    <a:cubicBezTo>
                      <a:pt x="110727" y="336151"/>
                      <a:pt x="107393" y="342057"/>
                      <a:pt x="103202" y="349391"/>
                    </a:cubicBezTo>
                    <a:cubicBezTo>
                      <a:pt x="95868" y="362535"/>
                      <a:pt x="85771" y="380538"/>
                      <a:pt x="83866" y="411208"/>
                    </a:cubicBezTo>
                    <a:cubicBezTo>
                      <a:pt x="81771" y="444450"/>
                      <a:pt x="99868" y="455785"/>
                      <a:pt x="111870" y="463405"/>
                    </a:cubicBezTo>
                    <a:cubicBezTo>
                      <a:pt x="119680" y="468263"/>
                      <a:pt x="122633" y="470454"/>
                      <a:pt x="122633" y="474359"/>
                    </a:cubicBezTo>
                    <a:cubicBezTo>
                      <a:pt x="122633" y="480455"/>
                      <a:pt x="115680" y="490551"/>
                      <a:pt x="108345" y="501124"/>
                    </a:cubicBezTo>
                    <a:cubicBezTo>
                      <a:pt x="95106" y="520460"/>
                      <a:pt x="76818" y="547035"/>
                      <a:pt x="74913" y="581515"/>
                    </a:cubicBezTo>
                    <a:cubicBezTo>
                      <a:pt x="72817" y="619615"/>
                      <a:pt x="90248" y="647619"/>
                      <a:pt x="101773" y="666097"/>
                    </a:cubicBezTo>
                    <a:cubicBezTo>
                      <a:pt x="106059" y="672860"/>
                      <a:pt x="110727" y="680575"/>
                      <a:pt x="110727" y="683528"/>
                    </a:cubicBezTo>
                    <a:cubicBezTo>
                      <a:pt x="110727" y="686766"/>
                      <a:pt x="107202" y="692958"/>
                      <a:pt x="103488" y="699435"/>
                    </a:cubicBezTo>
                    <a:cubicBezTo>
                      <a:pt x="94534" y="715151"/>
                      <a:pt x="80913" y="738868"/>
                      <a:pt x="80913" y="776111"/>
                    </a:cubicBezTo>
                    <a:cubicBezTo>
                      <a:pt x="80913" y="817259"/>
                      <a:pt x="108631" y="844024"/>
                      <a:pt x="123585" y="858312"/>
                    </a:cubicBezTo>
                    <a:cubicBezTo>
                      <a:pt x="126062" y="860788"/>
                      <a:pt x="129015" y="863646"/>
                      <a:pt x="130729" y="865551"/>
                    </a:cubicBezTo>
                    <a:cubicBezTo>
                      <a:pt x="128824" y="867551"/>
                      <a:pt x="125395" y="870885"/>
                      <a:pt x="122347" y="873647"/>
                    </a:cubicBezTo>
                    <a:cubicBezTo>
                      <a:pt x="104154" y="890982"/>
                      <a:pt x="70150" y="923177"/>
                      <a:pt x="74913" y="967849"/>
                    </a:cubicBezTo>
                    <a:cubicBezTo>
                      <a:pt x="79104" y="1006997"/>
                      <a:pt x="108822" y="1029952"/>
                      <a:pt x="128443" y="1045287"/>
                    </a:cubicBezTo>
                    <a:cubicBezTo>
                      <a:pt x="134158" y="1049669"/>
                      <a:pt x="141683" y="1055574"/>
                      <a:pt x="143397" y="1057765"/>
                    </a:cubicBezTo>
                    <a:cubicBezTo>
                      <a:pt x="140730" y="1060051"/>
                      <a:pt x="133587" y="1064147"/>
                      <a:pt x="127110" y="1067862"/>
                    </a:cubicBezTo>
                    <a:cubicBezTo>
                      <a:pt x="88343" y="1089579"/>
                      <a:pt x="-2335" y="1141014"/>
                      <a:pt x="46" y="1265696"/>
                    </a:cubicBezTo>
                    <a:cubicBezTo>
                      <a:pt x="1475" y="1337705"/>
                      <a:pt x="29955" y="1402856"/>
                      <a:pt x="80437" y="1449338"/>
                    </a:cubicBezTo>
                    <a:cubicBezTo>
                      <a:pt x="132729" y="1497534"/>
                      <a:pt x="205405" y="1522395"/>
                      <a:pt x="279414" y="1517632"/>
                    </a:cubicBezTo>
                    <a:cubicBezTo>
                      <a:pt x="362949" y="1512298"/>
                      <a:pt x="396096" y="1454291"/>
                      <a:pt x="420289" y="1412000"/>
                    </a:cubicBezTo>
                    <a:cubicBezTo>
                      <a:pt x="429147" y="1396379"/>
                      <a:pt x="436863" y="1383044"/>
                      <a:pt x="445245" y="1375424"/>
                    </a:cubicBezTo>
                    <a:cubicBezTo>
                      <a:pt x="451245" y="1369995"/>
                      <a:pt x="458770" y="1364661"/>
                      <a:pt x="467533" y="1358374"/>
                    </a:cubicBezTo>
                    <a:cubicBezTo>
                      <a:pt x="505633" y="1331228"/>
                      <a:pt x="557735" y="1293985"/>
                      <a:pt x="564117" y="1194258"/>
                    </a:cubicBezTo>
                    <a:cubicBezTo>
                      <a:pt x="568498" y="1126917"/>
                      <a:pt x="510300" y="1089102"/>
                      <a:pt x="475629" y="1066433"/>
                    </a:cubicBezTo>
                    <a:cubicBezTo>
                      <a:pt x="465057" y="1059575"/>
                      <a:pt x="451912" y="1051002"/>
                      <a:pt x="450579" y="1047288"/>
                    </a:cubicBezTo>
                    <a:cubicBezTo>
                      <a:pt x="450579" y="1043668"/>
                      <a:pt x="452293" y="1038620"/>
                      <a:pt x="454389" y="1032429"/>
                    </a:cubicBezTo>
                    <a:cubicBezTo>
                      <a:pt x="459627" y="1017284"/>
                      <a:pt x="467533" y="994233"/>
                      <a:pt x="465438" y="954514"/>
                    </a:cubicBezTo>
                    <a:cubicBezTo>
                      <a:pt x="463437" y="915176"/>
                      <a:pt x="446388" y="893364"/>
                      <a:pt x="435148" y="878981"/>
                    </a:cubicBezTo>
                    <a:cubicBezTo>
                      <a:pt x="430957" y="873552"/>
                      <a:pt x="426576" y="867932"/>
                      <a:pt x="426576" y="865360"/>
                    </a:cubicBezTo>
                    <a:cubicBezTo>
                      <a:pt x="426957" y="862407"/>
                      <a:pt x="435243" y="854216"/>
                      <a:pt x="441149" y="848310"/>
                    </a:cubicBezTo>
                    <a:cubicBezTo>
                      <a:pt x="457913" y="831546"/>
                      <a:pt x="483345" y="806210"/>
                      <a:pt x="483345" y="772587"/>
                    </a:cubicBezTo>
                    <a:cubicBezTo>
                      <a:pt x="483345" y="738963"/>
                      <a:pt x="461532" y="706483"/>
                      <a:pt x="447245" y="685814"/>
                    </a:cubicBezTo>
                    <a:cubicBezTo>
                      <a:pt x="441816" y="678003"/>
                      <a:pt x="436101" y="669907"/>
                      <a:pt x="435434" y="666669"/>
                    </a:cubicBezTo>
                    <a:cubicBezTo>
                      <a:pt x="435243" y="662859"/>
                      <a:pt x="444197" y="649524"/>
                      <a:pt x="450769" y="639808"/>
                    </a:cubicBezTo>
                    <a:cubicBezTo>
                      <a:pt x="466200" y="617043"/>
                      <a:pt x="485345" y="588564"/>
                      <a:pt x="483345" y="562846"/>
                    </a:cubicBezTo>
                    <a:cubicBezTo>
                      <a:pt x="481059" y="534271"/>
                      <a:pt x="461437" y="514650"/>
                      <a:pt x="449531" y="502743"/>
                    </a:cubicBezTo>
                    <a:cubicBezTo>
                      <a:pt x="446673" y="499886"/>
                      <a:pt x="443054" y="496266"/>
                      <a:pt x="441720" y="494266"/>
                    </a:cubicBezTo>
                    <a:cubicBezTo>
                      <a:pt x="442673" y="492361"/>
                      <a:pt x="445911" y="488456"/>
                      <a:pt x="448388" y="485598"/>
                    </a:cubicBezTo>
                    <a:cubicBezTo>
                      <a:pt x="456008" y="476645"/>
                      <a:pt x="466390" y="464358"/>
                      <a:pt x="468390" y="447784"/>
                    </a:cubicBezTo>
                    <a:cubicBezTo>
                      <a:pt x="469819" y="436640"/>
                      <a:pt x="466485" y="426543"/>
                      <a:pt x="462294" y="418066"/>
                    </a:cubicBezTo>
                    <a:cubicBezTo>
                      <a:pt x="462961" y="418638"/>
                      <a:pt x="463533" y="419114"/>
                      <a:pt x="464199" y="419685"/>
                    </a:cubicBezTo>
                    <a:cubicBezTo>
                      <a:pt x="483630" y="435116"/>
                      <a:pt x="512967" y="458357"/>
                      <a:pt x="545067" y="471501"/>
                    </a:cubicBezTo>
                    <a:cubicBezTo>
                      <a:pt x="579833" y="485789"/>
                      <a:pt x="611361" y="477978"/>
                      <a:pt x="634506" y="472263"/>
                    </a:cubicBezTo>
                    <a:cubicBezTo>
                      <a:pt x="644889" y="469692"/>
                      <a:pt x="654699" y="467215"/>
                      <a:pt x="659081" y="468739"/>
                    </a:cubicBezTo>
                    <a:cubicBezTo>
                      <a:pt x="663748" y="470263"/>
                      <a:pt x="670511" y="475692"/>
                      <a:pt x="678226" y="481979"/>
                    </a:cubicBezTo>
                    <a:cubicBezTo>
                      <a:pt x="696324" y="496552"/>
                      <a:pt x="720898" y="516364"/>
                      <a:pt x="758712" y="522746"/>
                    </a:cubicBezTo>
                    <a:cubicBezTo>
                      <a:pt x="792145" y="528270"/>
                      <a:pt x="826721" y="519507"/>
                      <a:pt x="851962" y="513126"/>
                    </a:cubicBezTo>
                    <a:cubicBezTo>
                      <a:pt x="866059" y="509506"/>
                      <a:pt x="880823" y="505791"/>
                      <a:pt x="886062" y="507601"/>
                    </a:cubicBezTo>
                    <a:cubicBezTo>
                      <a:pt x="889491" y="508744"/>
                      <a:pt x="893777" y="515316"/>
                      <a:pt x="898254" y="522270"/>
                    </a:cubicBezTo>
                    <a:cubicBezTo>
                      <a:pt x="910160" y="540462"/>
                      <a:pt x="927972" y="567799"/>
                      <a:pt x="974073" y="573609"/>
                    </a:cubicBezTo>
                    <a:cubicBezTo>
                      <a:pt x="1002838" y="577229"/>
                      <a:pt x="1030175" y="561894"/>
                      <a:pt x="1048368" y="551702"/>
                    </a:cubicBezTo>
                    <a:cubicBezTo>
                      <a:pt x="1054559" y="548273"/>
                      <a:pt x="1062179" y="543987"/>
                      <a:pt x="1064370" y="543796"/>
                    </a:cubicBezTo>
                    <a:cubicBezTo>
                      <a:pt x="1067132" y="544082"/>
                      <a:pt x="1076943" y="549702"/>
                      <a:pt x="1084944" y="554178"/>
                    </a:cubicBezTo>
                    <a:cubicBezTo>
                      <a:pt x="1107042" y="566656"/>
                      <a:pt x="1140665" y="585706"/>
                      <a:pt x="1172097" y="585706"/>
                    </a:cubicBezTo>
                    <a:cubicBezTo>
                      <a:pt x="1203530" y="585706"/>
                      <a:pt x="1230009" y="563894"/>
                      <a:pt x="1252584" y="546368"/>
                    </a:cubicBezTo>
                    <a:cubicBezTo>
                      <a:pt x="1262585" y="538557"/>
                      <a:pt x="1275063" y="528937"/>
                      <a:pt x="1279539" y="528937"/>
                    </a:cubicBezTo>
                    <a:cubicBezTo>
                      <a:pt x="1283349" y="528937"/>
                      <a:pt x="1293541" y="531318"/>
                      <a:pt x="1305352" y="534081"/>
                    </a:cubicBezTo>
                    <a:cubicBezTo>
                      <a:pt x="1343547" y="543034"/>
                      <a:pt x="1407365" y="557988"/>
                      <a:pt x="1466229" y="546654"/>
                    </a:cubicBezTo>
                    <a:cubicBezTo>
                      <a:pt x="1524618" y="535414"/>
                      <a:pt x="1564432" y="497219"/>
                      <a:pt x="1585768" y="476645"/>
                    </a:cubicBezTo>
                    <a:cubicBezTo>
                      <a:pt x="1590054" y="472549"/>
                      <a:pt x="1594722" y="467977"/>
                      <a:pt x="1597103" y="466358"/>
                    </a:cubicBezTo>
                    <a:cubicBezTo>
                      <a:pt x="1600246" y="467310"/>
                      <a:pt x="1607295" y="470930"/>
                      <a:pt x="1612629" y="473597"/>
                    </a:cubicBezTo>
                    <a:cubicBezTo>
                      <a:pt x="1626821" y="480931"/>
                      <a:pt x="1644633" y="490075"/>
                      <a:pt x="1659015" y="490075"/>
                    </a:cubicBezTo>
                    <a:cubicBezTo>
                      <a:pt x="1670636" y="490075"/>
                      <a:pt x="1684257" y="483408"/>
                      <a:pt x="1696258" y="477693"/>
                    </a:cubicBezTo>
                    <a:cubicBezTo>
                      <a:pt x="1700925" y="475407"/>
                      <a:pt x="1707402" y="472359"/>
                      <a:pt x="1711593" y="470930"/>
                    </a:cubicBezTo>
                    <a:cubicBezTo>
                      <a:pt x="1710069" y="474549"/>
                      <a:pt x="1707117" y="479883"/>
                      <a:pt x="1704735" y="484170"/>
                    </a:cubicBezTo>
                    <a:cubicBezTo>
                      <a:pt x="1697115" y="498076"/>
                      <a:pt x="1687590" y="515316"/>
                      <a:pt x="1687590" y="533604"/>
                    </a:cubicBezTo>
                    <a:cubicBezTo>
                      <a:pt x="1687590" y="556845"/>
                      <a:pt x="1700544" y="591707"/>
                      <a:pt x="1709022" y="614662"/>
                    </a:cubicBezTo>
                    <a:cubicBezTo>
                      <a:pt x="1711498" y="621330"/>
                      <a:pt x="1713689" y="627140"/>
                      <a:pt x="1714546" y="630283"/>
                    </a:cubicBezTo>
                    <a:cubicBezTo>
                      <a:pt x="1713498" y="634569"/>
                      <a:pt x="1704735" y="648000"/>
                      <a:pt x="1697020" y="660001"/>
                    </a:cubicBezTo>
                    <a:cubicBezTo>
                      <a:pt x="1675398" y="693243"/>
                      <a:pt x="1645776" y="738773"/>
                      <a:pt x="1645776" y="775635"/>
                    </a:cubicBezTo>
                    <a:cubicBezTo>
                      <a:pt x="1645776" y="809544"/>
                      <a:pt x="1664921" y="847739"/>
                      <a:pt x="1678827" y="875647"/>
                    </a:cubicBezTo>
                    <a:cubicBezTo>
                      <a:pt x="1686257" y="890316"/>
                      <a:pt x="1694544" y="906984"/>
                      <a:pt x="1693686" y="911747"/>
                    </a:cubicBezTo>
                    <a:cubicBezTo>
                      <a:pt x="1692734" y="917271"/>
                      <a:pt x="1686447" y="925653"/>
                      <a:pt x="1679780" y="934512"/>
                    </a:cubicBezTo>
                    <a:cubicBezTo>
                      <a:pt x="1668636" y="949180"/>
                      <a:pt x="1654729" y="967468"/>
                      <a:pt x="1654729" y="987661"/>
                    </a:cubicBezTo>
                    <a:cubicBezTo>
                      <a:pt x="1654729" y="1007854"/>
                      <a:pt x="1665588" y="1018998"/>
                      <a:pt x="1674446" y="1028523"/>
                    </a:cubicBezTo>
                    <a:cubicBezTo>
                      <a:pt x="1680732" y="1035286"/>
                      <a:pt x="1684638" y="1039668"/>
                      <a:pt x="1684638" y="1044335"/>
                    </a:cubicBezTo>
                    <a:cubicBezTo>
                      <a:pt x="1684638" y="1050050"/>
                      <a:pt x="1677208" y="1065290"/>
                      <a:pt x="1670636" y="1078911"/>
                    </a:cubicBezTo>
                    <a:cubicBezTo>
                      <a:pt x="1658158" y="1104819"/>
                      <a:pt x="1643871" y="1133965"/>
                      <a:pt x="1645966" y="1155587"/>
                    </a:cubicBezTo>
                    <a:cubicBezTo>
                      <a:pt x="1647681" y="1174542"/>
                      <a:pt x="1658920" y="1200259"/>
                      <a:pt x="1668826" y="1222929"/>
                    </a:cubicBezTo>
                    <a:cubicBezTo>
                      <a:pt x="1674541" y="1235883"/>
                      <a:pt x="1682352" y="1253599"/>
                      <a:pt x="1681971" y="1257695"/>
                    </a:cubicBezTo>
                    <a:cubicBezTo>
                      <a:pt x="1681304" y="1259600"/>
                      <a:pt x="1676446" y="1265601"/>
                      <a:pt x="1672446" y="1270268"/>
                    </a:cubicBezTo>
                    <a:cubicBezTo>
                      <a:pt x="1657396" y="1288270"/>
                      <a:pt x="1632250" y="1318369"/>
                      <a:pt x="1636917" y="1355898"/>
                    </a:cubicBezTo>
                    <a:cubicBezTo>
                      <a:pt x="1640442" y="1383901"/>
                      <a:pt x="1650919" y="1403523"/>
                      <a:pt x="1657872" y="1416381"/>
                    </a:cubicBezTo>
                    <a:cubicBezTo>
                      <a:pt x="1661111" y="1422287"/>
                      <a:pt x="1665492" y="1430383"/>
                      <a:pt x="1664826" y="1431907"/>
                    </a:cubicBezTo>
                    <a:cubicBezTo>
                      <a:pt x="1662540" y="1433717"/>
                      <a:pt x="1651014" y="1433717"/>
                      <a:pt x="1641013" y="1433622"/>
                    </a:cubicBezTo>
                    <a:cubicBezTo>
                      <a:pt x="1620058" y="1433526"/>
                      <a:pt x="1588530" y="1433431"/>
                      <a:pt x="1549668" y="1443528"/>
                    </a:cubicBezTo>
                    <a:cubicBezTo>
                      <a:pt x="1531095" y="1448385"/>
                      <a:pt x="1516236" y="1459530"/>
                      <a:pt x="1504139" y="1468578"/>
                    </a:cubicBezTo>
                    <a:cubicBezTo>
                      <a:pt x="1494804" y="1475532"/>
                      <a:pt x="1485946" y="1482199"/>
                      <a:pt x="1479850" y="1482199"/>
                    </a:cubicBezTo>
                    <a:cubicBezTo>
                      <a:pt x="1474897" y="1482199"/>
                      <a:pt x="1462324" y="1475436"/>
                      <a:pt x="1450037" y="1468959"/>
                    </a:cubicBezTo>
                    <a:cubicBezTo>
                      <a:pt x="1424319" y="1455148"/>
                      <a:pt x="1388982" y="1436384"/>
                      <a:pt x="1351739" y="1434384"/>
                    </a:cubicBezTo>
                    <a:cubicBezTo>
                      <a:pt x="1311734" y="1432288"/>
                      <a:pt x="1287064" y="1444480"/>
                      <a:pt x="1267252" y="1454196"/>
                    </a:cubicBezTo>
                    <a:cubicBezTo>
                      <a:pt x="1258203" y="1458768"/>
                      <a:pt x="1250298" y="1462673"/>
                      <a:pt x="1242201" y="1464483"/>
                    </a:cubicBezTo>
                    <a:cubicBezTo>
                      <a:pt x="1231533" y="1466864"/>
                      <a:pt x="1208292" y="1461339"/>
                      <a:pt x="1183718" y="1455624"/>
                    </a:cubicBezTo>
                    <a:cubicBezTo>
                      <a:pt x="1152666" y="1448385"/>
                      <a:pt x="1114281" y="1439337"/>
                      <a:pt x="1079324" y="1440480"/>
                    </a:cubicBezTo>
                    <a:cubicBezTo>
                      <a:pt x="989408" y="1443242"/>
                      <a:pt x="928067" y="1521728"/>
                      <a:pt x="911017" y="1655840"/>
                    </a:cubicBezTo>
                    <a:cubicBezTo>
                      <a:pt x="896825" y="1767949"/>
                      <a:pt x="922257" y="1822623"/>
                      <a:pt x="940830" y="1862723"/>
                    </a:cubicBezTo>
                    <a:cubicBezTo>
                      <a:pt x="949784" y="1881963"/>
                      <a:pt x="957594" y="1898632"/>
                      <a:pt x="958833" y="1917015"/>
                    </a:cubicBezTo>
                    <a:cubicBezTo>
                      <a:pt x="959785" y="1931874"/>
                      <a:pt x="953689" y="1951686"/>
                      <a:pt x="946641" y="1974546"/>
                    </a:cubicBezTo>
                    <a:cubicBezTo>
                      <a:pt x="933591" y="2016647"/>
                      <a:pt x="917304" y="2069320"/>
                      <a:pt x="935306" y="2124851"/>
                    </a:cubicBezTo>
                    <a:cubicBezTo>
                      <a:pt x="963214" y="2211719"/>
                      <a:pt x="1004172" y="2261821"/>
                      <a:pt x="1028651" y="2291824"/>
                    </a:cubicBezTo>
                    <a:cubicBezTo>
                      <a:pt x="1037319" y="2302397"/>
                      <a:pt x="1047129" y="2314494"/>
                      <a:pt x="1046939" y="2317923"/>
                    </a:cubicBezTo>
                    <a:cubicBezTo>
                      <a:pt x="1045320" y="2322876"/>
                      <a:pt x="1043986" y="2327162"/>
                      <a:pt x="1047987" y="2330401"/>
                    </a:cubicBezTo>
                    <a:cubicBezTo>
                      <a:pt x="1051987" y="2333734"/>
                      <a:pt x="1056369" y="2331353"/>
                      <a:pt x="1057797" y="2330591"/>
                    </a:cubicBezTo>
                    <a:cubicBezTo>
                      <a:pt x="1059702" y="2329448"/>
                      <a:pt x="1062846" y="2327638"/>
                      <a:pt x="1068751" y="2327829"/>
                    </a:cubicBezTo>
                    <a:cubicBezTo>
                      <a:pt x="1079419" y="2328114"/>
                      <a:pt x="1084848" y="2327924"/>
                      <a:pt x="1089325" y="2327734"/>
                    </a:cubicBezTo>
                    <a:cubicBezTo>
                      <a:pt x="1093421" y="2327638"/>
                      <a:pt x="1096088" y="2327543"/>
                      <a:pt x="1101327" y="2327924"/>
                    </a:cubicBezTo>
                    <a:cubicBezTo>
                      <a:pt x="1102184" y="2328114"/>
                      <a:pt x="1103422" y="2328591"/>
                      <a:pt x="1104851" y="2329067"/>
                    </a:cubicBezTo>
                    <a:cubicBezTo>
                      <a:pt x="1108566" y="2330591"/>
                      <a:pt x="1113328" y="2332305"/>
                      <a:pt x="1117614" y="2332305"/>
                    </a:cubicBezTo>
                    <a:cubicBezTo>
                      <a:pt x="1120567" y="2332305"/>
                      <a:pt x="1123425" y="2331448"/>
                      <a:pt x="1125711" y="2329162"/>
                    </a:cubicBezTo>
                    <a:cubicBezTo>
                      <a:pt x="1131140" y="2323923"/>
                      <a:pt x="1128378" y="2315542"/>
                      <a:pt x="1127520" y="2312875"/>
                    </a:cubicBezTo>
                    <a:cubicBezTo>
                      <a:pt x="1126663" y="2309160"/>
                      <a:pt x="1138665" y="2295348"/>
                      <a:pt x="1147523" y="2285347"/>
                    </a:cubicBezTo>
                    <a:cubicBezTo>
                      <a:pt x="1167430" y="2262678"/>
                      <a:pt x="1197434" y="2228578"/>
                      <a:pt x="1211912" y="2181430"/>
                    </a:cubicBezTo>
                    <a:cubicBezTo>
                      <a:pt x="1237058" y="2099800"/>
                      <a:pt x="1238010" y="2020743"/>
                      <a:pt x="1238677" y="1968450"/>
                    </a:cubicBezTo>
                    <a:cubicBezTo>
                      <a:pt x="1238963" y="1943209"/>
                      <a:pt x="1239249" y="1923207"/>
                      <a:pt x="1242011" y="1912158"/>
                    </a:cubicBezTo>
                    <a:cubicBezTo>
                      <a:pt x="1249917" y="1880535"/>
                      <a:pt x="1262680" y="1858437"/>
                      <a:pt x="1273824" y="1839006"/>
                    </a:cubicBezTo>
                    <a:lnTo>
                      <a:pt x="1277158" y="1833291"/>
                    </a:lnTo>
                    <a:cubicBezTo>
                      <a:pt x="1285159" y="1819289"/>
                      <a:pt x="1284969" y="1806240"/>
                      <a:pt x="1284778" y="1797667"/>
                    </a:cubicBezTo>
                    <a:lnTo>
                      <a:pt x="1284778" y="1796429"/>
                    </a:lnTo>
                    <a:cubicBezTo>
                      <a:pt x="1295732" y="1807383"/>
                      <a:pt x="1317639" y="1827671"/>
                      <a:pt x="1365645" y="1833957"/>
                    </a:cubicBezTo>
                    <a:cubicBezTo>
                      <a:pt x="1416414" y="1840434"/>
                      <a:pt x="1456133" y="1822146"/>
                      <a:pt x="1479850" y="1811193"/>
                    </a:cubicBezTo>
                    <a:cubicBezTo>
                      <a:pt x="1487375" y="1807764"/>
                      <a:pt x="1495185" y="1804144"/>
                      <a:pt x="1497662" y="1804144"/>
                    </a:cubicBezTo>
                    <a:cubicBezTo>
                      <a:pt x="1500615" y="1804716"/>
                      <a:pt x="1508901" y="1813383"/>
                      <a:pt x="1514997" y="1819670"/>
                    </a:cubicBezTo>
                    <a:cubicBezTo>
                      <a:pt x="1532714" y="1838053"/>
                      <a:pt x="1559670" y="1866057"/>
                      <a:pt x="1593960" y="1863866"/>
                    </a:cubicBezTo>
                    <a:cubicBezTo>
                      <a:pt x="1628250" y="1861770"/>
                      <a:pt x="1648633" y="1839768"/>
                      <a:pt x="1662063" y="1825290"/>
                    </a:cubicBezTo>
                    <a:cubicBezTo>
                      <a:pt x="1667112" y="1819860"/>
                      <a:pt x="1672731" y="1813669"/>
                      <a:pt x="1675494" y="1813002"/>
                    </a:cubicBezTo>
                    <a:cubicBezTo>
                      <a:pt x="1678732" y="1812621"/>
                      <a:pt x="1688924" y="1816812"/>
                      <a:pt x="1697496" y="1820241"/>
                    </a:cubicBezTo>
                    <a:cubicBezTo>
                      <a:pt x="1724643" y="1830909"/>
                      <a:pt x="1770077" y="1849007"/>
                      <a:pt x="1813892" y="1833576"/>
                    </a:cubicBezTo>
                    <a:cubicBezTo>
                      <a:pt x="1859612" y="1817670"/>
                      <a:pt x="1881996" y="1772712"/>
                      <a:pt x="1895331" y="1745851"/>
                    </a:cubicBezTo>
                    <a:cubicBezTo>
                      <a:pt x="1898950" y="1738612"/>
                      <a:pt x="1903427" y="1729563"/>
                      <a:pt x="1905427" y="1728039"/>
                    </a:cubicBezTo>
                    <a:cubicBezTo>
                      <a:pt x="1907427" y="1726515"/>
                      <a:pt x="1914000" y="1724039"/>
                      <a:pt x="1920953" y="1721562"/>
                    </a:cubicBezTo>
                    <a:cubicBezTo>
                      <a:pt x="1948480" y="1711371"/>
                      <a:pt x="1999439" y="1692606"/>
                      <a:pt x="2032586" y="1642600"/>
                    </a:cubicBezTo>
                    <a:cubicBezTo>
                      <a:pt x="2066114" y="1592594"/>
                      <a:pt x="2049445" y="1526586"/>
                      <a:pt x="2040587" y="1491153"/>
                    </a:cubicBezTo>
                    <a:cubicBezTo>
                      <a:pt x="2038682" y="1483533"/>
                      <a:pt x="2036491" y="1474960"/>
                      <a:pt x="2036682" y="1473055"/>
                    </a:cubicBezTo>
                    <a:cubicBezTo>
                      <a:pt x="2037063" y="1471436"/>
                      <a:pt x="2041158" y="1466864"/>
                      <a:pt x="2044492" y="1463149"/>
                    </a:cubicBezTo>
                    <a:cubicBezTo>
                      <a:pt x="2058684" y="1446861"/>
                      <a:pt x="2085354" y="1416667"/>
                      <a:pt x="2087736" y="1361136"/>
                    </a:cubicBezTo>
                    <a:cubicBezTo>
                      <a:pt x="2089736" y="1310273"/>
                      <a:pt x="2065066" y="1279698"/>
                      <a:pt x="2048683" y="1259314"/>
                    </a:cubicBezTo>
                    <a:cubicBezTo>
                      <a:pt x="2042873" y="1252170"/>
                      <a:pt x="2036967" y="1244646"/>
                      <a:pt x="2036967" y="1241312"/>
                    </a:cubicBezTo>
                    <a:cubicBezTo>
                      <a:pt x="2036967" y="1236930"/>
                      <a:pt x="2042206" y="1229691"/>
                      <a:pt x="2047731" y="1221976"/>
                    </a:cubicBezTo>
                    <a:cubicBezTo>
                      <a:pt x="2059542" y="1205498"/>
                      <a:pt x="2075734" y="1182924"/>
                      <a:pt x="2075734" y="1148729"/>
                    </a:cubicBezTo>
                    <a:cubicBezTo>
                      <a:pt x="2075734" y="1114534"/>
                      <a:pt x="2059256" y="1088817"/>
                      <a:pt x="2047254" y="1069481"/>
                    </a:cubicBezTo>
                    <a:cubicBezTo>
                      <a:pt x="2042587" y="1061861"/>
                      <a:pt x="2036110" y="1051479"/>
                      <a:pt x="2036682" y="1048621"/>
                    </a:cubicBezTo>
                    <a:cubicBezTo>
                      <a:pt x="2037444" y="1045002"/>
                      <a:pt x="2041920" y="1038906"/>
                      <a:pt x="2046683" y="1032429"/>
                    </a:cubicBezTo>
                    <a:cubicBezTo>
                      <a:pt x="2057637" y="1017570"/>
                      <a:pt x="2072686" y="997281"/>
                      <a:pt x="2072686" y="969468"/>
                    </a:cubicBezTo>
                    <a:cubicBezTo>
                      <a:pt x="2072686" y="941655"/>
                      <a:pt x="2050207" y="926225"/>
                      <a:pt x="2035443" y="916890"/>
                    </a:cubicBezTo>
                    <a:cubicBezTo>
                      <a:pt x="2031729" y="914414"/>
                      <a:pt x="2026680" y="911366"/>
                      <a:pt x="2025061" y="909366"/>
                    </a:cubicBezTo>
                    <a:cubicBezTo>
                      <a:pt x="2026204" y="906603"/>
                      <a:pt x="2030681" y="900126"/>
                      <a:pt x="2034777" y="894507"/>
                    </a:cubicBezTo>
                    <a:cubicBezTo>
                      <a:pt x="2051160" y="871266"/>
                      <a:pt x="2081640" y="828022"/>
                      <a:pt x="2081640" y="772396"/>
                    </a:cubicBezTo>
                    <a:cubicBezTo>
                      <a:pt x="2081640" y="716770"/>
                      <a:pt x="2057541" y="675527"/>
                      <a:pt x="2044778" y="653143"/>
                    </a:cubicBezTo>
                    <a:cubicBezTo>
                      <a:pt x="2041158" y="646952"/>
                      <a:pt x="2037063" y="639903"/>
                      <a:pt x="2036872" y="638094"/>
                    </a:cubicBezTo>
                    <a:cubicBezTo>
                      <a:pt x="2037063" y="635331"/>
                      <a:pt x="2043063" y="626854"/>
                      <a:pt x="2047731" y="619996"/>
                    </a:cubicBezTo>
                    <a:cubicBezTo>
                      <a:pt x="2059923" y="602375"/>
                      <a:pt x="2076591" y="578277"/>
                      <a:pt x="2078687" y="551892"/>
                    </a:cubicBezTo>
                    <a:cubicBezTo>
                      <a:pt x="2080687" y="524651"/>
                      <a:pt x="2064876" y="512364"/>
                      <a:pt x="2053350" y="503315"/>
                    </a:cubicBezTo>
                    <a:cubicBezTo>
                      <a:pt x="2046778" y="498267"/>
                      <a:pt x="2042873" y="494838"/>
                      <a:pt x="2042873" y="491599"/>
                    </a:cubicBezTo>
                    <a:cubicBezTo>
                      <a:pt x="2042873" y="489599"/>
                      <a:pt x="2044873" y="487408"/>
                      <a:pt x="2050112" y="482836"/>
                    </a:cubicBezTo>
                    <a:close/>
                  </a:path>
                </a:pathLst>
              </a:custGeom>
              <a:solidFill>
                <a:srgbClr val="FD9395"/>
              </a:solidFill>
              <a:ln w="0" cap="flat">
                <a:noFill/>
                <a:prstDash val="solid"/>
                <a:miter/>
              </a:ln>
            </p:spPr>
            <p:txBody>
              <a:bodyPr rtlCol="0" anchor="ctr"/>
              <a:lstStyle/>
              <a:p>
                <a:endParaRPr lang="en-US" dirty="0"/>
              </a:p>
            </p:txBody>
          </p:sp>
          <p:sp>
            <p:nvSpPr>
              <p:cNvPr id="324" name="Freeform: Shape 323">
                <a:extLst>
                  <a:ext uri="{FF2B5EF4-FFF2-40B4-BE49-F238E27FC236}">
                    <a16:creationId xmlns:a16="http://schemas.microsoft.com/office/drawing/2014/main" id="{97853A4C-E289-3581-727C-CD66F2059708}"/>
                  </a:ext>
                </a:extLst>
              </p:cNvPr>
              <p:cNvSpPr/>
              <p:nvPr/>
            </p:nvSpPr>
            <p:spPr>
              <a:xfrm>
                <a:off x="-2011902" y="3678312"/>
                <a:ext cx="1713064" cy="1617916"/>
              </a:xfrm>
              <a:custGeom>
                <a:avLst/>
                <a:gdLst>
                  <a:gd name="connsiteX0" fmla="*/ 1672957 w 1713064"/>
                  <a:gd name="connsiteY0" fmla="*/ 473583 h 1617916"/>
                  <a:gd name="connsiteX1" fmla="*/ 1703628 w 1713064"/>
                  <a:gd name="connsiteY1" fmla="*/ 247174 h 1617916"/>
                  <a:gd name="connsiteX2" fmla="*/ 1670386 w 1713064"/>
                  <a:gd name="connsiteY2" fmla="*/ 52006 h 1617916"/>
                  <a:gd name="connsiteX3" fmla="*/ 1579993 w 1713064"/>
                  <a:gd name="connsiteY3" fmla="*/ 13811 h 1617916"/>
                  <a:gd name="connsiteX4" fmla="*/ 1431213 w 1713064"/>
                  <a:gd name="connsiteY4" fmla="*/ 56388 h 1617916"/>
                  <a:gd name="connsiteX5" fmla="*/ 913624 w 1713064"/>
                  <a:gd name="connsiteY5" fmla="*/ 172879 h 1617916"/>
                  <a:gd name="connsiteX6" fmla="*/ 820851 w 1713064"/>
                  <a:gd name="connsiteY6" fmla="*/ 176308 h 1617916"/>
                  <a:gd name="connsiteX7" fmla="*/ 410799 w 1713064"/>
                  <a:gd name="connsiteY7" fmla="*/ 107632 h 1617916"/>
                  <a:gd name="connsiteX8" fmla="*/ 314121 w 1713064"/>
                  <a:gd name="connsiteY8" fmla="*/ 61913 h 1617916"/>
                  <a:gd name="connsiteX9" fmla="*/ 178389 w 1713064"/>
                  <a:gd name="connsiteY9" fmla="*/ 4191 h 1617916"/>
                  <a:gd name="connsiteX10" fmla="*/ 142290 w 1713064"/>
                  <a:gd name="connsiteY10" fmla="*/ 0 h 1617916"/>
                  <a:gd name="connsiteX11" fmla="*/ 20655 w 1713064"/>
                  <a:gd name="connsiteY11" fmla="*/ 81629 h 1617916"/>
                  <a:gd name="connsiteX12" fmla="*/ 6177 w 1713064"/>
                  <a:gd name="connsiteY12" fmla="*/ 312420 h 1617916"/>
                  <a:gd name="connsiteX13" fmla="*/ 11130 w 1713064"/>
                  <a:gd name="connsiteY13" fmla="*/ 379571 h 1617916"/>
                  <a:gd name="connsiteX14" fmla="*/ 14940 w 1713064"/>
                  <a:gd name="connsiteY14" fmla="*/ 482060 h 1617916"/>
                  <a:gd name="connsiteX15" fmla="*/ 23703 w 1713064"/>
                  <a:gd name="connsiteY15" fmla="*/ 692658 h 1617916"/>
                  <a:gd name="connsiteX16" fmla="*/ 27228 w 1713064"/>
                  <a:gd name="connsiteY16" fmla="*/ 1002983 h 1617916"/>
                  <a:gd name="connsiteX17" fmla="*/ 65518 w 1713064"/>
                  <a:gd name="connsiteY17" fmla="*/ 1182815 h 1617916"/>
                  <a:gd name="connsiteX18" fmla="*/ 114477 w 1713064"/>
                  <a:gd name="connsiteY18" fmla="*/ 1220153 h 1617916"/>
                  <a:gd name="connsiteX19" fmla="*/ 163435 w 1713064"/>
                  <a:gd name="connsiteY19" fmla="*/ 1261110 h 1617916"/>
                  <a:gd name="connsiteX20" fmla="*/ 179532 w 1713064"/>
                  <a:gd name="connsiteY20" fmla="*/ 1333405 h 1617916"/>
                  <a:gd name="connsiteX21" fmla="*/ 179913 w 1713064"/>
                  <a:gd name="connsiteY21" fmla="*/ 1339215 h 1617916"/>
                  <a:gd name="connsiteX22" fmla="*/ 211632 w 1713064"/>
                  <a:gd name="connsiteY22" fmla="*/ 1432941 h 1617916"/>
                  <a:gd name="connsiteX23" fmla="*/ 265067 w 1713064"/>
                  <a:gd name="connsiteY23" fmla="*/ 1455230 h 1617916"/>
                  <a:gd name="connsiteX24" fmla="*/ 293356 w 1713064"/>
                  <a:gd name="connsiteY24" fmla="*/ 1448848 h 1617916"/>
                  <a:gd name="connsiteX25" fmla="*/ 315645 w 1713064"/>
                  <a:gd name="connsiteY25" fmla="*/ 1427512 h 1617916"/>
                  <a:gd name="connsiteX26" fmla="*/ 301548 w 1713064"/>
                  <a:gd name="connsiteY26" fmla="*/ 1347502 h 1617916"/>
                  <a:gd name="connsiteX27" fmla="*/ 281831 w 1713064"/>
                  <a:gd name="connsiteY27" fmla="*/ 1326356 h 1617916"/>
                  <a:gd name="connsiteX28" fmla="*/ 258876 w 1713064"/>
                  <a:gd name="connsiteY28" fmla="*/ 1299972 h 1617916"/>
                  <a:gd name="connsiteX29" fmla="*/ 242302 w 1713064"/>
                  <a:gd name="connsiteY29" fmla="*/ 1253109 h 1617916"/>
                  <a:gd name="connsiteX30" fmla="*/ 218299 w 1713064"/>
                  <a:gd name="connsiteY30" fmla="*/ 1191578 h 1617916"/>
                  <a:gd name="connsiteX31" fmla="*/ 167817 w 1713064"/>
                  <a:gd name="connsiteY31" fmla="*/ 1148905 h 1617916"/>
                  <a:gd name="connsiteX32" fmla="*/ 127431 w 1713064"/>
                  <a:gd name="connsiteY32" fmla="*/ 1116140 h 1617916"/>
                  <a:gd name="connsiteX33" fmla="*/ 109905 w 1713064"/>
                  <a:gd name="connsiteY33" fmla="*/ 1019842 h 1617916"/>
                  <a:gd name="connsiteX34" fmla="*/ 95522 w 1713064"/>
                  <a:gd name="connsiteY34" fmla="*/ 613220 h 1617916"/>
                  <a:gd name="connsiteX35" fmla="*/ 80853 w 1713064"/>
                  <a:gd name="connsiteY35" fmla="*/ 286512 h 1617916"/>
                  <a:gd name="connsiteX36" fmla="*/ 79425 w 1713064"/>
                  <a:gd name="connsiteY36" fmla="*/ 253937 h 1617916"/>
                  <a:gd name="connsiteX37" fmla="*/ 116001 w 1713064"/>
                  <a:gd name="connsiteY37" fmla="*/ 81725 h 1617916"/>
                  <a:gd name="connsiteX38" fmla="*/ 135336 w 1713064"/>
                  <a:gd name="connsiteY38" fmla="*/ 79057 h 1617916"/>
                  <a:gd name="connsiteX39" fmla="*/ 244017 w 1713064"/>
                  <a:gd name="connsiteY39" fmla="*/ 118301 h 1617916"/>
                  <a:gd name="connsiteX40" fmla="*/ 283069 w 1713064"/>
                  <a:gd name="connsiteY40" fmla="*/ 137732 h 1617916"/>
                  <a:gd name="connsiteX41" fmla="*/ 821708 w 1713064"/>
                  <a:gd name="connsiteY41" fmla="*/ 246031 h 1617916"/>
                  <a:gd name="connsiteX42" fmla="*/ 914100 w 1713064"/>
                  <a:gd name="connsiteY42" fmla="*/ 243173 h 1617916"/>
                  <a:gd name="connsiteX43" fmla="*/ 1376730 w 1713064"/>
                  <a:gd name="connsiteY43" fmla="*/ 150114 h 1617916"/>
                  <a:gd name="connsiteX44" fmla="*/ 1441595 w 1713064"/>
                  <a:gd name="connsiteY44" fmla="*/ 124682 h 1617916"/>
                  <a:gd name="connsiteX45" fmla="*/ 1579136 w 1713064"/>
                  <a:gd name="connsiteY45" fmla="*/ 82582 h 1617916"/>
                  <a:gd name="connsiteX46" fmla="*/ 1612759 w 1713064"/>
                  <a:gd name="connsiteY46" fmla="*/ 92869 h 1617916"/>
                  <a:gd name="connsiteX47" fmla="*/ 1631809 w 1713064"/>
                  <a:gd name="connsiteY47" fmla="*/ 215551 h 1617916"/>
                  <a:gd name="connsiteX48" fmla="*/ 1583041 w 1713064"/>
                  <a:gd name="connsiteY48" fmla="*/ 723519 h 1617916"/>
                  <a:gd name="connsiteX49" fmla="*/ 1594281 w 1713064"/>
                  <a:gd name="connsiteY49" fmla="*/ 928021 h 1617916"/>
                  <a:gd name="connsiteX50" fmla="*/ 1602853 w 1713064"/>
                  <a:gd name="connsiteY50" fmla="*/ 1245965 h 1617916"/>
                  <a:gd name="connsiteX51" fmla="*/ 1552657 w 1713064"/>
                  <a:gd name="connsiteY51" fmla="*/ 1391412 h 1617916"/>
                  <a:gd name="connsiteX52" fmla="*/ 1427117 w 1713064"/>
                  <a:gd name="connsiteY52" fmla="*/ 1432655 h 1617916"/>
                  <a:gd name="connsiteX53" fmla="*/ 1398066 w 1713064"/>
                  <a:gd name="connsiteY53" fmla="*/ 1433322 h 1617916"/>
                  <a:gd name="connsiteX54" fmla="*/ 1173276 w 1713064"/>
                  <a:gd name="connsiteY54" fmla="*/ 1407224 h 1617916"/>
                  <a:gd name="connsiteX55" fmla="*/ 978013 w 1713064"/>
                  <a:gd name="connsiteY55" fmla="*/ 1381411 h 1617916"/>
                  <a:gd name="connsiteX56" fmla="*/ 958201 w 1713064"/>
                  <a:gd name="connsiteY56" fmla="*/ 1380839 h 1617916"/>
                  <a:gd name="connsiteX57" fmla="*/ 853807 w 1713064"/>
                  <a:gd name="connsiteY57" fmla="*/ 1414177 h 1617916"/>
                  <a:gd name="connsiteX58" fmla="*/ 831328 w 1713064"/>
                  <a:gd name="connsiteY58" fmla="*/ 1587151 h 1617916"/>
                  <a:gd name="connsiteX59" fmla="*/ 838472 w 1713064"/>
                  <a:gd name="connsiteY59" fmla="*/ 1617917 h 1617916"/>
                  <a:gd name="connsiteX60" fmla="*/ 860379 w 1713064"/>
                  <a:gd name="connsiteY60" fmla="*/ 1595152 h 1617916"/>
                  <a:gd name="connsiteX61" fmla="*/ 886573 w 1713064"/>
                  <a:gd name="connsiteY61" fmla="*/ 1533811 h 1617916"/>
                  <a:gd name="connsiteX62" fmla="*/ 897432 w 1713064"/>
                  <a:gd name="connsiteY62" fmla="*/ 1497711 h 1617916"/>
                  <a:gd name="connsiteX63" fmla="*/ 999635 w 1713064"/>
                  <a:gd name="connsiteY63" fmla="*/ 1455611 h 1617916"/>
                  <a:gd name="connsiteX64" fmla="*/ 1019542 w 1713064"/>
                  <a:gd name="connsiteY64" fmla="*/ 1456277 h 1617916"/>
                  <a:gd name="connsiteX65" fmla="*/ 1189087 w 1713064"/>
                  <a:gd name="connsiteY65" fmla="*/ 1481042 h 1617916"/>
                  <a:gd name="connsiteX66" fmla="*/ 1406448 w 1713064"/>
                  <a:gd name="connsiteY66" fmla="*/ 1507808 h 1617916"/>
                  <a:gd name="connsiteX67" fmla="*/ 1416354 w 1713064"/>
                  <a:gd name="connsiteY67" fmla="*/ 1507808 h 1617916"/>
                  <a:gd name="connsiteX68" fmla="*/ 1599043 w 1713064"/>
                  <a:gd name="connsiteY68" fmla="*/ 1450848 h 1617916"/>
                  <a:gd name="connsiteX69" fmla="*/ 1678958 w 1713064"/>
                  <a:gd name="connsiteY69" fmla="*/ 1300448 h 1617916"/>
                  <a:gd name="connsiteX70" fmla="*/ 1682482 w 1713064"/>
                  <a:gd name="connsiteY70" fmla="*/ 1134904 h 1617916"/>
                  <a:gd name="connsiteX71" fmla="*/ 1677910 w 1713064"/>
                  <a:gd name="connsiteY71" fmla="*/ 1062228 h 1617916"/>
                  <a:gd name="connsiteX72" fmla="*/ 1670100 w 1713064"/>
                  <a:gd name="connsiteY72" fmla="*/ 506825 h 1617916"/>
                  <a:gd name="connsiteX73" fmla="*/ 1672862 w 1713064"/>
                  <a:gd name="connsiteY73" fmla="*/ 473488 h 161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713064" h="1617916">
                    <a:moveTo>
                      <a:pt x="1672957" y="473583"/>
                    </a:moveTo>
                    <a:cubicBezTo>
                      <a:pt x="1679149" y="398240"/>
                      <a:pt x="1685625" y="320231"/>
                      <a:pt x="1703628" y="247174"/>
                    </a:cubicBezTo>
                    <a:cubicBezTo>
                      <a:pt x="1723440" y="166973"/>
                      <a:pt x="1711915" y="99441"/>
                      <a:pt x="1670386" y="52006"/>
                    </a:cubicBezTo>
                    <a:cubicBezTo>
                      <a:pt x="1648192" y="26670"/>
                      <a:pt x="1617807" y="13811"/>
                      <a:pt x="1579993" y="13811"/>
                    </a:cubicBezTo>
                    <a:cubicBezTo>
                      <a:pt x="1530178" y="13811"/>
                      <a:pt x="1474266" y="36576"/>
                      <a:pt x="1431213" y="56388"/>
                    </a:cubicBezTo>
                    <a:cubicBezTo>
                      <a:pt x="1263573" y="133540"/>
                      <a:pt x="1057261" y="162306"/>
                      <a:pt x="913624" y="172879"/>
                    </a:cubicBezTo>
                    <a:cubicBezTo>
                      <a:pt x="882858" y="175165"/>
                      <a:pt x="851712" y="176308"/>
                      <a:pt x="820851" y="176308"/>
                    </a:cubicBezTo>
                    <a:cubicBezTo>
                      <a:pt x="680071" y="176308"/>
                      <a:pt x="542054" y="153162"/>
                      <a:pt x="410799" y="107632"/>
                    </a:cubicBezTo>
                    <a:cubicBezTo>
                      <a:pt x="377462" y="96107"/>
                      <a:pt x="346696" y="79439"/>
                      <a:pt x="314121" y="61913"/>
                    </a:cubicBezTo>
                    <a:cubicBezTo>
                      <a:pt x="271734" y="39053"/>
                      <a:pt x="227919" y="15526"/>
                      <a:pt x="178389" y="4191"/>
                    </a:cubicBezTo>
                    <a:cubicBezTo>
                      <a:pt x="166293" y="1429"/>
                      <a:pt x="154101" y="0"/>
                      <a:pt x="142290" y="0"/>
                    </a:cubicBezTo>
                    <a:cubicBezTo>
                      <a:pt x="86759" y="0"/>
                      <a:pt x="42468" y="29718"/>
                      <a:pt x="20655" y="81629"/>
                    </a:cubicBezTo>
                    <a:cubicBezTo>
                      <a:pt x="-8110" y="149924"/>
                      <a:pt x="-490" y="236220"/>
                      <a:pt x="6177" y="312420"/>
                    </a:cubicBezTo>
                    <a:cubicBezTo>
                      <a:pt x="8273" y="336233"/>
                      <a:pt x="10273" y="358712"/>
                      <a:pt x="11130" y="379571"/>
                    </a:cubicBezTo>
                    <a:cubicBezTo>
                      <a:pt x="12464" y="413671"/>
                      <a:pt x="13702" y="447866"/>
                      <a:pt x="14940" y="482060"/>
                    </a:cubicBezTo>
                    <a:cubicBezTo>
                      <a:pt x="17417" y="551117"/>
                      <a:pt x="19989" y="622459"/>
                      <a:pt x="23703" y="692658"/>
                    </a:cubicBezTo>
                    <a:cubicBezTo>
                      <a:pt x="27799" y="794385"/>
                      <a:pt x="31990" y="899732"/>
                      <a:pt x="27228" y="1002983"/>
                    </a:cubicBezTo>
                    <a:cubicBezTo>
                      <a:pt x="24370" y="1064800"/>
                      <a:pt x="21132" y="1134523"/>
                      <a:pt x="65518" y="1182815"/>
                    </a:cubicBezTo>
                    <a:cubicBezTo>
                      <a:pt x="79901" y="1198436"/>
                      <a:pt x="97427" y="1209485"/>
                      <a:pt x="114477" y="1220153"/>
                    </a:cubicBezTo>
                    <a:cubicBezTo>
                      <a:pt x="134003" y="1232440"/>
                      <a:pt x="152481" y="1244060"/>
                      <a:pt x="163435" y="1261110"/>
                    </a:cubicBezTo>
                    <a:cubicBezTo>
                      <a:pt x="176008" y="1280922"/>
                      <a:pt x="177723" y="1306354"/>
                      <a:pt x="179532" y="1333405"/>
                    </a:cubicBezTo>
                    <a:lnTo>
                      <a:pt x="179913" y="1339215"/>
                    </a:lnTo>
                    <a:cubicBezTo>
                      <a:pt x="182295" y="1373029"/>
                      <a:pt x="187724" y="1407795"/>
                      <a:pt x="211632" y="1432941"/>
                    </a:cubicBezTo>
                    <a:cubicBezTo>
                      <a:pt x="224871" y="1446943"/>
                      <a:pt x="244874" y="1455230"/>
                      <a:pt x="265067" y="1455230"/>
                    </a:cubicBezTo>
                    <a:cubicBezTo>
                      <a:pt x="275259" y="1455230"/>
                      <a:pt x="285069" y="1453039"/>
                      <a:pt x="293356" y="1448848"/>
                    </a:cubicBezTo>
                    <a:cubicBezTo>
                      <a:pt x="302881" y="1444085"/>
                      <a:pt x="310596" y="1436656"/>
                      <a:pt x="315645" y="1427512"/>
                    </a:cubicBezTo>
                    <a:cubicBezTo>
                      <a:pt x="330694" y="1399985"/>
                      <a:pt x="318216" y="1368171"/>
                      <a:pt x="301548" y="1347502"/>
                    </a:cubicBezTo>
                    <a:cubicBezTo>
                      <a:pt x="295356" y="1339787"/>
                      <a:pt x="288498" y="1332929"/>
                      <a:pt x="281831" y="1326356"/>
                    </a:cubicBezTo>
                    <a:cubicBezTo>
                      <a:pt x="273068" y="1317593"/>
                      <a:pt x="264686" y="1309307"/>
                      <a:pt x="258876" y="1299972"/>
                    </a:cubicBezTo>
                    <a:cubicBezTo>
                      <a:pt x="250589" y="1286732"/>
                      <a:pt x="246588" y="1270349"/>
                      <a:pt x="242302" y="1253109"/>
                    </a:cubicBezTo>
                    <a:cubicBezTo>
                      <a:pt x="237159" y="1232154"/>
                      <a:pt x="231920" y="1210532"/>
                      <a:pt x="218299" y="1191578"/>
                    </a:cubicBezTo>
                    <a:cubicBezTo>
                      <a:pt x="204774" y="1172623"/>
                      <a:pt x="186009" y="1160526"/>
                      <a:pt x="167817" y="1148905"/>
                    </a:cubicBezTo>
                    <a:cubicBezTo>
                      <a:pt x="152100" y="1138809"/>
                      <a:pt x="137241" y="1129284"/>
                      <a:pt x="127431" y="1116140"/>
                    </a:cubicBezTo>
                    <a:cubicBezTo>
                      <a:pt x="108571" y="1090994"/>
                      <a:pt x="109238" y="1053179"/>
                      <a:pt x="109905" y="1019842"/>
                    </a:cubicBezTo>
                    <a:cubicBezTo>
                      <a:pt x="112476" y="883920"/>
                      <a:pt x="103809" y="746284"/>
                      <a:pt x="95522" y="613220"/>
                    </a:cubicBezTo>
                    <a:cubicBezTo>
                      <a:pt x="88854" y="506158"/>
                      <a:pt x="81901" y="395383"/>
                      <a:pt x="80853" y="286512"/>
                    </a:cubicBezTo>
                    <a:cubicBezTo>
                      <a:pt x="80853" y="277559"/>
                      <a:pt x="80187" y="266605"/>
                      <a:pt x="79425" y="253937"/>
                    </a:cubicBezTo>
                    <a:cubicBezTo>
                      <a:pt x="76377" y="198406"/>
                      <a:pt x="70566" y="95155"/>
                      <a:pt x="116001" y="81725"/>
                    </a:cubicBezTo>
                    <a:cubicBezTo>
                      <a:pt x="121906" y="80010"/>
                      <a:pt x="128478" y="79057"/>
                      <a:pt x="135336" y="79057"/>
                    </a:cubicBezTo>
                    <a:cubicBezTo>
                      <a:pt x="169341" y="79057"/>
                      <a:pt x="208965" y="99917"/>
                      <a:pt x="244017" y="118301"/>
                    </a:cubicBezTo>
                    <a:cubicBezTo>
                      <a:pt x="257828" y="125539"/>
                      <a:pt x="270877" y="132398"/>
                      <a:pt x="283069" y="137732"/>
                    </a:cubicBezTo>
                    <a:cubicBezTo>
                      <a:pt x="447185" y="209550"/>
                      <a:pt x="628446" y="246031"/>
                      <a:pt x="821708" y="246031"/>
                    </a:cubicBezTo>
                    <a:cubicBezTo>
                      <a:pt x="852283" y="246031"/>
                      <a:pt x="883335" y="245078"/>
                      <a:pt x="914100" y="243173"/>
                    </a:cubicBezTo>
                    <a:cubicBezTo>
                      <a:pt x="1069263" y="233743"/>
                      <a:pt x="1254810" y="188976"/>
                      <a:pt x="1376730" y="150114"/>
                    </a:cubicBezTo>
                    <a:cubicBezTo>
                      <a:pt x="1395875" y="144018"/>
                      <a:pt x="1418068" y="134588"/>
                      <a:pt x="1441595" y="124682"/>
                    </a:cubicBezTo>
                    <a:cubicBezTo>
                      <a:pt x="1488172" y="104966"/>
                      <a:pt x="1541036" y="82582"/>
                      <a:pt x="1579136" y="82582"/>
                    </a:cubicBezTo>
                    <a:cubicBezTo>
                      <a:pt x="1593995" y="82582"/>
                      <a:pt x="1604949" y="85916"/>
                      <a:pt x="1612759" y="92869"/>
                    </a:cubicBezTo>
                    <a:cubicBezTo>
                      <a:pt x="1647811" y="124015"/>
                      <a:pt x="1637810" y="189071"/>
                      <a:pt x="1631809" y="215551"/>
                    </a:cubicBezTo>
                    <a:cubicBezTo>
                      <a:pt x="1594376" y="383000"/>
                      <a:pt x="1579803" y="534924"/>
                      <a:pt x="1583041" y="723519"/>
                    </a:cubicBezTo>
                    <a:cubicBezTo>
                      <a:pt x="1584184" y="791909"/>
                      <a:pt x="1589328" y="861060"/>
                      <a:pt x="1594281" y="928021"/>
                    </a:cubicBezTo>
                    <a:cubicBezTo>
                      <a:pt x="1601996" y="1032415"/>
                      <a:pt x="1609997" y="1140428"/>
                      <a:pt x="1602853" y="1245965"/>
                    </a:cubicBezTo>
                    <a:cubicBezTo>
                      <a:pt x="1599615" y="1294733"/>
                      <a:pt x="1590947" y="1355408"/>
                      <a:pt x="1552657" y="1391412"/>
                    </a:cubicBezTo>
                    <a:cubicBezTo>
                      <a:pt x="1526082" y="1416368"/>
                      <a:pt x="1485029" y="1429893"/>
                      <a:pt x="1427117" y="1432655"/>
                    </a:cubicBezTo>
                    <a:cubicBezTo>
                      <a:pt x="1417687" y="1433132"/>
                      <a:pt x="1407876" y="1433322"/>
                      <a:pt x="1398066" y="1433322"/>
                    </a:cubicBezTo>
                    <a:cubicBezTo>
                      <a:pt x="1323199" y="1433322"/>
                      <a:pt x="1246999" y="1419987"/>
                      <a:pt x="1173276" y="1407224"/>
                    </a:cubicBezTo>
                    <a:cubicBezTo>
                      <a:pt x="1109649" y="1396175"/>
                      <a:pt x="1043831" y="1384649"/>
                      <a:pt x="978013" y="1381411"/>
                    </a:cubicBezTo>
                    <a:cubicBezTo>
                      <a:pt x="970869" y="1381030"/>
                      <a:pt x="964392" y="1380839"/>
                      <a:pt x="958201" y="1380839"/>
                    </a:cubicBezTo>
                    <a:cubicBezTo>
                      <a:pt x="928197" y="1380839"/>
                      <a:pt x="884859" y="1384268"/>
                      <a:pt x="853807" y="1414177"/>
                    </a:cubicBezTo>
                    <a:cubicBezTo>
                      <a:pt x="808563" y="1457706"/>
                      <a:pt x="817041" y="1526000"/>
                      <a:pt x="831328" y="1587151"/>
                    </a:cubicBezTo>
                    <a:lnTo>
                      <a:pt x="838472" y="1617917"/>
                    </a:lnTo>
                    <a:lnTo>
                      <a:pt x="860379" y="1595152"/>
                    </a:lnTo>
                    <a:cubicBezTo>
                      <a:pt x="877334" y="1577530"/>
                      <a:pt x="882192" y="1554290"/>
                      <a:pt x="886573" y="1533811"/>
                    </a:cubicBezTo>
                    <a:cubicBezTo>
                      <a:pt x="889335" y="1520571"/>
                      <a:pt x="892002" y="1507998"/>
                      <a:pt x="897432" y="1497711"/>
                    </a:cubicBezTo>
                    <a:cubicBezTo>
                      <a:pt x="915624" y="1462945"/>
                      <a:pt x="963059" y="1455611"/>
                      <a:pt x="999635" y="1455611"/>
                    </a:cubicBezTo>
                    <a:cubicBezTo>
                      <a:pt x="1006017" y="1455611"/>
                      <a:pt x="1012779" y="1455801"/>
                      <a:pt x="1019542" y="1456277"/>
                    </a:cubicBezTo>
                    <a:cubicBezTo>
                      <a:pt x="1076121" y="1460087"/>
                      <a:pt x="1133557" y="1470755"/>
                      <a:pt x="1189087" y="1481042"/>
                    </a:cubicBezTo>
                    <a:cubicBezTo>
                      <a:pt x="1259763" y="1494187"/>
                      <a:pt x="1332819" y="1507808"/>
                      <a:pt x="1406448" y="1507808"/>
                    </a:cubicBezTo>
                    <a:cubicBezTo>
                      <a:pt x="1409782" y="1507808"/>
                      <a:pt x="1413020" y="1507808"/>
                      <a:pt x="1416354" y="1507808"/>
                    </a:cubicBezTo>
                    <a:cubicBezTo>
                      <a:pt x="1494363" y="1506474"/>
                      <a:pt x="1555800" y="1487329"/>
                      <a:pt x="1599043" y="1450848"/>
                    </a:cubicBezTo>
                    <a:cubicBezTo>
                      <a:pt x="1650574" y="1407414"/>
                      <a:pt x="1670957" y="1345121"/>
                      <a:pt x="1678958" y="1300448"/>
                    </a:cubicBezTo>
                    <a:cubicBezTo>
                      <a:pt x="1689150" y="1243679"/>
                      <a:pt x="1685625" y="1185958"/>
                      <a:pt x="1682482" y="1134904"/>
                    </a:cubicBezTo>
                    <a:cubicBezTo>
                      <a:pt x="1680958" y="1110710"/>
                      <a:pt x="1679434" y="1086422"/>
                      <a:pt x="1677910" y="1062228"/>
                    </a:cubicBezTo>
                    <a:cubicBezTo>
                      <a:pt x="1666290" y="879824"/>
                      <a:pt x="1654288" y="691325"/>
                      <a:pt x="1670100" y="506825"/>
                    </a:cubicBezTo>
                    <a:cubicBezTo>
                      <a:pt x="1671052" y="495681"/>
                      <a:pt x="1672005" y="484632"/>
                      <a:pt x="1672862" y="473488"/>
                    </a:cubicBezTo>
                    <a:close/>
                  </a:path>
                </a:pathLst>
              </a:custGeom>
              <a:solidFill>
                <a:srgbClr val="D93A3A"/>
              </a:solidFill>
              <a:ln w="0" cap="flat">
                <a:noFill/>
                <a:prstDash val="solid"/>
                <a:miter/>
              </a:ln>
            </p:spPr>
            <p:txBody>
              <a:bodyPr rtlCol="0" anchor="ctr"/>
              <a:lstStyle/>
              <a:p>
                <a:endParaRPr lang="en-US" dirty="0"/>
              </a:p>
            </p:txBody>
          </p:sp>
        </p:grpSp>
        <p:sp>
          <p:nvSpPr>
            <p:cNvPr id="325" name="Freeform: Shape 324">
              <a:extLst>
                <a:ext uri="{FF2B5EF4-FFF2-40B4-BE49-F238E27FC236}">
                  <a16:creationId xmlns:a16="http://schemas.microsoft.com/office/drawing/2014/main" id="{16D24410-17A0-8298-27C9-51DCFBEB17FF}"/>
                </a:ext>
              </a:extLst>
            </p:cNvPr>
            <p:cNvSpPr/>
            <p:nvPr/>
          </p:nvSpPr>
          <p:spPr>
            <a:xfrm>
              <a:off x="-1742979" y="4014260"/>
              <a:ext cx="1109673" cy="992788"/>
            </a:xfrm>
            <a:custGeom>
              <a:avLst/>
              <a:gdLst>
                <a:gd name="connsiteX0" fmla="*/ 500588 w 1109673"/>
                <a:gd name="connsiteY0" fmla="*/ 482916 h 992788"/>
                <a:gd name="connsiteX1" fmla="*/ 523829 w 1109673"/>
                <a:gd name="connsiteY1" fmla="*/ 465009 h 992788"/>
                <a:gd name="connsiteX2" fmla="*/ 567168 w 1109673"/>
                <a:gd name="connsiteY2" fmla="*/ 432147 h 992788"/>
                <a:gd name="connsiteX3" fmla="*/ 600315 w 1109673"/>
                <a:gd name="connsiteY3" fmla="*/ 494250 h 992788"/>
                <a:gd name="connsiteX4" fmla="*/ 650607 w 1109673"/>
                <a:gd name="connsiteY4" fmla="*/ 550924 h 992788"/>
                <a:gd name="connsiteX5" fmla="*/ 795196 w 1109673"/>
                <a:gd name="connsiteY5" fmla="*/ 485202 h 992788"/>
                <a:gd name="connsiteX6" fmla="*/ 800149 w 1109673"/>
                <a:gd name="connsiteY6" fmla="*/ 474819 h 992788"/>
                <a:gd name="connsiteX7" fmla="*/ 871111 w 1109673"/>
                <a:gd name="connsiteY7" fmla="*/ 400239 h 992788"/>
                <a:gd name="connsiteX8" fmla="*/ 949787 w 1109673"/>
                <a:gd name="connsiteY8" fmla="*/ 466723 h 992788"/>
                <a:gd name="connsiteX9" fmla="*/ 1060849 w 1109673"/>
                <a:gd name="connsiteY9" fmla="*/ 458817 h 992788"/>
                <a:gd name="connsiteX10" fmla="*/ 1096758 w 1109673"/>
                <a:gd name="connsiteY10" fmla="*/ 327658 h 992788"/>
                <a:gd name="connsiteX11" fmla="*/ 1076089 w 1109673"/>
                <a:gd name="connsiteY11" fmla="*/ 219645 h 992788"/>
                <a:gd name="connsiteX12" fmla="*/ 1081328 w 1109673"/>
                <a:gd name="connsiteY12" fmla="*/ 205643 h 992788"/>
                <a:gd name="connsiteX13" fmla="*/ 1095996 w 1109673"/>
                <a:gd name="connsiteY13" fmla="*/ 139730 h 992788"/>
                <a:gd name="connsiteX14" fmla="*/ 1033131 w 1109673"/>
                <a:gd name="connsiteY14" fmla="*/ 56958 h 992788"/>
                <a:gd name="connsiteX15" fmla="*/ 809770 w 1109673"/>
                <a:gd name="connsiteY15" fmla="*/ 104868 h 992788"/>
                <a:gd name="connsiteX16" fmla="*/ 748810 w 1109673"/>
                <a:gd name="connsiteY16" fmla="*/ 153446 h 992788"/>
                <a:gd name="connsiteX17" fmla="*/ 665371 w 1109673"/>
                <a:gd name="connsiteY17" fmla="*/ 192213 h 992788"/>
                <a:gd name="connsiteX18" fmla="*/ 622603 w 1109673"/>
                <a:gd name="connsiteY18" fmla="*/ 162018 h 992788"/>
                <a:gd name="connsiteX19" fmla="*/ 613840 w 1109673"/>
                <a:gd name="connsiteY19" fmla="*/ 150398 h 992788"/>
                <a:gd name="connsiteX20" fmla="*/ 525639 w 1109673"/>
                <a:gd name="connsiteY20" fmla="*/ 90009 h 992788"/>
                <a:gd name="connsiteX21" fmla="*/ 372096 w 1109673"/>
                <a:gd name="connsiteY21" fmla="*/ 225264 h 992788"/>
                <a:gd name="connsiteX22" fmla="*/ 343711 w 1109673"/>
                <a:gd name="connsiteY22" fmla="*/ 295845 h 992788"/>
                <a:gd name="connsiteX23" fmla="*/ 337711 w 1109673"/>
                <a:gd name="connsiteY23" fmla="*/ 296988 h 992788"/>
                <a:gd name="connsiteX24" fmla="*/ 318756 w 1109673"/>
                <a:gd name="connsiteY24" fmla="*/ 252411 h 992788"/>
                <a:gd name="connsiteX25" fmla="*/ 305516 w 1109673"/>
                <a:gd name="connsiteY25" fmla="*/ 157732 h 992788"/>
                <a:gd name="connsiteX26" fmla="*/ 301516 w 1109673"/>
                <a:gd name="connsiteY26" fmla="*/ 120204 h 992788"/>
                <a:gd name="connsiteX27" fmla="*/ 213314 w 1109673"/>
                <a:gd name="connsiteY27" fmla="*/ 8475 h 992788"/>
                <a:gd name="connsiteX28" fmla="*/ 48913 w 1109673"/>
                <a:gd name="connsiteY28" fmla="*/ 45147 h 992788"/>
                <a:gd name="connsiteX29" fmla="*/ 43293 w 1109673"/>
                <a:gd name="connsiteY29" fmla="*/ 232122 h 992788"/>
                <a:gd name="connsiteX30" fmla="*/ 60819 w 1109673"/>
                <a:gd name="connsiteY30" fmla="*/ 273366 h 992788"/>
                <a:gd name="connsiteX31" fmla="*/ 43960 w 1109673"/>
                <a:gd name="connsiteY31" fmla="*/ 325848 h 992788"/>
                <a:gd name="connsiteX32" fmla="*/ 11575 w 1109673"/>
                <a:gd name="connsiteY32" fmla="*/ 381570 h 992788"/>
                <a:gd name="connsiteX33" fmla="*/ 11003 w 1109673"/>
                <a:gd name="connsiteY33" fmla="*/ 486726 h 992788"/>
                <a:gd name="connsiteX34" fmla="*/ 88918 w 1109673"/>
                <a:gd name="connsiteY34" fmla="*/ 542637 h 992788"/>
                <a:gd name="connsiteX35" fmla="*/ 149306 w 1109673"/>
                <a:gd name="connsiteY35" fmla="*/ 530922 h 992788"/>
                <a:gd name="connsiteX36" fmla="*/ 163975 w 1109673"/>
                <a:gd name="connsiteY36" fmla="*/ 526064 h 992788"/>
                <a:gd name="connsiteX37" fmla="*/ 170642 w 1109673"/>
                <a:gd name="connsiteY37" fmla="*/ 534255 h 992788"/>
                <a:gd name="connsiteX38" fmla="*/ 116540 w 1109673"/>
                <a:gd name="connsiteY38" fmla="*/ 648746 h 992788"/>
                <a:gd name="connsiteX39" fmla="*/ 67201 w 1109673"/>
                <a:gd name="connsiteY39" fmla="*/ 738662 h 992788"/>
                <a:gd name="connsiteX40" fmla="*/ 92918 w 1109673"/>
                <a:gd name="connsiteY40" fmla="*/ 888681 h 992788"/>
                <a:gd name="connsiteX41" fmla="*/ 220363 w 1109673"/>
                <a:gd name="connsiteY41" fmla="*/ 958499 h 992788"/>
                <a:gd name="connsiteX42" fmla="*/ 256081 w 1109673"/>
                <a:gd name="connsiteY42" fmla="*/ 971929 h 992788"/>
                <a:gd name="connsiteX43" fmla="*/ 346474 w 1109673"/>
                <a:gd name="connsiteY43" fmla="*/ 992789 h 992788"/>
                <a:gd name="connsiteX44" fmla="*/ 442676 w 1109673"/>
                <a:gd name="connsiteY44" fmla="*/ 948307 h 992788"/>
                <a:gd name="connsiteX45" fmla="*/ 444676 w 1109673"/>
                <a:gd name="connsiteY45" fmla="*/ 834960 h 992788"/>
                <a:gd name="connsiteX46" fmla="*/ 444486 w 1109673"/>
                <a:gd name="connsiteY46" fmla="*/ 834674 h 992788"/>
                <a:gd name="connsiteX47" fmla="*/ 503827 w 1109673"/>
                <a:gd name="connsiteY47" fmla="*/ 839246 h 992788"/>
                <a:gd name="connsiteX48" fmla="*/ 609078 w 1109673"/>
                <a:gd name="connsiteY48" fmla="*/ 866106 h 992788"/>
                <a:gd name="connsiteX49" fmla="*/ 705185 w 1109673"/>
                <a:gd name="connsiteY49" fmla="*/ 908493 h 992788"/>
                <a:gd name="connsiteX50" fmla="*/ 800816 w 1109673"/>
                <a:gd name="connsiteY50" fmla="*/ 878013 h 992788"/>
                <a:gd name="connsiteX51" fmla="*/ 834344 w 1109673"/>
                <a:gd name="connsiteY51" fmla="*/ 862868 h 992788"/>
                <a:gd name="connsiteX52" fmla="*/ 904829 w 1109673"/>
                <a:gd name="connsiteY52" fmla="*/ 862868 h 992788"/>
                <a:gd name="connsiteX53" fmla="*/ 913402 w 1109673"/>
                <a:gd name="connsiteY53" fmla="*/ 866011 h 992788"/>
                <a:gd name="connsiteX54" fmla="*/ 1013033 w 1109673"/>
                <a:gd name="connsiteY54" fmla="*/ 869916 h 992788"/>
                <a:gd name="connsiteX55" fmla="*/ 1072755 w 1109673"/>
                <a:gd name="connsiteY55" fmla="*/ 787620 h 992788"/>
                <a:gd name="connsiteX56" fmla="*/ 1050562 w 1109673"/>
                <a:gd name="connsiteY56" fmla="*/ 578737 h 992788"/>
                <a:gd name="connsiteX57" fmla="*/ 983696 w 1109673"/>
                <a:gd name="connsiteY57" fmla="*/ 502347 h 992788"/>
                <a:gd name="connsiteX58" fmla="*/ 811008 w 1109673"/>
                <a:gd name="connsiteY58" fmla="*/ 525302 h 992788"/>
                <a:gd name="connsiteX59" fmla="*/ 759954 w 1109673"/>
                <a:gd name="connsiteY59" fmla="*/ 590929 h 992788"/>
                <a:gd name="connsiteX60" fmla="*/ 726045 w 1109673"/>
                <a:gd name="connsiteY60" fmla="*/ 637506 h 992788"/>
                <a:gd name="connsiteX61" fmla="*/ 718234 w 1109673"/>
                <a:gd name="connsiteY61" fmla="*/ 626743 h 992788"/>
                <a:gd name="connsiteX62" fmla="*/ 696136 w 1109673"/>
                <a:gd name="connsiteY62" fmla="*/ 598740 h 992788"/>
                <a:gd name="connsiteX63" fmla="*/ 508494 w 1109673"/>
                <a:gd name="connsiteY63" fmla="*/ 573879 h 992788"/>
                <a:gd name="connsiteX64" fmla="*/ 460393 w 1109673"/>
                <a:gd name="connsiteY64" fmla="*/ 585690 h 992788"/>
                <a:gd name="connsiteX65" fmla="*/ 432865 w 1109673"/>
                <a:gd name="connsiteY65" fmla="*/ 573879 h 992788"/>
                <a:gd name="connsiteX66" fmla="*/ 436294 w 1109673"/>
                <a:gd name="connsiteY66" fmla="*/ 539780 h 992788"/>
                <a:gd name="connsiteX67" fmla="*/ 500493 w 1109673"/>
                <a:gd name="connsiteY67" fmla="*/ 482725 h 992788"/>
                <a:gd name="connsiteX68" fmla="*/ 338377 w 1109673"/>
                <a:gd name="connsiteY68" fmla="*/ 479201 h 992788"/>
                <a:gd name="connsiteX69" fmla="*/ 333710 w 1109673"/>
                <a:gd name="connsiteY69" fmla="*/ 632744 h 992788"/>
                <a:gd name="connsiteX70" fmla="*/ 466489 w 1109673"/>
                <a:gd name="connsiteY70" fmla="*/ 701038 h 992788"/>
                <a:gd name="connsiteX71" fmla="*/ 543165 w 1109673"/>
                <a:gd name="connsiteY71" fmla="*/ 684084 h 992788"/>
                <a:gd name="connsiteX72" fmla="*/ 612888 w 1109673"/>
                <a:gd name="connsiteY72" fmla="*/ 678559 h 992788"/>
                <a:gd name="connsiteX73" fmla="*/ 624032 w 1109673"/>
                <a:gd name="connsiteY73" fmla="*/ 693323 h 992788"/>
                <a:gd name="connsiteX74" fmla="*/ 699661 w 1109673"/>
                <a:gd name="connsiteY74" fmla="*/ 752187 h 992788"/>
                <a:gd name="connsiteX75" fmla="*/ 858061 w 1109673"/>
                <a:gd name="connsiteY75" fmla="*/ 651984 h 992788"/>
                <a:gd name="connsiteX76" fmla="*/ 884636 w 1109673"/>
                <a:gd name="connsiteY76" fmla="*/ 614456 h 992788"/>
                <a:gd name="connsiteX77" fmla="*/ 927499 w 1109673"/>
                <a:gd name="connsiteY77" fmla="*/ 603121 h 992788"/>
                <a:gd name="connsiteX78" fmla="*/ 947120 w 1109673"/>
                <a:gd name="connsiteY78" fmla="*/ 629410 h 992788"/>
                <a:gd name="connsiteX79" fmla="*/ 970933 w 1109673"/>
                <a:gd name="connsiteY79" fmla="*/ 740853 h 992788"/>
                <a:gd name="connsiteX80" fmla="*/ 901210 w 1109673"/>
                <a:gd name="connsiteY80" fmla="*/ 752473 h 992788"/>
                <a:gd name="connsiteX81" fmla="*/ 796911 w 1109673"/>
                <a:gd name="connsiteY81" fmla="*/ 754092 h 992788"/>
                <a:gd name="connsiteX82" fmla="*/ 749667 w 1109673"/>
                <a:gd name="connsiteY82" fmla="*/ 774952 h 992788"/>
                <a:gd name="connsiteX83" fmla="*/ 634319 w 1109673"/>
                <a:gd name="connsiteY83" fmla="*/ 747330 h 992788"/>
                <a:gd name="connsiteX84" fmla="*/ 496969 w 1109673"/>
                <a:gd name="connsiteY84" fmla="*/ 724279 h 992788"/>
                <a:gd name="connsiteX85" fmla="*/ 430008 w 1109673"/>
                <a:gd name="connsiteY85" fmla="*/ 711801 h 992788"/>
                <a:gd name="connsiteX86" fmla="*/ 334758 w 1109673"/>
                <a:gd name="connsiteY86" fmla="*/ 694656 h 992788"/>
                <a:gd name="connsiteX87" fmla="*/ 259034 w 1109673"/>
                <a:gd name="connsiteY87" fmla="*/ 743901 h 992788"/>
                <a:gd name="connsiteX88" fmla="*/ 297229 w 1109673"/>
                <a:gd name="connsiteY88" fmla="*/ 847342 h 992788"/>
                <a:gd name="connsiteX89" fmla="*/ 327328 w 1109673"/>
                <a:gd name="connsiteY89" fmla="*/ 874203 h 992788"/>
                <a:gd name="connsiteX90" fmla="*/ 258939 w 1109673"/>
                <a:gd name="connsiteY90" fmla="*/ 850009 h 992788"/>
                <a:gd name="connsiteX91" fmla="*/ 179405 w 1109673"/>
                <a:gd name="connsiteY91" fmla="*/ 812481 h 992788"/>
                <a:gd name="connsiteX92" fmla="*/ 177119 w 1109673"/>
                <a:gd name="connsiteY92" fmla="*/ 774190 h 992788"/>
                <a:gd name="connsiteX93" fmla="*/ 213219 w 1109673"/>
                <a:gd name="connsiteY93" fmla="*/ 711897 h 992788"/>
                <a:gd name="connsiteX94" fmla="*/ 283037 w 1109673"/>
                <a:gd name="connsiteY94" fmla="*/ 508157 h 992788"/>
                <a:gd name="connsiteX95" fmla="*/ 217124 w 1109673"/>
                <a:gd name="connsiteY95" fmla="*/ 423194 h 992788"/>
                <a:gd name="connsiteX96" fmla="*/ 168356 w 1109673"/>
                <a:gd name="connsiteY96" fmla="*/ 409954 h 992788"/>
                <a:gd name="connsiteX97" fmla="*/ 121684 w 1109673"/>
                <a:gd name="connsiteY97" fmla="*/ 418622 h 992788"/>
                <a:gd name="connsiteX98" fmla="*/ 138829 w 1109673"/>
                <a:gd name="connsiteY98" fmla="*/ 391571 h 992788"/>
                <a:gd name="connsiteX99" fmla="*/ 173881 w 1109673"/>
                <a:gd name="connsiteY99" fmla="*/ 251172 h 992788"/>
                <a:gd name="connsiteX100" fmla="*/ 146544 w 1109673"/>
                <a:gd name="connsiteY100" fmla="*/ 181164 h 992788"/>
                <a:gd name="connsiteX101" fmla="*/ 130828 w 1109673"/>
                <a:gd name="connsiteY101" fmla="*/ 126490 h 992788"/>
                <a:gd name="connsiteX102" fmla="*/ 174071 w 1109673"/>
                <a:gd name="connsiteY102" fmla="*/ 117156 h 992788"/>
                <a:gd name="connsiteX103" fmla="*/ 187216 w 1109673"/>
                <a:gd name="connsiteY103" fmla="*/ 136968 h 992788"/>
                <a:gd name="connsiteX104" fmla="*/ 190454 w 1109673"/>
                <a:gd name="connsiteY104" fmla="*/ 168305 h 992788"/>
                <a:gd name="connsiteX105" fmla="*/ 273036 w 1109673"/>
                <a:gd name="connsiteY105" fmla="*/ 392714 h 992788"/>
                <a:gd name="connsiteX106" fmla="*/ 375715 w 1109673"/>
                <a:gd name="connsiteY106" fmla="*/ 406620 h 992788"/>
                <a:gd name="connsiteX107" fmla="*/ 467251 w 1109673"/>
                <a:gd name="connsiteY107" fmla="*/ 321372 h 992788"/>
                <a:gd name="connsiteX108" fmla="*/ 501160 w 1109673"/>
                <a:gd name="connsiteY108" fmla="*/ 211834 h 992788"/>
                <a:gd name="connsiteX109" fmla="*/ 624794 w 1109673"/>
                <a:gd name="connsiteY109" fmla="*/ 300131 h 992788"/>
                <a:gd name="connsiteX110" fmla="*/ 826153 w 1109673"/>
                <a:gd name="connsiteY110" fmla="*/ 238599 h 992788"/>
                <a:gd name="connsiteX111" fmla="*/ 869872 w 1109673"/>
                <a:gd name="connsiteY111" fmla="*/ 202976 h 992788"/>
                <a:gd name="connsiteX112" fmla="*/ 966361 w 1109673"/>
                <a:gd name="connsiteY112" fmla="*/ 183259 h 992788"/>
                <a:gd name="connsiteX113" fmla="*/ 960455 w 1109673"/>
                <a:gd name="connsiteY113" fmla="*/ 288796 h 992788"/>
                <a:gd name="connsiteX114" fmla="*/ 980839 w 1109673"/>
                <a:gd name="connsiteY114" fmla="*/ 358138 h 992788"/>
                <a:gd name="connsiteX115" fmla="*/ 970457 w 1109673"/>
                <a:gd name="connsiteY115" fmla="*/ 356995 h 992788"/>
                <a:gd name="connsiteX116" fmla="*/ 966646 w 1109673"/>
                <a:gd name="connsiteY116" fmla="*/ 345756 h 992788"/>
                <a:gd name="connsiteX117" fmla="*/ 915688 w 1109673"/>
                <a:gd name="connsiteY117" fmla="*/ 273270 h 992788"/>
                <a:gd name="connsiteX118" fmla="*/ 830725 w 1109673"/>
                <a:gd name="connsiteY118" fmla="*/ 264317 h 992788"/>
                <a:gd name="connsiteX119" fmla="*/ 695565 w 1109673"/>
                <a:gd name="connsiteY119" fmla="*/ 425385 h 992788"/>
                <a:gd name="connsiteX120" fmla="*/ 695374 w 1109673"/>
                <a:gd name="connsiteY120" fmla="*/ 425861 h 992788"/>
                <a:gd name="connsiteX121" fmla="*/ 694612 w 1109673"/>
                <a:gd name="connsiteY121" fmla="*/ 422813 h 992788"/>
                <a:gd name="connsiteX122" fmla="*/ 628985 w 1109673"/>
                <a:gd name="connsiteY122" fmla="*/ 322419 h 992788"/>
                <a:gd name="connsiteX123" fmla="*/ 451439 w 1109673"/>
                <a:gd name="connsiteY123" fmla="*/ 374902 h 992788"/>
                <a:gd name="connsiteX124" fmla="*/ 434199 w 1109673"/>
                <a:gd name="connsiteY124" fmla="*/ 388332 h 992788"/>
                <a:gd name="connsiteX125" fmla="*/ 338187 w 1109673"/>
                <a:gd name="connsiteY125" fmla="*/ 479106 h 99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1109673" h="992788">
                  <a:moveTo>
                    <a:pt x="500588" y="482916"/>
                  </a:moveTo>
                  <a:cubicBezTo>
                    <a:pt x="507922" y="477772"/>
                    <a:pt x="515638" y="471581"/>
                    <a:pt x="523829" y="465009"/>
                  </a:cubicBezTo>
                  <a:cubicBezTo>
                    <a:pt x="534973" y="456055"/>
                    <a:pt x="552785" y="434529"/>
                    <a:pt x="567168" y="432147"/>
                  </a:cubicBezTo>
                  <a:cubicBezTo>
                    <a:pt x="589266" y="428433"/>
                    <a:pt x="594409" y="480249"/>
                    <a:pt x="600315" y="494250"/>
                  </a:cubicBezTo>
                  <a:cubicBezTo>
                    <a:pt x="610507" y="518444"/>
                    <a:pt x="626413" y="539399"/>
                    <a:pt x="650607" y="550924"/>
                  </a:cubicBezTo>
                  <a:cubicBezTo>
                    <a:pt x="705280" y="577118"/>
                    <a:pt x="763383" y="550734"/>
                    <a:pt x="795196" y="485202"/>
                  </a:cubicBezTo>
                  <a:cubicBezTo>
                    <a:pt x="796625" y="482154"/>
                    <a:pt x="798340" y="478725"/>
                    <a:pt x="800149" y="474819"/>
                  </a:cubicBezTo>
                  <a:cubicBezTo>
                    <a:pt x="814818" y="443768"/>
                    <a:pt x="829963" y="384618"/>
                    <a:pt x="871111" y="400239"/>
                  </a:cubicBezTo>
                  <a:cubicBezTo>
                    <a:pt x="903210" y="412335"/>
                    <a:pt x="918736" y="453102"/>
                    <a:pt x="949787" y="466723"/>
                  </a:cubicBezTo>
                  <a:cubicBezTo>
                    <a:pt x="987125" y="483011"/>
                    <a:pt x="1025701" y="479010"/>
                    <a:pt x="1060849" y="458817"/>
                  </a:cubicBezTo>
                  <a:cubicBezTo>
                    <a:pt x="1108474" y="431385"/>
                    <a:pt x="1122952" y="378712"/>
                    <a:pt x="1096758" y="327658"/>
                  </a:cubicBezTo>
                  <a:cubicBezTo>
                    <a:pt x="1072755" y="280795"/>
                    <a:pt x="1066564" y="248505"/>
                    <a:pt x="1076089" y="219645"/>
                  </a:cubicBezTo>
                  <a:cubicBezTo>
                    <a:pt x="1077422" y="215549"/>
                    <a:pt x="1079327" y="210691"/>
                    <a:pt x="1081328" y="205643"/>
                  </a:cubicBezTo>
                  <a:cubicBezTo>
                    <a:pt x="1088471" y="187545"/>
                    <a:pt x="1097234" y="165066"/>
                    <a:pt x="1095996" y="139730"/>
                  </a:cubicBezTo>
                  <a:cubicBezTo>
                    <a:pt x="1094948" y="118108"/>
                    <a:pt x="1085328" y="78484"/>
                    <a:pt x="1033131" y="56958"/>
                  </a:cubicBezTo>
                  <a:cubicBezTo>
                    <a:pt x="946072" y="21048"/>
                    <a:pt x="850537" y="79818"/>
                    <a:pt x="809770" y="104868"/>
                  </a:cubicBezTo>
                  <a:cubicBezTo>
                    <a:pt x="786529" y="119156"/>
                    <a:pt x="766526" y="137349"/>
                    <a:pt x="748810" y="153446"/>
                  </a:cubicBezTo>
                  <a:cubicBezTo>
                    <a:pt x="705280" y="193070"/>
                    <a:pt x="690898" y="201738"/>
                    <a:pt x="665371" y="192213"/>
                  </a:cubicBezTo>
                  <a:cubicBezTo>
                    <a:pt x="649273" y="186212"/>
                    <a:pt x="633652" y="175258"/>
                    <a:pt x="622603" y="162018"/>
                  </a:cubicBezTo>
                  <a:cubicBezTo>
                    <a:pt x="619936" y="158875"/>
                    <a:pt x="616984" y="154779"/>
                    <a:pt x="613840" y="150398"/>
                  </a:cubicBezTo>
                  <a:cubicBezTo>
                    <a:pt x="599077" y="129919"/>
                    <a:pt x="574407" y="95724"/>
                    <a:pt x="525639" y="90009"/>
                  </a:cubicBezTo>
                  <a:cubicBezTo>
                    <a:pt x="449629" y="81151"/>
                    <a:pt x="380668" y="155446"/>
                    <a:pt x="372096" y="225264"/>
                  </a:cubicBezTo>
                  <a:cubicBezTo>
                    <a:pt x="366476" y="271270"/>
                    <a:pt x="358189" y="291654"/>
                    <a:pt x="343711" y="295845"/>
                  </a:cubicBezTo>
                  <a:cubicBezTo>
                    <a:pt x="340568" y="296797"/>
                    <a:pt x="338663" y="296988"/>
                    <a:pt x="337711" y="296988"/>
                  </a:cubicBezTo>
                  <a:cubicBezTo>
                    <a:pt x="335520" y="294987"/>
                    <a:pt x="326757" y="285177"/>
                    <a:pt x="318756" y="252411"/>
                  </a:cubicBezTo>
                  <a:cubicBezTo>
                    <a:pt x="311326" y="222026"/>
                    <a:pt x="308088" y="186402"/>
                    <a:pt x="305516" y="157732"/>
                  </a:cubicBezTo>
                  <a:cubicBezTo>
                    <a:pt x="304183" y="143254"/>
                    <a:pt x="303040" y="130776"/>
                    <a:pt x="301516" y="120204"/>
                  </a:cubicBezTo>
                  <a:cubicBezTo>
                    <a:pt x="293705" y="66578"/>
                    <a:pt x="261606" y="25811"/>
                    <a:pt x="213314" y="8475"/>
                  </a:cubicBezTo>
                  <a:cubicBezTo>
                    <a:pt x="159498" y="-10860"/>
                    <a:pt x="95014" y="3522"/>
                    <a:pt x="48913" y="45147"/>
                  </a:cubicBezTo>
                  <a:cubicBezTo>
                    <a:pt x="-18905" y="106392"/>
                    <a:pt x="21576" y="188212"/>
                    <a:pt x="43293" y="232122"/>
                  </a:cubicBezTo>
                  <a:cubicBezTo>
                    <a:pt x="50627" y="246981"/>
                    <a:pt x="58914" y="263745"/>
                    <a:pt x="60819" y="273366"/>
                  </a:cubicBezTo>
                  <a:cubicBezTo>
                    <a:pt x="65105" y="295178"/>
                    <a:pt x="60628" y="301655"/>
                    <a:pt x="43960" y="325848"/>
                  </a:cubicBezTo>
                  <a:cubicBezTo>
                    <a:pt x="34054" y="340231"/>
                    <a:pt x="21671" y="358138"/>
                    <a:pt x="11575" y="381570"/>
                  </a:cubicBezTo>
                  <a:cubicBezTo>
                    <a:pt x="-3665" y="417193"/>
                    <a:pt x="-3856" y="455579"/>
                    <a:pt x="11003" y="486726"/>
                  </a:cubicBezTo>
                  <a:cubicBezTo>
                    <a:pt x="32911" y="532446"/>
                    <a:pt x="69201" y="541399"/>
                    <a:pt x="88918" y="542637"/>
                  </a:cubicBezTo>
                  <a:cubicBezTo>
                    <a:pt x="112254" y="544161"/>
                    <a:pt x="132828" y="536827"/>
                    <a:pt x="149306" y="530922"/>
                  </a:cubicBezTo>
                  <a:cubicBezTo>
                    <a:pt x="153688" y="529398"/>
                    <a:pt x="159688" y="527207"/>
                    <a:pt x="163975" y="526064"/>
                  </a:cubicBezTo>
                  <a:cubicBezTo>
                    <a:pt x="167785" y="529017"/>
                    <a:pt x="170071" y="531779"/>
                    <a:pt x="170642" y="534255"/>
                  </a:cubicBezTo>
                  <a:cubicBezTo>
                    <a:pt x="176071" y="557496"/>
                    <a:pt x="138829" y="614646"/>
                    <a:pt x="116540" y="648746"/>
                  </a:cubicBezTo>
                  <a:cubicBezTo>
                    <a:pt x="95871" y="680464"/>
                    <a:pt x="76345" y="710373"/>
                    <a:pt x="67201" y="738662"/>
                  </a:cubicBezTo>
                  <a:cubicBezTo>
                    <a:pt x="49579" y="793335"/>
                    <a:pt x="59485" y="850866"/>
                    <a:pt x="92918" y="888681"/>
                  </a:cubicBezTo>
                  <a:cubicBezTo>
                    <a:pt x="124827" y="924685"/>
                    <a:pt x="175595" y="942687"/>
                    <a:pt x="220363" y="958499"/>
                  </a:cubicBezTo>
                  <a:cubicBezTo>
                    <a:pt x="233888" y="963261"/>
                    <a:pt x="246556" y="967738"/>
                    <a:pt x="256081" y="971929"/>
                  </a:cubicBezTo>
                  <a:cubicBezTo>
                    <a:pt x="288085" y="985931"/>
                    <a:pt x="318851" y="992789"/>
                    <a:pt x="346474" y="992789"/>
                  </a:cubicBezTo>
                  <a:cubicBezTo>
                    <a:pt x="387431" y="992789"/>
                    <a:pt x="421435" y="977739"/>
                    <a:pt x="442676" y="948307"/>
                  </a:cubicBezTo>
                  <a:cubicBezTo>
                    <a:pt x="465631" y="916494"/>
                    <a:pt x="466489" y="872012"/>
                    <a:pt x="444676" y="834960"/>
                  </a:cubicBezTo>
                  <a:cubicBezTo>
                    <a:pt x="444676" y="834864"/>
                    <a:pt x="444581" y="834769"/>
                    <a:pt x="444486" y="834674"/>
                  </a:cubicBezTo>
                  <a:cubicBezTo>
                    <a:pt x="462869" y="838389"/>
                    <a:pt x="482586" y="840579"/>
                    <a:pt x="503827" y="839246"/>
                  </a:cubicBezTo>
                  <a:cubicBezTo>
                    <a:pt x="546022" y="836674"/>
                    <a:pt x="574026" y="842294"/>
                    <a:pt x="609078" y="866106"/>
                  </a:cubicBezTo>
                  <a:cubicBezTo>
                    <a:pt x="638986" y="886395"/>
                    <a:pt x="666704" y="910302"/>
                    <a:pt x="705185" y="908493"/>
                  </a:cubicBezTo>
                  <a:cubicBezTo>
                    <a:pt x="743190" y="906683"/>
                    <a:pt x="773765" y="891443"/>
                    <a:pt x="800816" y="878013"/>
                  </a:cubicBezTo>
                  <a:cubicBezTo>
                    <a:pt x="812722" y="872107"/>
                    <a:pt x="824057" y="866487"/>
                    <a:pt x="834344" y="862868"/>
                  </a:cubicBezTo>
                  <a:cubicBezTo>
                    <a:pt x="856728" y="855153"/>
                    <a:pt x="882445" y="855153"/>
                    <a:pt x="904829" y="862868"/>
                  </a:cubicBezTo>
                  <a:cubicBezTo>
                    <a:pt x="907687" y="863820"/>
                    <a:pt x="910544" y="864868"/>
                    <a:pt x="913402" y="866011"/>
                  </a:cubicBezTo>
                  <a:cubicBezTo>
                    <a:pt x="936071" y="874393"/>
                    <a:pt x="973886" y="888395"/>
                    <a:pt x="1013033" y="869916"/>
                  </a:cubicBezTo>
                  <a:cubicBezTo>
                    <a:pt x="1042656" y="855915"/>
                    <a:pt x="1062754" y="828292"/>
                    <a:pt x="1072755" y="787620"/>
                  </a:cubicBezTo>
                  <a:cubicBezTo>
                    <a:pt x="1089995" y="717707"/>
                    <a:pt x="1082090" y="643507"/>
                    <a:pt x="1050562" y="578737"/>
                  </a:cubicBezTo>
                  <a:cubicBezTo>
                    <a:pt x="1033036" y="542733"/>
                    <a:pt x="1011128" y="517777"/>
                    <a:pt x="983696" y="502347"/>
                  </a:cubicBezTo>
                  <a:cubicBezTo>
                    <a:pt x="932071" y="473391"/>
                    <a:pt x="862729" y="482630"/>
                    <a:pt x="811008" y="525302"/>
                  </a:cubicBezTo>
                  <a:cubicBezTo>
                    <a:pt x="789958" y="542637"/>
                    <a:pt x="774718" y="567212"/>
                    <a:pt x="759954" y="590929"/>
                  </a:cubicBezTo>
                  <a:cubicBezTo>
                    <a:pt x="751286" y="604931"/>
                    <a:pt x="735856" y="629601"/>
                    <a:pt x="726045" y="637506"/>
                  </a:cubicBezTo>
                  <a:cubicBezTo>
                    <a:pt x="723473" y="634268"/>
                    <a:pt x="720520" y="629982"/>
                    <a:pt x="718234" y="626743"/>
                  </a:cubicBezTo>
                  <a:cubicBezTo>
                    <a:pt x="712138" y="618075"/>
                    <a:pt x="705185" y="608169"/>
                    <a:pt x="696136" y="598740"/>
                  </a:cubicBezTo>
                  <a:cubicBezTo>
                    <a:pt x="634510" y="534255"/>
                    <a:pt x="558691" y="558068"/>
                    <a:pt x="508494" y="573879"/>
                  </a:cubicBezTo>
                  <a:cubicBezTo>
                    <a:pt x="490206" y="579594"/>
                    <a:pt x="472966" y="585024"/>
                    <a:pt x="460393" y="585690"/>
                  </a:cubicBezTo>
                  <a:cubicBezTo>
                    <a:pt x="447534" y="586357"/>
                    <a:pt x="437723" y="582166"/>
                    <a:pt x="432865" y="573879"/>
                  </a:cubicBezTo>
                  <a:cubicBezTo>
                    <a:pt x="427436" y="564735"/>
                    <a:pt x="428674" y="551972"/>
                    <a:pt x="436294" y="539780"/>
                  </a:cubicBezTo>
                  <a:cubicBezTo>
                    <a:pt x="449629" y="518253"/>
                    <a:pt x="475537" y="500156"/>
                    <a:pt x="500493" y="482725"/>
                  </a:cubicBezTo>
                  <a:close/>
                  <a:moveTo>
                    <a:pt x="338377" y="479201"/>
                  </a:moveTo>
                  <a:cubicBezTo>
                    <a:pt x="308183" y="527778"/>
                    <a:pt x="306469" y="586643"/>
                    <a:pt x="333710" y="632744"/>
                  </a:cubicBezTo>
                  <a:cubicBezTo>
                    <a:pt x="360666" y="678369"/>
                    <a:pt x="410291" y="703896"/>
                    <a:pt x="466489" y="701038"/>
                  </a:cubicBezTo>
                  <a:cubicBezTo>
                    <a:pt x="493635" y="699609"/>
                    <a:pt x="518781" y="691704"/>
                    <a:pt x="543165" y="684084"/>
                  </a:cubicBezTo>
                  <a:cubicBezTo>
                    <a:pt x="590028" y="669320"/>
                    <a:pt x="603077" y="668367"/>
                    <a:pt x="612888" y="678559"/>
                  </a:cubicBezTo>
                  <a:cubicBezTo>
                    <a:pt x="615936" y="681798"/>
                    <a:pt x="619936" y="687417"/>
                    <a:pt x="624032" y="693323"/>
                  </a:cubicBezTo>
                  <a:cubicBezTo>
                    <a:pt x="638129" y="713325"/>
                    <a:pt x="659370" y="743424"/>
                    <a:pt x="699661" y="752187"/>
                  </a:cubicBezTo>
                  <a:cubicBezTo>
                    <a:pt x="784338" y="770571"/>
                    <a:pt x="830439" y="696371"/>
                    <a:pt x="858061" y="651984"/>
                  </a:cubicBezTo>
                  <a:cubicBezTo>
                    <a:pt x="866539" y="638364"/>
                    <a:pt x="878064" y="619790"/>
                    <a:pt x="884636" y="614456"/>
                  </a:cubicBezTo>
                  <a:cubicBezTo>
                    <a:pt x="898447" y="603026"/>
                    <a:pt x="918069" y="597882"/>
                    <a:pt x="927499" y="603121"/>
                  </a:cubicBezTo>
                  <a:cubicBezTo>
                    <a:pt x="931023" y="605121"/>
                    <a:pt x="938167" y="611122"/>
                    <a:pt x="947120" y="629410"/>
                  </a:cubicBezTo>
                  <a:cubicBezTo>
                    <a:pt x="957979" y="651794"/>
                    <a:pt x="982649" y="716754"/>
                    <a:pt x="970933" y="740853"/>
                  </a:cubicBezTo>
                  <a:cubicBezTo>
                    <a:pt x="959693" y="764189"/>
                    <a:pt x="921307" y="755426"/>
                    <a:pt x="901210" y="752473"/>
                  </a:cubicBezTo>
                  <a:cubicBezTo>
                    <a:pt x="865491" y="747234"/>
                    <a:pt x="832058" y="741900"/>
                    <a:pt x="796911" y="754092"/>
                  </a:cubicBezTo>
                  <a:cubicBezTo>
                    <a:pt x="779575" y="760093"/>
                    <a:pt x="763669" y="767999"/>
                    <a:pt x="749667" y="774952"/>
                  </a:cubicBezTo>
                  <a:cubicBezTo>
                    <a:pt x="690136" y="804575"/>
                    <a:pt x="684897" y="776381"/>
                    <a:pt x="634319" y="747330"/>
                  </a:cubicBezTo>
                  <a:cubicBezTo>
                    <a:pt x="588599" y="721136"/>
                    <a:pt x="539450" y="721707"/>
                    <a:pt x="496969" y="724279"/>
                  </a:cubicBezTo>
                  <a:cubicBezTo>
                    <a:pt x="476680" y="725517"/>
                    <a:pt x="455059" y="719136"/>
                    <a:pt x="430008" y="711801"/>
                  </a:cubicBezTo>
                  <a:cubicBezTo>
                    <a:pt x="402100" y="703610"/>
                    <a:pt x="370286" y="694275"/>
                    <a:pt x="334758" y="694656"/>
                  </a:cubicBezTo>
                  <a:cubicBezTo>
                    <a:pt x="279989" y="695228"/>
                    <a:pt x="262939" y="732471"/>
                    <a:pt x="259034" y="743901"/>
                  </a:cubicBezTo>
                  <a:cubicBezTo>
                    <a:pt x="243413" y="789144"/>
                    <a:pt x="277227" y="831340"/>
                    <a:pt x="297229" y="847342"/>
                  </a:cubicBezTo>
                  <a:cubicBezTo>
                    <a:pt x="307897" y="855534"/>
                    <a:pt x="318661" y="864297"/>
                    <a:pt x="327328" y="874203"/>
                  </a:cubicBezTo>
                  <a:cubicBezTo>
                    <a:pt x="303516" y="869535"/>
                    <a:pt x="281704" y="858010"/>
                    <a:pt x="258939" y="850009"/>
                  </a:cubicBezTo>
                  <a:cubicBezTo>
                    <a:pt x="232078" y="840484"/>
                    <a:pt x="191502" y="826197"/>
                    <a:pt x="179405" y="812481"/>
                  </a:cubicBezTo>
                  <a:cubicBezTo>
                    <a:pt x="173309" y="805527"/>
                    <a:pt x="172261" y="789144"/>
                    <a:pt x="177119" y="774190"/>
                  </a:cubicBezTo>
                  <a:cubicBezTo>
                    <a:pt x="181501" y="760569"/>
                    <a:pt x="198360" y="734757"/>
                    <a:pt x="213219" y="711897"/>
                  </a:cubicBezTo>
                  <a:cubicBezTo>
                    <a:pt x="253700" y="649794"/>
                    <a:pt x="299611" y="579309"/>
                    <a:pt x="283037" y="508157"/>
                  </a:cubicBezTo>
                  <a:cubicBezTo>
                    <a:pt x="277322" y="483773"/>
                    <a:pt x="261320" y="449197"/>
                    <a:pt x="217124" y="423194"/>
                  </a:cubicBezTo>
                  <a:cubicBezTo>
                    <a:pt x="200551" y="413383"/>
                    <a:pt x="183882" y="409954"/>
                    <a:pt x="168356" y="409954"/>
                  </a:cubicBezTo>
                  <a:cubicBezTo>
                    <a:pt x="150925" y="409954"/>
                    <a:pt x="134828" y="414240"/>
                    <a:pt x="121684" y="418622"/>
                  </a:cubicBezTo>
                  <a:cubicBezTo>
                    <a:pt x="126637" y="409287"/>
                    <a:pt x="132542" y="400620"/>
                    <a:pt x="138829" y="391571"/>
                  </a:cubicBezTo>
                  <a:cubicBezTo>
                    <a:pt x="159498" y="361662"/>
                    <a:pt x="187692" y="320800"/>
                    <a:pt x="173881" y="251172"/>
                  </a:cubicBezTo>
                  <a:cubicBezTo>
                    <a:pt x="169023" y="226598"/>
                    <a:pt x="157593" y="203547"/>
                    <a:pt x="146544" y="181164"/>
                  </a:cubicBezTo>
                  <a:cubicBezTo>
                    <a:pt x="139876" y="167829"/>
                    <a:pt x="120445" y="141635"/>
                    <a:pt x="130828" y="126490"/>
                  </a:cubicBezTo>
                  <a:cubicBezTo>
                    <a:pt x="138257" y="115632"/>
                    <a:pt x="162641" y="113060"/>
                    <a:pt x="174071" y="117156"/>
                  </a:cubicBezTo>
                  <a:cubicBezTo>
                    <a:pt x="177595" y="118394"/>
                    <a:pt x="184834" y="121061"/>
                    <a:pt x="187216" y="136968"/>
                  </a:cubicBezTo>
                  <a:cubicBezTo>
                    <a:pt x="188263" y="144397"/>
                    <a:pt x="189311" y="155541"/>
                    <a:pt x="190454" y="168305"/>
                  </a:cubicBezTo>
                  <a:cubicBezTo>
                    <a:pt x="196931" y="239647"/>
                    <a:pt x="206742" y="347565"/>
                    <a:pt x="273036" y="392714"/>
                  </a:cubicBezTo>
                  <a:cubicBezTo>
                    <a:pt x="293515" y="406716"/>
                    <a:pt x="328090" y="420527"/>
                    <a:pt x="375715" y="406620"/>
                  </a:cubicBezTo>
                  <a:cubicBezTo>
                    <a:pt x="419054" y="394047"/>
                    <a:pt x="450010" y="362234"/>
                    <a:pt x="467251" y="321372"/>
                  </a:cubicBezTo>
                  <a:cubicBezTo>
                    <a:pt x="480300" y="290415"/>
                    <a:pt x="471632" y="234313"/>
                    <a:pt x="501160" y="211834"/>
                  </a:cubicBezTo>
                  <a:cubicBezTo>
                    <a:pt x="511447" y="204024"/>
                    <a:pt x="601458" y="291368"/>
                    <a:pt x="624794" y="300131"/>
                  </a:cubicBezTo>
                  <a:cubicBezTo>
                    <a:pt x="719663" y="335564"/>
                    <a:pt x="783766" y="277176"/>
                    <a:pt x="826153" y="238599"/>
                  </a:cubicBezTo>
                  <a:cubicBezTo>
                    <a:pt x="841393" y="224693"/>
                    <a:pt x="855775" y="211644"/>
                    <a:pt x="869872" y="202976"/>
                  </a:cubicBezTo>
                  <a:cubicBezTo>
                    <a:pt x="885303" y="193546"/>
                    <a:pt x="983887" y="130205"/>
                    <a:pt x="966361" y="183259"/>
                  </a:cubicBezTo>
                  <a:cubicBezTo>
                    <a:pt x="955026" y="217359"/>
                    <a:pt x="953788" y="253649"/>
                    <a:pt x="960455" y="288796"/>
                  </a:cubicBezTo>
                  <a:cubicBezTo>
                    <a:pt x="961408" y="293749"/>
                    <a:pt x="982458" y="357281"/>
                    <a:pt x="980839" y="358138"/>
                  </a:cubicBezTo>
                  <a:cubicBezTo>
                    <a:pt x="978648" y="359281"/>
                    <a:pt x="971790" y="360329"/>
                    <a:pt x="970457" y="356995"/>
                  </a:cubicBezTo>
                  <a:cubicBezTo>
                    <a:pt x="969313" y="354233"/>
                    <a:pt x="967790" y="349280"/>
                    <a:pt x="966646" y="345756"/>
                  </a:cubicBezTo>
                  <a:cubicBezTo>
                    <a:pt x="960455" y="325848"/>
                    <a:pt x="949978" y="292416"/>
                    <a:pt x="915688" y="273270"/>
                  </a:cubicBezTo>
                  <a:cubicBezTo>
                    <a:pt x="888827" y="258221"/>
                    <a:pt x="859395" y="255173"/>
                    <a:pt x="830725" y="264317"/>
                  </a:cubicBezTo>
                  <a:cubicBezTo>
                    <a:pt x="761287" y="286510"/>
                    <a:pt x="718520" y="376807"/>
                    <a:pt x="695565" y="425385"/>
                  </a:cubicBezTo>
                  <a:cubicBezTo>
                    <a:pt x="695565" y="425575"/>
                    <a:pt x="695470" y="425670"/>
                    <a:pt x="695374" y="425861"/>
                  </a:cubicBezTo>
                  <a:cubicBezTo>
                    <a:pt x="695089" y="424813"/>
                    <a:pt x="694898" y="423765"/>
                    <a:pt x="694612" y="422813"/>
                  </a:cubicBezTo>
                  <a:cubicBezTo>
                    <a:pt x="687469" y="392428"/>
                    <a:pt x="676705" y="346422"/>
                    <a:pt x="628985" y="322419"/>
                  </a:cubicBezTo>
                  <a:cubicBezTo>
                    <a:pt x="560119" y="287844"/>
                    <a:pt x="492111" y="342327"/>
                    <a:pt x="451439" y="374902"/>
                  </a:cubicBezTo>
                  <a:cubicBezTo>
                    <a:pt x="444772" y="380236"/>
                    <a:pt x="438390" y="385284"/>
                    <a:pt x="434199" y="388332"/>
                  </a:cubicBezTo>
                  <a:cubicBezTo>
                    <a:pt x="402957" y="410240"/>
                    <a:pt x="364000" y="437481"/>
                    <a:pt x="338187" y="479106"/>
                  </a:cubicBezTo>
                  <a:close/>
                </a:path>
              </a:pathLst>
            </a:custGeom>
            <a:solidFill>
              <a:schemeClr val="accent3">
                <a:lumMod val="40000"/>
                <a:lumOff val="60000"/>
              </a:schemeClr>
            </a:solidFill>
            <a:ln w="0" cap="flat">
              <a:noFill/>
              <a:prstDash val="solid"/>
              <a:miter/>
            </a:ln>
          </p:spPr>
          <p:txBody>
            <a:bodyPr rtlCol="0" anchor="ctr"/>
            <a:lstStyle/>
            <a:p>
              <a:endParaRPr lang="en-US" dirty="0"/>
            </a:p>
          </p:txBody>
        </p:sp>
      </p:grpSp>
      <p:grpSp>
        <p:nvGrpSpPr>
          <p:cNvPr id="492" name="Group 491">
            <a:extLst>
              <a:ext uri="{FF2B5EF4-FFF2-40B4-BE49-F238E27FC236}">
                <a16:creationId xmlns:a16="http://schemas.microsoft.com/office/drawing/2014/main" id="{3EEBB493-B1B9-6E0F-CCC5-51D5DA133A54}"/>
              </a:ext>
            </a:extLst>
          </p:cNvPr>
          <p:cNvGrpSpPr/>
          <p:nvPr/>
        </p:nvGrpSpPr>
        <p:grpSpPr>
          <a:xfrm>
            <a:off x="9602817" y="3469250"/>
            <a:ext cx="874067" cy="510799"/>
            <a:chOff x="11789254" y="3505950"/>
            <a:chExt cx="1017754" cy="542925"/>
          </a:xfrm>
        </p:grpSpPr>
        <p:sp>
          <p:nvSpPr>
            <p:cNvPr id="484" name="Freeform: Shape 483">
              <a:extLst>
                <a:ext uri="{FF2B5EF4-FFF2-40B4-BE49-F238E27FC236}">
                  <a16:creationId xmlns:a16="http://schemas.microsoft.com/office/drawing/2014/main" id="{42CAB680-679C-7E98-9036-FC2270F36F47}"/>
                </a:ext>
              </a:extLst>
            </p:cNvPr>
            <p:cNvSpPr/>
            <p:nvPr/>
          </p:nvSpPr>
          <p:spPr bwMode="auto">
            <a:xfrm>
              <a:off x="11789254" y="3505950"/>
              <a:ext cx="1017754" cy="542925"/>
            </a:xfrm>
            <a:custGeom>
              <a:avLst/>
              <a:gdLst>
                <a:gd name="connsiteX0" fmla="*/ 34228 w 1017754"/>
                <a:gd name="connsiteY0" fmla="*/ 104775 h 542925"/>
                <a:gd name="connsiteX1" fmla="*/ 34228 w 1017754"/>
                <a:gd name="connsiteY1" fmla="*/ 104775 h 542925"/>
                <a:gd name="connsiteX2" fmla="*/ 77091 w 1017754"/>
                <a:gd name="connsiteY2" fmla="*/ 119062 h 542925"/>
                <a:gd name="connsiteX3" fmla="*/ 100903 w 1017754"/>
                <a:gd name="connsiteY3" fmla="*/ 171450 h 542925"/>
                <a:gd name="connsiteX4" fmla="*/ 110428 w 1017754"/>
                <a:gd name="connsiteY4" fmla="*/ 195262 h 542925"/>
                <a:gd name="connsiteX5" fmla="*/ 119953 w 1017754"/>
                <a:gd name="connsiteY5" fmla="*/ 228600 h 542925"/>
                <a:gd name="connsiteX6" fmla="*/ 139003 w 1017754"/>
                <a:gd name="connsiteY6" fmla="*/ 242887 h 542925"/>
                <a:gd name="connsiteX7" fmla="*/ 153291 w 1017754"/>
                <a:gd name="connsiteY7" fmla="*/ 290512 h 542925"/>
                <a:gd name="connsiteX8" fmla="*/ 186628 w 1017754"/>
                <a:gd name="connsiteY8" fmla="*/ 314325 h 542925"/>
                <a:gd name="connsiteX9" fmla="*/ 200916 w 1017754"/>
                <a:gd name="connsiteY9" fmla="*/ 319087 h 542925"/>
                <a:gd name="connsiteX10" fmla="*/ 243778 w 1017754"/>
                <a:gd name="connsiteY10" fmla="*/ 328612 h 542925"/>
                <a:gd name="connsiteX11" fmla="*/ 253303 w 1017754"/>
                <a:gd name="connsiteY11" fmla="*/ 342900 h 542925"/>
                <a:gd name="connsiteX12" fmla="*/ 267591 w 1017754"/>
                <a:gd name="connsiteY12" fmla="*/ 371475 h 542925"/>
                <a:gd name="connsiteX13" fmla="*/ 305691 w 1017754"/>
                <a:gd name="connsiteY13" fmla="*/ 381000 h 542925"/>
                <a:gd name="connsiteX14" fmla="*/ 329503 w 1017754"/>
                <a:gd name="connsiteY14" fmla="*/ 419100 h 542925"/>
                <a:gd name="connsiteX15" fmla="*/ 362841 w 1017754"/>
                <a:gd name="connsiteY15" fmla="*/ 447675 h 542925"/>
                <a:gd name="connsiteX16" fmla="*/ 400941 w 1017754"/>
                <a:gd name="connsiteY16" fmla="*/ 457200 h 542925"/>
                <a:gd name="connsiteX17" fmla="*/ 391416 w 1017754"/>
                <a:gd name="connsiteY17" fmla="*/ 471487 h 542925"/>
                <a:gd name="connsiteX18" fmla="*/ 453328 w 1017754"/>
                <a:gd name="connsiteY18" fmla="*/ 504825 h 542925"/>
                <a:gd name="connsiteX19" fmla="*/ 491428 w 1017754"/>
                <a:gd name="connsiteY19" fmla="*/ 509587 h 542925"/>
                <a:gd name="connsiteX20" fmla="*/ 615253 w 1017754"/>
                <a:gd name="connsiteY20" fmla="*/ 542925 h 542925"/>
                <a:gd name="connsiteX21" fmla="*/ 681928 w 1017754"/>
                <a:gd name="connsiteY21" fmla="*/ 538162 h 542925"/>
                <a:gd name="connsiteX22" fmla="*/ 715266 w 1017754"/>
                <a:gd name="connsiteY22" fmla="*/ 519112 h 542925"/>
                <a:gd name="connsiteX23" fmla="*/ 758128 w 1017754"/>
                <a:gd name="connsiteY23" fmla="*/ 504825 h 542925"/>
                <a:gd name="connsiteX24" fmla="*/ 905766 w 1017754"/>
                <a:gd name="connsiteY24" fmla="*/ 500062 h 542925"/>
                <a:gd name="connsiteX25" fmla="*/ 896241 w 1017754"/>
                <a:gd name="connsiteY25" fmla="*/ 471487 h 542925"/>
                <a:gd name="connsiteX26" fmla="*/ 867666 w 1017754"/>
                <a:gd name="connsiteY26" fmla="*/ 452437 h 542925"/>
                <a:gd name="connsiteX27" fmla="*/ 877191 w 1017754"/>
                <a:gd name="connsiteY27" fmla="*/ 381000 h 542925"/>
                <a:gd name="connsiteX28" fmla="*/ 905766 w 1017754"/>
                <a:gd name="connsiteY28" fmla="*/ 352425 h 542925"/>
                <a:gd name="connsiteX29" fmla="*/ 910528 w 1017754"/>
                <a:gd name="connsiteY29" fmla="*/ 338137 h 542925"/>
                <a:gd name="connsiteX30" fmla="*/ 924816 w 1017754"/>
                <a:gd name="connsiteY30" fmla="*/ 333375 h 542925"/>
                <a:gd name="connsiteX31" fmla="*/ 1001016 w 1017754"/>
                <a:gd name="connsiteY31" fmla="*/ 309562 h 542925"/>
                <a:gd name="connsiteX32" fmla="*/ 1005778 w 1017754"/>
                <a:gd name="connsiteY32" fmla="*/ 295275 h 542925"/>
                <a:gd name="connsiteX33" fmla="*/ 1010541 w 1017754"/>
                <a:gd name="connsiteY33" fmla="*/ 257175 h 542925"/>
                <a:gd name="connsiteX34" fmla="*/ 986728 w 1017754"/>
                <a:gd name="connsiteY34" fmla="*/ 242887 h 542925"/>
                <a:gd name="connsiteX35" fmla="*/ 977203 w 1017754"/>
                <a:gd name="connsiteY35" fmla="*/ 219075 h 542925"/>
                <a:gd name="connsiteX36" fmla="*/ 967678 w 1017754"/>
                <a:gd name="connsiteY36" fmla="*/ 180975 h 542925"/>
                <a:gd name="connsiteX37" fmla="*/ 953391 w 1017754"/>
                <a:gd name="connsiteY37" fmla="*/ 171450 h 542925"/>
                <a:gd name="connsiteX38" fmla="*/ 896241 w 1017754"/>
                <a:gd name="connsiteY38" fmla="*/ 166687 h 542925"/>
                <a:gd name="connsiteX39" fmla="*/ 853378 w 1017754"/>
                <a:gd name="connsiteY39" fmla="*/ 138112 h 542925"/>
                <a:gd name="connsiteX40" fmla="*/ 834328 w 1017754"/>
                <a:gd name="connsiteY40" fmla="*/ 133350 h 542925"/>
                <a:gd name="connsiteX41" fmla="*/ 648591 w 1017754"/>
                <a:gd name="connsiteY41" fmla="*/ 147637 h 542925"/>
                <a:gd name="connsiteX42" fmla="*/ 639066 w 1017754"/>
                <a:gd name="connsiteY42" fmla="*/ 161925 h 542925"/>
                <a:gd name="connsiteX43" fmla="*/ 610491 w 1017754"/>
                <a:gd name="connsiteY43" fmla="*/ 166687 h 542925"/>
                <a:gd name="connsiteX44" fmla="*/ 548578 w 1017754"/>
                <a:gd name="connsiteY44" fmla="*/ 161925 h 542925"/>
                <a:gd name="connsiteX45" fmla="*/ 534291 w 1017754"/>
                <a:gd name="connsiteY45" fmla="*/ 157162 h 542925"/>
                <a:gd name="connsiteX46" fmla="*/ 472378 w 1017754"/>
                <a:gd name="connsiteY46" fmla="*/ 152400 h 542925"/>
                <a:gd name="connsiteX47" fmla="*/ 410466 w 1017754"/>
                <a:gd name="connsiteY47" fmla="*/ 152400 h 542925"/>
                <a:gd name="connsiteX48" fmla="*/ 396178 w 1017754"/>
                <a:gd name="connsiteY48" fmla="*/ 138112 h 542925"/>
                <a:gd name="connsiteX49" fmla="*/ 381891 w 1017754"/>
                <a:gd name="connsiteY49" fmla="*/ 133350 h 542925"/>
                <a:gd name="connsiteX50" fmla="*/ 367603 w 1017754"/>
                <a:gd name="connsiteY50" fmla="*/ 123825 h 542925"/>
                <a:gd name="connsiteX51" fmla="*/ 339028 w 1017754"/>
                <a:gd name="connsiteY51" fmla="*/ 119062 h 542925"/>
                <a:gd name="connsiteX52" fmla="*/ 315216 w 1017754"/>
                <a:gd name="connsiteY52" fmla="*/ 114300 h 542925"/>
                <a:gd name="connsiteX53" fmla="*/ 296166 w 1017754"/>
                <a:gd name="connsiteY53" fmla="*/ 80962 h 542925"/>
                <a:gd name="connsiteX54" fmla="*/ 291403 w 1017754"/>
                <a:gd name="connsiteY54" fmla="*/ 66675 h 542925"/>
                <a:gd name="connsiteX55" fmla="*/ 286641 w 1017754"/>
                <a:gd name="connsiteY55" fmla="*/ 47625 h 542925"/>
                <a:gd name="connsiteX56" fmla="*/ 262828 w 1017754"/>
                <a:gd name="connsiteY56" fmla="*/ 33337 h 542925"/>
                <a:gd name="connsiteX57" fmla="*/ 248541 w 1017754"/>
                <a:gd name="connsiteY57" fmla="*/ 23812 h 542925"/>
                <a:gd name="connsiteX58" fmla="*/ 234253 w 1017754"/>
                <a:gd name="connsiteY58" fmla="*/ 9525 h 542925"/>
                <a:gd name="connsiteX59" fmla="*/ 205678 w 1017754"/>
                <a:gd name="connsiteY59" fmla="*/ 0 h 542925"/>
                <a:gd name="connsiteX60" fmla="*/ 158053 w 1017754"/>
                <a:gd name="connsiteY60" fmla="*/ 4762 h 542925"/>
                <a:gd name="connsiteX61" fmla="*/ 139003 w 1017754"/>
                <a:gd name="connsiteY61" fmla="*/ 14287 h 542925"/>
                <a:gd name="connsiteX62" fmla="*/ 110428 w 1017754"/>
                <a:gd name="connsiteY62" fmla="*/ 4762 h 542925"/>
                <a:gd name="connsiteX63" fmla="*/ 86616 w 1017754"/>
                <a:gd name="connsiteY63" fmla="*/ 0 h 542925"/>
                <a:gd name="connsiteX64" fmla="*/ 891 w 1017754"/>
                <a:gd name="connsiteY64" fmla="*/ 9525 h 542925"/>
                <a:gd name="connsiteX65" fmla="*/ 15178 w 1017754"/>
                <a:gd name="connsiteY65" fmla="*/ 14287 h 542925"/>
                <a:gd name="connsiteX66" fmla="*/ 10416 w 1017754"/>
                <a:gd name="connsiteY66" fmla="*/ 28575 h 542925"/>
                <a:gd name="connsiteX67" fmla="*/ 19941 w 1017754"/>
                <a:gd name="connsiteY67" fmla="*/ 76200 h 542925"/>
                <a:gd name="connsiteX68" fmla="*/ 34228 w 1017754"/>
                <a:gd name="connsiteY68" fmla="*/ 104775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017754" h="542925">
                  <a:moveTo>
                    <a:pt x="34228" y="104775"/>
                  </a:moveTo>
                  <a:lnTo>
                    <a:pt x="34228" y="104775"/>
                  </a:lnTo>
                  <a:cubicBezTo>
                    <a:pt x="48516" y="109537"/>
                    <a:pt x="67450" y="107492"/>
                    <a:pt x="77091" y="119062"/>
                  </a:cubicBezTo>
                  <a:cubicBezTo>
                    <a:pt x="144443" y="199884"/>
                    <a:pt x="38472" y="140234"/>
                    <a:pt x="100903" y="171450"/>
                  </a:cubicBezTo>
                  <a:cubicBezTo>
                    <a:pt x="104078" y="179387"/>
                    <a:pt x="107725" y="187152"/>
                    <a:pt x="110428" y="195262"/>
                  </a:cubicBezTo>
                  <a:cubicBezTo>
                    <a:pt x="114083" y="206226"/>
                    <a:pt x="114007" y="218690"/>
                    <a:pt x="119953" y="228600"/>
                  </a:cubicBezTo>
                  <a:cubicBezTo>
                    <a:pt x="124037" y="235406"/>
                    <a:pt x="132653" y="238125"/>
                    <a:pt x="139003" y="242887"/>
                  </a:cubicBezTo>
                  <a:cubicBezTo>
                    <a:pt x="142078" y="255184"/>
                    <a:pt x="148022" y="281027"/>
                    <a:pt x="153291" y="290512"/>
                  </a:cubicBezTo>
                  <a:cubicBezTo>
                    <a:pt x="160097" y="302763"/>
                    <a:pt x="174731" y="309226"/>
                    <a:pt x="186628" y="314325"/>
                  </a:cubicBezTo>
                  <a:cubicBezTo>
                    <a:pt x="191242" y="316302"/>
                    <a:pt x="196089" y="317708"/>
                    <a:pt x="200916" y="319087"/>
                  </a:cubicBezTo>
                  <a:cubicBezTo>
                    <a:pt x="216620" y="323574"/>
                    <a:pt x="227396" y="325336"/>
                    <a:pt x="243778" y="328612"/>
                  </a:cubicBezTo>
                  <a:cubicBezTo>
                    <a:pt x="246953" y="333375"/>
                    <a:pt x="250523" y="337896"/>
                    <a:pt x="253303" y="342900"/>
                  </a:cubicBezTo>
                  <a:cubicBezTo>
                    <a:pt x="258475" y="352209"/>
                    <a:pt x="258978" y="365211"/>
                    <a:pt x="267591" y="371475"/>
                  </a:cubicBezTo>
                  <a:cubicBezTo>
                    <a:pt x="278178" y="379175"/>
                    <a:pt x="292991" y="377825"/>
                    <a:pt x="305691" y="381000"/>
                  </a:cubicBezTo>
                  <a:cubicBezTo>
                    <a:pt x="313628" y="393700"/>
                    <a:pt x="321463" y="406465"/>
                    <a:pt x="329503" y="419100"/>
                  </a:cubicBezTo>
                  <a:cubicBezTo>
                    <a:pt x="340057" y="435685"/>
                    <a:pt x="340761" y="439182"/>
                    <a:pt x="362841" y="447675"/>
                  </a:cubicBezTo>
                  <a:cubicBezTo>
                    <a:pt x="375059" y="452374"/>
                    <a:pt x="388241" y="454025"/>
                    <a:pt x="400941" y="457200"/>
                  </a:cubicBezTo>
                  <a:cubicBezTo>
                    <a:pt x="397766" y="461962"/>
                    <a:pt x="389091" y="466257"/>
                    <a:pt x="391416" y="471487"/>
                  </a:cubicBezTo>
                  <a:cubicBezTo>
                    <a:pt x="406114" y="504556"/>
                    <a:pt x="424835" y="501026"/>
                    <a:pt x="453328" y="504825"/>
                  </a:cubicBezTo>
                  <a:lnTo>
                    <a:pt x="491428" y="509587"/>
                  </a:lnTo>
                  <a:cubicBezTo>
                    <a:pt x="595927" y="540937"/>
                    <a:pt x="553981" y="532712"/>
                    <a:pt x="615253" y="542925"/>
                  </a:cubicBezTo>
                  <a:cubicBezTo>
                    <a:pt x="637478" y="541337"/>
                    <a:pt x="659950" y="541825"/>
                    <a:pt x="681928" y="538162"/>
                  </a:cubicBezTo>
                  <a:cubicBezTo>
                    <a:pt x="698919" y="535330"/>
                    <a:pt x="700859" y="525115"/>
                    <a:pt x="715266" y="519112"/>
                  </a:cubicBezTo>
                  <a:cubicBezTo>
                    <a:pt x="729168" y="513320"/>
                    <a:pt x="743143" y="506324"/>
                    <a:pt x="758128" y="504825"/>
                  </a:cubicBezTo>
                  <a:cubicBezTo>
                    <a:pt x="807122" y="499926"/>
                    <a:pt x="856553" y="501650"/>
                    <a:pt x="905766" y="500062"/>
                  </a:cubicBezTo>
                  <a:cubicBezTo>
                    <a:pt x="902591" y="490537"/>
                    <a:pt x="902513" y="479327"/>
                    <a:pt x="896241" y="471487"/>
                  </a:cubicBezTo>
                  <a:cubicBezTo>
                    <a:pt x="889090" y="462548"/>
                    <a:pt x="867666" y="452437"/>
                    <a:pt x="867666" y="452437"/>
                  </a:cubicBezTo>
                  <a:cubicBezTo>
                    <a:pt x="860260" y="422818"/>
                    <a:pt x="856347" y="420371"/>
                    <a:pt x="877191" y="381000"/>
                  </a:cubicBezTo>
                  <a:cubicBezTo>
                    <a:pt x="883494" y="369095"/>
                    <a:pt x="905766" y="352425"/>
                    <a:pt x="905766" y="352425"/>
                  </a:cubicBezTo>
                  <a:cubicBezTo>
                    <a:pt x="907353" y="347662"/>
                    <a:pt x="906978" y="341687"/>
                    <a:pt x="910528" y="338137"/>
                  </a:cubicBezTo>
                  <a:cubicBezTo>
                    <a:pt x="914078" y="334587"/>
                    <a:pt x="920007" y="334818"/>
                    <a:pt x="924816" y="333375"/>
                  </a:cubicBezTo>
                  <a:cubicBezTo>
                    <a:pt x="993095" y="312892"/>
                    <a:pt x="920525" y="336393"/>
                    <a:pt x="1001016" y="309562"/>
                  </a:cubicBezTo>
                  <a:cubicBezTo>
                    <a:pt x="1002603" y="304800"/>
                    <a:pt x="1003533" y="299765"/>
                    <a:pt x="1005778" y="295275"/>
                  </a:cubicBezTo>
                  <a:cubicBezTo>
                    <a:pt x="1013113" y="280605"/>
                    <a:pt x="1025872" y="277616"/>
                    <a:pt x="1010541" y="257175"/>
                  </a:cubicBezTo>
                  <a:cubicBezTo>
                    <a:pt x="1004987" y="249770"/>
                    <a:pt x="994666" y="247650"/>
                    <a:pt x="986728" y="242887"/>
                  </a:cubicBezTo>
                  <a:cubicBezTo>
                    <a:pt x="983553" y="234950"/>
                    <a:pt x="979717" y="227246"/>
                    <a:pt x="977203" y="219075"/>
                  </a:cubicBezTo>
                  <a:cubicBezTo>
                    <a:pt x="973353" y="206563"/>
                    <a:pt x="973532" y="192684"/>
                    <a:pt x="967678" y="180975"/>
                  </a:cubicBezTo>
                  <a:cubicBezTo>
                    <a:pt x="965118" y="175856"/>
                    <a:pt x="959004" y="172573"/>
                    <a:pt x="953391" y="171450"/>
                  </a:cubicBezTo>
                  <a:cubicBezTo>
                    <a:pt x="934646" y="167701"/>
                    <a:pt x="915291" y="168275"/>
                    <a:pt x="896241" y="166687"/>
                  </a:cubicBezTo>
                  <a:cubicBezTo>
                    <a:pt x="883154" y="156872"/>
                    <a:pt x="868407" y="144791"/>
                    <a:pt x="853378" y="138112"/>
                  </a:cubicBezTo>
                  <a:cubicBezTo>
                    <a:pt x="847397" y="135454"/>
                    <a:pt x="840678" y="134937"/>
                    <a:pt x="834328" y="133350"/>
                  </a:cubicBezTo>
                  <a:cubicBezTo>
                    <a:pt x="772416" y="138112"/>
                    <a:pt x="710032" y="138646"/>
                    <a:pt x="648591" y="147637"/>
                  </a:cubicBezTo>
                  <a:cubicBezTo>
                    <a:pt x="642927" y="148466"/>
                    <a:pt x="644186" y="159365"/>
                    <a:pt x="639066" y="161925"/>
                  </a:cubicBezTo>
                  <a:cubicBezTo>
                    <a:pt x="630429" y="166243"/>
                    <a:pt x="620016" y="165100"/>
                    <a:pt x="610491" y="166687"/>
                  </a:cubicBezTo>
                  <a:cubicBezTo>
                    <a:pt x="589853" y="165100"/>
                    <a:pt x="569117" y="164492"/>
                    <a:pt x="548578" y="161925"/>
                  </a:cubicBezTo>
                  <a:cubicBezTo>
                    <a:pt x="543597" y="161302"/>
                    <a:pt x="539272" y="157785"/>
                    <a:pt x="534291" y="157162"/>
                  </a:cubicBezTo>
                  <a:cubicBezTo>
                    <a:pt x="513752" y="154595"/>
                    <a:pt x="493016" y="153987"/>
                    <a:pt x="472378" y="152400"/>
                  </a:cubicBezTo>
                  <a:cubicBezTo>
                    <a:pt x="449477" y="156216"/>
                    <a:pt x="433895" y="161772"/>
                    <a:pt x="410466" y="152400"/>
                  </a:cubicBezTo>
                  <a:cubicBezTo>
                    <a:pt x="404212" y="149899"/>
                    <a:pt x="401782" y="141848"/>
                    <a:pt x="396178" y="138112"/>
                  </a:cubicBezTo>
                  <a:cubicBezTo>
                    <a:pt x="392001" y="135327"/>
                    <a:pt x="386653" y="134937"/>
                    <a:pt x="381891" y="133350"/>
                  </a:cubicBezTo>
                  <a:cubicBezTo>
                    <a:pt x="377128" y="130175"/>
                    <a:pt x="373033" y="125635"/>
                    <a:pt x="367603" y="123825"/>
                  </a:cubicBezTo>
                  <a:cubicBezTo>
                    <a:pt x="358442" y="120771"/>
                    <a:pt x="348529" y="120789"/>
                    <a:pt x="339028" y="119062"/>
                  </a:cubicBezTo>
                  <a:cubicBezTo>
                    <a:pt x="331064" y="117614"/>
                    <a:pt x="323153" y="115887"/>
                    <a:pt x="315216" y="114300"/>
                  </a:cubicBezTo>
                  <a:cubicBezTo>
                    <a:pt x="305650" y="99950"/>
                    <a:pt x="303418" y="97882"/>
                    <a:pt x="296166" y="80962"/>
                  </a:cubicBezTo>
                  <a:cubicBezTo>
                    <a:pt x="294188" y="76348"/>
                    <a:pt x="292782" y="71502"/>
                    <a:pt x="291403" y="66675"/>
                  </a:cubicBezTo>
                  <a:cubicBezTo>
                    <a:pt x="289605" y="60381"/>
                    <a:pt x="290901" y="52595"/>
                    <a:pt x="286641" y="47625"/>
                  </a:cubicBezTo>
                  <a:cubicBezTo>
                    <a:pt x="280617" y="40597"/>
                    <a:pt x="270678" y="38243"/>
                    <a:pt x="262828" y="33337"/>
                  </a:cubicBezTo>
                  <a:cubicBezTo>
                    <a:pt x="257974" y="30303"/>
                    <a:pt x="252938" y="27476"/>
                    <a:pt x="248541" y="23812"/>
                  </a:cubicBezTo>
                  <a:cubicBezTo>
                    <a:pt x="243367" y="19500"/>
                    <a:pt x="240141" y="12796"/>
                    <a:pt x="234253" y="9525"/>
                  </a:cubicBezTo>
                  <a:cubicBezTo>
                    <a:pt x="225476" y="4649"/>
                    <a:pt x="215203" y="3175"/>
                    <a:pt x="205678" y="0"/>
                  </a:cubicBezTo>
                  <a:cubicBezTo>
                    <a:pt x="189803" y="1587"/>
                    <a:pt x="173653" y="1419"/>
                    <a:pt x="158053" y="4762"/>
                  </a:cubicBezTo>
                  <a:cubicBezTo>
                    <a:pt x="151111" y="6250"/>
                    <a:pt x="146103" y="14287"/>
                    <a:pt x="139003" y="14287"/>
                  </a:cubicBezTo>
                  <a:cubicBezTo>
                    <a:pt x="128963" y="14287"/>
                    <a:pt x="120273" y="6731"/>
                    <a:pt x="110428" y="4762"/>
                  </a:cubicBezTo>
                  <a:lnTo>
                    <a:pt x="86616" y="0"/>
                  </a:lnTo>
                  <a:cubicBezTo>
                    <a:pt x="58041" y="3175"/>
                    <a:pt x="29084" y="3887"/>
                    <a:pt x="891" y="9525"/>
                  </a:cubicBezTo>
                  <a:cubicBezTo>
                    <a:pt x="-4031" y="10509"/>
                    <a:pt x="12933" y="9797"/>
                    <a:pt x="15178" y="14287"/>
                  </a:cubicBezTo>
                  <a:cubicBezTo>
                    <a:pt x="17423" y="18777"/>
                    <a:pt x="12003" y="23812"/>
                    <a:pt x="10416" y="28575"/>
                  </a:cubicBezTo>
                  <a:cubicBezTo>
                    <a:pt x="13591" y="44450"/>
                    <a:pt x="11784" y="62216"/>
                    <a:pt x="19941" y="76200"/>
                  </a:cubicBezTo>
                  <a:cubicBezTo>
                    <a:pt x="24248" y="83584"/>
                    <a:pt x="31847" y="100013"/>
                    <a:pt x="34228" y="104775"/>
                  </a:cubicBezTo>
                  <a:close/>
                </a:path>
              </a:pathLst>
            </a:custGeom>
            <a:solidFill>
              <a:schemeClr val="accent5"/>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5" name="Oval 484">
              <a:extLst>
                <a:ext uri="{FF2B5EF4-FFF2-40B4-BE49-F238E27FC236}">
                  <a16:creationId xmlns:a16="http://schemas.microsoft.com/office/drawing/2014/main" id="{DBB98B5E-3F57-05DA-2FBC-575DA1814B5D}"/>
                </a:ext>
              </a:extLst>
            </p:cNvPr>
            <p:cNvSpPr/>
            <p:nvPr/>
          </p:nvSpPr>
          <p:spPr bwMode="auto">
            <a:xfrm>
              <a:off x="11856984" y="3536428"/>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6" name="Oval 485">
              <a:extLst>
                <a:ext uri="{FF2B5EF4-FFF2-40B4-BE49-F238E27FC236}">
                  <a16:creationId xmlns:a16="http://schemas.microsoft.com/office/drawing/2014/main" id="{4749AFAF-A62D-BD5D-A60B-07F1EAD8C2A0}"/>
                </a:ext>
              </a:extLst>
            </p:cNvPr>
            <p:cNvSpPr/>
            <p:nvPr/>
          </p:nvSpPr>
          <p:spPr bwMode="auto">
            <a:xfrm>
              <a:off x="12071725" y="3660345"/>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7" name="Oval 486">
              <a:extLst>
                <a:ext uri="{FF2B5EF4-FFF2-40B4-BE49-F238E27FC236}">
                  <a16:creationId xmlns:a16="http://schemas.microsoft.com/office/drawing/2014/main" id="{A808B111-C5BC-09D5-D921-4C2790D646C0}"/>
                </a:ext>
              </a:extLst>
            </p:cNvPr>
            <p:cNvSpPr/>
            <p:nvPr/>
          </p:nvSpPr>
          <p:spPr bwMode="auto">
            <a:xfrm>
              <a:off x="11955106" y="3721554"/>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8" name="Oval 487">
              <a:extLst>
                <a:ext uri="{FF2B5EF4-FFF2-40B4-BE49-F238E27FC236}">
                  <a16:creationId xmlns:a16="http://schemas.microsoft.com/office/drawing/2014/main" id="{BB58E807-D4A5-8F3E-3CEE-525F2491727C}"/>
                </a:ext>
              </a:extLst>
            </p:cNvPr>
            <p:cNvSpPr/>
            <p:nvPr/>
          </p:nvSpPr>
          <p:spPr bwMode="auto">
            <a:xfrm>
              <a:off x="12264146" y="3693697"/>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9" name="Oval 488">
              <a:extLst>
                <a:ext uri="{FF2B5EF4-FFF2-40B4-BE49-F238E27FC236}">
                  <a16:creationId xmlns:a16="http://schemas.microsoft.com/office/drawing/2014/main" id="{840870C6-8EA2-0071-5816-82F499ABA371}"/>
                </a:ext>
              </a:extLst>
            </p:cNvPr>
            <p:cNvSpPr/>
            <p:nvPr/>
          </p:nvSpPr>
          <p:spPr bwMode="auto">
            <a:xfrm>
              <a:off x="12193356" y="3831795"/>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0" name="Oval 489">
              <a:extLst>
                <a:ext uri="{FF2B5EF4-FFF2-40B4-BE49-F238E27FC236}">
                  <a16:creationId xmlns:a16="http://schemas.microsoft.com/office/drawing/2014/main" id="{9B62B235-E825-C93A-998D-9240E76AA1D6}"/>
                </a:ext>
              </a:extLst>
            </p:cNvPr>
            <p:cNvSpPr/>
            <p:nvPr/>
          </p:nvSpPr>
          <p:spPr bwMode="auto">
            <a:xfrm>
              <a:off x="12611939" y="3718197"/>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1" name="Oval 490">
              <a:extLst>
                <a:ext uri="{FF2B5EF4-FFF2-40B4-BE49-F238E27FC236}">
                  <a16:creationId xmlns:a16="http://schemas.microsoft.com/office/drawing/2014/main" id="{EA1F0999-2D81-0CCF-3DA4-DA68CED43211}"/>
                </a:ext>
              </a:extLst>
            </p:cNvPr>
            <p:cNvSpPr/>
            <p:nvPr/>
          </p:nvSpPr>
          <p:spPr bwMode="auto">
            <a:xfrm>
              <a:off x="12486052" y="3683800"/>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9" name="TextBox 178">
            <a:extLst>
              <a:ext uri="{FF2B5EF4-FFF2-40B4-BE49-F238E27FC236}">
                <a16:creationId xmlns:a16="http://schemas.microsoft.com/office/drawing/2014/main" id="{19B3D893-482E-5DE8-F981-04009B6DEB00}"/>
              </a:ext>
            </a:extLst>
          </p:cNvPr>
          <p:cNvSpPr txBox="1"/>
          <p:nvPr/>
        </p:nvSpPr>
        <p:spPr bwMode="auto">
          <a:xfrm>
            <a:off x="10461102" y="3705452"/>
            <a:ext cx="788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Adipose</a:t>
            </a:r>
          </a:p>
        </p:txBody>
      </p:sp>
      <p:cxnSp>
        <p:nvCxnSpPr>
          <p:cNvPr id="277" name="Straight Arrow Connector 276">
            <a:extLst>
              <a:ext uri="{FF2B5EF4-FFF2-40B4-BE49-F238E27FC236}">
                <a16:creationId xmlns:a16="http://schemas.microsoft.com/office/drawing/2014/main" id="{0416556C-F547-F2F2-6FC6-B19CE4210C3E}"/>
              </a:ext>
            </a:extLst>
          </p:cNvPr>
          <p:cNvCxnSpPr>
            <a:cxnSpLocks/>
          </p:cNvCxnSpPr>
          <p:nvPr/>
        </p:nvCxnSpPr>
        <p:spPr bwMode="auto">
          <a:xfrm>
            <a:off x="9439275" y="3774122"/>
            <a:ext cx="372010" cy="0"/>
          </a:xfrm>
          <a:prstGeom prst="straightConnector1">
            <a:avLst/>
          </a:prstGeom>
          <a:noFill/>
          <a:ln w="28575" cap="flat" cmpd="sng" algn="ctr">
            <a:solidFill>
              <a:schemeClr val="bg1"/>
            </a:solidFill>
            <a:prstDash val="solid"/>
            <a:round/>
            <a:headEnd type="none" w="med" len="med"/>
            <a:tailEnd type="triangle"/>
          </a:ln>
          <a:effectLst/>
        </p:spPr>
      </p:cxnSp>
      <p:sp>
        <p:nvSpPr>
          <p:cNvPr id="314" name="Freeform: Shape 313">
            <a:extLst>
              <a:ext uri="{FF2B5EF4-FFF2-40B4-BE49-F238E27FC236}">
                <a16:creationId xmlns:a16="http://schemas.microsoft.com/office/drawing/2014/main" id="{777F39EE-9D1F-E356-A670-907EC46D4EC0}"/>
              </a:ext>
            </a:extLst>
          </p:cNvPr>
          <p:cNvSpPr/>
          <p:nvPr/>
        </p:nvSpPr>
        <p:spPr bwMode="auto">
          <a:xfrm flipV="1">
            <a:off x="10086974" y="3779706"/>
            <a:ext cx="451547" cy="84630"/>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cxnSp>
        <p:nvCxnSpPr>
          <p:cNvPr id="275" name="Straight Arrow Connector 274">
            <a:extLst>
              <a:ext uri="{FF2B5EF4-FFF2-40B4-BE49-F238E27FC236}">
                <a16:creationId xmlns:a16="http://schemas.microsoft.com/office/drawing/2014/main" id="{D1842340-14E8-7420-DB4C-F622B7D515D0}"/>
              </a:ext>
            </a:extLst>
          </p:cNvPr>
          <p:cNvCxnSpPr>
            <a:cxnSpLocks/>
          </p:cNvCxnSpPr>
          <p:nvPr/>
        </p:nvCxnSpPr>
        <p:spPr bwMode="auto">
          <a:xfrm>
            <a:off x="9439275" y="3505950"/>
            <a:ext cx="74402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248800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E1C8CF-A7EB-F67A-E4B0-C725135B0F87}"/>
              </a:ext>
            </a:extLst>
          </p:cNvPr>
          <p:cNvSpPr/>
          <p:nvPr/>
        </p:nvSpPr>
        <p:spPr bwMode="auto">
          <a:xfrm>
            <a:off x="4914900" y="5171768"/>
            <a:ext cx="589936" cy="5567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1B843AEF-0F6E-D2C4-4BB5-2917C8C69582}"/>
              </a:ext>
            </a:extLst>
          </p:cNvPr>
          <p:cNvSpPr/>
          <p:nvPr/>
        </p:nvSpPr>
        <p:spPr bwMode="auto">
          <a:xfrm>
            <a:off x="5690010" y="3844414"/>
            <a:ext cx="589936" cy="18841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CBCF9174-A035-A3DA-2C20-42B1516E4A16}"/>
              </a:ext>
            </a:extLst>
          </p:cNvPr>
          <p:cNvSpPr/>
          <p:nvPr/>
        </p:nvSpPr>
        <p:spPr bwMode="auto">
          <a:xfrm>
            <a:off x="6465120" y="3372464"/>
            <a:ext cx="589936" cy="235610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8772EAB7-103D-3624-95AF-8C3924E272D1}"/>
              </a:ext>
            </a:extLst>
          </p:cNvPr>
          <p:cNvSpPr/>
          <p:nvPr/>
        </p:nvSpPr>
        <p:spPr bwMode="auto">
          <a:xfrm>
            <a:off x="7240229" y="4444182"/>
            <a:ext cx="589936" cy="1284384"/>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D8E22EC3-3639-F048-9E51-7E61F9E6E66C}"/>
              </a:ext>
            </a:extLst>
          </p:cNvPr>
          <p:cNvSpPr/>
          <p:nvPr/>
        </p:nvSpPr>
        <p:spPr bwMode="auto">
          <a:xfrm>
            <a:off x="963561" y="3333135"/>
            <a:ext cx="589936" cy="5112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87AB1E4F-AC5F-3193-726F-4ADFD4FE6B5F}"/>
              </a:ext>
            </a:extLst>
          </p:cNvPr>
          <p:cNvSpPr/>
          <p:nvPr/>
        </p:nvSpPr>
        <p:spPr bwMode="auto">
          <a:xfrm>
            <a:off x="1738671" y="3333134"/>
            <a:ext cx="589936" cy="18810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4BE0549-9CF1-730D-DAC4-EFBEF6D19F40}"/>
              </a:ext>
            </a:extLst>
          </p:cNvPr>
          <p:cNvSpPr/>
          <p:nvPr/>
        </p:nvSpPr>
        <p:spPr bwMode="auto">
          <a:xfrm>
            <a:off x="2513781" y="3333134"/>
            <a:ext cx="589936" cy="217420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08BFB503-6904-8A1E-3710-910FB25FBD34}"/>
              </a:ext>
            </a:extLst>
          </p:cNvPr>
          <p:cNvSpPr/>
          <p:nvPr/>
        </p:nvSpPr>
        <p:spPr bwMode="auto">
          <a:xfrm>
            <a:off x="3288890" y="3333134"/>
            <a:ext cx="589936" cy="1169063"/>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itle 2">
            <a:extLst>
              <a:ext uri="{FF2B5EF4-FFF2-40B4-BE49-F238E27FC236}">
                <a16:creationId xmlns:a16="http://schemas.microsoft.com/office/drawing/2014/main" id="{580516F0-65CC-CE4B-992A-B4D1347ADDE4}"/>
              </a:ext>
            </a:extLst>
          </p:cNvPr>
          <p:cNvSpPr>
            <a:spLocks noGrp="1"/>
          </p:cNvSpPr>
          <p:nvPr>
            <p:ph type="title"/>
          </p:nvPr>
        </p:nvSpPr>
        <p:spPr/>
        <p:txBody>
          <a:bodyPr>
            <a:noAutofit/>
          </a:bodyPr>
          <a:lstStyle/>
          <a:p>
            <a:r>
              <a:rPr lang="en-US" sz="3400" dirty="0"/>
              <a:t>Resmetirom (MGL-3196): ↓ Hepatic Fat at Wk 12 MRI-PDFF; Associated With MASH Resolution at Wk 36 Biopsy</a:t>
            </a:r>
          </a:p>
        </p:txBody>
      </p:sp>
      <p:sp>
        <p:nvSpPr>
          <p:cNvPr id="9" name="TextBox 8">
            <a:extLst>
              <a:ext uri="{FF2B5EF4-FFF2-40B4-BE49-F238E27FC236}">
                <a16:creationId xmlns:a16="http://schemas.microsoft.com/office/drawing/2014/main" id="{BD10C589-528E-9C47-9C66-E5A085D135A4}"/>
              </a:ext>
            </a:extLst>
          </p:cNvPr>
          <p:cNvSpPr txBox="1"/>
          <p:nvPr/>
        </p:nvSpPr>
        <p:spPr>
          <a:xfrm>
            <a:off x="7968118" y="1578077"/>
            <a:ext cx="4223882" cy="400110"/>
          </a:xfrm>
          <a:prstGeom prst="rect">
            <a:avLst/>
          </a:prstGeom>
          <a:noFill/>
        </p:spPr>
        <p:txBody>
          <a:bodyPr wrap="square" rtlCol="0">
            <a:spAutoFit/>
          </a:bodyPr>
          <a:lstStyle/>
          <a:p>
            <a:pPr algn="ctr"/>
            <a:r>
              <a:rPr lang="en-US" sz="2000" b="1" dirty="0">
                <a:solidFill>
                  <a:schemeClr val="bg1"/>
                </a:solidFill>
              </a:rPr>
              <a:t>MASH Resolution at Wk 36 Biopsy</a:t>
            </a:r>
          </a:p>
        </p:txBody>
      </p:sp>
      <p:sp>
        <p:nvSpPr>
          <p:cNvPr id="10" name="TextBox 9">
            <a:extLst>
              <a:ext uri="{FF2B5EF4-FFF2-40B4-BE49-F238E27FC236}">
                <a16:creationId xmlns:a16="http://schemas.microsoft.com/office/drawing/2014/main" id="{4159518B-7034-A346-991E-4A24EEF78511}"/>
              </a:ext>
            </a:extLst>
          </p:cNvPr>
          <p:cNvSpPr txBox="1"/>
          <p:nvPr/>
        </p:nvSpPr>
        <p:spPr>
          <a:xfrm>
            <a:off x="717549" y="1578077"/>
            <a:ext cx="7030269" cy="400110"/>
          </a:xfrm>
          <a:prstGeom prst="rect">
            <a:avLst/>
          </a:prstGeom>
          <a:noFill/>
        </p:spPr>
        <p:txBody>
          <a:bodyPr wrap="square" rtlCol="0">
            <a:spAutoFit/>
          </a:bodyPr>
          <a:lstStyle/>
          <a:p>
            <a:pPr algn="ctr"/>
            <a:r>
              <a:rPr lang="en-US" sz="2000" b="1" dirty="0">
                <a:solidFill>
                  <a:schemeClr val="bg1"/>
                </a:solidFill>
              </a:rPr>
              <a:t>Fat Reduction at Wk 12 MRI-PDFF</a:t>
            </a:r>
          </a:p>
        </p:txBody>
      </p:sp>
      <p:sp>
        <p:nvSpPr>
          <p:cNvPr id="2" name="TextBox 1">
            <a:extLst>
              <a:ext uri="{FF2B5EF4-FFF2-40B4-BE49-F238E27FC236}">
                <a16:creationId xmlns:a16="http://schemas.microsoft.com/office/drawing/2014/main" id="{0DF1D938-E077-9FC7-F917-5D64D9F06643}"/>
              </a:ext>
            </a:extLst>
          </p:cNvPr>
          <p:cNvSpPr txBox="1"/>
          <p:nvPr/>
        </p:nvSpPr>
        <p:spPr>
          <a:xfrm>
            <a:off x="4778477" y="2246275"/>
            <a:ext cx="3087329" cy="369332"/>
          </a:xfrm>
          <a:prstGeom prst="rect">
            <a:avLst/>
          </a:prstGeom>
          <a:noFill/>
        </p:spPr>
        <p:txBody>
          <a:bodyPr wrap="square" rtlCol="0">
            <a:spAutoFit/>
          </a:bodyPr>
          <a:lstStyle/>
          <a:p>
            <a:pPr algn="ctr"/>
            <a:r>
              <a:rPr lang="en-US" b="1" dirty="0">
                <a:solidFill>
                  <a:schemeClr val="bg1"/>
                </a:solidFill>
              </a:rPr>
              <a:t>≥30% Fat Reduction</a:t>
            </a:r>
          </a:p>
        </p:txBody>
      </p:sp>
      <p:sp>
        <p:nvSpPr>
          <p:cNvPr id="7" name="Text Box 15">
            <a:extLst>
              <a:ext uri="{FF2B5EF4-FFF2-40B4-BE49-F238E27FC236}">
                <a16:creationId xmlns:a16="http://schemas.microsoft.com/office/drawing/2014/main" id="{043170CA-A607-8163-5C59-F55F03DFFBA0}"/>
              </a:ext>
            </a:extLst>
          </p:cNvPr>
          <p:cNvSpPr txBox="1">
            <a:spLocks noChangeArrowheads="1"/>
          </p:cNvSpPr>
          <p:nvPr/>
        </p:nvSpPr>
        <p:spPr bwMode="auto">
          <a:xfrm>
            <a:off x="421985" y="6400800"/>
            <a:ext cx="318943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Harrison. Lancet. 2019;394:2012.</a:t>
            </a:r>
            <a:endParaRPr lang="en-US" altLang="en-US" sz="1200" b="0" dirty="0">
              <a:solidFill>
                <a:schemeClr val="bg2"/>
              </a:solidFill>
              <a:latin typeface="Calibri" panose="020F0502020204030204" pitchFamily="34" charset="0"/>
              <a:cs typeface="+mn-cs"/>
            </a:endParaRPr>
          </a:p>
        </p:txBody>
      </p:sp>
      <p:sp>
        <p:nvSpPr>
          <p:cNvPr id="12" name="TextBox 11">
            <a:extLst>
              <a:ext uri="{FF2B5EF4-FFF2-40B4-BE49-F238E27FC236}">
                <a16:creationId xmlns:a16="http://schemas.microsoft.com/office/drawing/2014/main" id="{A01E8ACB-D0C5-B741-1D94-3B9917F78C45}"/>
              </a:ext>
            </a:extLst>
          </p:cNvPr>
          <p:cNvSpPr txBox="1"/>
          <p:nvPr/>
        </p:nvSpPr>
        <p:spPr bwMode="auto">
          <a:xfrm rot="16200000">
            <a:off x="-1310808" y="4474176"/>
            <a:ext cx="3339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b="1" dirty="0">
                <a:solidFill>
                  <a:schemeClr val="bg1"/>
                </a:solidFill>
                <a:latin typeface="Calibri" panose="020F0502020204030204" pitchFamily="34" charset="0"/>
              </a:rPr>
              <a:t> </a:t>
            </a:r>
            <a:r>
              <a:rPr lang="el-GR" b="1" dirty="0">
                <a:solidFill>
                  <a:schemeClr val="bg1"/>
                </a:solidFill>
                <a:latin typeface="Calibri" panose="020F0502020204030204" pitchFamily="34" charset="0"/>
              </a:rPr>
              <a:t>Δ</a:t>
            </a:r>
            <a:r>
              <a:rPr lang="en-US" b="1" dirty="0">
                <a:solidFill>
                  <a:schemeClr val="bg1"/>
                </a:solidFill>
                <a:latin typeface="Calibri" panose="020F0502020204030204" pitchFamily="34" charset="0"/>
              </a:rPr>
              <a:t> Median Relative Fat From BL</a:t>
            </a:r>
          </a:p>
        </p:txBody>
      </p:sp>
      <p:sp>
        <p:nvSpPr>
          <p:cNvPr id="13" name="TextBox 12">
            <a:extLst>
              <a:ext uri="{FF2B5EF4-FFF2-40B4-BE49-F238E27FC236}">
                <a16:creationId xmlns:a16="http://schemas.microsoft.com/office/drawing/2014/main" id="{FE79E108-5F70-EB45-0273-A98CF3766DAF}"/>
              </a:ext>
            </a:extLst>
          </p:cNvPr>
          <p:cNvSpPr txBox="1"/>
          <p:nvPr/>
        </p:nvSpPr>
        <p:spPr bwMode="auto">
          <a:xfrm rot="16200000">
            <a:off x="2704806" y="3964547"/>
            <a:ext cx="3087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b="1" dirty="0">
                <a:solidFill>
                  <a:schemeClr val="bg1"/>
                </a:solidFill>
                <a:latin typeface="Calibri" panose="020F0502020204030204" pitchFamily="34" charset="0"/>
              </a:rPr>
              <a:t>Patients (%)</a:t>
            </a:r>
          </a:p>
        </p:txBody>
      </p:sp>
      <p:cxnSp>
        <p:nvCxnSpPr>
          <p:cNvPr id="16" name="Straight Connector 15">
            <a:extLst>
              <a:ext uri="{FF2B5EF4-FFF2-40B4-BE49-F238E27FC236}">
                <a16:creationId xmlns:a16="http://schemas.microsoft.com/office/drawing/2014/main" id="{65464190-C5F0-D5B2-1800-62FE64AC23A3}"/>
              </a:ext>
            </a:extLst>
          </p:cNvPr>
          <p:cNvCxnSpPr>
            <a:cxnSpLocks/>
          </p:cNvCxnSpPr>
          <p:nvPr/>
        </p:nvCxnSpPr>
        <p:spPr bwMode="auto">
          <a:xfrm flipV="1">
            <a:off x="875071" y="3342968"/>
            <a:ext cx="0" cy="2595716"/>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D55F548-90CD-327E-187C-A9C8FC1B1F7E}"/>
              </a:ext>
            </a:extLst>
          </p:cNvPr>
          <p:cNvCxnSpPr>
            <a:cxnSpLocks/>
          </p:cNvCxnSpPr>
          <p:nvPr/>
        </p:nvCxnSpPr>
        <p:spPr bwMode="auto">
          <a:xfrm flipH="1">
            <a:off x="806245" y="33380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0251114-7102-0E5F-3E23-5B5D9C600CEF}"/>
              </a:ext>
            </a:extLst>
          </p:cNvPr>
          <p:cNvCxnSpPr>
            <a:cxnSpLocks/>
          </p:cNvCxnSpPr>
          <p:nvPr/>
        </p:nvCxnSpPr>
        <p:spPr bwMode="auto">
          <a:xfrm flipH="1">
            <a:off x="806245" y="35966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3F05506-CE59-D147-CAEC-8DF097F8D196}"/>
              </a:ext>
            </a:extLst>
          </p:cNvPr>
          <p:cNvCxnSpPr>
            <a:cxnSpLocks/>
          </p:cNvCxnSpPr>
          <p:nvPr/>
        </p:nvCxnSpPr>
        <p:spPr bwMode="auto">
          <a:xfrm flipH="1">
            <a:off x="806245" y="38552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828FED1-4C6D-A997-01E4-C644BFF8EB8F}"/>
              </a:ext>
            </a:extLst>
          </p:cNvPr>
          <p:cNvCxnSpPr>
            <a:cxnSpLocks/>
          </p:cNvCxnSpPr>
          <p:nvPr/>
        </p:nvCxnSpPr>
        <p:spPr bwMode="auto">
          <a:xfrm flipH="1">
            <a:off x="806245" y="41138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821E628-0609-66C0-54B5-8BF5639EE9CD}"/>
              </a:ext>
            </a:extLst>
          </p:cNvPr>
          <p:cNvCxnSpPr>
            <a:cxnSpLocks/>
          </p:cNvCxnSpPr>
          <p:nvPr/>
        </p:nvCxnSpPr>
        <p:spPr bwMode="auto">
          <a:xfrm flipH="1">
            <a:off x="806245" y="43724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CE71718-0DF9-6844-C35A-4BDCD9EE6240}"/>
              </a:ext>
            </a:extLst>
          </p:cNvPr>
          <p:cNvCxnSpPr>
            <a:cxnSpLocks/>
          </p:cNvCxnSpPr>
          <p:nvPr/>
        </p:nvCxnSpPr>
        <p:spPr bwMode="auto">
          <a:xfrm flipH="1">
            <a:off x="806245" y="46309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5DCAED9-8CCF-84E8-B0A4-902AF2923D20}"/>
              </a:ext>
            </a:extLst>
          </p:cNvPr>
          <p:cNvCxnSpPr>
            <a:cxnSpLocks/>
          </p:cNvCxnSpPr>
          <p:nvPr/>
        </p:nvCxnSpPr>
        <p:spPr bwMode="auto">
          <a:xfrm flipH="1">
            <a:off x="806245" y="48895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C682CA7-8821-2B78-D583-46B088CAE0BD}"/>
              </a:ext>
            </a:extLst>
          </p:cNvPr>
          <p:cNvCxnSpPr>
            <a:cxnSpLocks/>
          </p:cNvCxnSpPr>
          <p:nvPr/>
        </p:nvCxnSpPr>
        <p:spPr bwMode="auto">
          <a:xfrm flipH="1">
            <a:off x="806245" y="51481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DBBA3D9-5F1E-7332-2B79-5B0B7283FF11}"/>
              </a:ext>
            </a:extLst>
          </p:cNvPr>
          <p:cNvCxnSpPr>
            <a:cxnSpLocks/>
          </p:cNvCxnSpPr>
          <p:nvPr/>
        </p:nvCxnSpPr>
        <p:spPr bwMode="auto">
          <a:xfrm flipH="1">
            <a:off x="806245" y="54067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5D60E11-EB42-E874-923A-D00992BBB07E}"/>
              </a:ext>
            </a:extLst>
          </p:cNvPr>
          <p:cNvCxnSpPr>
            <a:cxnSpLocks/>
          </p:cNvCxnSpPr>
          <p:nvPr/>
        </p:nvCxnSpPr>
        <p:spPr bwMode="auto">
          <a:xfrm flipH="1">
            <a:off x="806245" y="56653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613753B-76C0-14E4-9BAC-F452E02D2083}"/>
              </a:ext>
            </a:extLst>
          </p:cNvPr>
          <p:cNvCxnSpPr>
            <a:cxnSpLocks/>
          </p:cNvCxnSpPr>
          <p:nvPr/>
        </p:nvCxnSpPr>
        <p:spPr bwMode="auto">
          <a:xfrm flipH="1">
            <a:off x="806245" y="5923935"/>
            <a:ext cx="64008" cy="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8F043A19-C17C-2127-984F-0BF9EAED905E}"/>
              </a:ext>
            </a:extLst>
          </p:cNvPr>
          <p:cNvSpPr txBox="1"/>
          <p:nvPr/>
        </p:nvSpPr>
        <p:spPr bwMode="auto">
          <a:xfrm>
            <a:off x="372689" y="5752406"/>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3" name="TextBox 32">
            <a:extLst>
              <a:ext uri="{FF2B5EF4-FFF2-40B4-BE49-F238E27FC236}">
                <a16:creationId xmlns:a16="http://schemas.microsoft.com/office/drawing/2014/main" id="{EBA1CC7D-0C1B-6640-9A88-1DF73341EA2F}"/>
              </a:ext>
            </a:extLst>
          </p:cNvPr>
          <p:cNvSpPr txBox="1"/>
          <p:nvPr/>
        </p:nvSpPr>
        <p:spPr bwMode="auto">
          <a:xfrm>
            <a:off x="372689" y="3169918"/>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22CE52FF-D8CF-2067-9E19-0B2904BB9078}"/>
              </a:ext>
            </a:extLst>
          </p:cNvPr>
          <p:cNvSpPr txBox="1"/>
          <p:nvPr/>
        </p:nvSpPr>
        <p:spPr bwMode="auto">
          <a:xfrm>
            <a:off x="372689" y="3428167"/>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35" name="TextBox 34">
            <a:extLst>
              <a:ext uri="{FF2B5EF4-FFF2-40B4-BE49-F238E27FC236}">
                <a16:creationId xmlns:a16="http://schemas.microsoft.com/office/drawing/2014/main" id="{5E884261-EEF4-402B-5FB6-836B34AFFA77}"/>
              </a:ext>
            </a:extLst>
          </p:cNvPr>
          <p:cNvSpPr txBox="1"/>
          <p:nvPr/>
        </p:nvSpPr>
        <p:spPr bwMode="auto">
          <a:xfrm>
            <a:off x="372689" y="3686416"/>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F27A8463-5893-F74E-DB16-CED6FA368331}"/>
              </a:ext>
            </a:extLst>
          </p:cNvPr>
          <p:cNvSpPr txBox="1"/>
          <p:nvPr/>
        </p:nvSpPr>
        <p:spPr bwMode="auto">
          <a:xfrm>
            <a:off x="372689" y="3944665"/>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37" name="TextBox 36">
            <a:extLst>
              <a:ext uri="{FF2B5EF4-FFF2-40B4-BE49-F238E27FC236}">
                <a16:creationId xmlns:a16="http://schemas.microsoft.com/office/drawing/2014/main" id="{EEAC9144-9669-CCD8-564B-49A06A20A392}"/>
              </a:ext>
            </a:extLst>
          </p:cNvPr>
          <p:cNvSpPr txBox="1"/>
          <p:nvPr/>
        </p:nvSpPr>
        <p:spPr bwMode="auto">
          <a:xfrm>
            <a:off x="372689" y="4202914"/>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FC964AEB-6BB3-9E05-BA04-9687B3E8ECC7}"/>
              </a:ext>
            </a:extLst>
          </p:cNvPr>
          <p:cNvSpPr txBox="1"/>
          <p:nvPr/>
        </p:nvSpPr>
        <p:spPr bwMode="auto">
          <a:xfrm>
            <a:off x="372689" y="4461163"/>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39" name="TextBox 38">
            <a:extLst>
              <a:ext uri="{FF2B5EF4-FFF2-40B4-BE49-F238E27FC236}">
                <a16:creationId xmlns:a16="http://schemas.microsoft.com/office/drawing/2014/main" id="{D0BC7319-5428-2A4D-E270-F07E6872DE7F}"/>
              </a:ext>
            </a:extLst>
          </p:cNvPr>
          <p:cNvSpPr txBox="1"/>
          <p:nvPr/>
        </p:nvSpPr>
        <p:spPr bwMode="auto">
          <a:xfrm>
            <a:off x="372689" y="4719412"/>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0" name="TextBox 39">
            <a:extLst>
              <a:ext uri="{FF2B5EF4-FFF2-40B4-BE49-F238E27FC236}">
                <a16:creationId xmlns:a16="http://schemas.microsoft.com/office/drawing/2014/main" id="{03BA9DDF-BD78-2E66-C96B-9B22FA796F27}"/>
              </a:ext>
            </a:extLst>
          </p:cNvPr>
          <p:cNvSpPr txBox="1"/>
          <p:nvPr/>
        </p:nvSpPr>
        <p:spPr bwMode="auto">
          <a:xfrm>
            <a:off x="372689" y="4977661"/>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sp>
        <p:nvSpPr>
          <p:cNvPr id="41" name="TextBox 40">
            <a:extLst>
              <a:ext uri="{FF2B5EF4-FFF2-40B4-BE49-F238E27FC236}">
                <a16:creationId xmlns:a16="http://schemas.microsoft.com/office/drawing/2014/main" id="{07828098-1E07-718B-A8B6-AB0BCE665B00}"/>
              </a:ext>
            </a:extLst>
          </p:cNvPr>
          <p:cNvSpPr txBox="1"/>
          <p:nvPr/>
        </p:nvSpPr>
        <p:spPr bwMode="auto">
          <a:xfrm>
            <a:off x="372689" y="5235910"/>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56AF4AE8-DD02-4D35-AB14-996F8690D416}"/>
              </a:ext>
            </a:extLst>
          </p:cNvPr>
          <p:cNvSpPr txBox="1"/>
          <p:nvPr/>
        </p:nvSpPr>
        <p:spPr bwMode="auto">
          <a:xfrm>
            <a:off x="372689" y="5494159"/>
            <a:ext cx="498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43" name="TextBox 42">
            <a:extLst>
              <a:ext uri="{FF2B5EF4-FFF2-40B4-BE49-F238E27FC236}">
                <a16:creationId xmlns:a16="http://schemas.microsoft.com/office/drawing/2014/main" id="{C6720343-C821-C322-8010-047EF6D69C41}"/>
              </a:ext>
            </a:extLst>
          </p:cNvPr>
          <p:cNvSpPr txBox="1"/>
          <p:nvPr/>
        </p:nvSpPr>
        <p:spPr bwMode="auto">
          <a:xfrm>
            <a:off x="969819" y="3514620"/>
            <a:ext cx="5680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-9.6</a:t>
            </a:r>
          </a:p>
        </p:txBody>
      </p:sp>
      <p:sp>
        <p:nvSpPr>
          <p:cNvPr id="44" name="TextBox 43">
            <a:extLst>
              <a:ext uri="{FF2B5EF4-FFF2-40B4-BE49-F238E27FC236}">
                <a16:creationId xmlns:a16="http://schemas.microsoft.com/office/drawing/2014/main" id="{BDD0EF8A-ECF1-0132-261A-125F5D61616B}"/>
              </a:ext>
            </a:extLst>
          </p:cNvPr>
          <p:cNvSpPr txBox="1"/>
          <p:nvPr/>
        </p:nvSpPr>
        <p:spPr bwMode="auto">
          <a:xfrm>
            <a:off x="1708266" y="4898689"/>
            <a:ext cx="6317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-36.3</a:t>
            </a:r>
          </a:p>
        </p:txBody>
      </p:sp>
      <p:sp>
        <p:nvSpPr>
          <p:cNvPr id="45" name="TextBox 44">
            <a:extLst>
              <a:ext uri="{FF2B5EF4-FFF2-40B4-BE49-F238E27FC236}">
                <a16:creationId xmlns:a16="http://schemas.microsoft.com/office/drawing/2014/main" id="{645EEBB9-35F5-39FD-4E90-1D5BE6C2FA2B}"/>
              </a:ext>
            </a:extLst>
          </p:cNvPr>
          <p:cNvSpPr txBox="1"/>
          <p:nvPr/>
        </p:nvSpPr>
        <p:spPr bwMode="auto">
          <a:xfrm>
            <a:off x="2488277" y="5177166"/>
            <a:ext cx="6123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-42.0</a:t>
            </a:r>
          </a:p>
        </p:txBody>
      </p:sp>
      <p:sp>
        <p:nvSpPr>
          <p:cNvPr id="46" name="TextBox 45">
            <a:extLst>
              <a:ext uri="{FF2B5EF4-FFF2-40B4-BE49-F238E27FC236}">
                <a16:creationId xmlns:a16="http://schemas.microsoft.com/office/drawing/2014/main" id="{A6E7C6D6-97D2-28BA-961C-58CBE83837BD}"/>
              </a:ext>
            </a:extLst>
          </p:cNvPr>
          <p:cNvSpPr txBox="1"/>
          <p:nvPr/>
        </p:nvSpPr>
        <p:spPr bwMode="auto">
          <a:xfrm>
            <a:off x="3268287" y="4179638"/>
            <a:ext cx="613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-22.5</a:t>
            </a:r>
          </a:p>
        </p:txBody>
      </p:sp>
      <p:sp>
        <p:nvSpPr>
          <p:cNvPr id="47" name="TextBox 46">
            <a:extLst>
              <a:ext uri="{FF2B5EF4-FFF2-40B4-BE49-F238E27FC236}">
                <a16:creationId xmlns:a16="http://schemas.microsoft.com/office/drawing/2014/main" id="{0EA56679-E5E9-ED6A-9D37-E1F57525D4EB}"/>
              </a:ext>
            </a:extLst>
          </p:cNvPr>
          <p:cNvSpPr txBox="1"/>
          <p:nvPr/>
        </p:nvSpPr>
        <p:spPr bwMode="auto">
          <a:xfrm>
            <a:off x="3132513" y="4525813"/>
            <a:ext cx="882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&lt;.02</a:t>
            </a:r>
          </a:p>
        </p:txBody>
      </p:sp>
      <p:sp>
        <p:nvSpPr>
          <p:cNvPr id="48" name="TextBox 47">
            <a:extLst>
              <a:ext uri="{FF2B5EF4-FFF2-40B4-BE49-F238E27FC236}">
                <a16:creationId xmlns:a16="http://schemas.microsoft.com/office/drawing/2014/main" id="{3F63C4B4-31CB-D27D-3A8A-67CA35D99CD9}"/>
              </a:ext>
            </a:extLst>
          </p:cNvPr>
          <p:cNvSpPr txBox="1"/>
          <p:nvPr/>
        </p:nvSpPr>
        <p:spPr bwMode="auto">
          <a:xfrm>
            <a:off x="1201189" y="5788372"/>
            <a:ext cx="1658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kern="500" spc="-50"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&lt;.0001</a:t>
            </a:r>
          </a:p>
        </p:txBody>
      </p:sp>
      <p:sp>
        <p:nvSpPr>
          <p:cNvPr id="49" name="TextBox 48">
            <a:extLst>
              <a:ext uri="{FF2B5EF4-FFF2-40B4-BE49-F238E27FC236}">
                <a16:creationId xmlns:a16="http://schemas.microsoft.com/office/drawing/2014/main" id="{A1DFBE03-35CB-0BD5-CA58-0717E397B3DB}"/>
              </a:ext>
            </a:extLst>
          </p:cNvPr>
          <p:cNvSpPr txBox="1"/>
          <p:nvPr/>
        </p:nvSpPr>
        <p:spPr bwMode="auto">
          <a:xfrm>
            <a:off x="1075112" y="5375507"/>
            <a:ext cx="10196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kern="500" spc="-50"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&lt;.0001</a:t>
            </a:r>
          </a:p>
        </p:txBody>
      </p:sp>
      <p:cxnSp>
        <p:nvCxnSpPr>
          <p:cNvPr id="51" name="Straight Connector 50">
            <a:extLst>
              <a:ext uri="{FF2B5EF4-FFF2-40B4-BE49-F238E27FC236}">
                <a16:creationId xmlns:a16="http://schemas.microsoft.com/office/drawing/2014/main" id="{717517C2-021C-6567-4111-719C78720C38}"/>
              </a:ext>
            </a:extLst>
          </p:cNvPr>
          <p:cNvCxnSpPr>
            <a:cxnSpLocks/>
          </p:cNvCxnSpPr>
          <p:nvPr/>
        </p:nvCxnSpPr>
        <p:spPr bwMode="auto">
          <a:xfrm>
            <a:off x="1184564" y="5399116"/>
            <a:ext cx="78555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487C9C9-C4EE-4B45-42CD-381591F20439}"/>
              </a:ext>
            </a:extLst>
          </p:cNvPr>
          <p:cNvCxnSpPr>
            <a:cxnSpLocks/>
          </p:cNvCxnSpPr>
          <p:nvPr/>
        </p:nvCxnSpPr>
        <p:spPr bwMode="auto">
          <a:xfrm>
            <a:off x="1184564" y="5813367"/>
            <a:ext cx="1691640" cy="0"/>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C16E24B2-D7A7-469F-C655-B40CA72DC2A9}"/>
              </a:ext>
            </a:extLst>
          </p:cNvPr>
          <p:cNvSpPr txBox="1"/>
          <p:nvPr/>
        </p:nvSpPr>
        <p:spPr bwMode="auto">
          <a:xfrm>
            <a:off x="796815" y="1951307"/>
            <a:ext cx="3322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Relative Change in MRI-PDFF (%)</a:t>
            </a:r>
          </a:p>
        </p:txBody>
      </p:sp>
      <p:sp>
        <p:nvSpPr>
          <p:cNvPr id="55" name="TextBox 54">
            <a:extLst>
              <a:ext uri="{FF2B5EF4-FFF2-40B4-BE49-F238E27FC236}">
                <a16:creationId xmlns:a16="http://schemas.microsoft.com/office/drawing/2014/main" id="{C8BC8AFF-489D-DACA-8894-27DD67843CE8}"/>
              </a:ext>
            </a:extLst>
          </p:cNvPr>
          <p:cNvSpPr txBox="1"/>
          <p:nvPr/>
        </p:nvSpPr>
        <p:spPr bwMode="auto">
          <a:xfrm>
            <a:off x="788323" y="2528421"/>
            <a:ext cx="98228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Placebo</a:t>
            </a:r>
            <a:br>
              <a:rPr lang="en-US" sz="1400" kern="500" spc="-50" dirty="0">
                <a:solidFill>
                  <a:schemeClr val="bg1"/>
                </a:solidFill>
                <a:latin typeface="Calibri" panose="020F0502020204030204" pitchFamily="34" charset="0"/>
              </a:rPr>
            </a:br>
            <a:r>
              <a:rPr lang="en-US" sz="1400" kern="500" spc="-50" dirty="0">
                <a:solidFill>
                  <a:schemeClr val="bg1"/>
                </a:solidFill>
                <a:latin typeface="Calibri" panose="020F0502020204030204" pitchFamily="34" charset="0"/>
              </a:rPr>
              <a:t>(n = 38)</a:t>
            </a:r>
            <a:br>
              <a:rPr lang="en-US" sz="1400" kern="500" spc="-50" dirty="0">
                <a:solidFill>
                  <a:schemeClr val="bg1"/>
                </a:solidFill>
                <a:latin typeface="Calibri" panose="020F0502020204030204" pitchFamily="34" charset="0"/>
              </a:rPr>
            </a:br>
            <a:r>
              <a:rPr lang="en-US" sz="1400" i="1" kern="500" spc="-50" dirty="0">
                <a:solidFill>
                  <a:schemeClr val="bg1"/>
                </a:solidFill>
                <a:latin typeface="Calibri" panose="020F0502020204030204" pitchFamily="34" charset="0"/>
              </a:rPr>
              <a:t>P  </a:t>
            </a:r>
            <a:r>
              <a:rPr lang="en-US" sz="1400" kern="500" spc="-50" dirty="0">
                <a:solidFill>
                  <a:schemeClr val="bg1"/>
                </a:solidFill>
                <a:latin typeface="Calibri" panose="020F0502020204030204" pitchFamily="34" charset="0"/>
              </a:rPr>
              <a:t>= .02</a:t>
            </a:r>
          </a:p>
        </p:txBody>
      </p:sp>
      <p:sp>
        <p:nvSpPr>
          <p:cNvPr id="56" name="TextBox 55">
            <a:extLst>
              <a:ext uri="{FF2B5EF4-FFF2-40B4-BE49-F238E27FC236}">
                <a16:creationId xmlns:a16="http://schemas.microsoft.com/office/drawing/2014/main" id="{F3209422-EB06-0C8C-26FA-5C01DCD28C07}"/>
              </a:ext>
            </a:extLst>
          </p:cNvPr>
          <p:cNvSpPr txBox="1"/>
          <p:nvPr/>
        </p:nvSpPr>
        <p:spPr bwMode="auto">
          <a:xfrm>
            <a:off x="1541876" y="2528421"/>
            <a:ext cx="98228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MGL-3196</a:t>
            </a:r>
            <a:br>
              <a:rPr lang="en-US" sz="1400" kern="500" spc="-50" dirty="0">
                <a:solidFill>
                  <a:schemeClr val="bg1"/>
                </a:solidFill>
                <a:latin typeface="Calibri" panose="020F0502020204030204" pitchFamily="34" charset="0"/>
              </a:rPr>
            </a:br>
            <a:r>
              <a:rPr lang="en-US" sz="1400" kern="500" spc="-50" dirty="0">
                <a:solidFill>
                  <a:schemeClr val="bg1"/>
                </a:solidFill>
                <a:latin typeface="Calibri" panose="020F0502020204030204" pitchFamily="34" charset="0"/>
              </a:rPr>
              <a:t>(n = 78)</a:t>
            </a:r>
            <a:br>
              <a:rPr lang="en-US" sz="1400" kern="500" spc="-50" dirty="0">
                <a:solidFill>
                  <a:schemeClr val="bg1"/>
                </a:solidFill>
                <a:latin typeface="Calibri" panose="020F0502020204030204" pitchFamily="34" charset="0"/>
              </a:rPr>
            </a:br>
            <a:r>
              <a:rPr lang="en-US" sz="1400" i="1" kern="500" spc="-50" dirty="0">
                <a:solidFill>
                  <a:schemeClr val="bg1"/>
                </a:solidFill>
                <a:latin typeface="Calibri" panose="020F0502020204030204" pitchFamily="34" charset="0"/>
              </a:rPr>
              <a:t>P </a:t>
            </a:r>
            <a:r>
              <a:rPr lang="en-US" sz="1400" kern="500" spc="-50" dirty="0">
                <a:solidFill>
                  <a:schemeClr val="bg1"/>
                </a:solidFill>
                <a:latin typeface="Calibri" panose="020F0502020204030204" pitchFamily="34" charset="0"/>
              </a:rPr>
              <a:t>&lt;.0001</a:t>
            </a:r>
          </a:p>
        </p:txBody>
      </p:sp>
      <p:sp>
        <p:nvSpPr>
          <p:cNvPr id="57" name="TextBox 56">
            <a:extLst>
              <a:ext uri="{FF2B5EF4-FFF2-40B4-BE49-F238E27FC236}">
                <a16:creationId xmlns:a16="http://schemas.microsoft.com/office/drawing/2014/main" id="{5FD88CA2-9C5D-79B8-B82D-23A4EEE54103}"/>
              </a:ext>
            </a:extLst>
          </p:cNvPr>
          <p:cNvSpPr txBox="1"/>
          <p:nvPr/>
        </p:nvSpPr>
        <p:spPr bwMode="auto">
          <a:xfrm>
            <a:off x="2324925" y="2431471"/>
            <a:ext cx="98228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High </a:t>
            </a:r>
            <a:br>
              <a:rPr lang="en-US" sz="1400" b="1" kern="500" spc="-50" dirty="0">
                <a:solidFill>
                  <a:schemeClr val="bg1"/>
                </a:solidFill>
                <a:latin typeface="Calibri" panose="020F0502020204030204" pitchFamily="34" charset="0"/>
              </a:rPr>
            </a:br>
            <a:r>
              <a:rPr lang="en-US" sz="1400" b="1" kern="500" spc="-50" dirty="0">
                <a:solidFill>
                  <a:schemeClr val="bg1"/>
                </a:solidFill>
                <a:latin typeface="Calibri" panose="020F0502020204030204" pitchFamily="34" charset="0"/>
              </a:rPr>
              <a:t>MGL-3196</a:t>
            </a:r>
            <a:br>
              <a:rPr lang="en-US" sz="1400" kern="500" spc="-50" dirty="0">
                <a:solidFill>
                  <a:schemeClr val="bg1"/>
                </a:solidFill>
                <a:latin typeface="Calibri" panose="020F0502020204030204" pitchFamily="34" charset="0"/>
              </a:rPr>
            </a:br>
            <a:r>
              <a:rPr lang="en-US" sz="1400" kern="500" spc="-50" dirty="0">
                <a:solidFill>
                  <a:schemeClr val="bg1"/>
                </a:solidFill>
                <a:latin typeface="Calibri" panose="020F0502020204030204" pitchFamily="34" charset="0"/>
              </a:rPr>
              <a:t>(n = 44)</a:t>
            </a:r>
            <a:br>
              <a:rPr lang="en-US" sz="1400" kern="500" spc="-50" dirty="0">
                <a:solidFill>
                  <a:schemeClr val="bg1"/>
                </a:solidFill>
                <a:latin typeface="Calibri" panose="020F0502020204030204" pitchFamily="34" charset="0"/>
              </a:rPr>
            </a:br>
            <a:r>
              <a:rPr lang="en-US" sz="1400" i="1" kern="500" spc="-50" dirty="0">
                <a:solidFill>
                  <a:schemeClr val="bg1"/>
                </a:solidFill>
                <a:latin typeface="Calibri" panose="020F0502020204030204" pitchFamily="34" charset="0"/>
              </a:rPr>
              <a:t>P </a:t>
            </a:r>
            <a:r>
              <a:rPr lang="en-US" sz="1400" kern="500" spc="-50" dirty="0">
                <a:solidFill>
                  <a:schemeClr val="bg1"/>
                </a:solidFill>
                <a:latin typeface="Calibri" panose="020F0502020204030204" pitchFamily="34" charset="0"/>
              </a:rPr>
              <a:t>&lt;.0001</a:t>
            </a:r>
          </a:p>
        </p:txBody>
      </p:sp>
      <p:sp>
        <p:nvSpPr>
          <p:cNvPr id="58" name="TextBox 57">
            <a:extLst>
              <a:ext uri="{FF2B5EF4-FFF2-40B4-BE49-F238E27FC236}">
                <a16:creationId xmlns:a16="http://schemas.microsoft.com/office/drawing/2014/main" id="{B2B10B5E-59B9-52EE-5A32-671839B8DDB3}"/>
              </a:ext>
            </a:extLst>
          </p:cNvPr>
          <p:cNvSpPr txBox="1"/>
          <p:nvPr/>
        </p:nvSpPr>
        <p:spPr bwMode="auto">
          <a:xfrm>
            <a:off x="3098143" y="2431471"/>
            <a:ext cx="98228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Low </a:t>
            </a:r>
            <a:br>
              <a:rPr lang="en-US" sz="1400" b="1" kern="500" spc="-50" dirty="0">
                <a:solidFill>
                  <a:schemeClr val="bg1"/>
                </a:solidFill>
                <a:latin typeface="Calibri" panose="020F0502020204030204" pitchFamily="34" charset="0"/>
              </a:rPr>
            </a:br>
            <a:r>
              <a:rPr lang="en-US" sz="1400" b="1" kern="500" spc="-50" dirty="0">
                <a:solidFill>
                  <a:schemeClr val="bg1"/>
                </a:solidFill>
                <a:latin typeface="Calibri" panose="020F0502020204030204" pitchFamily="34" charset="0"/>
              </a:rPr>
              <a:t>MGL-3196</a:t>
            </a:r>
            <a:br>
              <a:rPr lang="en-US" sz="1400" kern="500" spc="-50" dirty="0">
                <a:solidFill>
                  <a:schemeClr val="bg1"/>
                </a:solidFill>
                <a:latin typeface="Calibri" panose="020F0502020204030204" pitchFamily="34" charset="0"/>
              </a:rPr>
            </a:br>
            <a:r>
              <a:rPr lang="en-US" sz="1400" kern="500" spc="-50" dirty="0">
                <a:solidFill>
                  <a:schemeClr val="bg1"/>
                </a:solidFill>
                <a:latin typeface="Calibri" panose="020F0502020204030204" pitchFamily="34" charset="0"/>
              </a:rPr>
              <a:t>(n = 34)</a:t>
            </a:r>
            <a:br>
              <a:rPr lang="en-US" sz="1400" kern="500" spc="-50" dirty="0">
                <a:solidFill>
                  <a:schemeClr val="bg1"/>
                </a:solidFill>
                <a:latin typeface="Calibri" panose="020F0502020204030204" pitchFamily="34" charset="0"/>
              </a:rPr>
            </a:br>
            <a:r>
              <a:rPr lang="en-US" sz="1400" i="1" kern="500" spc="-50" dirty="0">
                <a:solidFill>
                  <a:schemeClr val="bg1"/>
                </a:solidFill>
                <a:latin typeface="Calibri" panose="020F0502020204030204" pitchFamily="34" charset="0"/>
              </a:rPr>
              <a:t>P </a:t>
            </a:r>
            <a:r>
              <a:rPr lang="en-US" sz="1400" kern="500" spc="-50" dirty="0">
                <a:solidFill>
                  <a:schemeClr val="bg1"/>
                </a:solidFill>
                <a:latin typeface="Calibri" panose="020F0502020204030204" pitchFamily="34" charset="0"/>
              </a:rPr>
              <a:t>&lt;.0001</a:t>
            </a:r>
          </a:p>
        </p:txBody>
      </p:sp>
      <p:cxnSp>
        <p:nvCxnSpPr>
          <p:cNvPr id="60" name="Straight Connector 59">
            <a:extLst>
              <a:ext uri="{FF2B5EF4-FFF2-40B4-BE49-F238E27FC236}">
                <a16:creationId xmlns:a16="http://schemas.microsoft.com/office/drawing/2014/main" id="{6E6C4FBC-EF66-A8D8-07AE-FE11AC737B44}"/>
              </a:ext>
            </a:extLst>
          </p:cNvPr>
          <p:cNvCxnSpPr>
            <a:cxnSpLocks/>
          </p:cNvCxnSpPr>
          <p:nvPr/>
        </p:nvCxnSpPr>
        <p:spPr bwMode="auto">
          <a:xfrm flipV="1">
            <a:off x="872836" y="2319251"/>
            <a:ext cx="0" cy="1022465"/>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3765399-D18F-0156-E6F7-6013CBA7C7B4}"/>
              </a:ext>
            </a:extLst>
          </p:cNvPr>
          <p:cNvCxnSpPr>
            <a:cxnSpLocks/>
          </p:cNvCxnSpPr>
          <p:nvPr/>
        </p:nvCxnSpPr>
        <p:spPr bwMode="auto">
          <a:xfrm flipV="1">
            <a:off x="1649730" y="2319251"/>
            <a:ext cx="0" cy="1022465"/>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5251891-EA0E-D233-23AF-0C8EF608140E}"/>
              </a:ext>
            </a:extLst>
          </p:cNvPr>
          <p:cNvCxnSpPr>
            <a:cxnSpLocks/>
          </p:cNvCxnSpPr>
          <p:nvPr/>
        </p:nvCxnSpPr>
        <p:spPr bwMode="auto">
          <a:xfrm flipV="1">
            <a:off x="2426624" y="2319251"/>
            <a:ext cx="0" cy="1022465"/>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D9E7C1B-ACD8-77C9-2796-36EC93C07DC5}"/>
              </a:ext>
            </a:extLst>
          </p:cNvPr>
          <p:cNvCxnSpPr>
            <a:cxnSpLocks/>
          </p:cNvCxnSpPr>
          <p:nvPr/>
        </p:nvCxnSpPr>
        <p:spPr bwMode="auto">
          <a:xfrm flipV="1">
            <a:off x="3203518" y="2319251"/>
            <a:ext cx="0" cy="1022465"/>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C4A777E-162F-7034-773D-DD16D897AFFF}"/>
              </a:ext>
            </a:extLst>
          </p:cNvPr>
          <p:cNvCxnSpPr>
            <a:cxnSpLocks/>
          </p:cNvCxnSpPr>
          <p:nvPr/>
        </p:nvCxnSpPr>
        <p:spPr bwMode="auto">
          <a:xfrm flipV="1">
            <a:off x="3980411" y="2319251"/>
            <a:ext cx="0" cy="1022465"/>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0124775-7C77-FFF9-6298-7845634B8A34}"/>
              </a:ext>
            </a:extLst>
          </p:cNvPr>
          <p:cNvCxnSpPr>
            <a:cxnSpLocks/>
          </p:cNvCxnSpPr>
          <p:nvPr/>
        </p:nvCxnSpPr>
        <p:spPr bwMode="auto">
          <a:xfrm>
            <a:off x="865238" y="3338051"/>
            <a:ext cx="311682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6295887-4C31-C7A0-3749-F68FD1ED2195}"/>
              </a:ext>
            </a:extLst>
          </p:cNvPr>
          <p:cNvCxnSpPr>
            <a:cxnSpLocks/>
          </p:cNvCxnSpPr>
          <p:nvPr/>
        </p:nvCxnSpPr>
        <p:spPr bwMode="auto">
          <a:xfrm>
            <a:off x="4778476" y="5732209"/>
            <a:ext cx="3165987"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A3D12CD-92CC-BCE0-915D-BFD0B908ADB0}"/>
              </a:ext>
            </a:extLst>
          </p:cNvPr>
          <p:cNvCxnSpPr>
            <a:cxnSpLocks/>
          </p:cNvCxnSpPr>
          <p:nvPr/>
        </p:nvCxnSpPr>
        <p:spPr bwMode="auto">
          <a:xfrm flipV="1">
            <a:off x="4788309" y="2595719"/>
            <a:ext cx="0" cy="3146322"/>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36F7FF6-C34B-EF4F-002A-83D7E63A79E2}"/>
              </a:ext>
            </a:extLst>
          </p:cNvPr>
          <p:cNvCxnSpPr>
            <a:cxnSpLocks/>
          </p:cNvCxnSpPr>
          <p:nvPr/>
        </p:nvCxnSpPr>
        <p:spPr bwMode="auto">
          <a:xfrm flipH="1">
            <a:off x="4719483" y="2605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EDC84A8-9096-E8BE-DA1B-72B212D24DEA}"/>
              </a:ext>
            </a:extLst>
          </p:cNvPr>
          <p:cNvCxnSpPr>
            <a:cxnSpLocks/>
          </p:cNvCxnSpPr>
          <p:nvPr/>
        </p:nvCxnSpPr>
        <p:spPr bwMode="auto">
          <a:xfrm flipH="1">
            <a:off x="4719483" y="32308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FA73676-AA90-947C-B203-5475CB2DC3EB}"/>
              </a:ext>
            </a:extLst>
          </p:cNvPr>
          <p:cNvCxnSpPr>
            <a:cxnSpLocks/>
          </p:cNvCxnSpPr>
          <p:nvPr/>
        </p:nvCxnSpPr>
        <p:spPr bwMode="auto">
          <a:xfrm flipH="1">
            <a:off x="4719483" y="38562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7AE199F-BE05-827E-55A5-D3252CC66DF0}"/>
              </a:ext>
            </a:extLst>
          </p:cNvPr>
          <p:cNvCxnSpPr>
            <a:cxnSpLocks/>
          </p:cNvCxnSpPr>
          <p:nvPr/>
        </p:nvCxnSpPr>
        <p:spPr bwMode="auto">
          <a:xfrm flipH="1">
            <a:off x="4719483" y="4481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EB2D0EB-F04C-E9AA-A783-20388759C73D}"/>
              </a:ext>
            </a:extLst>
          </p:cNvPr>
          <p:cNvCxnSpPr>
            <a:cxnSpLocks/>
          </p:cNvCxnSpPr>
          <p:nvPr/>
        </p:nvCxnSpPr>
        <p:spPr bwMode="auto">
          <a:xfrm flipH="1">
            <a:off x="4719483" y="51068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8BE7002-8B36-423E-1DEA-2DB7B266CBD6}"/>
              </a:ext>
            </a:extLst>
          </p:cNvPr>
          <p:cNvCxnSpPr>
            <a:cxnSpLocks/>
          </p:cNvCxnSpPr>
          <p:nvPr/>
        </p:nvCxnSpPr>
        <p:spPr bwMode="auto">
          <a:xfrm flipH="1">
            <a:off x="4719483" y="5732209"/>
            <a:ext cx="64008" cy="0"/>
          </a:xfrm>
          <a:prstGeom prst="line">
            <a:avLst/>
          </a:prstGeom>
          <a:noFill/>
          <a:ln w="28575" cap="flat" cmpd="sng" algn="ctr">
            <a:solidFill>
              <a:schemeClr val="bg1"/>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E3D5E2A6-835B-A0DA-0E03-9BDDB53EB06D}"/>
              </a:ext>
            </a:extLst>
          </p:cNvPr>
          <p:cNvSpPr txBox="1"/>
          <p:nvPr/>
        </p:nvSpPr>
        <p:spPr bwMode="auto">
          <a:xfrm>
            <a:off x="4188541" y="2428568"/>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81" name="TextBox 80">
            <a:extLst>
              <a:ext uri="{FF2B5EF4-FFF2-40B4-BE49-F238E27FC236}">
                <a16:creationId xmlns:a16="http://schemas.microsoft.com/office/drawing/2014/main" id="{BA84A020-67CB-9ADD-02F5-2082A1D308EB}"/>
              </a:ext>
            </a:extLst>
          </p:cNvPr>
          <p:cNvSpPr txBox="1"/>
          <p:nvPr/>
        </p:nvSpPr>
        <p:spPr bwMode="auto">
          <a:xfrm>
            <a:off x="4188541" y="3050334"/>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82" name="TextBox 81">
            <a:extLst>
              <a:ext uri="{FF2B5EF4-FFF2-40B4-BE49-F238E27FC236}">
                <a16:creationId xmlns:a16="http://schemas.microsoft.com/office/drawing/2014/main" id="{C6EC3083-7AA3-0A0C-FF48-1CFB3287EC96}"/>
              </a:ext>
            </a:extLst>
          </p:cNvPr>
          <p:cNvSpPr txBox="1"/>
          <p:nvPr/>
        </p:nvSpPr>
        <p:spPr bwMode="auto">
          <a:xfrm>
            <a:off x="4188541" y="3672100"/>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3" name="TextBox 82">
            <a:extLst>
              <a:ext uri="{FF2B5EF4-FFF2-40B4-BE49-F238E27FC236}">
                <a16:creationId xmlns:a16="http://schemas.microsoft.com/office/drawing/2014/main" id="{005601E3-6AA6-332E-DBF9-7C237A0ECCAE}"/>
              </a:ext>
            </a:extLst>
          </p:cNvPr>
          <p:cNvSpPr txBox="1"/>
          <p:nvPr/>
        </p:nvSpPr>
        <p:spPr bwMode="auto">
          <a:xfrm>
            <a:off x="4188541" y="4293866"/>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84" name="TextBox 83">
            <a:extLst>
              <a:ext uri="{FF2B5EF4-FFF2-40B4-BE49-F238E27FC236}">
                <a16:creationId xmlns:a16="http://schemas.microsoft.com/office/drawing/2014/main" id="{36E25678-1D15-82C9-DFEB-0D4B67B724D2}"/>
              </a:ext>
            </a:extLst>
          </p:cNvPr>
          <p:cNvSpPr txBox="1"/>
          <p:nvPr/>
        </p:nvSpPr>
        <p:spPr bwMode="auto">
          <a:xfrm>
            <a:off x="4188541" y="4915632"/>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85" name="TextBox 84">
            <a:extLst>
              <a:ext uri="{FF2B5EF4-FFF2-40B4-BE49-F238E27FC236}">
                <a16:creationId xmlns:a16="http://schemas.microsoft.com/office/drawing/2014/main" id="{17A2AEA3-E3B7-1C9D-8630-6BB826D5D717}"/>
              </a:ext>
            </a:extLst>
          </p:cNvPr>
          <p:cNvSpPr txBox="1"/>
          <p:nvPr/>
        </p:nvSpPr>
        <p:spPr bwMode="auto">
          <a:xfrm>
            <a:off x="4188541" y="5537398"/>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6" name="TextBox 85">
            <a:extLst>
              <a:ext uri="{FF2B5EF4-FFF2-40B4-BE49-F238E27FC236}">
                <a16:creationId xmlns:a16="http://schemas.microsoft.com/office/drawing/2014/main" id="{CC5D8428-0A6B-8434-22DA-C79F790AF931}"/>
              </a:ext>
            </a:extLst>
          </p:cNvPr>
          <p:cNvSpPr txBox="1"/>
          <p:nvPr/>
        </p:nvSpPr>
        <p:spPr bwMode="auto">
          <a:xfrm>
            <a:off x="5031144" y="3013917"/>
            <a:ext cx="1658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kern="500" spc="-50"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&lt;.0001</a:t>
            </a:r>
          </a:p>
        </p:txBody>
      </p:sp>
      <p:sp>
        <p:nvSpPr>
          <p:cNvPr id="87" name="TextBox 86">
            <a:extLst>
              <a:ext uri="{FF2B5EF4-FFF2-40B4-BE49-F238E27FC236}">
                <a16:creationId xmlns:a16="http://schemas.microsoft.com/office/drawing/2014/main" id="{61EF1FC8-C075-411A-2E5E-65AC5F34DCBE}"/>
              </a:ext>
            </a:extLst>
          </p:cNvPr>
          <p:cNvSpPr txBox="1"/>
          <p:nvPr/>
        </p:nvSpPr>
        <p:spPr bwMode="auto">
          <a:xfrm>
            <a:off x="4905068" y="3463134"/>
            <a:ext cx="10196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kern="500" spc="-50"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&lt;.0001</a:t>
            </a:r>
          </a:p>
        </p:txBody>
      </p:sp>
      <p:cxnSp>
        <p:nvCxnSpPr>
          <p:cNvPr id="88" name="Straight Connector 87">
            <a:extLst>
              <a:ext uri="{FF2B5EF4-FFF2-40B4-BE49-F238E27FC236}">
                <a16:creationId xmlns:a16="http://schemas.microsoft.com/office/drawing/2014/main" id="{9E1701F2-D9F5-5C46-43BE-578AE9065775}"/>
              </a:ext>
            </a:extLst>
          </p:cNvPr>
          <p:cNvCxnSpPr>
            <a:cxnSpLocks/>
          </p:cNvCxnSpPr>
          <p:nvPr/>
        </p:nvCxnSpPr>
        <p:spPr bwMode="auto">
          <a:xfrm>
            <a:off x="5024352" y="3781710"/>
            <a:ext cx="107164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93E6CD0-1E47-2344-2F05-DF27DA919CEF}"/>
              </a:ext>
            </a:extLst>
          </p:cNvPr>
          <p:cNvCxnSpPr>
            <a:cxnSpLocks/>
          </p:cNvCxnSpPr>
          <p:nvPr/>
        </p:nvCxnSpPr>
        <p:spPr bwMode="auto">
          <a:xfrm>
            <a:off x="5024352" y="3320890"/>
            <a:ext cx="1691640" cy="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391D7E87-33A4-D2EE-6093-6850CF7635AC}"/>
              </a:ext>
            </a:extLst>
          </p:cNvPr>
          <p:cNvSpPr txBox="1"/>
          <p:nvPr/>
        </p:nvSpPr>
        <p:spPr bwMode="auto">
          <a:xfrm>
            <a:off x="4755639" y="5794480"/>
            <a:ext cx="98228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Placebo</a:t>
            </a:r>
          </a:p>
        </p:txBody>
      </p:sp>
      <p:sp>
        <p:nvSpPr>
          <p:cNvPr id="96" name="TextBox 95">
            <a:extLst>
              <a:ext uri="{FF2B5EF4-FFF2-40B4-BE49-F238E27FC236}">
                <a16:creationId xmlns:a16="http://schemas.microsoft.com/office/drawing/2014/main" id="{FA2CA3C9-A694-500D-18DE-535346FDC9AB}"/>
              </a:ext>
            </a:extLst>
          </p:cNvPr>
          <p:cNvSpPr txBox="1"/>
          <p:nvPr/>
        </p:nvSpPr>
        <p:spPr bwMode="auto">
          <a:xfrm>
            <a:off x="5509192" y="5794480"/>
            <a:ext cx="98228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MGL-3196</a:t>
            </a:r>
          </a:p>
        </p:txBody>
      </p:sp>
      <p:sp>
        <p:nvSpPr>
          <p:cNvPr id="97" name="TextBox 96">
            <a:extLst>
              <a:ext uri="{FF2B5EF4-FFF2-40B4-BE49-F238E27FC236}">
                <a16:creationId xmlns:a16="http://schemas.microsoft.com/office/drawing/2014/main" id="{B8CAD9B4-5489-6002-E15A-9ADF5EC1ECB4}"/>
              </a:ext>
            </a:extLst>
          </p:cNvPr>
          <p:cNvSpPr txBox="1"/>
          <p:nvPr/>
        </p:nvSpPr>
        <p:spPr bwMode="auto">
          <a:xfrm>
            <a:off x="6292241" y="5794480"/>
            <a:ext cx="98228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High </a:t>
            </a:r>
            <a:br>
              <a:rPr lang="en-US" sz="1400" b="1" kern="500" spc="-50" dirty="0">
                <a:solidFill>
                  <a:schemeClr val="bg1"/>
                </a:solidFill>
                <a:latin typeface="Calibri" panose="020F0502020204030204" pitchFamily="34" charset="0"/>
              </a:rPr>
            </a:br>
            <a:r>
              <a:rPr lang="en-US" sz="1400" b="1" kern="500" spc="-50" dirty="0">
                <a:solidFill>
                  <a:schemeClr val="bg1"/>
                </a:solidFill>
                <a:latin typeface="Calibri" panose="020F0502020204030204" pitchFamily="34" charset="0"/>
              </a:rPr>
              <a:t>MGL-3196</a:t>
            </a:r>
          </a:p>
        </p:txBody>
      </p:sp>
      <p:sp>
        <p:nvSpPr>
          <p:cNvPr id="98" name="TextBox 97">
            <a:extLst>
              <a:ext uri="{FF2B5EF4-FFF2-40B4-BE49-F238E27FC236}">
                <a16:creationId xmlns:a16="http://schemas.microsoft.com/office/drawing/2014/main" id="{EDD6C726-ABEC-6207-1EC0-B28767562664}"/>
              </a:ext>
            </a:extLst>
          </p:cNvPr>
          <p:cNvSpPr txBox="1"/>
          <p:nvPr/>
        </p:nvSpPr>
        <p:spPr bwMode="auto">
          <a:xfrm>
            <a:off x="7065459" y="5794480"/>
            <a:ext cx="98228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Low </a:t>
            </a:r>
            <a:br>
              <a:rPr lang="en-US" sz="1400" b="1" kern="500" spc="-50" dirty="0">
                <a:solidFill>
                  <a:schemeClr val="bg1"/>
                </a:solidFill>
                <a:latin typeface="Calibri" panose="020F0502020204030204" pitchFamily="34" charset="0"/>
              </a:rPr>
            </a:br>
            <a:r>
              <a:rPr lang="en-US" sz="1400" b="1" kern="500" spc="-50" dirty="0">
                <a:solidFill>
                  <a:schemeClr val="bg1"/>
                </a:solidFill>
                <a:latin typeface="Calibri" panose="020F0502020204030204" pitchFamily="34" charset="0"/>
              </a:rPr>
              <a:t>MGL-3196</a:t>
            </a:r>
          </a:p>
        </p:txBody>
      </p:sp>
      <p:cxnSp>
        <p:nvCxnSpPr>
          <p:cNvPr id="100" name="Straight Connector 99">
            <a:extLst>
              <a:ext uri="{FF2B5EF4-FFF2-40B4-BE49-F238E27FC236}">
                <a16:creationId xmlns:a16="http://schemas.microsoft.com/office/drawing/2014/main" id="{3BAA8C64-F07B-B9D2-C200-B4855032D8E2}"/>
              </a:ext>
            </a:extLst>
          </p:cNvPr>
          <p:cNvCxnSpPr>
            <a:cxnSpLocks/>
          </p:cNvCxnSpPr>
          <p:nvPr/>
        </p:nvCxnSpPr>
        <p:spPr bwMode="auto">
          <a:xfrm>
            <a:off x="4788309" y="57322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5237066-676D-0712-ED33-76BE894E0CE2}"/>
              </a:ext>
            </a:extLst>
          </p:cNvPr>
          <p:cNvCxnSpPr>
            <a:cxnSpLocks/>
          </p:cNvCxnSpPr>
          <p:nvPr/>
        </p:nvCxnSpPr>
        <p:spPr bwMode="auto">
          <a:xfrm>
            <a:off x="5574890" y="57322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FEB0ACA-7418-CB2B-D5D0-E5930E911BBE}"/>
              </a:ext>
            </a:extLst>
          </p:cNvPr>
          <p:cNvCxnSpPr>
            <a:cxnSpLocks/>
          </p:cNvCxnSpPr>
          <p:nvPr/>
        </p:nvCxnSpPr>
        <p:spPr bwMode="auto">
          <a:xfrm>
            <a:off x="6361471" y="57322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274BAAC4-2249-F18F-7A5F-88228B9D6147}"/>
              </a:ext>
            </a:extLst>
          </p:cNvPr>
          <p:cNvCxnSpPr>
            <a:cxnSpLocks/>
          </p:cNvCxnSpPr>
          <p:nvPr/>
        </p:nvCxnSpPr>
        <p:spPr bwMode="auto">
          <a:xfrm>
            <a:off x="7148052" y="57322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0D99D676-3F34-6D65-7852-1F9214DECAC2}"/>
              </a:ext>
            </a:extLst>
          </p:cNvPr>
          <p:cNvCxnSpPr>
            <a:cxnSpLocks/>
          </p:cNvCxnSpPr>
          <p:nvPr/>
        </p:nvCxnSpPr>
        <p:spPr bwMode="auto">
          <a:xfrm>
            <a:off x="7934631" y="573220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5" name="TextBox 104">
            <a:extLst>
              <a:ext uri="{FF2B5EF4-FFF2-40B4-BE49-F238E27FC236}">
                <a16:creationId xmlns:a16="http://schemas.microsoft.com/office/drawing/2014/main" id="{69CEA049-6207-4650-EDD7-5AB3F4F92029}"/>
              </a:ext>
            </a:extLst>
          </p:cNvPr>
          <p:cNvSpPr txBox="1"/>
          <p:nvPr/>
        </p:nvSpPr>
        <p:spPr bwMode="auto">
          <a:xfrm>
            <a:off x="4905068" y="5161523"/>
            <a:ext cx="5680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18.4</a:t>
            </a:r>
          </a:p>
        </p:txBody>
      </p:sp>
      <p:sp>
        <p:nvSpPr>
          <p:cNvPr id="106" name="TextBox 105">
            <a:extLst>
              <a:ext uri="{FF2B5EF4-FFF2-40B4-BE49-F238E27FC236}">
                <a16:creationId xmlns:a16="http://schemas.microsoft.com/office/drawing/2014/main" id="{7D857BC4-F7E6-F898-C777-485A5AC81144}"/>
              </a:ext>
            </a:extLst>
          </p:cNvPr>
          <p:cNvSpPr txBox="1"/>
          <p:nvPr/>
        </p:nvSpPr>
        <p:spPr bwMode="auto">
          <a:xfrm>
            <a:off x="5704944" y="3848915"/>
            <a:ext cx="5680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60.3</a:t>
            </a:r>
          </a:p>
        </p:txBody>
      </p:sp>
      <p:sp>
        <p:nvSpPr>
          <p:cNvPr id="107" name="TextBox 106">
            <a:extLst>
              <a:ext uri="{FF2B5EF4-FFF2-40B4-BE49-F238E27FC236}">
                <a16:creationId xmlns:a16="http://schemas.microsoft.com/office/drawing/2014/main" id="{D7DCDBF1-0F9E-9252-C507-7F18BC8A3541}"/>
              </a:ext>
            </a:extLst>
          </p:cNvPr>
          <p:cNvSpPr txBox="1"/>
          <p:nvPr/>
        </p:nvSpPr>
        <p:spPr bwMode="auto">
          <a:xfrm>
            <a:off x="6496440" y="3391715"/>
            <a:ext cx="5680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75.0</a:t>
            </a:r>
          </a:p>
        </p:txBody>
      </p:sp>
      <p:sp>
        <p:nvSpPr>
          <p:cNvPr id="108" name="TextBox 107">
            <a:extLst>
              <a:ext uri="{FF2B5EF4-FFF2-40B4-BE49-F238E27FC236}">
                <a16:creationId xmlns:a16="http://schemas.microsoft.com/office/drawing/2014/main" id="{C8754FA3-8C79-B6B3-8ADA-343DD4752199}"/>
              </a:ext>
            </a:extLst>
          </p:cNvPr>
          <p:cNvSpPr txBox="1"/>
          <p:nvPr/>
        </p:nvSpPr>
        <p:spPr bwMode="auto">
          <a:xfrm>
            <a:off x="7278104" y="4438851"/>
            <a:ext cx="5680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41.2</a:t>
            </a:r>
          </a:p>
        </p:txBody>
      </p:sp>
      <p:sp>
        <p:nvSpPr>
          <p:cNvPr id="110" name="TextBox 109">
            <a:extLst>
              <a:ext uri="{FF2B5EF4-FFF2-40B4-BE49-F238E27FC236}">
                <a16:creationId xmlns:a16="http://schemas.microsoft.com/office/drawing/2014/main" id="{104007FC-CEEF-78BB-477C-93AF4AFA3374}"/>
              </a:ext>
            </a:extLst>
          </p:cNvPr>
          <p:cNvSpPr txBox="1"/>
          <p:nvPr/>
        </p:nvSpPr>
        <p:spPr bwMode="auto">
          <a:xfrm>
            <a:off x="7080165" y="4072332"/>
            <a:ext cx="882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kern="500" spc="-50"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&lt;.04</a:t>
            </a:r>
          </a:p>
        </p:txBody>
      </p:sp>
      <p:sp>
        <p:nvSpPr>
          <p:cNvPr id="115" name="Rectangle 114">
            <a:extLst>
              <a:ext uri="{FF2B5EF4-FFF2-40B4-BE49-F238E27FC236}">
                <a16:creationId xmlns:a16="http://schemas.microsoft.com/office/drawing/2014/main" id="{2CE57763-5F9C-2818-43CC-2A8F8DE63FAA}"/>
              </a:ext>
            </a:extLst>
          </p:cNvPr>
          <p:cNvSpPr/>
          <p:nvPr/>
        </p:nvSpPr>
        <p:spPr bwMode="auto">
          <a:xfrm>
            <a:off x="8936345" y="5309419"/>
            <a:ext cx="589936" cy="4142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8E1E5AF3-1FC2-31B4-715B-4CA509FA913A}"/>
              </a:ext>
            </a:extLst>
          </p:cNvPr>
          <p:cNvSpPr/>
          <p:nvPr/>
        </p:nvSpPr>
        <p:spPr bwMode="auto">
          <a:xfrm>
            <a:off x="9898270" y="4021394"/>
            <a:ext cx="589936" cy="17022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40FD5FAC-FEC1-0737-02F4-AE9281DB6BFF}"/>
              </a:ext>
            </a:extLst>
          </p:cNvPr>
          <p:cNvSpPr/>
          <p:nvPr/>
        </p:nvSpPr>
        <p:spPr bwMode="auto">
          <a:xfrm>
            <a:off x="10968347" y="3283974"/>
            <a:ext cx="589936" cy="243967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TextBox 117">
            <a:extLst>
              <a:ext uri="{FF2B5EF4-FFF2-40B4-BE49-F238E27FC236}">
                <a16:creationId xmlns:a16="http://schemas.microsoft.com/office/drawing/2014/main" id="{448F7D31-CA09-8B59-4FDE-BA110CD7006E}"/>
              </a:ext>
            </a:extLst>
          </p:cNvPr>
          <p:cNvSpPr txBox="1"/>
          <p:nvPr/>
        </p:nvSpPr>
        <p:spPr bwMode="auto">
          <a:xfrm rot="16200000">
            <a:off x="6630389" y="3986669"/>
            <a:ext cx="3141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b="1" dirty="0">
                <a:solidFill>
                  <a:schemeClr val="bg1"/>
                </a:solidFill>
                <a:latin typeface="Calibri" panose="020F0502020204030204" pitchFamily="34" charset="0"/>
              </a:rPr>
              <a:t>Patients (%)</a:t>
            </a:r>
          </a:p>
        </p:txBody>
      </p:sp>
      <p:cxnSp>
        <p:nvCxnSpPr>
          <p:cNvPr id="119" name="Straight Connector 118">
            <a:extLst>
              <a:ext uri="{FF2B5EF4-FFF2-40B4-BE49-F238E27FC236}">
                <a16:creationId xmlns:a16="http://schemas.microsoft.com/office/drawing/2014/main" id="{0C5E3000-0970-F4D9-FA79-62C9DF39C308}"/>
              </a:ext>
            </a:extLst>
          </p:cNvPr>
          <p:cNvCxnSpPr>
            <a:cxnSpLocks/>
          </p:cNvCxnSpPr>
          <p:nvPr/>
        </p:nvCxnSpPr>
        <p:spPr bwMode="auto">
          <a:xfrm>
            <a:off x="8740929" y="5727293"/>
            <a:ext cx="3033559"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137085D-1A3E-F6C9-4EEC-FFC181767EC5}"/>
              </a:ext>
            </a:extLst>
          </p:cNvPr>
          <p:cNvCxnSpPr>
            <a:cxnSpLocks/>
          </p:cNvCxnSpPr>
          <p:nvPr/>
        </p:nvCxnSpPr>
        <p:spPr bwMode="auto">
          <a:xfrm flipV="1">
            <a:off x="8750762" y="2590803"/>
            <a:ext cx="0" cy="3146322"/>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541EFE48-0A4E-FC63-E4FF-782CCCE7309C}"/>
              </a:ext>
            </a:extLst>
          </p:cNvPr>
          <p:cNvCxnSpPr>
            <a:cxnSpLocks/>
          </p:cNvCxnSpPr>
          <p:nvPr/>
        </p:nvCxnSpPr>
        <p:spPr bwMode="auto">
          <a:xfrm flipH="1">
            <a:off x="8681936" y="26006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DEB2DB1-7E25-66FC-4190-E0E35C0FC5D5}"/>
              </a:ext>
            </a:extLst>
          </p:cNvPr>
          <p:cNvCxnSpPr>
            <a:cxnSpLocks/>
          </p:cNvCxnSpPr>
          <p:nvPr/>
        </p:nvCxnSpPr>
        <p:spPr bwMode="auto">
          <a:xfrm flipH="1">
            <a:off x="8681936" y="29132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946232C-A2DA-B289-406E-3BBE843B3A5C}"/>
              </a:ext>
            </a:extLst>
          </p:cNvPr>
          <p:cNvCxnSpPr>
            <a:cxnSpLocks/>
          </p:cNvCxnSpPr>
          <p:nvPr/>
        </p:nvCxnSpPr>
        <p:spPr bwMode="auto">
          <a:xfrm flipH="1">
            <a:off x="8681936" y="4476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A52958C-840D-768F-56EA-E7635242E155}"/>
              </a:ext>
            </a:extLst>
          </p:cNvPr>
          <p:cNvCxnSpPr>
            <a:cxnSpLocks/>
          </p:cNvCxnSpPr>
          <p:nvPr/>
        </p:nvCxnSpPr>
        <p:spPr bwMode="auto">
          <a:xfrm flipH="1">
            <a:off x="8681936" y="51019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7EEDBF9-5B39-4D42-1A48-84AAA6A46CE5}"/>
              </a:ext>
            </a:extLst>
          </p:cNvPr>
          <p:cNvCxnSpPr>
            <a:cxnSpLocks/>
          </p:cNvCxnSpPr>
          <p:nvPr/>
        </p:nvCxnSpPr>
        <p:spPr bwMode="auto">
          <a:xfrm flipH="1">
            <a:off x="8681936" y="54146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FAF5165-3356-4AA8-7ADD-76A22C505F37}"/>
              </a:ext>
            </a:extLst>
          </p:cNvPr>
          <p:cNvCxnSpPr>
            <a:cxnSpLocks/>
          </p:cNvCxnSpPr>
          <p:nvPr/>
        </p:nvCxnSpPr>
        <p:spPr bwMode="auto">
          <a:xfrm flipH="1">
            <a:off x="8681936" y="5727293"/>
            <a:ext cx="64008" cy="0"/>
          </a:xfrm>
          <a:prstGeom prst="line">
            <a:avLst/>
          </a:prstGeom>
          <a:noFill/>
          <a:ln w="28575" cap="flat" cmpd="sng" algn="ctr">
            <a:solidFill>
              <a:schemeClr val="bg1"/>
            </a:solidFill>
            <a:prstDash val="solid"/>
            <a:round/>
            <a:headEnd type="none" w="med" len="med"/>
            <a:tailEnd type="none" w="med" len="med"/>
          </a:ln>
          <a:effectLst/>
        </p:spPr>
      </p:cxnSp>
      <p:sp>
        <p:nvSpPr>
          <p:cNvPr id="127" name="TextBox 126">
            <a:extLst>
              <a:ext uri="{FF2B5EF4-FFF2-40B4-BE49-F238E27FC236}">
                <a16:creationId xmlns:a16="http://schemas.microsoft.com/office/drawing/2014/main" id="{E6BD0FDD-991E-7B50-A518-F6D6B5FF3A59}"/>
              </a:ext>
            </a:extLst>
          </p:cNvPr>
          <p:cNvSpPr txBox="1"/>
          <p:nvPr/>
        </p:nvSpPr>
        <p:spPr bwMode="auto">
          <a:xfrm>
            <a:off x="8150994" y="2423652"/>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28" name="TextBox 127">
            <a:extLst>
              <a:ext uri="{FF2B5EF4-FFF2-40B4-BE49-F238E27FC236}">
                <a16:creationId xmlns:a16="http://schemas.microsoft.com/office/drawing/2014/main" id="{F1A1C069-1BE6-1DF5-6A5B-5EB80BB7825D}"/>
              </a:ext>
            </a:extLst>
          </p:cNvPr>
          <p:cNvSpPr txBox="1"/>
          <p:nvPr/>
        </p:nvSpPr>
        <p:spPr bwMode="auto">
          <a:xfrm>
            <a:off x="8150994" y="2734535"/>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129" name="TextBox 128">
            <a:extLst>
              <a:ext uri="{FF2B5EF4-FFF2-40B4-BE49-F238E27FC236}">
                <a16:creationId xmlns:a16="http://schemas.microsoft.com/office/drawing/2014/main" id="{837AEC29-C501-097A-47D3-8FEF19289643}"/>
              </a:ext>
            </a:extLst>
          </p:cNvPr>
          <p:cNvSpPr txBox="1"/>
          <p:nvPr/>
        </p:nvSpPr>
        <p:spPr bwMode="auto">
          <a:xfrm>
            <a:off x="8150994" y="3045418"/>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0" name="TextBox 129">
            <a:extLst>
              <a:ext uri="{FF2B5EF4-FFF2-40B4-BE49-F238E27FC236}">
                <a16:creationId xmlns:a16="http://schemas.microsoft.com/office/drawing/2014/main" id="{3863B936-DF98-DA48-27B7-FC114315D75A}"/>
              </a:ext>
            </a:extLst>
          </p:cNvPr>
          <p:cNvSpPr txBox="1"/>
          <p:nvPr/>
        </p:nvSpPr>
        <p:spPr bwMode="auto">
          <a:xfrm>
            <a:off x="8150994" y="3356301"/>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131" name="TextBox 130">
            <a:extLst>
              <a:ext uri="{FF2B5EF4-FFF2-40B4-BE49-F238E27FC236}">
                <a16:creationId xmlns:a16="http://schemas.microsoft.com/office/drawing/2014/main" id="{CF609462-B043-F544-3F64-4E6EF910D8DC}"/>
              </a:ext>
            </a:extLst>
          </p:cNvPr>
          <p:cNvSpPr txBox="1"/>
          <p:nvPr/>
        </p:nvSpPr>
        <p:spPr bwMode="auto">
          <a:xfrm>
            <a:off x="8150994" y="3978067"/>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32" name="TextBox 131">
            <a:extLst>
              <a:ext uri="{FF2B5EF4-FFF2-40B4-BE49-F238E27FC236}">
                <a16:creationId xmlns:a16="http://schemas.microsoft.com/office/drawing/2014/main" id="{56DA6C09-D202-4874-6CAB-793D49E66ABE}"/>
              </a:ext>
            </a:extLst>
          </p:cNvPr>
          <p:cNvSpPr txBox="1"/>
          <p:nvPr/>
        </p:nvSpPr>
        <p:spPr bwMode="auto">
          <a:xfrm>
            <a:off x="8150994" y="5532482"/>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136" name="Straight Connector 135">
            <a:extLst>
              <a:ext uri="{FF2B5EF4-FFF2-40B4-BE49-F238E27FC236}">
                <a16:creationId xmlns:a16="http://schemas.microsoft.com/office/drawing/2014/main" id="{0C4B61B2-9BD9-9E2B-FDB4-8FBBF4B986BB}"/>
              </a:ext>
            </a:extLst>
          </p:cNvPr>
          <p:cNvCxnSpPr>
            <a:cxnSpLocks/>
          </p:cNvCxnSpPr>
          <p:nvPr/>
        </p:nvCxnSpPr>
        <p:spPr bwMode="auto">
          <a:xfrm>
            <a:off x="8750762" y="57272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EBD5138-02B0-DD2D-0352-DA848708321E}"/>
              </a:ext>
            </a:extLst>
          </p:cNvPr>
          <p:cNvCxnSpPr>
            <a:cxnSpLocks/>
          </p:cNvCxnSpPr>
          <p:nvPr/>
        </p:nvCxnSpPr>
        <p:spPr bwMode="auto">
          <a:xfrm>
            <a:off x="9714443" y="57272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BC3BD37-C6E6-5680-B2FC-5C7A30DC709C}"/>
              </a:ext>
            </a:extLst>
          </p:cNvPr>
          <p:cNvCxnSpPr>
            <a:cxnSpLocks/>
          </p:cNvCxnSpPr>
          <p:nvPr/>
        </p:nvCxnSpPr>
        <p:spPr bwMode="auto">
          <a:xfrm>
            <a:off x="10678124" y="57272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DB62C385-504E-07D0-D1DD-B41DCEAE5F7F}"/>
              </a:ext>
            </a:extLst>
          </p:cNvPr>
          <p:cNvCxnSpPr>
            <a:cxnSpLocks/>
          </p:cNvCxnSpPr>
          <p:nvPr/>
        </p:nvCxnSpPr>
        <p:spPr bwMode="auto">
          <a:xfrm>
            <a:off x="11759793" y="572729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0" name="TextBox 139">
            <a:extLst>
              <a:ext uri="{FF2B5EF4-FFF2-40B4-BE49-F238E27FC236}">
                <a16:creationId xmlns:a16="http://schemas.microsoft.com/office/drawing/2014/main" id="{4FE99D33-2D6C-CF4D-D9AD-5BCF144DB903}"/>
              </a:ext>
            </a:extLst>
          </p:cNvPr>
          <p:cNvSpPr txBox="1"/>
          <p:nvPr/>
        </p:nvSpPr>
        <p:spPr bwMode="auto">
          <a:xfrm>
            <a:off x="8926513" y="5323755"/>
            <a:ext cx="6059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6</a:t>
            </a:r>
          </a:p>
        </p:txBody>
      </p:sp>
      <p:sp>
        <p:nvSpPr>
          <p:cNvPr id="141" name="TextBox 140">
            <a:extLst>
              <a:ext uri="{FF2B5EF4-FFF2-40B4-BE49-F238E27FC236}">
                <a16:creationId xmlns:a16="http://schemas.microsoft.com/office/drawing/2014/main" id="{22CCFB85-A366-39A6-416A-D0DF44DEED33}"/>
              </a:ext>
            </a:extLst>
          </p:cNvPr>
          <p:cNvSpPr txBox="1"/>
          <p:nvPr/>
        </p:nvSpPr>
        <p:spPr bwMode="auto">
          <a:xfrm>
            <a:off x="9913204" y="4011147"/>
            <a:ext cx="5680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27</a:t>
            </a:r>
          </a:p>
        </p:txBody>
      </p:sp>
      <p:sp>
        <p:nvSpPr>
          <p:cNvPr id="142" name="TextBox 141">
            <a:extLst>
              <a:ext uri="{FF2B5EF4-FFF2-40B4-BE49-F238E27FC236}">
                <a16:creationId xmlns:a16="http://schemas.microsoft.com/office/drawing/2014/main" id="{98CFD112-6F6C-0026-ABC3-4D37422DDD6D}"/>
              </a:ext>
            </a:extLst>
          </p:cNvPr>
          <p:cNvSpPr txBox="1"/>
          <p:nvPr/>
        </p:nvSpPr>
        <p:spPr bwMode="auto">
          <a:xfrm>
            <a:off x="10989835" y="3279387"/>
            <a:ext cx="5680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39</a:t>
            </a:r>
          </a:p>
        </p:txBody>
      </p:sp>
      <p:sp>
        <p:nvSpPr>
          <p:cNvPr id="144" name="TextBox 143">
            <a:extLst>
              <a:ext uri="{FF2B5EF4-FFF2-40B4-BE49-F238E27FC236}">
                <a16:creationId xmlns:a16="http://schemas.microsoft.com/office/drawing/2014/main" id="{70CA4315-16F8-10F3-33E8-6253937E0322}"/>
              </a:ext>
            </a:extLst>
          </p:cNvPr>
          <p:cNvSpPr txBox="1"/>
          <p:nvPr/>
        </p:nvSpPr>
        <p:spPr bwMode="auto">
          <a:xfrm>
            <a:off x="8780206" y="5794480"/>
            <a:ext cx="95372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Placebo</a:t>
            </a:r>
          </a:p>
        </p:txBody>
      </p:sp>
      <p:sp>
        <p:nvSpPr>
          <p:cNvPr id="145" name="TextBox 144">
            <a:extLst>
              <a:ext uri="{FF2B5EF4-FFF2-40B4-BE49-F238E27FC236}">
                <a16:creationId xmlns:a16="http://schemas.microsoft.com/office/drawing/2014/main" id="{6226738E-ABF1-48E1-A8CF-1C505DDAB4DC}"/>
              </a:ext>
            </a:extLst>
          </p:cNvPr>
          <p:cNvSpPr txBox="1"/>
          <p:nvPr/>
        </p:nvSpPr>
        <p:spPr bwMode="auto">
          <a:xfrm>
            <a:off x="9704439" y="5794480"/>
            <a:ext cx="105205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Resmetirom</a:t>
            </a:r>
          </a:p>
        </p:txBody>
      </p:sp>
      <p:sp>
        <p:nvSpPr>
          <p:cNvPr id="146" name="TextBox 145">
            <a:extLst>
              <a:ext uri="{FF2B5EF4-FFF2-40B4-BE49-F238E27FC236}">
                <a16:creationId xmlns:a16="http://schemas.microsoft.com/office/drawing/2014/main" id="{DEBAE34C-52B8-4855-E916-7020FFDE3759}"/>
              </a:ext>
            </a:extLst>
          </p:cNvPr>
          <p:cNvSpPr txBox="1"/>
          <p:nvPr/>
        </p:nvSpPr>
        <p:spPr bwMode="auto">
          <a:xfrm>
            <a:off x="10584022" y="5794480"/>
            <a:ext cx="131301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b="1" kern="500" spc="-50" dirty="0">
                <a:solidFill>
                  <a:schemeClr val="bg1"/>
                </a:solidFill>
                <a:latin typeface="Calibri" panose="020F0502020204030204" pitchFamily="34" charset="0"/>
              </a:rPr>
              <a:t>RES + MRI-PDFF Responders</a:t>
            </a:r>
          </a:p>
        </p:txBody>
      </p:sp>
      <p:sp>
        <p:nvSpPr>
          <p:cNvPr id="148" name="TextBox 147">
            <a:extLst>
              <a:ext uri="{FF2B5EF4-FFF2-40B4-BE49-F238E27FC236}">
                <a16:creationId xmlns:a16="http://schemas.microsoft.com/office/drawing/2014/main" id="{8BACE120-C51B-2621-7E73-52FE89152D4A}"/>
              </a:ext>
            </a:extLst>
          </p:cNvPr>
          <p:cNvSpPr txBox="1"/>
          <p:nvPr/>
        </p:nvSpPr>
        <p:spPr bwMode="auto">
          <a:xfrm>
            <a:off x="8150994" y="3667184"/>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49" name="TextBox 148">
            <a:extLst>
              <a:ext uri="{FF2B5EF4-FFF2-40B4-BE49-F238E27FC236}">
                <a16:creationId xmlns:a16="http://schemas.microsoft.com/office/drawing/2014/main" id="{E6743603-71AE-BD8D-1C51-A939ABA3CF0F}"/>
              </a:ext>
            </a:extLst>
          </p:cNvPr>
          <p:cNvSpPr txBox="1"/>
          <p:nvPr/>
        </p:nvSpPr>
        <p:spPr bwMode="auto">
          <a:xfrm>
            <a:off x="8150994" y="4288950"/>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50" name="TextBox 149">
            <a:extLst>
              <a:ext uri="{FF2B5EF4-FFF2-40B4-BE49-F238E27FC236}">
                <a16:creationId xmlns:a16="http://schemas.microsoft.com/office/drawing/2014/main" id="{3BAD9C1A-46F7-558B-1D81-6A73B9BDD1FB}"/>
              </a:ext>
            </a:extLst>
          </p:cNvPr>
          <p:cNvSpPr txBox="1"/>
          <p:nvPr/>
        </p:nvSpPr>
        <p:spPr bwMode="auto">
          <a:xfrm>
            <a:off x="8150994" y="4599833"/>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51" name="TextBox 150">
            <a:extLst>
              <a:ext uri="{FF2B5EF4-FFF2-40B4-BE49-F238E27FC236}">
                <a16:creationId xmlns:a16="http://schemas.microsoft.com/office/drawing/2014/main" id="{601EC015-86EB-489F-B59D-AD2C775CCFE0}"/>
              </a:ext>
            </a:extLst>
          </p:cNvPr>
          <p:cNvSpPr txBox="1"/>
          <p:nvPr/>
        </p:nvSpPr>
        <p:spPr bwMode="auto">
          <a:xfrm>
            <a:off x="8150994" y="4910716"/>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52" name="TextBox 151">
            <a:extLst>
              <a:ext uri="{FF2B5EF4-FFF2-40B4-BE49-F238E27FC236}">
                <a16:creationId xmlns:a16="http://schemas.microsoft.com/office/drawing/2014/main" id="{6ADB20EC-3665-E904-9408-180B636126D1}"/>
              </a:ext>
            </a:extLst>
          </p:cNvPr>
          <p:cNvSpPr txBox="1"/>
          <p:nvPr/>
        </p:nvSpPr>
        <p:spPr bwMode="auto">
          <a:xfrm>
            <a:off x="8150994" y="5221599"/>
            <a:ext cx="599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cxnSp>
        <p:nvCxnSpPr>
          <p:cNvPr id="153" name="Straight Connector 152">
            <a:extLst>
              <a:ext uri="{FF2B5EF4-FFF2-40B4-BE49-F238E27FC236}">
                <a16:creationId xmlns:a16="http://schemas.microsoft.com/office/drawing/2014/main" id="{880C8053-CC1E-69C1-FB34-9343965E7BBF}"/>
              </a:ext>
            </a:extLst>
          </p:cNvPr>
          <p:cNvCxnSpPr>
            <a:cxnSpLocks/>
          </p:cNvCxnSpPr>
          <p:nvPr/>
        </p:nvCxnSpPr>
        <p:spPr bwMode="auto">
          <a:xfrm flipH="1">
            <a:off x="8681936" y="32259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E1062F3-DF98-3569-7A28-E79EA5B428FB}"/>
              </a:ext>
            </a:extLst>
          </p:cNvPr>
          <p:cNvCxnSpPr>
            <a:cxnSpLocks/>
          </p:cNvCxnSpPr>
          <p:nvPr/>
        </p:nvCxnSpPr>
        <p:spPr bwMode="auto">
          <a:xfrm flipH="1">
            <a:off x="8681936" y="35386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CC81199-F930-232B-BC31-DE6768D2A173}"/>
              </a:ext>
            </a:extLst>
          </p:cNvPr>
          <p:cNvCxnSpPr>
            <a:cxnSpLocks/>
          </p:cNvCxnSpPr>
          <p:nvPr/>
        </p:nvCxnSpPr>
        <p:spPr bwMode="auto">
          <a:xfrm flipH="1">
            <a:off x="8681936" y="38512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6208A32C-2643-30EA-6FA4-9D1F2B7E06F9}"/>
              </a:ext>
            </a:extLst>
          </p:cNvPr>
          <p:cNvCxnSpPr>
            <a:cxnSpLocks/>
          </p:cNvCxnSpPr>
          <p:nvPr/>
        </p:nvCxnSpPr>
        <p:spPr bwMode="auto">
          <a:xfrm flipH="1">
            <a:off x="8681936" y="41639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13D75C4-59E7-4CA0-4BDC-8B413264B560}"/>
              </a:ext>
            </a:extLst>
          </p:cNvPr>
          <p:cNvCxnSpPr>
            <a:cxnSpLocks/>
          </p:cNvCxnSpPr>
          <p:nvPr/>
        </p:nvCxnSpPr>
        <p:spPr bwMode="auto">
          <a:xfrm flipH="1">
            <a:off x="8681936" y="4789294"/>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8" name="TextBox 157">
            <a:extLst>
              <a:ext uri="{FF2B5EF4-FFF2-40B4-BE49-F238E27FC236}">
                <a16:creationId xmlns:a16="http://schemas.microsoft.com/office/drawing/2014/main" id="{6D4F54C7-1C1E-666E-2FC9-0B3197E41FD9}"/>
              </a:ext>
            </a:extLst>
          </p:cNvPr>
          <p:cNvSpPr txBox="1"/>
          <p:nvPr/>
        </p:nvSpPr>
        <p:spPr bwMode="auto">
          <a:xfrm>
            <a:off x="9759454" y="3654460"/>
            <a:ext cx="882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kern="500" spc="-50"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.02</a:t>
            </a:r>
          </a:p>
        </p:txBody>
      </p:sp>
      <p:sp>
        <p:nvSpPr>
          <p:cNvPr id="159" name="TextBox 158">
            <a:extLst>
              <a:ext uri="{FF2B5EF4-FFF2-40B4-BE49-F238E27FC236}">
                <a16:creationId xmlns:a16="http://schemas.microsoft.com/office/drawing/2014/main" id="{463BC5F2-9711-3F2C-D613-DA31D4A16DAC}"/>
              </a:ext>
            </a:extLst>
          </p:cNvPr>
          <p:cNvSpPr txBox="1"/>
          <p:nvPr/>
        </p:nvSpPr>
        <p:spPr bwMode="auto">
          <a:xfrm>
            <a:off x="10806589" y="2912124"/>
            <a:ext cx="882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kern="500" spc="-50"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.001</a:t>
            </a:r>
          </a:p>
        </p:txBody>
      </p:sp>
    </p:spTree>
    <p:extLst>
      <p:ext uri="{BB962C8B-B14F-4D97-AF65-F5344CB8AC3E}">
        <p14:creationId xmlns:p14="http://schemas.microsoft.com/office/powerpoint/2010/main" val="3857004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420C8-38CE-534C-A808-DC220D6236B1}"/>
              </a:ext>
            </a:extLst>
          </p:cNvPr>
          <p:cNvSpPr>
            <a:spLocks noGrp="1"/>
          </p:cNvSpPr>
          <p:nvPr>
            <p:ph type="title"/>
          </p:nvPr>
        </p:nvSpPr>
        <p:spPr/>
        <p:txBody>
          <a:bodyPr>
            <a:noAutofit/>
          </a:bodyPr>
          <a:lstStyle/>
          <a:p>
            <a:r>
              <a:rPr lang="en-US" b="1" dirty="0">
                <a:latin typeface="+mn-lt"/>
              </a:rPr>
              <a:t>Resmetirom (MGL-3196</a:t>
            </a:r>
            <a:r>
              <a:rPr lang="en-US" dirty="0">
                <a:latin typeface="+mn-lt"/>
              </a:rPr>
              <a:t>): Biopsy Results in Responders</a:t>
            </a:r>
          </a:p>
        </p:txBody>
      </p:sp>
      <p:sp>
        <p:nvSpPr>
          <p:cNvPr id="3" name="Content Placeholder 2">
            <a:extLst>
              <a:ext uri="{FF2B5EF4-FFF2-40B4-BE49-F238E27FC236}">
                <a16:creationId xmlns:a16="http://schemas.microsoft.com/office/drawing/2014/main" id="{84818CC8-4F11-33A7-2EA7-87C64C04B90A}"/>
              </a:ext>
            </a:extLst>
          </p:cNvPr>
          <p:cNvSpPr>
            <a:spLocks noGrp="1"/>
          </p:cNvSpPr>
          <p:nvPr>
            <p:ph idx="1"/>
          </p:nvPr>
        </p:nvSpPr>
        <p:spPr>
          <a:xfrm>
            <a:off x="604675" y="1231270"/>
            <a:ext cx="10877529" cy="713306"/>
          </a:xfrm>
        </p:spPr>
        <p:txBody>
          <a:bodyPr/>
          <a:lstStyle/>
          <a:p>
            <a:r>
              <a:rPr lang="en-US" sz="2400" dirty="0"/>
              <a:t>Multicenter, randomized, double-blind, placebo-controlled, phase II trial in patients with MASH</a:t>
            </a:r>
          </a:p>
        </p:txBody>
      </p:sp>
      <p:graphicFrame>
        <p:nvGraphicFramePr>
          <p:cNvPr id="9" name="Content Placeholder 5">
            <a:extLst>
              <a:ext uri="{FF2B5EF4-FFF2-40B4-BE49-F238E27FC236}">
                <a16:creationId xmlns:a16="http://schemas.microsoft.com/office/drawing/2014/main" id="{120CC8C1-C7E2-541C-9063-07A84A32616A}"/>
              </a:ext>
            </a:extLst>
          </p:cNvPr>
          <p:cNvGraphicFramePr>
            <a:graphicFrameLocks/>
          </p:cNvGraphicFramePr>
          <p:nvPr>
            <p:extLst>
              <p:ext uri="{D42A27DB-BD31-4B8C-83A1-F6EECF244321}">
                <p14:modId xmlns:p14="http://schemas.microsoft.com/office/powerpoint/2010/main" val="4040394361"/>
              </p:ext>
            </p:extLst>
          </p:nvPr>
        </p:nvGraphicFramePr>
        <p:xfrm>
          <a:off x="717549" y="2095331"/>
          <a:ext cx="10761660" cy="4091456"/>
        </p:xfrm>
        <a:graphic>
          <a:graphicData uri="http://schemas.openxmlformats.org/drawingml/2006/table">
            <a:tbl>
              <a:tblPr firstRow="1" bandRow="1">
                <a:tableStyleId>{EB344D84-9AFB-497E-A393-DC336BA19D2E}</a:tableStyleId>
              </a:tblPr>
              <a:tblGrid>
                <a:gridCol w="2557287">
                  <a:extLst>
                    <a:ext uri="{9D8B030D-6E8A-4147-A177-3AD203B41FA5}">
                      <a16:colId xmlns:a16="http://schemas.microsoft.com/office/drawing/2014/main" val="1290730365"/>
                    </a:ext>
                  </a:extLst>
                </a:gridCol>
                <a:gridCol w="503662">
                  <a:extLst>
                    <a:ext uri="{9D8B030D-6E8A-4147-A177-3AD203B41FA5}">
                      <a16:colId xmlns:a16="http://schemas.microsoft.com/office/drawing/2014/main" val="1657245198"/>
                    </a:ext>
                  </a:extLst>
                </a:gridCol>
                <a:gridCol w="1727492">
                  <a:extLst>
                    <a:ext uri="{9D8B030D-6E8A-4147-A177-3AD203B41FA5}">
                      <a16:colId xmlns:a16="http://schemas.microsoft.com/office/drawing/2014/main" val="425680331"/>
                    </a:ext>
                  </a:extLst>
                </a:gridCol>
                <a:gridCol w="366093">
                  <a:extLst>
                    <a:ext uri="{9D8B030D-6E8A-4147-A177-3AD203B41FA5}">
                      <a16:colId xmlns:a16="http://schemas.microsoft.com/office/drawing/2014/main" val="2302910683"/>
                    </a:ext>
                  </a:extLst>
                </a:gridCol>
                <a:gridCol w="2232661">
                  <a:extLst>
                    <a:ext uri="{9D8B030D-6E8A-4147-A177-3AD203B41FA5}">
                      <a16:colId xmlns:a16="http://schemas.microsoft.com/office/drawing/2014/main" val="3835664973"/>
                    </a:ext>
                  </a:extLst>
                </a:gridCol>
                <a:gridCol w="1955432">
                  <a:extLst>
                    <a:ext uri="{9D8B030D-6E8A-4147-A177-3AD203B41FA5}">
                      <a16:colId xmlns:a16="http://schemas.microsoft.com/office/drawing/2014/main" val="3465070931"/>
                    </a:ext>
                  </a:extLst>
                </a:gridCol>
                <a:gridCol w="1419033">
                  <a:extLst>
                    <a:ext uri="{9D8B030D-6E8A-4147-A177-3AD203B41FA5}">
                      <a16:colId xmlns:a16="http://schemas.microsoft.com/office/drawing/2014/main" val="2698325616"/>
                    </a:ext>
                  </a:extLst>
                </a:gridCol>
              </a:tblGrid>
              <a:tr h="238165">
                <a:tc>
                  <a:txBody>
                    <a:bodyPr/>
                    <a:lstStyle/>
                    <a:p>
                      <a:r>
                        <a:rPr lang="en-US" sz="1400" dirty="0">
                          <a:solidFill>
                            <a:schemeClr val="tx1"/>
                          </a:solidFill>
                          <a:effectLst/>
                        </a:rPr>
                        <a:t>Parameter</a:t>
                      </a:r>
                    </a:p>
                  </a:txBody>
                  <a:tcPr marL="5220" marR="5220" marT="5220" marB="522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b="1" dirty="0">
                          <a:solidFill>
                            <a:schemeClr val="tx1"/>
                          </a:solidFill>
                          <a:effectLst/>
                        </a:rPr>
                        <a:t>n</a:t>
                      </a:r>
                      <a:endParaRPr lang="en-US" sz="1400" dirty="0">
                        <a:solidFill>
                          <a:schemeClr val="bg2"/>
                        </a:solidFill>
                        <a:effectLst/>
                      </a:endParaRPr>
                    </a:p>
                  </a:txBody>
                  <a:tcPr marL="5220" marR="5220" marT="5220" marB="522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b="1" dirty="0">
                          <a:solidFill>
                            <a:schemeClr val="tx1"/>
                          </a:solidFill>
                          <a:effectLst/>
                        </a:rPr>
                        <a:t>Placebo, n (%)</a:t>
                      </a:r>
                    </a:p>
                  </a:txBody>
                  <a:tcPr marL="5220" marR="5220" marT="5220" marB="522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b="1" dirty="0">
                          <a:solidFill>
                            <a:schemeClr val="tx1"/>
                          </a:solidFill>
                          <a:effectLst/>
                        </a:rPr>
                        <a:t>n</a:t>
                      </a:r>
                    </a:p>
                  </a:txBody>
                  <a:tcPr marL="5220" marR="5220" marT="5220" marB="522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b="1" dirty="0">
                          <a:solidFill>
                            <a:schemeClr val="tx1"/>
                          </a:solidFill>
                          <a:effectLst/>
                        </a:rPr>
                        <a:t>Resmetirom, n (%)</a:t>
                      </a:r>
                    </a:p>
                  </a:txBody>
                  <a:tcPr marL="5220" marR="5220" marT="5220" marB="522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b="1" dirty="0">
                          <a:solidFill>
                            <a:schemeClr val="tx1"/>
                          </a:solidFill>
                          <a:effectLst/>
                        </a:rPr>
                        <a:t>Odds Ratio</a:t>
                      </a:r>
                    </a:p>
                  </a:txBody>
                  <a:tcPr marL="5220" marR="5220" marT="5220" marB="522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b="1" i="1" dirty="0">
                          <a:solidFill>
                            <a:schemeClr val="tx1"/>
                          </a:solidFill>
                          <a:effectLst/>
                        </a:rPr>
                        <a:t>P</a:t>
                      </a:r>
                      <a:r>
                        <a:rPr lang="en-US" sz="1400" b="1" dirty="0">
                          <a:solidFill>
                            <a:schemeClr val="tx1"/>
                          </a:solidFill>
                          <a:effectLst/>
                        </a:rPr>
                        <a:t> Value</a:t>
                      </a:r>
                    </a:p>
                  </a:txBody>
                  <a:tcPr marL="5220" marR="5220" marT="5220" marB="522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922181710"/>
                  </a:ext>
                </a:extLst>
              </a:tr>
              <a:tr h="303038">
                <a:tc>
                  <a:txBody>
                    <a:bodyPr/>
                    <a:lstStyle/>
                    <a:p>
                      <a:pPr algn="l"/>
                      <a:r>
                        <a:rPr lang="en-US" sz="1400" dirty="0">
                          <a:solidFill>
                            <a:schemeClr val="bg1"/>
                          </a:solidFill>
                          <a:effectLst/>
                        </a:rPr>
                        <a:t>≥2-point NAS reduction</a:t>
                      </a:r>
                    </a:p>
                  </a:txBody>
                  <a:tcPr marL="5220" marR="5220" marT="5220" marB="52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34</a:t>
                      </a:r>
                    </a:p>
                  </a:txBody>
                  <a:tcPr marL="5220" marR="5220" marT="5220" marB="52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11 (32.4)</a:t>
                      </a:r>
                    </a:p>
                  </a:txBody>
                  <a:tcPr marL="5220" marR="5220" marT="5220" marB="52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73</a:t>
                      </a:r>
                    </a:p>
                  </a:txBody>
                  <a:tcPr marL="5220" marR="5220" marT="5220" marB="52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41 (56.2)</a:t>
                      </a:r>
                    </a:p>
                  </a:txBody>
                  <a:tcPr marL="5220" marR="5220" marT="5220" marB="52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2.7 (1.1-6.3)</a:t>
                      </a:r>
                    </a:p>
                  </a:txBody>
                  <a:tcPr marL="5220" marR="5220" marT="5220" marB="52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.024</a:t>
                      </a:r>
                    </a:p>
                  </a:txBody>
                  <a:tcPr marL="5220" marR="5220" marT="5220" marB="5220"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19710234"/>
                  </a:ext>
                </a:extLst>
              </a:tr>
              <a:tr h="238165">
                <a:tc>
                  <a:txBody>
                    <a:bodyPr/>
                    <a:lstStyle/>
                    <a:p>
                      <a:pPr algn="l"/>
                      <a:r>
                        <a:rPr lang="en-US" sz="1400" dirty="0">
                          <a:solidFill>
                            <a:schemeClr val="bg1"/>
                          </a:solidFill>
                          <a:effectLst/>
                        </a:rPr>
                        <a:t>High exposure group</a:t>
                      </a:r>
                    </a:p>
                  </a:txBody>
                  <a:tcPr marL="5220" marR="5220" marT="5220" marB="5220" anchor="ctr">
                    <a:lnL>
                      <a:noFill/>
                    </a:lnL>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ffectLst/>
                      </a:endParaRPr>
                    </a:p>
                  </a:txBody>
                  <a:tcPr marL="5220" marR="5220" marT="5220" marB="5220" anchor="ctr">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ffectLst/>
                      </a:endParaRP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43</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28 (65.1)</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3.9 (1.5-10.1)</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.0059</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3536791"/>
                  </a:ext>
                </a:extLst>
              </a:tr>
              <a:tr h="238165">
                <a:tc>
                  <a:txBody>
                    <a:bodyPr/>
                    <a:lstStyle/>
                    <a:p>
                      <a:pPr algn="l"/>
                      <a:r>
                        <a:rPr lang="en-US" sz="1400" dirty="0">
                          <a:solidFill>
                            <a:schemeClr val="bg1"/>
                          </a:solidFill>
                          <a:effectLst/>
                        </a:rPr>
                        <a:t>Low exposure group</a:t>
                      </a:r>
                    </a:p>
                  </a:txBody>
                  <a:tcPr marL="5220" marR="5220" marT="5220" marB="5220" anchor="ctr">
                    <a:lnL>
                      <a:noFill/>
                    </a:lnL>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30</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13 (43.3)</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1.6 (0.6-4.4)</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.44</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85084361"/>
                  </a:ext>
                </a:extLst>
              </a:tr>
              <a:tr h="238165">
                <a:tc>
                  <a:txBody>
                    <a:bodyPr/>
                    <a:lstStyle/>
                    <a:p>
                      <a:pPr algn="l"/>
                      <a:r>
                        <a:rPr lang="en-US" sz="1400" dirty="0">
                          <a:solidFill>
                            <a:schemeClr val="bg1"/>
                          </a:solidFill>
                          <a:effectLst/>
                        </a:rPr>
                        <a:t>High SHBG group</a:t>
                      </a:r>
                    </a:p>
                  </a:txBody>
                  <a:tcPr marL="5220" marR="5220" marT="5220" marB="5220" anchor="ctr">
                    <a:lnL>
                      <a:noFill/>
                    </a:lnL>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ffectLst/>
                      </a:endParaRPr>
                    </a:p>
                  </a:txBody>
                  <a:tcPr marL="5220" marR="5220" marT="5220" marB="5220" anchor="ctr">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ffectLst/>
                      </a:endParaRP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44</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28 (63.6)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3.7 (1.4-9.4)</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.012</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00561338"/>
                  </a:ext>
                </a:extLst>
              </a:tr>
              <a:tr h="238165">
                <a:tc>
                  <a:txBody>
                    <a:bodyPr/>
                    <a:lstStyle/>
                    <a:p>
                      <a:pPr algn="l"/>
                      <a:r>
                        <a:rPr lang="en-US" sz="1400" dirty="0">
                          <a:solidFill>
                            <a:schemeClr val="bg1"/>
                          </a:solidFill>
                          <a:effectLst/>
                        </a:rPr>
                        <a:t>Low SHBG group</a:t>
                      </a:r>
                    </a:p>
                  </a:txBody>
                  <a:tcPr marL="5220" marR="5220" marT="5220" marB="5220" anchor="ctr">
                    <a:lnL>
                      <a:noFill/>
                    </a:lnL>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29</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13 (44.8)</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1.7 (0.6-4.7)</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.44</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02316813"/>
                  </a:ext>
                </a:extLst>
              </a:tr>
              <a:tr h="238165">
                <a:tc>
                  <a:txBody>
                    <a:bodyPr/>
                    <a:lstStyle/>
                    <a:p>
                      <a:pPr algn="l"/>
                      <a:r>
                        <a:rPr lang="en-US" sz="1400" dirty="0">
                          <a:solidFill>
                            <a:schemeClr val="bg1"/>
                          </a:solidFill>
                          <a:effectLst/>
                        </a:rPr>
                        <a:t>MRI-PDFF responder</a:t>
                      </a:r>
                    </a:p>
                  </a:txBody>
                  <a:tcPr marL="5220" marR="5220" marT="5220" marB="5220" anchor="ctr">
                    <a:lnL>
                      <a:noFill/>
                    </a:lnL>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ffectLst/>
                      </a:endParaRPr>
                    </a:p>
                  </a:txBody>
                  <a:tcPr marL="5220" marR="5220" marT="5220" marB="5220" anchor="ctr">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ffectLst/>
                      </a:endParaRP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46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32 (69.6)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4.8 (1.8-12.4)</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.0014</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07319410"/>
                  </a:ext>
                </a:extLst>
              </a:tr>
              <a:tr h="238165">
                <a:tc>
                  <a:txBody>
                    <a:bodyPr/>
                    <a:lstStyle/>
                    <a:p>
                      <a:pPr algn="l"/>
                      <a:r>
                        <a:rPr lang="en-US" sz="1400" dirty="0">
                          <a:solidFill>
                            <a:schemeClr val="bg1"/>
                          </a:solidFill>
                          <a:effectLst/>
                        </a:rPr>
                        <a:t>&lt;5% weight loss group</a:t>
                      </a:r>
                    </a:p>
                  </a:txBody>
                  <a:tcPr marL="5220" marR="5220" marT="5220" marB="5220" anchor="ctr">
                    <a:lnL>
                      <a:noFill/>
                    </a:lnL>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27</a:t>
                      </a:r>
                    </a:p>
                  </a:txBody>
                  <a:tcPr marL="5220" marR="5220" marT="5220" marB="5220" anchor="ctr">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5 (18.5)</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61</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30 (49.2)</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4.3 (1.4-12.7)</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.0090</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2575957"/>
                  </a:ext>
                </a:extLst>
              </a:tr>
              <a:tr h="465219">
                <a:tc>
                  <a:txBody>
                    <a:bodyPr/>
                    <a:lstStyle/>
                    <a:p>
                      <a:pPr algn="l"/>
                      <a:r>
                        <a:rPr lang="en-US" sz="1400" dirty="0">
                          <a:solidFill>
                            <a:schemeClr val="bg1"/>
                          </a:solidFill>
                          <a:effectLst/>
                        </a:rPr>
                        <a:t>MASH resolution </a:t>
                      </a:r>
                      <a:br>
                        <a:rPr lang="en-US" sz="1400" dirty="0">
                          <a:solidFill>
                            <a:schemeClr val="bg1"/>
                          </a:solidFill>
                          <a:effectLst/>
                        </a:rPr>
                      </a:br>
                      <a:r>
                        <a:rPr lang="en-US" sz="1400" dirty="0">
                          <a:solidFill>
                            <a:schemeClr val="bg1"/>
                          </a:solidFill>
                          <a:effectLst/>
                        </a:rPr>
                        <a:t>(without fibrosis worsening)</a:t>
                      </a:r>
                    </a:p>
                  </a:txBody>
                  <a:tcPr marL="5220" marR="5220" marT="5220" marB="5220" anchor="ctr">
                    <a:lnL>
                      <a:noFill/>
                    </a:lnL>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31</a:t>
                      </a:r>
                    </a:p>
                  </a:txBody>
                  <a:tcPr marL="5220" marR="5220" marT="5220" marB="5220" anchor="ct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6 (6.5)</a:t>
                      </a:r>
                    </a:p>
                  </a:txBody>
                  <a:tcPr marL="5220" marR="5220" marT="5220" marB="5220" anchor="ctr">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73</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18 (24.7)</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4.75 (1.03-21.9)</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.032</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42826900"/>
                  </a:ext>
                </a:extLst>
              </a:tr>
              <a:tr h="238165">
                <a:tc>
                  <a:txBody>
                    <a:bodyPr/>
                    <a:lstStyle/>
                    <a:p>
                      <a:pPr algn="l"/>
                      <a:r>
                        <a:rPr lang="en-US" sz="1400" dirty="0">
                          <a:solidFill>
                            <a:schemeClr val="bg1"/>
                          </a:solidFill>
                          <a:effectLst/>
                        </a:rPr>
                        <a:t>MRI-PDFF responder</a:t>
                      </a:r>
                    </a:p>
                  </a:txBody>
                  <a:tcPr marL="5220" marR="5220" marT="5220" marB="5220" anchor="ctr">
                    <a:lnL>
                      <a:noFill/>
                    </a:lnL>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46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17 (37.0)</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8.50 (1.80-40.2)</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.0026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15646195"/>
                  </a:ext>
                </a:extLst>
              </a:tr>
              <a:tr h="238165">
                <a:tc>
                  <a:txBody>
                    <a:bodyPr/>
                    <a:lstStyle/>
                    <a:p>
                      <a:pPr algn="l"/>
                      <a:r>
                        <a:rPr lang="en-US" sz="1400" dirty="0">
                          <a:solidFill>
                            <a:schemeClr val="bg1"/>
                          </a:solidFill>
                          <a:effectLst/>
                        </a:rPr>
                        <a:t>Including weight loss &gt;9.5%</a:t>
                      </a:r>
                    </a:p>
                  </a:txBody>
                  <a:tcPr marL="5220" marR="5220" marT="5220" marB="5220" anchor="ctr">
                    <a:lnL>
                      <a:noFill/>
                    </a:lnL>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34</a:t>
                      </a:r>
                    </a:p>
                  </a:txBody>
                  <a:tcPr marL="5220" marR="5220" marT="5220" marB="5220" anchor="ctr">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5 (14.7)</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73</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18 (24.7)</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1.9 (0.64-5.6)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.32</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3242270"/>
                  </a:ext>
                </a:extLst>
              </a:tr>
              <a:tr h="465219">
                <a:tc>
                  <a:txBody>
                    <a:bodyPr/>
                    <a:lstStyle/>
                    <a:p>
                      <a:pPr algn="l"/>
                      <a:r>
                        <a:rPr lang="en-US" sz="1400" dirty="0">
                          <a:solidFill>
                            <a:schemeClr val="bg1"/>
                          </a:solidFill>
                          <a:effectLst/>
                        </a:rPr>
                        <a:t>MRI-PDFF responder </a:t>
                      </a:r>
                      <a:br>
                        <a:rPr lang="en-US" sz="1400" dirty="0">
                          <a:solidFill>
                            <a:schemeClr val="bg1"/>
                          </a:solidFill>
                          <a:effectLst/>
                        </a:rPr>
                      </a:br>
                      <a:r>
                        <a:rPr lang="en-US" sz="1400" dirty="0">
                          <a:solidFill>
                            <a:schemeClr val="bg1"/>
                          </a:solidFill>
                          <a:effectLst/>
                        </a:rPr>
                        <a:t>(including weight loss &gt;9.5%)</a:t>
                      </a:r>
                    </a:p>
                  </a:txBody>
                  <a:tcPr marL="5220" marR="5220" marT="5220" marB="5220" anchor="ctr">
                    <a:lnL>
                      <a:noFill/>
                    </a:lnL>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46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17 (37.0)</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3.4 (1.1-10.4)</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.042</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02431611"/>
                  </a:ext>
                </a:extLst>
              </a:tr>
              <a:tr h="238165">
                <a:tc>
                  <a:txBody>
                    <a:bodyPr/>
                    <a:lstStyle/>
                    <a:p>
                      <a:pPr algn="l"/>
                      <a:r>
                        <a:rPr lang="en-US" sz="1400" dirty="0">
                          <a:solidFill>
                            <a:schemeClr val="bg1"/>
                          </a:solidFill>
                          <a:effectLst/>
                        </a:rPr>
                        <a:t>Fibrosis responder</a:t>
                      </a:r>
                    </a:p>
                  </a:txBody>
                  <a:tcPr marL="5220" marR="5220" marT="5220" marB="5220" anchor="ctr">
                    <a:lnL>
                      <a:noFill/>
                    </a:lnL>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34</a:t>
                      </a:r>
                    </a:p>
                  </a:txBody>
                  <a:tcPr marL="5220" marR="5220" marT="5220" marB="5220" anchor="ct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8 (23.5)</a:t>
                      </a:r>
                    </a:p>
                  </a:txBody>
                  <a:tcPr marL="5220" marR="5220" marT="5220" marB="5220" anchor="ctr">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73</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21 (28.8)</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1.3 (0.51-3.36)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.65</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06662215"/>
                  </a:ext>
                </a:extLst>
              </a:tr>
              <a:tr h="238165">
                <a:tc>
                  <a:txBody>
                    <a:bodyPr/>
                    <a:lstStyle/>
                    <a:p>
                      <a:pPr algn="l"/>
                      <a:r>
                        <a:rPr lang="en-US" sz="1400" dirty="0">
                          <a:solidFill>
                            <a:schemeClr val="bg1"/>
                          </a:solidFill>
                          <a:effectLst/>
                        </a:rPr>
                        <a:t>MRI-PDFF responder</a:t>
                      </a:r>
                    </a:p>
                  </a:txBody>
                  <a:tcPr marL="5220" marR="5220" marT="5220" marB="5220" anchor="ctr">
                    <a:lnL>
                      <a:noFill/>
                    </a:lnL>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ffectLst/>
                      </a:endParaRP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46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15 (32.6)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1.6 (0.58-4.29)</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rPr>
                        <a:t>.46</a:t>
                      </a:r>
                    </a:p>
                  </a:txBody>
                  <a:tcPr marL="5220" marR="5220" marT="5220" marB="52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18858168"/>
                  </a:ext>
                </a:extLst>
              </a:tr>
              <a:tr h="238165">
                <a:tc>
                  <a:txBody>
                    <a:bodyPr/>
                    <a:lstStyle/>
                    <a:p>
                      <a:pPr algn="l"/>
                      <a:r>
                        <a:rPr lang="en-US" sz="1400" dirty="0">
                          <a:solidFill>
                            <a:schemeClr val="bg1"/>
                          </a:solidFill>
                          <a:effectLst/>
                        </a:rPr>
                        <a:t>MASH resolution responder</a:t>
                      </a:r>
                    </a:p>
                  </a:txBody>
                  <a:tcPr marL="5220" marR="5220" marT="5220" marB="5220" anchor="ctr">
                    <a:lnL>
                      <a:noFill/>
                    </a:lnL>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ffectLst/>
                      </a:endParaRPr>
                    </a:p>
                  </a:txBody>
                  <a:tcPr marL="5220" marR="5220" marT="5220" marB="5220" anchor="ctr">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ffectLst/>
                      </a:endParaRPr>
                    </a:p>
                  </a:txBody>
                  <a:tcPr marL="5220" marR="5220" marT="5220" marB="52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18</a:t>
                      </a:r>
                    </a:p>
                  </a:txBody>
                  <a:tcPr marL="5220" marR="5220" marT="5220" marB="52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11 (61.1)</a:t>
                      </a:r>
                    </a:p>
                  </a:txBody>
                  <a:tcPr marL="5220" marR="5220" marT="5220" marB="52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5.1 (1.5-17.6)</a:t>
                      </a:r>
                    </a:p>
                  </a:txBody>
                  <a:tcPr marL="5220" marR="5220" marT="5220" marB="52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effectLst/>
                        </a:rPr>
                        <a:t>.014</a:t>
                      </a:r>
                    </a:p>
                  </a:txBody>
                  <a:tcPr marL="5220" marR="5220" marT="5220" marB="52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03468983"/>
                  </a:ext>
                </a:extLst>
              </a:tr>
            </a:tbl>
          </a:graphicData>
        </a:graphic>
      </p:graphicFrame>
      <p:sp>
        <p:nvSpPr>
          <p:cNvPr id="14" name="Rectangle 13">
            <a:extLst>
              <a:ext uri="{FF2B5EF4-FFF2-40B4-BE49-F238E27FC236}">
                <a16:creationId xmlns:a16="http://schemas.microsoft.com/office/drawing/2014/main" id="{7C95730B-EF84-D64F-D1AC-FF8FC696943F}"/>
              </a:ext>
            </a:extLst>
          </p:cNvPr>
          <p:cNvSpPr/>
          <p:nvPr/>
        </p:nvSpPr>
        <p:spPr bwMode="auto">
          <a:xfrm>
            <a:off x="694498" y="2350338"/>
            <a:ext cx="10761660" cy="253916"/>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7957094A-288E-38FF-348E-2BF96214EFDD}"/>
              </a:ext>
            </a:extLst>
          </p:cNvPr>
          <p:cNvSpPr/>
          <p:nvPr/>
        </p:nvSpPr>
        <p:spPr bwMode="auto">
          <a:xfrm>
            <a:off x="694498" y="4048372"/>
            <a:ext cx="10761660" cy="500576"/>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4E29A430-2BF1-E523-1B73-BB7AD5A555A4}"/>
              </a:ext>
            </a:extLst>
          </p:cNvPr>
          <p:cNvSpPr/>
          <p:nvPr/>
        </p:nvSpPr>
        <p:spPr bwMode="auto">
          <a:xfrm>
            <a:off x="694498" y="5458979"/>
            <a:ext cx="10787706" cy="253916"/>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 Box 15">
            <a:extLst>
              <a:ext uri="{FF2B5EF4-FFF2-40B4-BE49-F238E27FC236}">
                <a16:creationId xmlns:a16="http://schemas.microsoft.com/office/drawing/2014/main" id="{0C3F551E-439D-F169-51B5-5EDDD36D7F23}"/>
              </a:ext>
            </a:extLst>
          </p:cNvPr>
          <p:cNvSpPr txBox="1">
            <a:spLocks noChangeArrowheads="1"/>
          </p:cNvSpPr>
          <p:nvPr/>
        </p:nvSpPr>
        <p:spPr bwMode="auto">
          <a:xfrm>
            <a:off x="421985" y="6400800"/>
            <a:ext cx="318943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Harrison. Lancet. 2019;394:2012.</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874708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409C6A-1E57-41CB-957A-4D618A072CDA}"/>
              </a:ext>
            </a:extLst>
          </p:cNvPr>
          <p:cNvSpPr>
            <a:spLocks noGrp="1"/>
          </p:cNvSpPr>
          <p:nvPr>
            <p:ph type="title"/>
          </p:nvPr>
        </p:nvSpPr>
        <p:spPr/>
        <p:txBody>
          <a:bodyPr>
            <a:noAutofit/>
          </a:bodyPr>
          <a:lstStyle/>
          <a:p>
            <a:r>
              <a:rPr lang="en-US" b="1" dirty="0">
                <a:latin typeface="+mn-lt"/>
              </a:rPr>
              <a:t>MAESTRO-NASH: Phase III Trial With </a:t>
            </a:r>
            <a:br>
              <a:rPr lang="en-US" b="1" dirty="0">
                <a:latin typeface="+mn-lt"/>
              </a:rPr>
            </a:br>
            <a:r>
              <a:rPr lang="en-US" b="1" dirty="0">
                <a:latin typeface="+mn-lt"/>
              </a:rPr>
              <a:t>Resmetirom Liver Biopsy (ITT) at Wk 52</a:t>
            </a:r>
            <a:endParaRPr lang="en-SE" b="1" dirty="0">
              <a:latin typeface="+mn-lt"/>
            </a:endParaRPr>
          </a:p>
        </p:txBody>
      </p:sp>
      <p:sp>
        <p:nvSpPr>
          <p:cNvPr id="8" name="TextBox 7">
            <a:extLst>
              <a:ext uri="{FF2B5EF4-FFF2-40B4-BE49-F238E27FC236}">
                <a16:creationId xmlns:a16="http://schemas.microsoft.com/office/drawing/2014/main" id="{56AE3307-6D29-0289-D165-4B01F01569E4}"/>
              </a:ext>
            </a:extLst>
          </p:cNvPr>
          <p:cNvSpPr txBox="1"/>
          <p:nvPr/>
        </p:nvSpPr>
        <p:spPr>
          <a:xfrm>
            <a:off x="4068508" y="2387555"/>
            <a:ext cx="1968500" cy="318100"/>
          </a:xfrm>
          <a:prstGeom prst="rect">
            <a:avLst/>
          </a:prstGeom>
          <a:noFill/>
        </p:spPr>
        <p:txBody>
          <a:bodyPr wrap="square" rtlCol="0">
            <a:spAutoFit/>
          </a:bodyPr>
          <a:lstStyle/>
          <a:p>
            <a:pPr algn="ctr"/>
            <a:r>
              <a:rPr lang="en-US" sz="1467" dirty="0"/>
              <a:t>p&lt;0.0001</a:t>
            </a:r>
          </a:p>
        </p:txBody>
      </p:sp>
      <p:sp>
        <p:nvSpPr>
          <p:cNvPr id="9" name="TextBox 8">
            <a:extLst>
              <a:ext uri="{FF2B5EF4-FFF2-40B4-BE49-F238E27FC236}">
                <a16:creationId xmlns:a16="http://schemas.microsoft.com/office/drawing/2014/main" id="{95636142-53B9-82E9-B4D1-FD961CDAE1E1}"/>
              </a:ext>
            </a:extLst>
          </p:cNvPr>
          <p:cNvSpPr txBox="1"/>
          <p:nvPr/>
        </p:nvSpPr>
        <p:spPr>
          <a:xfrm>
            <a:off x="2275225" y="2778751"/>
            <a:ext cx="1968500" cy="318100"/>
          </a:xfrm>
          <a:prstGeom prst="rect">
            <a:avLst/>
          </a:prstGeom>
          <a:noFill/>
        </p:spPr>
        <p:txBody>
          <a:bodyPr wrap="square" rtlCol="0">
            <a:spAutoFit/>
          </a:bodyPr>
          <a:lstStyle/>
          <a:p>
            <a:pPr algn="ctr"/>
            <a:r>
              <a:rPr lang="en-US" sz="1467" dirty="0"/>
              <a:t>p&lt;0.0001</a:t>
            </a:r>
          </a:p>
        </p:txBody>
      </p:sp>
      <p:sp>
        <p:nvSpPr>
          <p:cNvPr id="17" name="TextBox 16">
            <a:extLst>
              <a:ext uri="{FF2B5EF4-FFF2-40B4-BE49-F238E27FC236}">
                <a16:creationId xmlns:a16="http://schemas.microsoft.com/office/drawing/2014/main" id="{FA0527D1-4719-45E7-CA4C-133474A9D0BC}"/>
              </a:ext>
            </a:extLst>
          </p:cNvPr>
          <p:cNvSpPr txBox="1"/>
          <p:nvPr/>
        </p:nvSpPr>
        <p:spPr>
          <a:xfrm>
            <a:off x="8125201" y="3139971"/>
            <a:ext cx="1496659" cy="318100"/>
          </a:xfrm>
          <a:prstGeom prst="rect">
            <a:avLst/>
          </a:prstGeom>
          <a:noFill/>
        </p:spPr>
        <p:txBody>
          <a:bodyPr wrap="square" rtlCol="0">
            <a:spAutoFit/>
          </a:bodyPr>
          <a:lstStyle/>
          <a:p>
            <a:pPr algn="ctr"/>
            <a:r>
              <a:rPr lang="en-US" sz="1467" dirty="0"/>
              <a:t>p=0.0002</a:t>
            </a:r>
          </a:p>
        </p:txBody>
      </p:sp>
      <p:sp>
        <p:nvSpPr>
          <p:cNvPr id="3" name="TextBox 2">
            <a:extLst>
              <a:ext uri="{FF2B5EF4-FFF2-40B4-BE49-F238E27FC236}">
                <a16:creationId xmlns:a16="http://schemas.microsoft.com/office/drawing/2014/main" id="{78D778F6-65E0-FCA9-41C4-4A4288C58681}"/>
              </a:ext>
            </a:extLst>
          </p:cNvPr>
          <p:cNvSpPr txBox="1"/>
          <p:nvPr/>
        </p:nvSpPr>
        <p:spPr bwMode="auto">
          <a:xfrm>
            <a:off x="1533831" y="1492045"/>
            <a:ext cx="423770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2200" b="1" dirty="0">
                <a:solidFill>
                  <a:schemeClr val="bg1"/>
                </a:solidFill>
              </a:rPr>
              <a:t>MASH Resolution</a:t>
            </a:r>
          </a:p>
        </p:txBody>
      </p:sp>
      <p:sp>
        <p:nvSpPr>
          <p:cNvPr id="13" name="TextBox 12">
            <a:extLst>
              <a:ext uri="{FF2B5EF4-FFF2-40B4-BE49-F238E27FC236}">
                <a16:creationId xmlns:a16="http://schemas.microsoft.com/office/drawing/2014/main" id="{4C771DC9-0429-8CF1-AD8C-03FCD2E0D4AC}"/>
              </a:ext>
            </a:extLst>
          </p:cNvPr>
          <p:cNvSpPr txBox="1"/>
          <p:nvPr/>
        </p:nvSpPr>
        <p:spPr bwMode="auto">
          <a:xfrm>
            <a:off x="7177548" y="1492045"/>
            <a:ext cx="430166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2200" b="1" dirty="0">
                <a:solidFill>
                  <a:schemeClr val="bg1"/>
                </a:solidFill>
              </a:rPr>
              <a:t>Fibrosis Improvement (≥1 Stage)</a:t>
            </a:r>
          </a:p>
        </p:txBody>
      </p:sp>
      <p:sp>
        <p:nvSpPr>
          <p:cNvPr id="2" name="Text Box 15">
            <a:extLst>
              <a:ext uri="{FF2B5EF4-FFF2-40B4-BE49-F238E27FC236}">
                <a16:creationId xmlns:a16="http://schemas.microsoft.com/office/drawing/2014/main" id="{3364CC0D-9043-082A-E440-58C9A689EB4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Harrison. NEJM. 2024;390:497.</a:t>
            </a:r>
            <a:endParaRPr lang="en-US" altLang="en-US" sz="1200" b="0" dirty="0">
              <a:solidFill>
                <a:schemeClr val="bg2"/>
              </a:solidFill>
              <a:latin typeface="Calibri" panose="020F0502020204030204" pitchFamily="34" charset="0"/>
              <a:cs typeface="+mn-cs"/>
            </a:endParaRPr>
          </a:p>
        </p:txBody>
      </p:sp>
      <p:sp>
        <p:nvSpPr>
          <p:cNvPr id="54" name="Rectangle 53">
            <a:extLst>
              <a:ext uri="{FF2B5EF4-FFF2-40B4-BE49-F238E27FC236}">
                <a16:creationId xmlns:a16="http://schemas.microsoft.com/office/drawing/2014/main" id="{19AC99AA-F6B6-CA3D-B1AF-2E57CA3714CE}"/>
              </a:ext>
            </a:extLst>
          </p:cNvPr>
          <p:cNvSpPr/>
          <p:nvPr/>
        </p:nvSpPr>
        <p:spPr bwMode="auto">
          <a:xfrm>
            <a:off x="1720439" y="4491774"/>
            <a:ext cx="927761" cy="8702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7F98F8D9-611F-AD68-6F3F-9C6C0457503D}"/>
              </a:ext>
            </a:extLst>
          </p:cNvPr>
          <p:cNvSpPr/>
          <p:nvPr/>
        </p:nvSpPr>
        <p:spPr bwMode="auto">
          <a:xfrm>
            <a:off x="3179355" y="3043660"/>
            <a:ext cx="927761" cy="23183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258770A5-2194-9E89-8616-98D34B7FCC0E}"/>
              </a:ext>
            </a:extLst>
          </p:cNvPr>
          <p:cNvSpPr/>
          <p:nvPr/>
        </p:nvSpPr>
        <p:spPr bwMode="auto">
          <a:xfrm>
            <a:off x="4634244" y="2689676"/>
            <a:ext cx="927761" cy="267235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57" name="TextBox 56">
            <a:extLst>
              <a:ext uri="{FF2B5EF4-FFF2-40B4-BE49-F238E27FC236}">
                <a16:creationId xmlns:a16="http://schemas.microsoft.com/office/drawing/2014/main" id="{A5C78316-3B50-0B0A-8007-37C34BEF6C77}"/>
              </a:ext>
            </a:extLst>
          </p:cNvPr>
          <p:cNvSpPr txBox="1"/>
          <p:nvPr/>
        </p:nvSpPr>
        <p:spPr bwMode="auto">
          <a:xfrm rot="16200000">
            <a:off x="-925655" y="3483827"/>
            <a:ext cx="3427201"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b="1" dirty="0">
                <a:solidFill>
                  <a:schemeClr val="bg1"/>
                </a:solidFill>
                <a:latin typeface="Calibri" panose="020F0502020204030204" pitchFamily="34" charset="0"/>
              </a:rPr>
              <a:t>Patients (%)</a:t>
            </a:r>
          </a:p>
        </p:txBody>
      </p:sp>
      <p:cxnSp>
        <p:nvCxnSpPr>
          <p:cNvPr id="58" name="Straight Connector 57">
            <a:extLst>
              <a:ext uri="{FF2B5EF4-FFF2-40B4-BE49-F238E27FC236}">
                <a16:creationId xmlns:a16="http://schemas.microsoft.com/office/drawing/2014/main" id="{5063B500-86D8-D7EC-14C1-E188108EBB25}"/>
              </a:ext>
            </a:extLst>
          </p:cNvPr>
          <p:cNvCxnSpPr>
            <a:cxnSpLocks/>
          </p:cNvCxnSpPr>
          <p:nvPr/>
        </p:nvCxnSpPr>
        <p:spPr bwMode="auto">
          <a:xfrm>
            <a:off x="1472602" y="5366007"/>
            <a:ext cx="432699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84A7053-8B80-BE06-D520-ED7388311D07}"/>
              </a:ext>
            </a:extLst>
          </p:cNvPr>
          <p:cNvCxnSpPr>
            <a:cxnSpLocks/>
          </p:cNvCxnSpPr>
          <p:nvPr/>
        </p:nvCxnSpPr>
        <p:spPr bwMode="auto">
          <a:xfrm flipV="1">
            <a:off x="1485073" y="2320832"/>
            <a:ext cx="0" cy="3055902"/>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FF7834E-D17A-09E1-8693-D80EF1D7A33D}"/>
              </a:ext>
            </a:extLst>
          </p:cNvPr>
          <p:cNvCxnSpPr>
            <a:cxnSpLocks/>
          </p:cNvCxnSpPr>
          <p:nvPr/>
        </p:nvCxnSpPr>
        <p:spPr bwMode="auto">
          <a:xfrm flipH="1">
            <a:off x="1407615" y="19548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E5BD6E3-CB48-A1FE-D52E-C700AC303798}"/>
              </a:ext>
            </a:extLst>
          </p:cNvPr>
          <p:cNvCxnSpPr>
            <a:cxnSpLocks/>
          </p:cNvCxnSpPr>
          <p:nvPr/>
        </p:nvCxnSpPr>
        <p:spPr bwMode="auto">
          <a:xfrm flipH="1">
            <a:off x="1407615" y="35724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2956AB1-1AED-2220-0EE7-CDF56DC34E66}"/>
              </a:ext>
            </a:extLst>
          </p:cNvPr>
          <p:cNvCxnSpPr>
            <a:cxnSpLocks/>
          </p:cNvCxnSpPr>
          <p:nvPr/>
        </p:nvCxnSpPr>
        <p:spPr bwMode="auto">
          <a:xfrm flipH="1">
            <a:off x="1407615" y="44692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1AACB90-C973-3F88-8D6F-CAF53A14E5EC}"/>
              </a:ext>
            </a:extLst>
          </p:cNvPr>
          <p:cNvCxnSpPr>
            <a:cxnSpLocks/>
          </p:cNvCxnSpPr>
          <p:nvPr/>
        </p:nvCxnSpPr>
        <p:spPr bwMode="auto">
          <a:xfrm flipH="1">
            <a:off x="1407615" y="49176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B376FE9-8BF4-54A3-438D-DFF5BB69D8D8}"/>
              </a:ext>
            </a:extLst>
          </p:cNvPr>
          <p:cNvCxnSpPr>
            <a:cxnSpLocks/>
          </p:cNvCxnSpPr>
          <p:nvPr/>
        </p:nvCxnSpPr>
        <p:spPr bwMode="auto">
          <a:xfrm flipH="1">
            <a:off x="1407615" y="5366007"/>
            <a:ext cx="64008" cy="0"/>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55BDAFE9-0C8A-758E-5D50-CA0DDAF62BE0}"/>
              </a:ext>
            </a:extLst>
          </p:cNvPr>
          <p:cNvSpPr txBox="1"/>
          <p:nvPr/>
        </p:nvSpPr>
        <p:spPr bwMode="auto">
          <a:xfrm>
            <a:off x="816078" y="1771643"/>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70" name="TextBox 69">
            <a:extLst>
              <a:ext uri="{FF2B5EF4-FFF2-40B4-BE49-F238E27FC236}">
                <a16:creationId xmlns:a16="http://schemas.microsoft.com/office/drawing/2014/main" id="{FB10B765-9C66-C72A-E861-B373A6354900}"/>
              </a:ext>
            </a:extLst>
          </p:cNvPr>
          <p:cNvSpPr txBox="1"/>
          <p:nvPr/>
        </p:nvSpPr>
        <p:spPr bwMode="auto">
          <a:xfrm>
            <a:off x="816078" y="2931137"/>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71" name="TextBox 70">
            <a:extLst>
              <a:ext uri="{FF2B5EF4-FFF2-40B4-BE49-F238E27FC236}">
                <a16:creationId xmlns:a16="http://schemas.microsoft.com/office/drawing/2014/main" id="{C4788C7A-58AB-7041-F78C-8A95A33DA130}"/>
              </a:ext>
            </a:extLst>
          </p:cNvPr>
          <p:cNvSpPr txBox="1"/>
          <p:nvPr/>
        </p:nvSpPr>
        <p:spPr bwMode="auto">
          <a:xfrm>
            <a:off x="816078" y="5163305"/>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72" name="Straight Connector 71">
            <a:extLst>
              <a:ext uri="{FF2B5EF4-FFF2-40B4-BE49-F238E27FC236}">
                <a16:creationId xmlns:a16="http://schemas.microsoft.com/office/drawing/2014/main" id="{5D2FB1DA-1C98-A293-4C61-CC6AF1AEE358}"/>
              </a:ext>
            </a:extLst>
          </p:cNvPr>
          <p:cNvCxnSpPr>
            <a:cxnSpLocks/>
          </p:cNvCxnSpPr>
          <p:nvPr/>
        </p:nvCxnSpPr>
        <p:spPr bwMode="auto">
          <a:xfrm>
            <a:off x="1485073" y="5366004"/>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4EC0A63-405E-4936-5E77-582AC5A9B0CC}"/>
              </a:ext>
            </a:extLst>
          </p:cNvPr>
          <p:cNvCxnSpPr>
            <a:cxnSpLocks/>
          </p:cNvCxnSpPr>
          <p:nvPr/>
        </p:nvCxnSpPr>
        <p:spPr bwMode="auto">
          <a:xfrm>
            <a:off x="2919265" y="5366004"/>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9423B33-8208-E1F9-1EF0-18BB809C0A6E}"/>
              </a:ext>
            </a:extLst>
          </p:cNvPr>
          <p:cNvCxnSpPr>
            <a:cxnSpLocks/>
          </p:cNvCxnSpPr>
          <p:nvPr/>
        </p:nvCxnSpPr>
        <p:spPr bwMode="auto">
          <a:xfrm>
            <a:off x="4353456" y="5366004"/>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729BD11-FA8E-45BE-76A8-A0727186D583}"/>
              </a:ext>
            </a:extLst>
          </p:cNvPr>
          <p:cNvCxnSpPr>
            <a:cxnSpLocks/>
          </p:cNvCxnSpPr>
          <p:nvPr/>
        </p:nvCxnSpPr>
        <p:spPr bwMode="auto">
          <a:xfrm>
            <a:off x="5787647" y="5366004"/>
            <a:ext cx="0" cy="69831"/>
          </a:xfrm>
          <a:prstGeom prst="line">
            <a:avLst/>
          </a:prstGeom>
          <a:noFill/>
          <a:ln w="28575" cap="flat" cmpd="sng" algn="ctr">
            <a:solidFill>
              <a:schemeClr val="bg1"/>
            </a:solidFill>
            <a:prstDash val="solid"/>
            <a:round/>
            <a:headEnd type="none" w="med" len="med"/>
            <a:tailEnd type="none" w="med" len="med"/>
          </a:ln>
          <a:effectLst/>
        </p:spPr>
      </p:cxnSp>
      <p:sp>
        <p:nvSpPr>
          <p:cNvPr id="76" name="TextBox 75">
            <a:extLst>
              <a:ext uri="{FF2B5EF4-FFF2-40B4-BE49-F238E27FC236}">
                <a16:creationId xmlns:a16="http://schemas.microsoft.com/office/drawing/2014/main" id="{A0367B78-0EFF-7133-6B2F-AFB62AC7EE5C}"/>
              </a:ext>
            </a:extLst>
          </p:cNvPr>
          <p:cNvSpPr txBox="1"/>
          <p:nvPr/>
        </p:nvSpPr>
        <p:spPr bwMode="auto">
          <a:xfrm>
            <a:off x="1795259" y="4131976"/>
            <a:ext cx="768459"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10</a:t>
            </a:r>
          </a:p>
        </p:txBody>
      </p:sp>
      <p:sp>
        <p:nvSpPr>
          <p:cNvPr id="77" name="TextBox 76">
            <a:extLst>
              <a:ext uri="{FF2B5EF4-FFF2-40B4-BE49-F238E27FC236}">
                <a16:creationId xmlns:a16="http://schemas.microsoft.com/office/drawing/2014/main" id="{7B2D14AD-8E7E-F381-DADB-86CC70B505C9}"/>
              </a:ext>
            </a:extLst>
          </p:cNvPr>
          <p:cNvSpPr txBox="1"/>
          <p:nvPr/>
        </p:nvSpPr>
        <p:spPr bwMode="auto">
          <a:xfrm>
            <a:off x="3285585" y="2678497"/>
            <a:ext cx="720420"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26</a:t>
            </a:r>
          </a:p>
        </p:txBody>
      </p:sp>
      <p:sp>
        <p:nvSpPr>
          <p:cNvPr id="78" name="TextBox 77">
            <a:extLst>
              <a:ext uri="{FF2B5EF4-FFF2-40B4-BE49-F238E27FC236}">
                <a16:creationId xmlns:a16="http://schemas.microsoft.com/office/drawing/2014/main" id="{6AC47D46-E968-2AC7-EDF1-344AC72F9C66}"/>
              </a:ext>
            </a:extLst>
          </p:cNvPr>
          <p:cNvSpPr txBox="1"/>
          <p:nvPr/>
        </p:nvSpPr>
        <p:spPr bwMode="auto">
          <a:xfrm>
            <a:off x="4748786" y="2287781"/>
            <a:ext cx="720420"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30</a:t>
            </a:r>
          </a:p>
        </p:txBody>
      </p:sp>
      <p:sp>
        <p:nvSpPr>
          <p:cNvPr id="79" name="TextBox 78">
            <a:extLst>
              <a:ext uri="{FF2B5EF4-FFF2-40B4-BE49-F238E27FC236}">
                <a16:creationId xmlns:a16="http://schemas.microsoft.com/office/drawing/2014/main" id="{E9189885-6891-367A-1A5E-E06F10CCFD94}"/>
              </a:ext>
            </a:extLst>
          </p:cNvPr>
          <p:cNvSpPr txBox="1"/>
          <p:nvPr/>
        </p:nvSpPr>
        <p:spPr bwMode="auto">
          <a:xfrm>
            <a:off x="1522416" y="5409811"/>
            <a:ext cx="138416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kern="500" dirty="0">
                <a:solidFill>
                  <a:schemeClr val="bg1"/>
                </a:solidFill>
                <a:latin typeface="Calibri" panose="020F0502020204030204" pitchFamily="34" charset="0"/>
              </a:rPr>
              <a:t>Placebo</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(n = 318)</a:t>
            </a:r>
          </a:p>
        </p:txBody>
      </p:sp>
      <p:sp>
        <p:nvSpPr>
          <p:cNvPr id="80" name="TextBox 79">
            <a:extLst>
              <a:ext uri="{FF2B5EF4-FFF2-40B4-BE49-F238E27FC236}">
                <a16:creationId xmlns:a16="http://schemas.microsoft.com/office/drawing/2014/main" id="{C22C6FCF-3989-7A11-FCCA-767023F71BC6}"/>
              </a:ext>
            </a:extLst>
          </p:cNvPr>
          <p:cNvSpPr txBox="1"/>
          <p:nvPr/>
        </p:nvSpPr>
        <p:spPr bwMode="auto">
          <a:xfrm>
            <a:off x="2900516" y="5409811"/>
            <a:ext cx="145256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kern="500" dirty="0">
                <a:solidFill>
                  <a:schemeClr val="bg1"/>
                </a:solidFill>
                <a:latin typeface="Calibri" panose="020F0502020204030204" pitchFamily="34" charset="0"/>
              </a:rPr>
              <a:t>Resmetirom</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80 mg</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(n = 316)</a:t>
            </a:r>
          </a:p>
        </p:txBody>
      </p:sp>
      <p:sp>
        <p:nvSpPr>
          <p:cNvPr id="81" name="TextBox 80">
            <a:extLst>
              <a:ext uri="{FF2B5EF4-FFF2-40B4-BE49-F238E27FC236}">
                <a16:creationId xmlns:a16="http://schemas.microsoft.com/office/drawing/2014/main" id="{2C8B2665-1C2E-F84E-7589-70C9D6BDD33F}"/>
              </a:ext>
            </a:extLst>
          </p:cNvPr>
          <p:cNvSpPr txBox="1"/>
          <p:nvPr/>
        </p:nvSpPr>
        <p:spPr bwMode="auto">
          <a:xfrm>
            <a:off x="4306529" y="5409811"/>
            <a:ext cx="150433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kern="500" dirty="0">
                <a:solidFill>
                  <a:schemeClr val="bg1"/>
                </a:solidFill>
                <a:latin typeface="Calibri" panose="020F0502020204030204" pitchFamily="34" charset="0"/>
              </a:rPr>
              <a:t>Resmetirom</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100 mg</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(n = 321)</a:t>
            </a:r>
          </a:p>
        </p:txBody>
      </p:sp>
      <p:sp>
        <p:nvSpPr>
          <p:cNvPr id="82" name="TextBox 81">
            <a:extLst>
              <a:ext uri="{FF2B5EF4-FFF2-40B4-BE49-F238E27FC236}">
                <a16:creationId xmlns:a16="http://schemas.microsoft.com/office/drawing/2014/main" id="{1D2E5633-257C-236B-DFA5-58B7EA3651E3}"/>
              </a:ext>
            </a:extLst>
          </p:cNvPr>
          <p:cNvSpPr txBox="1"/>
          <p:nvPr/>
        </p:nvSpPr>
        <p:spPr bwMode="auto">
          <a:xfrm>
            <a:off x="816078" y="2484701"/>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83" name="TextBox 82">
            <a:extLst>
              <a:ext uri="{FF2B5EF4-FFF2-40B4-BE49-F238E27FC236}">
                <a16:creationId xmlns:a16="http://schemas.microsoft.com/office/drawing/2014/main" id="{4CF217B5-DF6E-C2EE-09A8-3F172D75D436}"/>
              </a:ext>
            </a:extLst>
          </p:cNvPr>
          <p:cNvSpPr txBox="1"/>
          <p:nvPr/>
        </p:nvSpPr>
        <p:spPr bwMode="auto">
          <a:xfrm>
            <a:off x="816078" y="3377570"/>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84" name="TextBox 83">
            <a:extLst>
              <a:ext uri="{FF2B5EF4-FFF2-40B4-BE49-F238E27FC236}">
                <a16:creationId xmlns:a16="http://schemas.microsoft.com/office/drawing/2014/main" id="{797B41A5-5EAA-DEC7-D96F-B9417BCE7A77}"/>
              </a:ext>
            </a:extLst>
          </p:cNvPr>
          <p:cNvSpPr txBox="1"/>
          <p:nvPr/>
        </p:nvSpPr>
        <p:spPr bwMode="auto">
          <a:xfrm>
            <a:off x="816078" y="3824004"/>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85" name="TextBox 84">
            <a:extLst>
              <a:ext uri="{FF2B5EF4-FFF2-40B4-BE49-F238E27FC236}">
                <a16:creationId xmlns:a16="http://schemas.microsoft.com/office/drawing/2014/main" id="{ECB901CA-A2C8-EAD6-E0DE-6F915A23FBAD}"/>
              </a:ext>
            </a:extLst>
          </p:cNvPr>
          <p:cNvSpPr txBox="1"/>
          <p:nvPr/>
        </p:nvSpPr>
        <p:spPr bwMode="auto">
          <a:xfrm>
            <a:off x="816078" y="4270438"/>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86" name="TextBox 85">
            <a:extLst>
              <a:ext uri="{FF2B5EF4-FFF2-40B4-BE49-F238E27FC236}">
                <a16:creationId xmlns:a16="http://schemas.microsoft.com/office/drawing/2014/main" id="{88781C7C-3D5B-5E9B-E103-BF623444768C}"/>
              </a:ext>
            </a:extLst>
          </p:cNvPr>
          <p:cNvSpPr txBox="1"/>
          <p:nvPr/>
        </p:nvSpPr>
        <p:spPr bwMode="auto">
          <a:xfrm>
            <a:off x="816078" y="4716873"/>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cxnSp>
        <p:nvCxnSpPr>
          <p:cNvPr id="89" name="Straight Connector 88">
            <a:extLst>
              <a:ext uri="{FF2B5EF4-FFF2-40B4-BE49-F238E27FC236}">
                <a16:creationId xmlns:a16="http://schemas.microsoft.com/office/drawing/2014/main" id="{F0AC58B2-3AB3-D72E-7074-23337D444F32}"/>
              </a:ext>
            </a:extLst>
          </p:cNvPr>
          <p:cNvCxnSpPr>
            <a:cxnSpLocks/>
          </p:cNvCxnSpPr>
          <p:nvPr/>
        </p:nvCxnSpPr>
        <p:spPr bwMode="auto">
          <a:xfrm flipH="1">
            <a:off x="1407615" y="26757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26E1342-2AFB-C946-3BE8-93FA09158BDA}"/>
              </a:ext>
            </a:extLst>
          </p:cNvPr>
          <p:cNvCxnSpPr>
            <a:cxnSpLocks/>
          </p:cNvCxnSpPr>
          <p:nvPr/>
        </p:nvCxnSpPr>
        <p:spPr bwMode="auto">
          <a:xfrm flipH="1">
            <a:off x="1407615" y="31241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895D2AC-3C78-F9B2-DB84-2D4D00CA8D3D}"/>
              </a:ext>
            </a:extLst>
          </p:cNvPr>
          <p:cNvCxnSpPr>
            <a:cxnSpLocks/>
          </p:cNvCxnSpPr>
          <p:nvPr/>
        </p:nvCxnSpPr>
        <p:spPr bwMode="auto">
          <a:xfrm flipH="1">
            <a:off x="1407615" y="4020870"/>
            <a:ext cx="64008" cy="0"/>
          </a:xfrm>
          <a:prstGeom prst="line">
            <a:avLst/>
          </a:prstGeom>
          <a:noFill/>
          <a:ln w="28575" cap="flat" cmpd="sng" algn="ctr">
            <a:solidFill>
              <a:schemeClr val="bg1"/>
            </a:solidFill>
            <a:prstDash val="solid"/>
            <a:round/>
            <a:headEnd type="none" w="med" len="med"/>
            <a:tailEnd type="none" w="med" len="med"/>
          </a:ln>
          <a:effectLst/>
        </p:spPr>
      </p:cxnSp>
      <p:sp>
        <p:nvSpPr>
          <p:cNvPr id="92" name="TextBox 91">
            <a:extLst>
              <a:ext uri="{FF2B5EF4-FFF2-40B4-BE49-F238E27FC236}">
                <a16:creationId xmlns:a16="http://schemas.microsoft.com/office/drawing/2014/main" id="{9314A4A3-E365-E483-5201-A08140B12AE0}"/>
              </a:ext>
            </a:extLst>
          </p:cNvPr>
          <p:cNvSpPr txBox="1"/>
          <p:nvPr/>
        </p:nvSpPr>
        <p:spPr bwMode="auto">
          <a:xfrm>
            <a:off x="3090589" y="2289360"/>
            <a:ext cx="1119287"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&lt;.001</a:t>
            </a:r>
          </a:p>
        </p:txBody>
      </p:sp>
      <p:sp>
        <p:nvSpPr>
          <p:cNvPr id="93" name="TextBox 92">
            <a:extLst>
              <a:ext uri="{FF2B5EF4-FFF2-40B4-BE49-F238E27FC236}">
                <a16:creationId xmlns:a16="http://schemas.microsoft.com/office/drawing/2014/main" id="{D4FE6E15-7CF0-526C-5B3A-FC5DEA179244}"/>
              </a:ext>
            </a:extLst>
          </p:cNvPr>
          <p:cNvSpPr txBox="1"/>
          <p:nvPr/>
        </p:nvSpPr>
        <p:spPr bwMode="auto">
          <a:xfrm>
            <a:off x="4516381" y="1887105"/>
            <a:ext cx="1119287"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&lt;.001</a:t>
            </a:r>
          </a:p>
        </p:txBody>
      </p:sp>
      <p:grpSp>
        <p:nvGrpSpPr>
          <p:cNvPr id="98" name="Group 97">
            <a:extLst>
              <a:ext uri="{FF2B5EF4-FFF2-40B4-BE49-F238E27FC236}">
                <a16:creationId xmlns:a16="http://schemas.microsoft.com/office/drawing/2014/main" id="{87E5C574-C6E2-6CDF-974A-5E81E249DAC2}"/>
              </a:ext>
            </a:extLst>
          </p:cNvPr>
          <p:cNvGrpSpPr/>
          <p:nvPr/>
        </p:nvGrpSpPr>
        <p:grpSpPr>
          <a:xfrm>
            <a:off x="1316014" y="2167193"/>
            <a:ext cx="343572" cy="219117"/>
            <a:chOff x="3376869" y="7495048"/>
            <a:chExt cx="270899" cy="200845"/>
          </a:xfrm>
        </p:grpSpPr>
        <p:cxnSp>
          <p:nvCxnSpPr>
            <p:cNvPr id="96" name="Straight Connector 95">
              <a:extLst>
                <a:ext uri="{FF2B5EF4-FFF2-40B4-BE49-F238E27FC236}">
                  <a16:creationId xmlns:a16="http://schemas.microsoft.com/office/drawing/2014/main" id="{DA681F27-6C98-E2D9-697C-8FD899E040D2}"/>
                </a:ext>
              </a:extLst>
            </p:cNvPr>
            <p:cNvCxnSpPr/>
            <p:nvPr/>
          </p:nvCxnSpPr>
          <p:spPr bwMode="auto">
            <a:xfrm flipV="1">
              <a:off x="3376869" y="7495048"/>
              <a:ext cx="235974" cy="12782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C02BD6E-8EAC-39B6-4EE8-F799C17036E9}"/>
                </a:ext>
              </a:extLst>
            </p:cNvPr>
            <p:cNvCxnSpPr/>
            <p:nvPr/>
          </p:nvCxnSpPr>
          <p:spPr bwMode="auto">
            <a:xfrm flipV="1">
              <a:off x="3411794" y="7568073"/>
              <a:ext cx="235974" cy="127820"/>
            </a:xfrm>
            <a:prstGeom prst="line">
              <a:avLst/>
            </a:prstGeom>
            <a:noFill/>
            <a:ln w="28575" cap="flat" cmpd="sng" algn="ctr">
              <a:solidFill>
                <a:schemeClr val="bg1"/>
              </a:solidFill>
              <a:prstDash val="solid"/>
              <a:round/>
              <a:headEnd type="none" w="med" len="med"/>
              <a:tailEnd type="none" w="med" len="med"/>
            </a:ln>
            <a:effectLst/>
          </p:spPr>
        </p:cxnSp>
      </p:grpSp>
      <p:cxnSp>
        <p:nvCxnSpPr>
          <p:cNvPr id="100" name="Straight Connector 99">
            <a:extLst>
              <a:ext uri="{FF2B5EF4-FFF2-40B4-BE49-F238E27FC236}">
                <a16:creationId xmlns:a16="http://schemas.microsoft.com/office/drawing/2014/main" id="{E2071492-B921-6E65-0032-EA7B67E8FBF7}"/>
              </a:ext>
            </a:extLst>
          </p:cNvPr>
          <p:cNvCxnSpPr>
            <a:cxnSpLocks/>
          </p:cNvCxnSpPr>
          <p:nvPr/>
        </p:nvCxnSpPr>
        <p:spPr bwMode="auto">
          <a:xfrm flipV="1">
            <a:off x="1485073" y="1939808"/>
            <a:ext cx="0" cy="287500"/>
          </a:xfrm>
          <a:prstGeom prst="line">
            <a:avLst/>
          </a:prstGeom>
          <a:noFill/>
          <a:ln w="28575" cap="flat" cmpd="sng" algn="ctr">
            <a:solidFill>
              <a:schemeClr val="bg1"/>
            </a:solidFill>
            <a:prstDash val="solid"/>
            <a:round/>
            <a:headEnd type="none" w="med" len="med"/>
            <a:tailEnd type="none" w="med" len="med"/>
          </a:ln>
          <a:effectLst/>
        </p:spPr>
      </p:cxnSp>
      <p:sp>
        <p:nvSpPr>
          <p:cNvPr id="103" name="TextBox 102">
            <a:extLst>
              <a:ext uri="{FF2B5EF4-FFF2-40B4-BE49-F238E27FC236}">
                <a16:creationId xmlns:a16="http://schemas.microsoft.com/office/drawing/2014/main" id="{70E085E0-0027-C1C7-7BC7-17781825FF6B}"/>
              </a:ext>
            </a:extLst>
          </p:cNvPr>
          <p:cNvSpPr txBox="1"/>
          <p:nvPr/>
        </p:nvSpPr>
        <p:spPr>
          <a:xfrm>
            <a:off x="9776492" y="2392471"/>
            <a:ext cx="1968500" cy="318100"/>
          </a:xfrm>
          <a:prstGeom prst="rect">
            <a:avLst/>
          </a:prstGeom>
          <a:noFill/>
        </p:spPr>
        <p:txBody>
          <a:bodyPr wrap="square" rtlCol="0">
            <a:spAutoFit/>
          </a:bodyPr>
          <a:lstStyle/>
          <a:p>
            <a:pPr algn="ctr"/>
            <a:r>
              <a:rPr lang="en-US" sz="1467" dirty="0"/>
              <a:t>p&lt;0.0001</a:t>
            </a:r>
          </a:p>
        </p:txBody>
      </p:sp>
      <p:sp>
        <p:nvSpPr>
          <p:cNvPr id="104" name="TextBox 103">
            <a:extLst>
              <a:ext uri="{FF2B5EF4-FFF2-40B4-BE49-F238E27FC236}">
                <a16:creationId xmlns:a16="http://schemas.microsoft.com/office/drawing/2014/main" id="{56277B2A-301E-E6C2-312D-48D894A94B6F}"/>
              </a:ext>
            </a:extLst>
          </p:cNvPr>
          <p:cNvSpPr txBox="1"/>
          <p:nvPr/>
        </p:nvSpPr>
        <p:spPr>
          <a:xfrm>
            <a:off x="7983209" y="2783667"/>
            <a:ext cx="1968500" cy="318100"/>
          </a:xfrm>
          <a:prstGeom prst="rect">
            <a:avLst/>
          </a:prstGeom>
          <a:noFill/>
        </p:spPr>
        <p:txBody>
          <a:bodyPr wrap="square" rtlCol="0">
            <a:spAutoFit/>
          </a:bodyPr>
          <a:lstStyle/>
          <a:p>
            <a:pPr algn="ctr"/>
            <a:r>
              <a:rPr lang="en-US" sz="1467" dirty="0"/>
              <a:t>p&lt;0.0001</a:t>
            </a:r>
          </a:p>
        </p:txBody>
      </p:sp>
      <p:sp>
        <p:nvSpPr>
          <p:cNvPr id="105" name="Rectangle 104">
            <a:extLst>
              <a:ext uri="{FF2B5EF4-FFF2-40B4-BE49-F238E27FC236}">
                <a16:creationId xmlns:a16="http://schemas.microsoft.com/office/drawing/2014/main" id="{C550DC53-D282-1719-21CB-DA4CCABA7C10}"/>
              </a:ext>
            </a:extLst>
          </p:cNvPr>
          <p:cNvSpPr/>
          <p:nvPr/>
        </p:nvSpPr>
        <p:spPr bwMode="auto">
          <a:xfrm>
            <a:off x="7428423" y="4119717"/>
            <a:ext cx="927761" cy="12472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37AA7C16-AA2C-8CAC-B078-D53B6AF37575}"/>
              </a:ext>
            </a:extLst>
          </p:cNvPr>
          <p:cNvSpPr/>
          <p:nvPr/>
        </p:nvSpPr>
        <p:spPr bwMode="auto">
          <a:xfrm>
            <a:off x="8887339" y="3215149"/>
            <a:ext cx="927761" cy="21518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C37D04A8-E93F-BB72-3AD2-665731F919D0}"/>
              </a:ext>
            </a:extLst>
          </p:cNvPr>
          <p:cNvSpPr/>
          <p:nvPr/>
        </p:nvSpPr>
        <p:spPr bwMode="auto">
          <a:xfrm>
            <a:off x="10342228" y="3038168"/>
            <a:ext cx="927761" cy="232877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08" name="TextBox 107">
            <a:extLst>
              <a:ext uri="{FF2B5EF4-FFF2-40B4-BE49-F238E27FC236}">
                <a16:creationId xmlns:a16="http://schemas.microsoft.com/office/drawing/2014/main" id="{37201E0B-ABA1-B7B4-22D4-450B00415284}"/>
              </a:ext>
            </a:extLst>
          </p:cNvPr>
          <p:cNvSpPr txBox="1"/>
          <p:nvPr/>
        </p:nvSpPr>
        <p:spPr bwMode="auto">
          <a:xfrm rot="16200000">
            <a:off x="4782329" y="3488743"/>
            <a:ext cx="3427201"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b="1" dirty="0">
                <a:solidFill>
                  <a:schemeClr val="bg1"/>
                </a:solidFill>
                <a:latin typeface="Calibri" panose="020F0502020204030204" pitchFamily="34" charset="0"/>
              </a:rPr>
              <a:t>Patients (%)</a:t>
            </a:r>
          </a:p>
        </p:txBody>
      </p:sp>
      <p:cxnSp>
        <p:nvCxnSpPr>
          <p:cNvPr id="109" name="Straight Connector 108">
            <a:extLst>
              <a:ext uri="{FF2B5EF4-FFF2-40B4-BE49-F238E27FC236}">
                <a16:creationId xmlns:a16="http://schemas.microsoft.com/office/drawing/2014/main" id="{60BCCDF5-2A9F-7680-83B3-65D1A37347C6}"/>
              </a:ext>
            </a:extLst>
          </p:cNvPr>
          <p:cNvCxnSpPr>
            <a:cxnSpLocks/>
          </p:cNvCxnSpPr>
          <p:nvPr/>
        </p:nvCxnSpPr>
        <p:spPr bwMode="auto">
          <a:xfrm>
            <a:off x="7180586" y="5370923"/>
            <a:ext cx="4326992"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A55747F-1EC2-FF2C-B365-FB49848DBDED}"/>
              </a:ext>
            </a:extLst>
          </p:cNvPr>
          <p:cNvCxnSpPr>
            <a:cxnSpLocks/>
          </p:cNvCxnSpPr>
          <p:nvPr/>
        </p:nvCxnSpPr>
        <p:spPr bwMode="auto">
          <a:xfrm flipV="1">
            <a:off x="7193057" y="2325748"/>
            <a:ext cx="0" cy="3055902"/>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D050112-85A7-74DA-647C-C79787594825}"/>
              </a:ext>
            </a:extLst>
          </p:cNvPr>
          <p:cNvCxnSpPr>
            <a:cxnSpLocks/>
          </p:cNvCxnSpPr>
          <p:nvPr/>
        </p:nvCxnSpPr>
        <p:spPr bwMode="auto">
          <a:xfrm flipH="1">
            <a:off x="7115599" y="1959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814553B-EE8D-CF13-B1AE-A4DE6B602276}"/>
              </a:ext>
            </a:extLst>
          </p:cNvPr>
          <p:cNvCxnSpPr>
            <a:cxnSpLocks/>
          </p:cNvCxnSpPr>
          <p:nvPr/>
        </p:nvCxnSpPr>
        <p:spPr bwMode="auto">
          <a:xfrm flipH="1">
            <a:off x="7115599" y="35774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6373E81-FA92-2115-CF3E-E65CF1CC0352}"/>
              </a:ext>
            </a:extLst>
          </p:cNvPr>
          <p:cNvCxnSpPr>
            <a:cxnSpLocks/>
          </p:cNvCxnSpPr>
          <p:nvPr/>
        </p:nvCxnSpPr>
        <p:spPr bwMode="auto">
          <a:xfrm flipH="1">
            <a:off x="7115599" y="44741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A273B56-5A0F-72E3-AC77-2934406631A5}"/>
              </a:ext>
            </a:extLst>
          </p:cNvPr>
          <p:cNvCxnSpPr>
            <a:cxnSpLocks/>
          </p:cNvCxnSpPr>
          <p:nvPr/>
        </p:nvCxnSpPr>
        <p:spPr bwMode="auto">
          <a:xfrm flipH="1">
            <a:off x="7115599" y="49225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44AC846-FFEC-AD8A-BE60-81BF6A93A58C}"/>
              </a:ext>
            </a:extLst>
          </p:cNvPr>
          <p:cNvCxnSpPr>
            <a:cxnSpLocks/>
          </p:cNvCxnSpPr>
          <p:nvPr/>
        </p:nvCxnSpPr>
        <p:spPr bwMode="auto">
          <a:xfrm flipH="1">
            <a:off x="7115599" y="5370923"/>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6" name="TextBox 115">
            <a:extLst>
              <a:ext uri="{FF2B5EF4-FFF2-40B4-BE49-F238E27FC236}">
                <a16:creationId xmlns:a16="http://schemas.microsoft.com/office/drawing/2014/main" id="{DB402B1F-1676-1BDB-2AD0-1DE41551259B}"/>
              </a:ext>
            </a:extLst>
          </p:cNvPr>
          <p:cNvSpPr txBox="1"/>
          <p:nvPr/>
        </p:nvSpPr>
        <p:spPr bwMode="auto">
          <a:xfrm>
            <a:off x="6524062" y="1776559"/>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17" name="TextBox 116">
            <a:extLst>
              <a:ext uri="{FF2B5EF4-FFF2-40B4-BE49-F238E27FC236}">
                <a16:creationId xmlns:a16="http://schemas.microsoft.com/office/drawing/2014/main" id="{833F77C7-6574-5CD9-D0FA-0B7DDD888603}"/>
              </a:ext>
            </a:extLst>
          </p:cNvPr>
          <p:cNvSpPr txBox="1"/>
          <p:nvPr/>
        </p:nvSpPr>
        <p:spPr bwMode="auto">
          <a:xfrm>
            <a:off x="6524062" y="2936053"/>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18" name="TextBox 117">
            <a:extLst>
              <a:ext uri="{FF2B5EF4-FFF2-40B4-BE49-F238E27FC236}">
                <a16:creationId xmlns:a16="http://schemas.microsoft.com/office/drawing/2014/main" id="{044F78A4-1343-6E10-DB09-BD631495CB54}"/>
              </a:ext>
            </a:extLst>
          </p:cNvPr>
          <p:cNvSpPr txBox="1"/>
          <p:nvPr/>
        </p:nvSpPr>
        <p:spPr bwMode="auto">
          <a:xfrm>
            <a:off x="6524062" y="5168221"/>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119" name="Straight Connector 118">
            <a:extLst>
              <a:ext uri="{FF2B5EF4-FFF2-40B4-BE49-F238E27FC236}">
                <a16:creationId xmlns:a16="http://schemas.microsoft.com/office/drawing/2014/main" id="{25D66044-329F-61D6-34BD-4ADA47F07C5A}"/>
              </a:ext>
            </a:extLst>
          </p:cNvPr>
          <p:cNvCxnSpPr>
            <a:cxnSpLocks/>
          </p:cNvCxnSpPr>
          <p:nvPr/>
        </p:nvCxnSpPr>
        <p:spPr bwMode="auto">
          <a:xfrm>
            <a:off x="7193057" y="5370920"/>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A1C5EBE-68D3-4660-DE1F-DFCD596E05A4}"/>
              </a:ext>
            </a:extLst>
          </p:cNvPr>
          <p:cNvCxnSpPr>
            <a:cxnSpLocks/>
          </p:cNvCxnSpPr>
          <p:nvPr/>
        </p:nvCxnSpPr>
        <p:spPr bwMode="auto">
          <a:xfrm>
            <a:off x="8627249" y="5370920"/>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3545FE4-FC0C-7731-3353-835780314C5B}"/>
              </a:ext>
            </a:extLst>
          </p:cNvPr>
          <p:cNvCxnSpPr>
            <a:cxnSpLocks/>
          </p:cNvCxnSpPr>
          <p:nvPr/>
        </p:nvCxnSpPr>
        <p:spPr bwMode="auto">
          <a:xfrm>
            <a:off x="10061440" y="5370920"/>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6A4B4B4-BC5F-52DF-A09A-1967324E342A}"/>
              </a:ext>
            </a:extLst>
          </p:cNvPr>
          <p:cNvCxnSpPr>
            <a:cxnSpLocks/>
          </p:cNvCxnSpPr>
          <p:nvPr/>
        </p:nvCxnSpPr>
        <p:spPr bwMode="auto">
          <a:xfrm>
            <a:off x="11495631" y="5370920"/>
            <a:ext cx="0" cy="69831"/>
          </a:xfrm>
          <a:prstGeom prst="line">
            <a:avLst/>
          </a:prstGeom>
          <a:noFill/>
          <a:ln w="28575" cap="flat" cmpd="sng" algn="ctr">
            <a:solidFill>
              <a:schemeClr val="bg1"/>
            </a:solidFill>
            <a:prstDash val="solid"/>
            <a:round/>
            <a:headEnd type="none" w="med" len="med"/>
            <a:tailEnd type="none" w="med" len="med"/>
          </a:ln>
          <a:effectLst/>
        </p:spPr>
      </p:cxnSp>
      <p:sp>
        <p:nvSpPr>
          <p:cNvPr id="123" name="TextBox 122">
            <a:extLst>
              <a:ext uri="{FF2B5EF4-FFF2-40B4-BE49-F238E27FC236}">
                <a16:creationId xmlns:a16="http://schemas.microsoft.com/office/drawing/2014/main" id="{5790E938-5623-D985-7F89-7FADA711AF4A}"/>
              </a:ext>
            </a:extLst>
          </p:cNvPr>
          <p:cNvSpPr txBox="1"/>
          <p:nvPr/>
        </p:nvSpPr>
        <p:spPr bwMode="auto">
          <a:xfrm>
            <a:off x="7503243" y="3733770"/>
            <a:ext cx="768459"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14</a:t>
            </a:r>
          </a:p>
        </p:txBody>
      </p:sp>
      <p:sp>
        <p:nvSpPr>
          <p:cNvPr id="124" name="TextBox 123">
            <a:extLst>
              <a:ext uri="{FF2B5EF4-FFF2-40B4-BE49-F238E27FC236}">
                <a16:creationId xmlns:a16="http://schemas.microsoft.com/office/drawing/2014/main" id="{96C4427A-F89B-0B4F-D8A8-954DE0650522}"/>
              </a:ext>
            </a:extLst>
          </p:cNvPr>
          <p:cNvSpPr txBox="1"/>
          <p:nvPr/>
        </p:nvSpPr>
        <p:spPr bwMode="auto">
          <a:xfrm>
            <a:off x="8993569" y="2840729"/>
            <a:ext cx="720420"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24</a:t>
            </a:r>
          </a:p>
        </p:txBody>
      </p:sp>
      <p:sp>
        <p:nvSpPr>
          <p:cNvPr id="125" name="TextBox 124">
            <a:extLst>
              <a:ext uri="{FF2B5EF4-FFF2-40B4-BE49-F238E27FC236}">
                <a16:creationId xmlns:a16="http://schemas.microsoft.com/office/drawing/2014/main" id="{B38AE036-588B-2650-89D1-36948CB4AD03}"/>
              </a:ext>
            </a:extLst>
          </p:cNvPr>
          <p:cNvSpPr txBox="1"/>
          <p:nvPr/>
        </p:nvSpPr>
        <p:spPr bwMode="auto">
          <a:xfrm>
            <a:off x="10456770" y="2656491"/>
            <a:ext cx="720420"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26</a:t>
            </a:r>
          </a:p>
        </p:txBody>
      </p:sp>
      <p:sp>
        <p:nvSpPr>
          <p:cNvPr id="126" name="TextBox 125">
            <a:extLst>
              <a:ext uri="{FF2B5EF4-FFF2-40B4-BE49-F238E27FC236}">
                <a16:creationId xmlns:a16="http://schemas.microsoft.com/office/drawing/2014/main" id="{363858CC-3811-BC55-1708-350C523082A7}"/>
              </a:ext>
            </a:extLst>
          </p:cNvPr>
          <p:cNvSpPr txBox="1"/>
          <p:nvPr/>
        </p:nvSpPr>
        <p:spPr bwMode="auto">
          <a:xfrm>
            <a:off x="7230400" y="5414727"/>
            <a:ext cx="138416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kern="500" dirty="0">
                <a:solidFill>
                  <a:schemeClr val="bg1"/>
                </a:solidFill>
                <a:latin typeface="Calibri" panose="020F0502020204030204" pitchFamily="34" charset="0"/>
              </a:rPr>
              <a:t>Placebo</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(n = 318)</a:t>
            </a:r>
          </a:p>
        </p:txBody>
      </p:sp>
      <p:sp>
        <p:nvSpPr>
          <p:cNvPr id="127" name="TextBox 126">
            <a:extLst>
              <a:ext uri="{FF2B5EF4-FFF2-40B4-BE49-F238E27FC236}">
                <a16:creationId xmlns:a16="http://schemas.microsoft.com/office/drawing/2014/main" id="{FF36D5EC-74BC-CBDD-09BC-421DB564AC57}"/>
              </a:ext>
            </a:extLst>
          </p:cNvPr>
          <p:cNvSpPr txBox="1"/>
          <p:nvPr/>
        </p:nvSpPr>
        <p:spPr bwMode="auto">
          <a:xfrm>
            <a:off x="8608500" y="5414727"/>
            <a:ext cx="145256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kern="500" dirty="0">
                <a:solidFill>
                  <a:schemeClr val="bg1"/>
                </a:solidFill>
                <a:latin typeface="Calibri" panose="020F0502020204030204" pitchFamily="34" charset="0"/>
              </a:rPr>
              <a:t>Resmetirom</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80 mg</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(n = 316)</a:t>
            </a:r>
          </a:p>
        </p:txBody>
      </p:sp>
      <p:sp>
        <p:nvSpPr>
          <p:cNvPr id="128" name="TextBox 127">
            <a:extLst>
              <a:ext uri="{FF2B5EF4-FFF2-40B4-BE49-F238E27FC236}">
                <a16:creationId xmlns:a16="http://schemas.microsoft.com/office/drawing/2014/main" id="{6038FC1E-11C2-AD1B-5330-25B12A6A537F}"/>
              </a:ext>
            </a:extLst>
          </p:cNvPr>
          <p:cNvSpPr txBox="1"/>
          <p:nvPr/>
        </p:nvSpPr>
        <p:spPr bwMode="auto">
          <a:xfrm>
            <a:off x="10014513" y="5414727"/>
            <a:ext cx="150433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kern="500" dirty="0">
                <a:solidFill>
                  <a:schemeClr val="bg1"/>
                </a:solidFill>
                <a:latin typeface="Calibri" panose="020F0502020204030204" pitchFamily="34" charset="0"/>
              </a:rPr>
              <a:t>Resmetirom</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100 mg</a:t>
            </a:r>
            <a:br>
              <a:rPr lang="en-US" b="1" kern="500" dirty="0">
                <a:solidFill>
                  <a:schemeClr val="bg1"/>
                </a:solidFill>
                <a:latin typeface="Calibri" panose="020F0502020204030204" pitchFamily="34" charset="0"/>
              </a:rPr>
            </a:br>
            <a:r>
              <a:rPr lang="en-US" b="1" kern="500" dirty="0">
                <a:solidFill>
                  <a:schemeClr val="bg1"/>
                </a:solidFill>
                <a:latin typeface="Calibri" panose="020F0502020204030204" pitchFamily="34" charset="0"/>
              </a:rPr>
              <a:t>(n = 321)</a:t>
            </a:r>
          </a:p>
        </p:txBody>
      </p:sp>
      <p:sp>
        <p:nvSpPr>
          <p:cNvPr id="129" name="TextBox 128">
            <a:extLst>
              <a:ext uri="{FF2B5EF4-FFF2-40B4-BE49-F238E27FC236}">
                <a16:creationId xmlns:a16="http://schemas.microsoft.com/office/drawing/2014/main" id="{F34B63EA-82F0-C153-E5B0-186D7717F98E}"/>
              </a:ext>
            </a:extLst>
          </p:cNvPr>
          <p:cNvSpPr txBox="1"/>
          <p:nvPr/>
        </p:nvSpPr>
        <p:spPr bwMode="auto">
          <a:xfrm>
            <a:off x="6524062" y="2489617"/>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30" name="TextBox 129">
            <a:extLst>
              <a:ext uri="{FF2B5EF4-FFF2-40B4-BE49-F238E27FC236}">
                <a16:creationId xmlns:a16="http://schemas.microsoft.com/office/drawing/2014/main" id="{7ED217E7-C983-2C15-9450-BDBCAC659C6C}"/>
              </a:ext>
            </a:extLst>
          </p:cNvPr>
          <p:cNvSpPr txBox="1"/>
          <p:nvPr/>
        </p:nvSpPr>
        <p:spPr bwMode="auto">
          <a:xfrm>
            <a:off x="6524062" y="3382486"/>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1" name="TextBox 130">
            <a:extLst>
              <a:ext uri="{FF2B5EF4-FFF2-40B4-BE49-F238E27FC236}">
                <a16:creationId xmlns:a16="http://schemas.microsoft.com/office/drawing/2014/main" id="{00B27BCD-1BC4-DE34-9CD2-FA683B869CD7}"/>
              </a:ext>
            </a:extLst>
          </p:cNvPr>
          <p:cNvSpPr txBox="1"/>
          <p:nvPr/>
        </p:nvSpPr>
        <p:spPr bwMode="auto">
          <a:xfrm>
            <a:off x="6524062" y="3828920"/>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32" name="TextBox 131">
            <a:extLst>
              <a:ext uri="{FF2B5EF4-FFF2-40B4-BE49-F238E27FC236}">
                <a16:creationId xmlns:a16="http://schemas.microsoft.com/office/drawing/2014/main" id="{7C30BB87-1375-7104-8F04-6FF65BF51CA7}"/>
              </a:ext>
            </a:extLst>
          </p:cNvPr>
          <p:cNvSpPr txBox="1"/>
          <p:nvPr/>
        </p:nvSpPr>
        <p:spPr bwMode="auto">
          <a:xfrm>
            <a:off x="6524062" y="4275354"/>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33" name="TextBox 132">
            <a:extLst>
              <a:ext uri="{FF2B5EF4-FFF2-40B4-BE49-F238E27FC236}">
                <a16:creationId xmlns:a16="http://schemas.microsoft.com/office/drawing/2014/main" id="{7E21520D-67FA-CBA6-170F-A788FF95E9A7}"/>
              </a:ext>
            </a:extLst>
          </p:cNvPr>
          <p:cNvSpPr txBox="1"/>
          <p:nvPr/>
        </p:nvSpPr>
        <p:spPr bwMode="auto">
          <a:xfrm>
            <a:off x="6524062" y="4721789"/>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cxnSp>
        <p:nvCxnSpPr>
          <p:cNvPr id="134" name="Straight Connector 133">
            <a:extLst>
              <a:ext uri="{FF2B5EF4-FFF2-40B4-BE49-F238E27FC236}">
                <a16:creationId xmlns:a16="http://schemas.microsoft.com/office/drawing/2014/main" id="{255A7F44-CB1C-6244-A541-FF7CB0F6EE4A}"/>
              </a:ext>
            </a:extLst>
          </p:cNvPr>
          <p:cNvCxnSpPr>
            <a:cxnSpLocks/>
          </p:cNvCxnSpPr>
          <p:nvPr/>
        </p:nvCxnSpPr>
        <p:spPr bwMode="auto">
          <a:xfrm flipH="1">
            <a:off x="7115599" y="26806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9EEB6D7-BB6A-8CBC-2D3E-A1C9366EFFFB}"/>
              </a:ext>
            </a:extLst>
          </p:cNvPr>
          <p:cNvCxnSpPr>
            <a:cxnSpLocks/>
          </p:cNvCxnSpPr>
          <p:nvPr/>
        </p:nvCxnSpPr>
        <p:spPr bwMode="auto">
          <a:xfrm flipH="1">
            <a:off x="7115599" y="31290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B2B8C56-0F91-2FC0-0B80-804805B5C3B6}"/>
              </a:ext>
            </a:extLst>
          </p:cNvPr>
          <p:cNvCxnSpPr>
            <a:cxnSpLocks/>
          </p:cNvCxnSpPr>
          <p:nvPr/>
        </p:nvCxnSpPr>
        <p:spPr bwMode="auto">
          <a:xfrm flipH="1">
            <a:off x="7115599" y="4025786"/>
            <a:ext cx="64008" cy="0"/>
          </a:xfrm>
          <a:prstGeom prst="line">
            <a:avLst/>
          </a:prstGeom>
          <a:noFill/>
          <a:ln w="28575" cap="flat" cmpd="sng" algn="ctr">
            <a:solidFill>
              <a:schemeClr val="bg1"/>
            </a:solidFill>
            <a:prstDash val="solid"/>
            <a:round/>
            <a:headEnd type="none" w="med" len="med"/>
            <a:tailEnd type="none" w="med" len="med"/>
          </a:ln>
          <a:effectLst/>
        </p:spPr>
      </p:cxnSp>
      <p:sp>
        <p:nvSpPr>
          <p:cNvPr id="137" name="TextBox 136">
            <a:extLst>
              <a:ext uri="{FF2B5EF4-FFF2-40B4-BE49-F238E27FC236}">
                <a16:creationId xmlns:a16="http://schemas.microsoft.com/office/drawing/2014/main" id="{8102EDFE-2743-BEC0-D0CE-4EF63EF54B87}"/>
              </a:ext>
            </a:extLst>
          </p:cNvPr>
          <p:cNvSpPr txBox="1"/>
          <p:nvPr/>
        </p:nvSpPr>
        <p:spPr bwMode="auto">
          <a:xfrm>
            <a:off x="8798573" y="2451592"/>
            <a:ext cx="1119287"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&lt;.001</a:t>
            </a:r>
          </a:p>
        </p:txBody>
      </p:sp>
      <p:sp>
        <p:nvSpPr>
          <p:cNvPr id="138" name="TextBox 137">
            <a:extLst>
              <a:ext uri="{FF2B5EF4-FFF2-40B4-BE49-F238E27FC236}">
                <a16:creationId xmlns:a16="http://schemas.microsoft.com/office/drawing/2014/main" id="{AEB665C2-8294-4F02-EE3F-3B6DD0D09C53}"/>
              </a:ext>
            </a:extLst>
          </p:cNvPr>
          <p:cNvSpPr txBox="1"/>
          <p:nvPr/>
        </p:nvSpPr>
        <p:spPr bwMode="auto">
          <a:xfrm>
            <a:off x="10224365" y="2255815"/>
            <a:ext cx="1119287"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&lt;.001</a:t>
            </a:r>
          </a:p>
        </p:txBody>
      </p:sp>
      <p:grpSp>
        <p:nvGrpSpPr>
          <p:cNvPr id="139" name="Group 138">
            <a:extLst>
              <a:ext uri="{FF2B5EF4-FFF2-40B4-BE49-F238E27FC236}">
                <a16:creationId xmlns:a16="http://schemas.microsoft.com/office/drawing/2014/main" id="{6B143F07-E119-5231-B49F-1DC77D053C42}"/>
              </a:ext>
            </a:extLst>
          </p:cNvPr>
          <p:cNvGrpSpPr/>
          <p:nvPr/>
        </p:nvGrpSpPr>
        <p:grpSpPr>
          <a:xfrm>
            <a:off x="7023998" y="2172109"/>
            <a:ext cx="343572" cy="219117"/>
            <a:chOff x="3376869" y="7495048"/>
            <a:chExt cx="270899" cy="200845"/>
          </a:xfrm>
        </p:grpSpPr>
        <p:cxnSp>
          <p:nvCxnSpPr>
            <p:cNvPr id="140" name="Straight Connector 139">
              <a:extLst>
                <a:ext uri="{FF2B5EF4-FFF2-40B4-BE49-F238E27FC236}">
                  <a16:creationId xmlns:a16="http://schemas.microsoft.com/office/drawing/2014/main" id="{9CFD65CC-A75C-896E-950C-3907FD1A3476}"/>
                </a:ext>
              </a:extLst>
            </p:cNvPr>
            <p:cNvCxnSpPr/>
            <p:nvPr/>
          </p:nvCxnSpPr>
          <p:spPr bwMode="auto">
            <a:xfrm flipV="1">
              <a:off x="3376869" y="7495048"/>
              <a:ext cx="235974" cy="12782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AB379F4-D539-9FB4-F69C-521B57346383}"/>
                </a:ext>
              </a:extLst>
            </p:cNvPr>
            <p:cNvCxnSpPr/>
            <p:nvPr/>
          </p:nvCxnSpPr>
          <p:spPr bwMode="auto">
            <a:xfrm flipV="1">
              <a:off x="3411794" y="7568073"/>
              <a:ext cx="235974" cy="127820"/>
            </a:xfrm>
            <a:prstGeom prst="line">
              <a:avLst/>
            </a:prstGeom>
            <a:noFill/>
            <a:ln w="28575" cap="flat" cmpd="sng" algn="ctr">
              <a:solidFill>
                <a:schemeClr val="bg1"/>
              </a:solidFill>
              <a:prstDash val="solid"/>
              <a:round/>
              <a:headEnd type="none" w="med" len="med"/>
              <a:tailEnd type="none" w="med" len="med"/>
            </a:ln>
            <a:effectLst/>
          </p:spPr>
        </p:cxnSp>
      </p:grpSp>
      <p:cxnSp>
        <p:nvCxnSpPr>
          <p:cNvPr id="142" name="Straight Connector 141">
            <a:extLst>
              <a:ext uri="{FF2B5EF4-FFF2-40B4-BE49-F238E27FC236}">
                <a16:creationId xmlns:a16="http://schemas.microsoft.com/office/drawing/2014/main" id="{08296421-774D-EC5C-E8B0-AA9C0054CFFF}"/>
              </a:ext>
            </a:extLst>
          </p:cNvPr>
          <p:cNvCxnSpPr>
            <a:cxnSpLocks/>
          </p:cNvCxnSpPr>
          <p:nvPr/>
        </p:nvCxnSpPr>
        <p:spPr bwMode="auto">
          <a:xfrm flipV="1">
            <a:off x="7193057" y="1944724"/>
            <a:ext cx="0" cy="28750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205362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Pentagon 97">
            <a:extLst>
              <a:ext uri="{FF2B5EF4-FFF2-40B4-BE49-F238E27FC236}">
                <a16:creationId xmlns:a16="http://schemas.microsoft.com/office/drawing/2014/main" id="{65ACF488-DBC1-FFFE-6542-6BF4C0324536}"/>
              </a:ext>
            </a:extLst>
          </p:cNvPr>
          <p:cNvSpPr/>
          <p:nvPr/>
        </p:nvSpPr>
        <p:spPr bwMode="auto">
          <a:xfrm>
            <a:off x="717550" y="2762865"/>
            <a:ext cx="5230965" cy="835742"/>
          </a:xfrm>
          <a:prstGeom prst="homePlate">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Pentagon 98">
            <a:extLst>
              <a:ext uri="{FF2B5EF4-FFF2-40B4-BE49-F238E27FC236}">
                <a16:creationId xmlns:a16="http://schemas.microsoft.com/office/drawing/2014/main" id="{53DE6647-D1BF-FF38-3CB2-9806EEB40080}"/>
              </a:ext>
            </a:extLst>
          </p:cNvPr>
          <p:cNvSpPr/>
          <p:nvPr/>
        </p:nvSpPr>
        <p:spPr bwMode="auto">
          <a:xfrm>
            <a:off x="717550" y="3878827"/>
            <a:ext cx="5230965" cy="835742"/>
          </a:xfrm>
          <a:prstGeom prst="homePlate">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Pentagon 99">
            <a:extLst>
              <a:ext uri="{FF2B5EF4-FFF2-40B4-BE49-F238E27FC236}">
                <a16:creationId xmlns:a16="http://schemas.microsoft.com/office/drawing/2014/main" id="{0CFC0C2B-C2F6-9F15-3B37-1A15ADF2C559}"/>
              </a:ext>
            </a:extLst>
          </p:cNvPr>
          <p:cNvSpPr/>
          <p:nvPr/>
        </p:nvSpPr>
        <p:spPr bwMode="auto">
          <a:xfrm>
            <a:off x="717550" y="4994788"/>
            <a:ext cx="5230965" cy="835742"/>
          </a:xfrm>
          <a:prstGeom prst="homePlate">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DE1341CC-4310-1900-9BA2-1FAADC260AFF}"/>
              </a:ext>
            </a:extLst>
          </p:cNvPr>
          <p:cNvSpPr/>
          <p:nvPr/>
        </p:nvSpPr>
        <p:spPr bwMode="auto">
          <a:xfrm>
            <a:off x="6164826" y="5938684"/>
            <a:ext cx="1032387" cy="1179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429F5EAC-841C-9115-B4E3-4C7880693FE4}"/>
              </a:ext>
            </a:extLst>
          </p:cNvPr>
          <p:cNvSpPr/>
          <p:nvPr/>
        </p:nvSpPr>
        <p:spPr bwMode="auto">
          <a:xfrm>
            <a:off x="8101781" y="5643716"/>
            <a:ext cx="1032387" cy="4129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7BC8A36E-8B70-5077-BF35-4ED7A720E367}"/>
              </a:ext>
            </a:extLst>
          </p:cNvPr>
          <p:cNvSpPr/>
          <p:nvPr/>
        </p:nvSpPr>
        <p:spPr bwMode="auto">
          <a:xfrm>
            <a:off x="10038736" y="5447072"/>
            <a:ext cx="1032387" cy="60960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 name="Straight Connector 12">
            <a:extLst>
              <a:ext uri="{FF2B5EF4-FFF2-40B4-BE49-F238E27FC236}">
                <a16:creationId xmlns:a16="http://schemas.microsoft.com/office/drawing/2014/main" id="{DFCCF89C-4C81-9201-03C5-CE0D6B844744}"/>
              </a:ext>
            </a:extLst>
          </p:cNvPr>
          <p:cNvCxnSpPr/>
          <p:nvPr/>
        </p:nvCxnSpPr>
        <p:spPr bwMode="auto">
          <a:xfrm>
            <a:off x="6027174" y="6066503"/>
            <a:ext cx="5452039" cy="0"/>
          </a:xfrm>
          <a:prstGeom prst="line">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CD76ACF8-D7CC-EA0B-3DC4-2E9F9D33732A}"/>
              </a:ext>
            </a:extLst>
          </p:cNvPr>
          <p:cNvSpPr txBox="1"/>
          <p:nvPr/>
        </p:nvSpPr>
        <p:spPr>
          <a:xfrm>
            <a:off x="717551" y="2848933"/>
            <a:ext cx="4788514" cy="707886"/>
          </a:xfrm>
          <a:prstGeom prst="rect">
            <a:avLst/>
          </a:prstGeom>
          <a:noFill/>
        </p:spPr>
        <p:txBody>
          <a:bodyPr wrap="square" rtlCol="0">
            <a:spAutoFit/>
          </a:bodyPr>
          <a:lstStyle/>
          <a:p>
            <a:pPr algn="ctr"/>
            <a:r>
              <a:rPr lang="en-US" sz="2000" b="1" dirty="0">
                <a:solidFill>
                  <a:schemeClr val="bg1"/>
                </a:solidFill>
              </a:rPr>
              <a:t>Resolution of MASH and </a:t>
            </a:r>
            <a:br>
              <a:rPr lang="en-US" sz="2000" b="1" dirty="0">
                <a:solidFill>
                  <a:schemeClr val="bg1"/>
                </a:solidFill>
              </a:rPr>
            </a:br>
            <a:r>
              <a:rPr lang="en-US" sz="2000" b="1" dirty="0">
                <a:solidFill>
                  <a:schemeClr val="bg1"/>
                </a:solidFill>
              </a:rPr>
              <a:t>no worsening of fibrosis </a:t>
            </a:r>
          </a:p>
        </p:txBody>
      </p:sp>
      <p:sp>
        <p:nvSpPr>
          <p:cNvPr id="6" name="TextBox 5">
            <a:extLst>
              <a:ext uri="{FF2B5EF4-FFF2-40B4-BE49-F238E27FC236}">
                <a16:creationId xmlns:a16="http://schemas.microsoft.com/office/drawing/2014/main" id="{3C777500-22B9-8F1F-2D25-A8B9211D85AD}"/>
              </a:ext>
            </a:extLst>
          </p:cNvPr>
          <p:cNvSpPr txBox="1"/>
          <p:nvPr/>
        </p:nvSpPr>
        <p:spPr>
          <a:xfrm>
            <a:off x="717550" y="3964962"/>
            <a:ext cx="4789696" cy="707886"/>
          </a:xfrm>
          <a:prstGeom prst="rect">
            <a:avLst/>
          </a:prstGeom>
          <a:noFill/>
        </p:spPr>
        <p:txBody>
          <a:bodyPr wrap="square" rtlCol="0">
            <a:spAutoFit/>
          </a:bodyPr>
          <a:lstStyle/>
          <a:p>
            <a:pPr algn="ctr"/>
            <a:r>
              <a:rPr lang="en-US" sz="2000" b="1" dirty="0">
                <a:solidFill>
                  <a:schemeClr val="bg1"/>
                </a:solidFill>
              </a:rPr>
              <a:t>Improvement of fibrosis by ≥1 stage </a:t>
            </a:r>
            <a:br>
              <a:rPr lang="en-US" sz="2000" b="1" dirty="0">
                <a:solidFill>
                  <a:schemeClr val="bg1"/>
                </a:solidFill>
              </a:rPr>
            </a:br>
            <a:r>
              <a:rPr lang="en-US" sz="2000" b="1" dirty="0">
                <a:solidFill>
                  <a:schemeClr val="bg1"/>
                </a:solidFill>
              </a:rPr>
              <a:t>and no worsening of MASH</a:t>
            </a:r>
          </a:p>
        </p:txBody>
      </p:sp>
      <p:sp>
        <p:nvSpPr>
          <p:cNvPr id="7" name="TextBox 6">
            <a:extLst>
              <a:ext uri="{FF2B5EF4-FFF2-40B4-BE49-F238E27FC236}">
                <a16:creationId xmlns:a16="http://schemas.microsoft.com/office/drawing/2014/main" id="{4D982D66-F4C2-9130-A924-590D45DAA34E}"/>
              </a:ext>
            </a:extLst>
          </p:cNvPr>
          <p:cNvSpPr txBox="1"/>
          <p:nvPr/>
        </p:nvSpPr>
        <p:spPr>
          <a:xfrm>
            <a:off x="717551" y="5064779"/>
            <a:ext cx="4788514" cy="707886"/>
          </a:xfrm>
          <a:prstGeom prst="rect">
            <a:avLst/>
          </a:prstGeom>
          <a:noFill/>
        </p:spPr>
        <p:txBody>
          <a:bodyPr wrap="square" rtlCol="0">
            <a:spAutoFit/>
          </a:bodyPr>
          <a:lstStyle/>
          <a:p>
            <a:pPr algn="ctr"/>
            <a:r>
              <a:rPr lang="en-US" sz="2000" b="1" dirty="0">
                <a:solidFill>
                  <a:schemeClr val="bg1"/>
                </a:solidFill>
              </a:rPr>
              <a:t>Resolution of MASH and</a:t>
            </a:r>
            <a:br>
              <a:rPr lang="en-US" sz="2000" b="1" dirty="0">
                <a:solidFill>
                  <a:schemeClr val="bg1"/>
                </a:solidFill>
              </a:rPr>
            </a:br>
            <a:r>
              <a:rPr lang="en-US" sz="2000" b="1" dirty="0">
                <a:solidFill>
                  <a:schemeClr val="bg1"/>
                </a:solidFill>
              </a:rPr>
              <a:t>improvement of fibrosis</a:t>
            </a:r>
          </a:p>
        </p:txBody>
      </p:sp>
      <p:sp>
        <p:nvSpPr>
          <p:cNvPr id="8" name="Text Box 15">
            <a:extLst>
              <a:ext uri="{FF2B5EF4-FFF2-40B4-BE49-F238E27FC236}">
                <a16:creationId xmlns:a16="http://schemas.microsoft.com/office/drawing/2014/main" id="{82378683-EBFA-00A8-E014-605F2848848E}"/>
              </a:ext>
            </a:extLst>
          </p:cNvPr>
          <p:cNvSpPr txBox="1">
            <a:spLocks noChangeArrowheads="1"/>
          </p:cNvSpPr>
          <p:nvPr/>
        </p:nvSpPr>
        <p:spPr bwMode="auto">
          <a:xfrm>
            <a:off x="412751" y="64739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Franque. NEJM. 2021;385:1547.</a:t>
            </a:r>
            <a:endParaRPr lang="en-US" altLang="en-US" sz="1200" b="0" dirty="0">
              <a:solidFill>
                <a:schemeClr val="bg2"/>
              </a:solidFill>
              <a:latin typeface="Calibri" panose="020F0502020204030204" pitchFamily="34" charset="0"/>
              <a:cs typeface="+mn-cs"/>
            </a:endParaRPr>
          </a:p>
        </p:txBody>
      </p:sp>
      <p:sp>
        <p:nvSpPr>
          <p:cNvPr id="11" name="Title 10">
            <a:extLst>
              <a:ext uri="{FF2B5EF4-FFF2-40B4-BE49-F238E27FC236}">
                <a16:creationId xmlns:a16="http://schemas.microsoft.com/office/drawing/2014/main" id="{1DEF612A-22B0-95BE-A138-C9F2C4598AEF}"/>
              </a:ext>
            </a:extLst>
          </p:cNvPr>
          <p:cNvSpPr>
            <a:spLocks noGrp="1"/>
          </p:cNvSpPr>
          <p:nvPr>
            <p:ph type="title"/>
          </p:nvPr>
        </p:nvSpPr>
        <p:spPr/>
        <p:txBody>
          <a:bodyPr/>
          <a:lstStyle/>
          <a:p>
            <a:r>
              <a:rPr lang="en-US" dirty="0"/>
              <a:t>Lanifibranor (Pan-PPAR Agonist): Improvements in Resolution of MASH and Regression of Fibrosis </a:t>
            </a:r>
          </a:p>
        </p:txBody>
      </p:sp>
      <p:sp>
        <p:nvSpPr>
          <p:cNvPr id="18" name="TextBox 17">
            <a:extLst>
              <a:ext uri="{FF2B5EF4-FFF2-40B4-BE49-F238E27FC236}">
                <a16:creationId xmlns:a16="http://schemas.microsoft.com/office/drawing/2014/main" id="{30D6618F-27E3-2C05-C06E-2AEF7796D16B}"/>
              </a:ext>
            </a:extLst>
          </p:cNvPr>
          <p:cNvSpPr txBox="1"/>
          <p:nvPr/>
        </p:nvSpPr>
        <p:spPr bwMode="auto">
          <a:xfrm>
            <a:off x="6174658" y="5842196"/>
            <a:ext cx="10127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7%</a:t>
            </a:r>
          </a:p>
        </p:txBody>
      </p:sp>
      <p:sp>
        <p:nvSpPr>
          <p:cNvPr id="19" name="TextBox 18">
            <a:extLst>
              <a:ext uri="{FF2B5EF4-FFF2-40B4-BE49-F238E27FC236}">
                <a16:creationId xmlns:a16="http://schemas.microsoft.com/office/drawing/2014/main" id="{CCC4F781-FB26-5E0B-12C0-38DAB3287084}"/>
              </a:ext>
            </a:extLst>
          </p:cNvPr>
          <p:cNvSpPr txBox="1"/>
          <p:nvPr/>
        </p:nvSpPr>
        <p:spPr bwMode="auto">
          <a:xfrm>
            <a:off x="8101781" y="5678130"/>
            <a:ext cx="1052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21%</a:t>
            </a:r>
          </a:p>
        </p:txBody>
      </p:sp>
      <p:sp>
        <p:nvSpPr>
          <p:cNvPr id="20" name="TextBox 19">
            <a:extLst>
              <a:ext uri="{FF2B5EF4-FFF2-40B4-BE49-F238E27FC236}">
                <a16:creationId xmlns:a16="http://schemas.microsoft.com/office/drawing/2014/main" id="{7ABAC071-E7C9-910D-FB22-C98DBC24F1EA}"/>
              </a:ext>
            </a:extLst>
          </p:cNvPr>
          <p:cNvSpPr txBox="1"/>
          <p:nvPr/>
        </p:nvSpPr>
        <p:spPr bwMode="auto">
          <a:xfrm>
            <a:off x="10048567" y="5584723"/>
            <a:ext cx="10422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31%</a:t>
            </a:r>
          </a:p>
        </p:txBody>
      </p:sp>
      <p:grpSp>
        <p:nvGrpSpPr>
          <p:cNvPr id="23" name="Group 22">
            <a:extLst>
              <a:ext uri="{FF2B5EF4-FFF2-40B4-BE49-F238E27FC236}">
                <a16:creationId xmlns:a16="http://schemas.microsoft.com/office/drawing/2014/main" id="{940918C9-6528-EBBD-FB5C-089FF78DF77F}"/>
              </a:ext>
            </a:extLst>
          </p:cNvPr>
          <p:cNvGrpSpPr/>
          <p:nvPr/>
        </p:nvGrpSpPr>
        <p:grpSpPr>
          <a:xfrm>
            <a:off x="8101779" y="5245510"/>
            <a:ext cx="1042220" cy="369332"/>
            <a:chOff x="7620000" y="6867833"/>
            <a:chExt cx="1042220" cy="369332"/>
          </a:xfrm>
        </p:grpSpPr>
        <p:sp>
          <p:nvSpPr>
            <p:cNvPr id="22" name="Oval 21">
              <a:extLst>
                <a:ext uri="{FF2B5EF4-FFF2-40B4-BE49-F238E27FC236}">
                  <a16:creationId xmlns:a16="http://schemas.microsoft.com/office/drawing/2014/main" id="{F770F7F7-E565-198A-606B-90DBC517CA3F}"/>
                </a:ext>
              </a:extLst>
            </p:cNvPr>
            <p:cNvSpPr/>
            <p:nvPr/>
          </p:nvSpPr>
          <p:spPr bwMode="auto">
            <a:xfrm>
              <a:off x="7629832" y="6877664"/>
              <a:ext cx="1002891" cy="358877"/>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TextBox 20">
              <a:extLst>
                <a:ext uri="{FF2B5EF4-FFF2-40B4-BE49-F238E27FC236}">
                  <a16:creationId xmlns:a16="http://schemas.microsoft.com/office/drawing/2014/main" id="{B44EBA81-B3D0-8584-D39C-244A10BEA3EA}"/>
                </a:ext>
              </a:extLst>
            </p:cNvPr>
            <p:cNvSpPr txBox="1"/>
            <p:nvPr/>
          </p:nvSpPr>
          <p:spPr bwMode="auto">
            <a:xfrm>
              <a:off x="7620000" y="6867833"/>
              <a:ext cx="1042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.017</a:t>
              </a:r>
            </a:p>
          </p:txBody>
        </p:sp>
      </p:grpSp>
      <p:grpSp>
        <p:nvGrpSpPr>
          <p:cNvPr id="24" name="Group 23">
            <a:extLst>
              <a:ext uri="{FF2B5EF4-FFF2-40B4-BE49-F238E27FC236}">
                <a16:creationId xmlns:a16="http://schemas.microsoft.com/office/drawing/2014/main" id="{3B790F18-B09C-BE5B-5680-40D93602235E}"/>
              </a:ext>
            </a:extLst>
          </p:cNvPr>
          <p:cNvGrpSpPr/>
          <p:nvPr/>
        </p:nvGrpSpPr>
        <p:grpSpPr>
          <a:xfrm>
            <a:off x="10033820" y="5034118"/>
            <a:ext cx="1042220" cy="369332"/>
            <a:chOff x="7620000" y="6867833"/>
            <a:chExt cx="1042220" cy="369332"/>
          </a:xfrm>
        </p:grpSpPr>
        <p:sp>
          <p:nvSpPr>
            <p:cNvPr id="25" name="Oval 24">
              <a:extLst>
                <a:ext uri="{FF2B5EF4-FFF2-40B4-BE49-F238E27FC236}">
                  <a16:creationId xmlns:a16="http://schemas.microsoft.com/office/drawing/2014/main" id="{BC311ED9-EC14-CBC0-7DDC-0472723DD9EF}"/>
                </a:ext>
              </a:extLst>
            </p:cNvPr>
            <p:cNvSpPr/>
            <p:nvPr/>
          </p:nvSpPr>
          <p:spPr bwMode="auto">
            <a:xfrm>
              <a:off x="7629832" y="6877664"/>
              <a:ext cx="1002891" cy="358877"/>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TextBox 25">
              <a:extLst>
                <a:ext uri="{FF2B5EF4-FFF2-40B4-BE49-F238E27FC236}">
                  <a16:creationId xmlns:a16="http://schemas.microsoft.com/office/drawing/2014/main" id="{CEB5A89C-8CC3-7EEC-31AB-F945DC39EF2B}"/>
                </a:ext>
              </a:extLst>
            </p:cNvPr>
            <p:cNvSpPr txBox="1"/>
            <p:nvPr/>
          </p:nvSpPr>
          <p:spPr bwMode="auto">
            <a:xfrm>
              <a:off x="7620000" y="6867833"/>
              <a:ext cx="1042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&lt;.001</a:t>
              </a:r>
            </a:p>
          </p:txBody>
        </p:sp>
      </p:grpSp>
      <p:grpSp>
        <p:nvGrpSpPr>
          <p:cNvPr id="34" name="Group 33">
            <a:extLst>
              <a:ext uri="{FF2B5EF4-FFF2-40B4-BE49-F238E27FC236}">
                <a16:creationId xmlns:a16="http://schemas.microsoft.com/office/drawing/2014/main" id="{1532E361-9128-8366-16A3-71A64877B14E}"/>
              </a:ext>
            </a:extLst>
          </p:cNvPr>
          <p:cNvGrpSpPr/>
          <p:nvPr/>
        </p:nvGrpSpPr>
        <p:grpSpPr>
          <a:xfrm>
            <a:off x="717550" y="1560872"/>
            <a:ext cx="3463822" cy="804493"/>
            <a:chOff x="950862" y="-828367"/>
            <a:chExt cx="3463822" cy="804493"/>
          </a:xfrm>
        </p:grpSpPr>
        <p:grpSp>
          <p:nvGrpSpPr>
            <p:cNvPr id="27" name="Group 26">
              <a:extLst>
                <a:ext uri="{FF2B5EF4-FFF2-40B4-BE49-F238E27FC236}">
                  <a16:creationId xmlns:a16="http://schemas.microsoft.com/office/drawing/2014/main" id="{93B7AC83-EAF7-F2B2-D6B5-822C7A73E6D3}"/>
                </a:ext>
              </a:extLst>
            </p:cNvPr>
            <p:cNvGrpSpPr/>
            <p:nvPr/>
          </p:nvGrpSpPr>
          <p:grpSpPr>
            <a:xfrm>
              <a:off x="950862" y="-828367"/>
              <a:ext cx="698501" cy="381001"/>
              <a:chOff x="7620000" y="6827789"/>
              <a:chExt cx="698501" cy="408752"/>
            </a:xfrm>
          </p:grpSpPr>
          <p:sp>
            <p:nvSpPr>
              <p:cNvPr id="28" name="Oval 27">
                <a:extLst>
                  <a:ext uri="{FF2B5EF4-FFF2-40B4-BE49-F238E27FC236}">
                    <a16:creationId xmlns:a16="http://schemas.microsoft.com/office/drawing/2014/main" id="{C2435FAA-B936-F0D5-E3A3-F477C0219887}"/>
                  </a:ext>
                </a:extLst>
              </p:cNvPr>
              <p:cNvSpPr/>
              <p:nvPr/>
            </p:nvSpPr>
            <p:spPr bwMode="auto">
              <a:xfrm>
                <a:off x="7629833" y="6877664"/>
                <a:ext cx="688668" cy="358877"/>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TextBox 28">
                <a:extLst>
                  <a:ext uri="{FF2B5EF4-FFF2-40B4-BE49-F238E27FC236}">
                    <a16:creationId xmlns:a16="http://schemas.microsoft.com/office/drawing/2014/main" id="{1C71B63C-5D50-BEA8-5D96-826BEF77C47A}"/>
                  </a:ext>
                </a:extLst>
              </p:cNvPr>
              <p:cNvSpPr txBox="1"/>
              <p:nvPr/>
            </p:nvSpPr>
            <p:spPr bwMode="auto">
              <a:xfrm>
                <a:off x="7620000" y="6827789"/>
                <a:ext cx="698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xx</a:t>
                </a:r>
              </a:p>
            </p:txBody>
          </p:sp>
        </p:grpSp>
        <p:sp>
          <p:nvSpPr>
            <p:cNvPr id="30" name="TextBox 29">
              <a:extLst>
                <a:ext uri="{FF2B5EF4-FFF2-40B4-BE49-F238E27FC236}">
                  <a16:creationId xmlns:a16="http://schemas.microsoft.com/office/drawing/2014/main" id="{DC443DE5-9A9E-D648-0054-6069C0A00A55}"/>
                </a:ext>
              </a:extLst>
            </p:cNvPr>
            <p:cNvSpPr txBox="1"/>
            <p:nvPr/>
          </p:nvSpPr>
          <p:spPr bwMode="auto">
            <a:xfrm>
              <a:off x="1622323" y="-808704"/>
              <a:ext cx="279236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Statistically significant</a:t>
              </a:r>
              <a:endParaRPr lang="en-US" dirty="0">
                <a:solidFill>
                  <a:schemeClr val="bg1"/>
                </a:solidFill>
                <a:latin typeface="Calibri" panose="020F0502020204030204" pitchFamily="34" charset="0"/>
              </a:endParaRPr>
            </a:p>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Not statistically significant</a:t>
              </a:r>
            </a:p>
          </p:txBody>
        </p:sp>
        <p:grpSp>
          <p:nvGrpSpPr>
            <p:cNvPr id="31" name="Group 30">
              <a:extLst>
                <a:ext uri="{FF2B5EF4-FFF2-40B4-BE49-F238E27FC236}">
                  <a16:creationId xmlns:a16="http://schemas.microsoft.com/office/drawing/2014/main" id="{3B3899E0-089D-78CB-D5CA-577B99B99780}"/>
                </a:ext>
              </a:extLst>
            </p:cNvPr>
            <p:cNvGrpSpPr/>
            <p:nvPr/>
          </p:nvGrpSpPr>
          <p:grpSpPr>
            <a:xfrm>
              <a:off x="950862" y="-410495"/>
              <a:ext cx="698501" cy="380999"/>
              <a:chOff x="7620000" y="6827791"/>
              <a:chExt cx="698501" cy="408750"/>
            </a:xfrm>
          </p:grpSpPr>
          <p:sp>
            <p:nvSpPr>
              <p:cNvPr id="32" name="Oval 31">
                <a:extLst>
                  <a:ext uri="{FF2B5EF4-FFF2-40B4-BE49-F238E27FC236}">
                    <a16:creationId xmlns:a16="http://schemas.microsoft.com/office/drawing/2014/main" id="{D8AD8B69-3B12-5B9A-16EE-692C8C5199AE}"/>
                  </a:ext>
                </a:extLst>
              </p:cNvPr>
              <p:cNvSpPr/>
              <p:nvPr/>
            </p:nvSpPr>
            <p:spPr bwMode="auto">
              <a:xfrm>
                <a:off x="7629833" y="6877664"/>
                <a:ext cx="688668" cy="358877"/>
              </a:xfrm>
              <a:prstGeom prst="ellipse">
                <a:avLst/>
              </a:prstGeom>
              <a:no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TextBox 32">
                <a:extLst>
                  <a:ext uri="{FF2B5EF4-FFF2-40B4-BE49-F238E27FC236}">
                    <a16:creationId xmlns:a16="http://schemas.microsoft.com/office/drawing/2014/main" id="{421CB7E1-89DA-57FE-76F2-0BADF77F1F63}"/>
                  </a:ext>
                </a:extLst>
              </p:cNvPr>
              <p:cNvSpPr txBox="1"/>
              <p:nvPr/>
            </p:nvSpPr>
            <p:spPr bwMode="auto">
              <a:xfrm>
                <a:off x="7620000" y="6827789"/>
                <a:ext cx="698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xx</a:t>
                </a:r>
              </a:p>
            </p:txBody>
          </p:sp>
        </p:grpSp>
      </p:grpSp>
      <p:sp>
        <p:nvSpPr>
          <p:cNvPr id="64" name="Rectangle 63">
            <a:extLst>
              <a:ext uri="{FF2B5EF4-FFF2-40B4-BE49-F238E27FC236}">
                <a16:creationId xmlns:a16="http://schemas.microsoft.com/office/drawing/2014/main" id="{2C173736-812B-A25F-6651-4B3B5BFCDBBD}"/>
              </a:ext>
            </a:extLst>
          </p:cNvPr>
          <p:cNvSpPr/>
          <p:nvPr/>
        </p:nvSpPr>
        <p:spPr bwMode="auto">
          <a:xfrm>
            <a:off x="6164826" y="4459459"/>
            <a:ext cx="1032387" cy="39276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1D628A75-5A6B-8FCD-6FDA-1C0A2E965FFE}"/>
              </a:ext>
            </a:extLst>
          </p:cNvPr>
          <p:cNvSpPr/>
          <p:nvPr/>
        </p:nvSpPr>
        <p:spPr bwMode="auto">
          <a:xfrm>
            <a:off x="8101781" y="4393809"/>
            <a:ext cx="1032387" cy="4584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97B0826-44C6-B98D-6ECF-3B747971CBFB}"/>
              </a:ext>
            </a:extLst>
          </p:cNvPr>
          <p:cNvSpPr/>
          <p:nvPr/>
        </p:nvSpPr>
        <p:spPr bwMode="auto">
          <a:xfrm>
            <a:off x="10038736" y="4173415"/>
            <a:ext cx="1032387" cy="6788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7" name="Straight Connector 66">
            <a:extLst>
              <a:ext uri="{FF2B5EF4-FFF2-40B4-BE49-F238E27FC236}">
                <a16:creationId xmlns:a16="http://schemas.microsoft.com/office/drawing/2014/main" id="{DEB04E98-28EB-5492-4839-237363FFB125}"/>
              </a:ext>
            </a:extLst>
          </p:cNvPr>
          <p:cNvCxnSpPr/>
          <p:nvPr/>
        </p:nvCxnSpPr>
        <p:spPr bwMode="auto">
          <a:xfrm>
            <a:off x="6027174" y="4862052"/>
            <a:ext cx="5452039" cy="0"/>
          </a:xfrm>
          <a:prstGeom prst="line">
            <a:avLst/>
          </a:prstGeom>
          <a:noFill/>
          <a:ln w="285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34C20260-C8C4-7C27-A379-68BB5DFBB87C}"/>
              </a:ext>
            </a:extLst>
          </p:cNvPr>
          <p:cNvSpPr txBox="1"/>
          <p:nvPr/>
        </p:nvSpPr>
        <p:spPr bwMode="auto">
          <a:xfrm>
            <a:off x="6174658" y="4497069"/>
            <a:ext cx="10127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24%</a:t>
            </a:r>
          </a:p>
        </p:txBody>
      </p:sp>
      <p:sp>
        <p:nvSpPr>
          <p:cNvPr id="69" name="TextBox 68">
            <a:extLst>
              <a:ext uri="{FF2B5EF4-FFF2-40B4-BE49-F238E27FC236}">
                <a16:creationId xmlns:a16="http://schemas.microsoft.com/office/drawing/2014/main" id="{FDC3167D-C57A-8157-CE99-0BC019087B26}"/>
              </a:ext>
            </a:extLst>
          </p:cNvPr>
          <p:cNvSpPr txBox="1"/>
          <p:nvPr/>
        </p:nvSpPr>
        <p:spPr bwMode="auto">
          <a:xfrm>
            <a:off x="8101781" y="4454922"/>
            <a:ext cx="1052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28%</a:t>
            </a:r>
          </a:p>
        </p:txBody>
      </p:sp>
      <p:sp>
        <p:nvSpPr>
          <p:cNvPr id="70" name="TextBox 69">
            <a:extLst>
              <a:ext uri="{FF2B5EF4-FFF2-40B4-BE49-F238E27FC236}">
                <a16:creationId xmlns:a16="http://schemas.microsoft.com/office/drawing/2014/main" id="{3E98ADA1-147B-5AFF-2E86-F4FFAAAE6E27}"/>
              </a:ext>
            </a:extLst>
          </p:cNvPr>
          <p:cNvSpPr txBox="1"/>
          <p:nvPr/>
        </p:nvSpPr>
        <p:spPr bwMode="auto">
          <a:xfrm>
            <a:off x="10048567" y="4380272"/>
            <a:ext cx="10422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42%</a:t>
            </a:r>
          </a:p>
        </p:txBody>
      </p:sp>
      <p:grpSp>
        <p:nvGrpSpPr>
          <p:cNvPr id="71" name="Group 70">
            <a:extLst>
              <a:ext uri="{FF2B5EF4-FFF2-40B4-BE49-F238E27FC236}">
                <a16:creationId xmlns:a16="http://schemas.microsoft.com/office/drawing/2014/main" id="{552F7FA7-1030-ED2F-3A87-53DAC7841B65}"/>
              </a:ext>
            </a:extLst>
          </p:cNvPr>
          <p:cNvGrpSpPr/>
          <p:nvPr/>
        </p:nvGrpSpPr>
        <p:grpSpPr>
          <a:xfrm>
            <a:off x="8101779" y="3980098"/>
            <a:ext cx="1042220" cy="369332"/>
            <a:chOff x="7620000" y="6867833"/>
            <a:chExt cx="1042220" cy="369332"/>
          </a:xfrm>
        </p:grpSpPr>
        <p:sp>
          <p:nvSpPr>
            <p:cNvPr id="72" name="Oval 71">
              <a:extLst>
                <a:ext uri="{FF2B5EF4-FFF2-40B4-BE49-F238E27FC236}">
                  <a16:creationId xmlns:a16="http://schemas.microsoft.com/office/drawing/2014/main" id="{3CBF353B-3CA1-64A2-D46A-AC67C1230A92}"/>
                </a:ext>
              </a:extLst>
            </p:cNvPr>
            <p:cNvSpPr/>
            <p:nvPr/>
          </p:nvSpPr>
          <p:spPr bwMode="auto">
            <a:xfrm>
              <a:off x="7629832" y="6877664"/>
              <a:ext cx="1002891" cy="358877"/>
            </a:xfrm>
            <a:prstGeom prst="ellipse">
              <a:avLst/>
            </a:prstGeom>
            <a:no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TextBox 72">
              <a:extLst>
                <a:ext uri="{FF2B5EF4-FFF2-40B4-BE49-F238E27FC236}">
                  <a16:creationId xmlns:a16="http://schemas.microsoft.com/office/drawing/2014/main" id="{003F0DF9-9A91-E048-DCBC-CC8125B5B722}"/>
                </a:ext>
              </a:extLst>
            </p:cNvPr>
            <p:cNvSpPr txBox="1"/>
            <p:nvPr/>
          </p:nvSpPr>
          <p:spPr bwMode="auto">
            <a:xfrm>
              <a:off x="7620000" y="6867833"/>
              <a:ext cx="1042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.530</a:t>
              </a:r>
            </a:p>
          </p:txBody>
        </p:sp>
      </p:grpSp>
      <p:grpSp>
        <p:nvGrpSpPr>
          <p:cNvPr id="74" name="Group 73">
            <a:extLst>
              <a:ext uri="{FF2B5EF4-FFF2-40B4-BE49-F238E27FC236}">
                <a16:creationId xmlns:a16="http://schemas.microsoft.com/office/drawing/2014/main" id="{F2AEAC7D-84DC-18AB-37CC-7E195F27742C}"/>
              </a:ext>
            </a:extLst>
          </p:cNvPr>
          <p:cNvGrpSpPr/>
          <p:nvPr/>
        </p:nvGrpSpPr>
        <p:grpSpPr>
          <a:xfrm>
            <a:off x="10033820" y="3782775"/>
            <a:ext cx="1042220" cy="369332"/>
            <a:chOff x="7620000" y="6867833"/>
            <a:chExt cx="1042220" cy="369332"/>
          </a:xfrm>
        </p:grpSpPr>
        <p:sp>
          <p:nvSpPr>
            <p:cNvPr id="75" name="Oval 74">
              <a:extLst>
                <a:ext uri="{FF2B5EF4-FFF2-40B4-BE49-F238E27FC236}">
                  <a16:creationId xmlns:a16="http://schemas.microsoft.com/office/drawing/2014/main" id="{D582FF27-09CC-EB6D-83B5-D3558B98E3B1}"/>
                </a:ext>
              </a:extLst>
            </p:cNvPr>
            <p:cNvSpPr/>
            <p:nvPr/>
          </p:nvSpPr>
          <p:spPr bwMode="auto">
            <a:xfrm>
              <a:off x="7629832" y="6877664"/>
              <a:ext cx="1002891" cy="358877"/>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TextBox 75">
              <a:extLst>
                <a:ext uri="{FF2B5EF4-FFF2-40B4-BE49-F238E27FC236}">
                  <a16:creationId xmlns:a16="http://schemas.microsoft.com/office/drawing/2014/main" id="{F9ADA570-06ED-8C03-1CF8-C246219515DB}"/>
                </a:ext>
              </a:extLst>
            </p:cNvPr>
            <p:cNvSpPr txBox="1"/>
            <p:nvPr/>
          </p:nvSpPr>
          <p:spPr bwMode="auto">
            <a:xfrm>
              <a:off x="7620000" y="6867833"/>
              <a:ext cx="1042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.011</a:t>
              </a:r>
            </a:p>
          </p:txBody>
        </p:sp>
      </p:grpSp>
      <p:sp>
        <p:nvSpPr>
          <p:cNvPr id="78" name="Rectangle 77">
            <a:extLst>
              <a:ext uri="{FF2B5EF4-FFF2-40B4-BE49-F238E27FC236}">
                <a16:creationId xmlns:a16="http://schemas.microsoft.com/office/drawing/2014/main" id="{784BAB53-B5B2-E511-BC80-4819CCB52F70}"/>
              </a:ext>
            </a:extLst>
          </p:cNvPr>
          <p:cNvSpPr/>
          <p:nvPr/>
        </p:nvSpPr>
        <p:spPr bwMode="auto">
          <a:xfrm>
            <a:off x="6164826" y="3395004"/>
            <a:ext cx="1032387" cy="3240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09B1843C-1FE3-F19F-F8F6-FAF1510F2423}"/>
              </a:ext>
            </a:extLst>
          </p:cNvPr>
          <p:cNvSpPr/>
          <p:nvPr/>
        </p:nvSpPr>
        <p:spPr bwMode="auto">
          <a:xfrm>
            <a:off x="8101781" y="3169920"/>
            <a:ext cx="1032387" cy="5491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9D2C0D88-0FD0-7824-D0EF-B31E818EBF4D}"/>
              </a:ext>
            </a:extLst>
          </p:cNvPr>
          <p:cNvSpPr/>
          <p:nvPr/>
        </p:nvSpPr>
        <p:spPr bwMode="auto">
          <a:xfrm>
            <a:off x="10038736" y="2977662"/>
            <a:ext cx="1032387" cy="74139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1" name="Straight Connector 80">
            <a:extLst>
              <a:ext uri="{FF2B5EF4-FFF2-40B4-BE49-F238E27FC236}">
                <a16:creationId xmlns:a16="http://schemas.microsoft.com/office/drawing/2014/main" id="{A4D189C2-73CC-1F3E-A69B-6CA3F8B7C66F}"/>
              </a:ext>
            </a:extLst>
          </p:cNvPr>
          <p:cNvCxnSpPr/>
          <p:nvPr/>
        </p:nvCxnSpPr>
        <p:spPr bwMode="auto">
          <a:xfrm>
            <a:off x="6027174" y="3728883"/>
            <a:ext cx="5452039" cy="0"/>
          </a:xfrm>
          <a:prstGeom prst="line">
            <a:avLst/>
          </a:prstGeom>
          <a:noFill/>
          <a:ln w="28575" cap="flat" cmpd="sng" algn="ctr">
            <a:solidFill>
              <a:schemeClr val="bg1"/>
            </a:solidFill>
            <a:prstDash val="solid"/>
            <a:round/>
            <a:headEnd type="none" w="med" len="med"/>
            <a:tailEnd type="none" w="med" len="med"/>
          </a:ln>
          <a:effectLst/>
        </p:spPr>
      </p:cxnSp>
      <p:sp>
        <p:nvSpPr>
          <p:cNvPr id="82" name="TextBox 81">
            <a:extLst>
              <a:ext uri="{FF2B5EF4-FFF2-40B4-BE49-F238E27FC236}">
                <a16:creationId xmlns:a16="http://schemas.microsoft.com/office/drawing/2014/main" id="{974039C5-E504-F90B-01F8-6AA579198DD4}"/>
              </a:ext>
            </a:extLst>
          </p:cNvPr>
          <p:cNvSpPr txBox="1"/>
          <p:nvPr/>
        </p:nvSpPr>
        <p:spPr bwMode="auto">
          <a:xfrm>
            <a:off x="6174658" y="3382655"/>
            <a:ext cx="10127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19%</a:t>
            </a:r>
          </a:p>
        </p:txBody>
      </p:sp>
      <p:sp>
        <p:nvSpPr>
          <p:cNvPr id="83" name="TextBox 82">
            <a:extLst>
              <a:ext uri="{FF2B5EF4-FFF2-40B4-BE49-F238E27FC236}">
                <a16:creationId xmlns:a16="http://schemas.microsoft.com/office/drawing/2014/main" id="{63AA218D-EB62-51E6-209C-895976B40AF4}"/>
              </a:ext>
            </a:extLst>
          </p:cNvPr>
          <p:cNvSpPr txBox="1"/>
          <p:nvPr/>
        </p:nvSpPr>
        <p:spPr bwMode="auto">
          <a:xfrm>
            <a:off x="8101781" y="3259723"/>
            <a:ext cx="1052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33%</a:t>
            </a:r>
          </a:p>
        </p:txBody>
      </p:sp>
      <p:sp>
        <p:nvSpPr>
          <p:cNvPr id="84" name="TextBox 83">
            <a:extLst>
              <a:ext uri="{FF2B5EF4-FFF2-40B4-BE49-F238E27FC236}">
                <a16:creationId xmlns:a16="http://schemas.microsoft.com/office/drawing/2014/main" id="{FDE139FC-AF04-8685-F796-6CD5A9E1E051}"/>
              </a:ext>
            </a:extLst>
          </p:cNvPr>
          <p:cNvSpPr txBox="1"/>
          <p:nvPr/>
        </p:nvSpPr>
        <p:spPr bwMode="auto">
          <a:xfrm>
            <a:off x="10048567" y="3167386"/>
            <a:ext cx="10422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45%</a:t>
            </a:r>
          </a:p>
        </p:txBody>
      </p:sp>
      <p:grpSp>
        <p:nvGrpSpPr>
          <p:cNvPr id="85" name="Group 84">
            <a:extLst>
              <a:ext uri="{FF2B5EF4-FFF2-40B4-BE49-F238E27FC236}">
                <a16:creationId xmlns:a16="http://schemas.microsoft.com/office/drawing/2014/main" id="{4C63ACE6-9F03-C0AE-B95F-65CC312A2BEA}"/>
              </a:ext>
            </a:extLst>
          </p:cNvPr>
          <p:cNvGrpSpPr/>
          <p:nvPr/>
        </p:nvGrpSpPr>
        <p:grpSpPr>
          <a:xfrm>
            <a:off x="8101779" y="2771903"/>
            <a:ext cx="1042220" cy="369332"/>
            <a:chOff x="7620000" y="6867833"/>
            <a:chExt cx="1042220" cy="369332"/>
          </a:xfrm>
        </p:grpSpPr>
        <p:sp>
          <p:nvSpPr>
            <p:cNvPr id="86" name="Oval 85">
              <a:extLst>
                <a:ext uri="{FF2B5EF4-FFF2-40B4-BE49-F238E27FC236}">
                  <a16:creationId xmlns:a16="http://schemas.microsoft.com/office/drawing/2014/main" id="{DBF03F62-33C8-BC55-5960-9CEFF2D34B67}"/>
                </a:ext>
              </a:extLst>
            </p:cNvPr>
            <p:cNvSpPr/>
            <p:nvPr/>
          </p:nvSpPr>
          <p:spPr bwMode="auto">
            <a:xfrm>
              <a:off x="7629832" y="6877664"/>
              <a:ext cx="1002891" cy="358877"/>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TextBox 86">
              <a:extLst>
                <a:ext uri="{FF2B5EF4-FFF2-40B4-BE49-F238E27FC236}">
                  <a16:creationId xmlns:a16="http://schemas.microsoft.com/office/drawing/2014/main" id="{6B55D31E-1638-D7A0-809E-4FD32D589B3C}"/>
                </a:ext>
              </a:extLst>
            </p:cNvPr>
            <p:cNvSpPr txBox="1"/>
            <p:nvPr/>
          </p:nvSpPr>
          <p:spPr bwMode="auto">
            <a:xfrm>
              <a:off x="7620000" y="6867833"/>
              <a:ext cx="1042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.043</a:t>
              </a:r>
            </a:p>
          </p:txBody>
        </p:sp>
      </p:grpSp>
      <p:grpSp>
        <p:nvGrpSpPr>
          <p:cNvPr id="88" name="Group 87">
            <a:extLst>
              <a:ext uri="{FF2B5EF4-FFF2-40B4-BE49-F238E27FC236}">
                <a16:creationId xmlns:a16="http://schemas.microsoft.com/office/drawing/2014/main" id="{AE527E8E-D9A6-4D33-2514-1F6BEC133911}"/>
              </a:ext>
            </a:extLst>
          </p:cNvPr>
          <p:cNvGrpSpPr/>
          <p:nvPr/>
        </p:nvGrpSpPr>
        <p:grpSpPr>
          <a:xfrm>
            <a:off x="10033820" y="2583957"/>
            <a:ext cx="1042220" cy="369332"/>
            <a:chOff x="7620000" y="6867833"/>
            <a:chExt cx="1042220" cy="369332"/>
          </a:xfrm>
        </p:grpSpPr>
        <p:sp>
          <p:nvSpPr>
            <p:cNvPr id="89" name="Oval 88">
              <a:extLst>
                <a:ext uri="{FF2B5EF4-FFF2-40B4-BE49-F238E27FC236}">
                  <a16:creationId xmlns:a16="http://schemas.microsoft.com/office/drawing/2014/main" id="{3BCE41BA-0EA6-D947-E1FC-5E58059A8664}"/>
                </a:ext>
              </a:extLst>
            </p:cNvPr>
            <p:cNvSpPr/>
            <p:nvPr/>
          </p:nvSpPr>
          <p:spPr bwMode="auto">
            <a:xfrm>
              <a:off x="7629832" y="6877664"/>
              <a:ext cx="1002891" cy="358877"/>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TextBox 89">
              <a:extLst>
                <a:ext uri="{FF2B5EF4-FFF2-40B4-BE49-F238E27FC236}">
                  <a16:creationId xmlns:a16="http://schemas.microsoft.com/office/drawing/2014/main" id="{7386E31C-3A7B-C495-BAFB-C3BAD8D462FC}"/>
                </a:ext>
              </a:extLst>
            </p:cNvPr>
            <p:cNvSpPr txBox="1"/>
            <p:nvPr/>
          </p:nvSpPr>
          <p:spPr bwMode="auto">
            <a:xfrm>
              <a:off x="7620000" y="6867833"/>
              <a:ext cx="1042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&lt;.001</a:t>
              </a:r>
            </a:p>
          </p:txBody>
        </p:sp>
      </p:grpSp>
      <p:sp>
        <p:nvSpPr>
          <p:cNvPr id="91" name="TextBox 90">
            <a:extLst>
              <a:ext uri="{FF2B5EF4-FFF2-40B4-BE49-F238E27FC236}">
                <a16:creationId xmlns:a16="http://schemas.microsoft.com/office/drawing/2014/main" id="{DF97BEDC-6659-DB1E-AFE9-495FB6255A3F}"/>
              </a:ext>
            </a:extLst>
          </p:cNvPr>
          <p:cNvSpPr txBox="1"/>
          <p:nvPr/>
        </p:nvSpPr>
        <p:spPr>
          <a:xfrm>
            <a:off x="6096000" y="1395870"/>
            <a:ext cx="5383213" cy="400110"/>
          </a:xfrm>
          <a:prstGeom prst="rect">
            <a:avLst/>
          </a:prstGeom>
          <a:noFill/>
        </p:spPr>
        <p:txBody>
          <a:bodyPr wrap="square" rtlCol="0">
            <a:spAutoFit/>
          </a:bodyPr>
          <a:lstStyle/>
          <a:p>
            <a:pPr algn="ctr"/>
            <a:r>
              <a:rPr lang="en-US" sz="2000" b="1" dirty="0">
                <a:solidFill>
                  <a:schemeClr val="bg1"/>
                </a:solidFill>
              </a:rPr>
              <a:t>FAS (N = 247)</a:t>
            </a:r>
          </a:p>
        </p:txBody>
      </p:sp>
      <p:cxnSp>
        <p:nvCxnSpPr>
          <p:cNvPr id="92" name="Straight Connector 91">
            <a:extLst>
              <a:ext uri="{FF2B5EF4-FFF2-40B4-BE49-F238E27FC236}">
                <a16:creationId xmlns:a16="http://schemas.microsoft.com/office/drawing/2014/main" id="{7E1F082D-6DBD-D050-8C85-A5CC87514597}"/>
              </a:ext>
            </a:extLst>
          </p:cNvPr>
          <p:cNvCxnSpPr>
            <a:cxnSpLocks/>
          </p:cNvCxnSpPr>
          <p:nvPr/>
        </p:nvCxnSpPr>
        <p:spPr bwMode="auto">
          <a:xfrm>
            <a:off x="6096000" y="1778100"/>
            <a:ext cx="5383213" cy="0"/>
          </a:xfrm>
          <a:prstGeom prst="line">
            <a:avLst/>
          </a:prstGeom>
          <a:noFill/>
          <a:ln w="28575" cap="flat" cmpd="sng" algn="ctr">
            <a:solidFill>
              <a:schemeClr val="bg1"/>
            </a:solidFill>
            <a:prstDash val="solid"/>
            <a:round/>
            <a:headEnd type="none" w="med" len="med"/>
            <a:tailEnd type="none" w="med" len="med"/>
          </a:ln>
          <a:effectLst/>
        </p:spPr>
      </p:cxnSp>
      <p:sp>
        <p:nvSpPr>
          <p:cNvPr id="93" name="TextBox 92">
            <a:extLst>
              <a:ext uri="{FF2B5EF4-FFF2-40B4-BE49-F238E27FC236}">
                <a16:creationId xmlns:a16="http://schemas.microsoft.com/office/drawing/2014/main" id="{CD485E28-DBE6-8AB9-0D78-0493A351BC20}"/>
              </a:ext>
            </a:extLst>
          </p:cNvPr>
          <p:cNvSpPr txBox="1"/>
          <p:nvPr/>
        </p:nvSpPr>
        <p:spPr>
          <a:xfrm>
            <a:off x="8141110" y="1744917"/>
            <a:ext cx="2959509" cy="369332"/>
          </a:xfrm>
          <a:prstGeom prst="rect">
            <a:avLst/>
          </a:prstGeom>
          <a:noFill/>
        </p:spPr>
        <p:txBody>
          <a:bodyPr wrap="square" rtlCol="0">
            <a:spAutoFit/>
          </a:bodyPr>
          <a:lstStyle/>
          <a:p>
            <a:pPr algn="ctr"/>
            <a:r>
              <a:rPr lang="en-US" b="1" dirty="0">
                <a:solidFill>
                  <a:schemeClr val="bg1"/>
                </a:solidFill>
              </a:rPr>
              <a:t>Lanifibranor</a:t>
            </a:r>
          </a:p>
        </p:txBody>
      </p:sp>
      <p:sp>
        <p:nvSpPr>
          <p:cNvPr id="94" name="TextBox 93">
            <a:extLst>
              <a:ext uri="{FF2B5EF4-FFF2-40B4-BE49-F238E27FC236}">
                <a16:creationId xmlns:a16="http://schemas.microsoft.com/office/drawing/2014/main" id="{6E2534A9-E25A-8071-85B9-CC0FCE177FA1}"/>
              </a:ext>
            </a:extLst>
          </p:cNvPr>
          <p:cNvSpPr txBox="1"/>
          <p:nvPr/>
        </p:nvSpPr>
        <p:spPr>
          <a:xfrm>
            <a:off x="6135328" y="2004551"/>
            <a:ext cx="1086464" cy="646331"/>
          </a:xfrm>
          <a:prstGeom prst="rect">
            <a:avLst/>
          </a:prstGeom>
          <a:noFill/>
        </p:spPr>
        <p:txBody>
          <a:bodyPr wrap="square" rtlCol="0">
            <a:spAutoFit/>
          </a:bodyPr>
          <a:lstStyle/>
          <a:p>
            <a:pPr algn="ctr"/>
            <a:r>
              <a:rPr lang="en-US" b="1" dirty="0">
                <a:solidFill>
                  <a:schemeClr val="bg1"/>
                </a:solidFill>
              </a:rPr>
              <a:t>Placebo</a:t>
            </a:r>
            <a:br>
              <a:rPr lang="en-US" dirty="0">
                <a:solidFill>
                  <a:schemeClr val="bg1"/>
                </a:solidFill>
              </a:rPr>
            </a:br>
            <a:r>
              <a:rPr lang="en-US" dirty="0">
                <a:solidFill>
                  <a:schemeClr val="bg1"/>
                </a:solidFill>
              </a:rPr>
              <a:t>(n = 81)</a:t>
            </a:r>
          </a:p>
        </p:txBody>
      </p:sp>
      <p:sp>
        <p:nvSpPr>
          <p:cNvPr id="95" name="TextBox 94">
            <a:extLst>
              <a:ext uri="{FF2B5EF4-FFF2-40B4-BE49-F238E27FC236}">
                <a16:creationId xmlns:a16="http://schemas.microsoft.com/office/drawing/2014/main" id="{8288CC6B-96B2-E9E0-D696-D935F2FE86EB}"/>
              </a:ext>
            </a:extLst>
          </p:cNvPr>
          <p:cNvSpPr txBox="1"/>
          <p:nvPr/>
        </p:nvSpPr>
        <p:spPr>
          <a:xfrm>
            <a:off x="8062451" y="2004551"/>
            <a:ext cx="1086464" cy="646331"/>
          </a:xfrm>
          <a:prstGeom prst="rect">
            <a:avLst/>
          </a:prstGeom>
          <a:noFill/>
        </p:spPr>
        <p:txBody>
          <a:bodyPr wrap="square" rtlCol="0">
            <a:spAutoFit/>
          </a:bodyPr>
          <a:lstStyle/>
          <a:p>
            <a:pPr algn="ctr"/>
            <a:r>
              <a:rPr lang="en-US" dirty="0">
                <a:solidFill>
                  <a:schemeClr val="bg1"/>
                </a:solidFill>
              </a:rPr>
              <a:t>800 mg</a:t>
            </a:r>
            <a:br>
              <a:rPr lang="en-US" dirty="0">
                <a:solidFill>
                  <a:schemeClr val="bg1"/>
                </a:solidFill>
              </a:rPr>
            </a:br>
            <a:r>
              <a:rPr lang="en-US" dirty="0">
                <a:solidFill>
                  <a:schemeClr val="bg1"/>
                </a:solidFill>
              </a:rPr>
              <a:t>(n = 83)</a:t>
            </a:r>
          </a:p>
        </p:txBody>
      </p:sp>
      <p:sp>
        <p:nvSpPr>
          <p:cNvPr id="96" name="TextBox 95">
            <a:extLst>
              <a:ext uri="{FF2B5EF4-FFF2-40B4-BE49-F238E27FC236}">
                <a16:creationId xmlns:a16="http://schemas.microsoft.com/office/drawing/2014/main" id="{9251AB4C-4348-C9E0-697A-01F4FE171C17}"/>
              </a:ext>
            </a:extLst>
          </p:cNvPr>
          <p:cNvSpPr txBox="1"/>
          <p:nvPr/>
        </p:nvSpPr>
        <p:spPr>
          <a:xfrm>
            <a:off x="9989573" y="2004551"/>
            <a:ext cx="1086464" cy="646331"/>
          </a:xfrm>
          <a:prstGeom prst="rect">
            <a:avLst/>
          </a:prstGeom>
          <a:noFill/>
        </p:spPr>
        <p:txBody>
          <a:bodyPr wrap="square" rtlCol="0">
            <a:spAutoFit/>
          </a:bodyPr>
          <a:lstStyle/>
          <a:p>
            <a:pPr algn="ctr"/>
            <a:r>
              <a:rPr lang="en-US" dirty="0">
                <a:solidFill>
                  <a:schemeClr val="bg1"/>
                </a:solidFill>
              </a:rPr>
              <a:t>1200 mg</a:t>
            </a:r>
            <a:br>
              <a:rPr lang="en-US" dirty="0">
                <a:solidFill>
                  <a:schemeClr val="bg1"/>
                </a:solidFill>
              </a:rPr>
            </a:br>
            <a:r>
              <a:rPr lang="en-US" dirty="0">
                <a:solidFill>
                  <a:schemeClr val="bg1"/>
                </a:solidFill>
              </a:rPr>
              <a:t>(n = 83)</a:t>
            </a:r>
          </a:p>
        </p:txBody>
      </p:sp>
    </p:spTree>
    <p:extLst>
      <p:ext uri="{BB962C8B-B14F-4D97-AF65-F5344CB8AC3E}">
        <p14:creationId xmlns:p14="http://schemas.microsoft.com/office/powerpoint/2010/main" val="1736968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609759" y="238128"/>
            <a:ext cx="10872444" cy="476467"/>
          </a:xfrm>
        </p:spPr>
        <p:txBody>
          <a:bodyPr/>
          <a:lstStyle/>
          <a:p>
            <a:r>
              <a:rPr lang="en-US" b="1" dirty="0">
                <a:latin typeface="+mn-lt"/>
              </a:rPr>
              <a:t>Lanifibranor (Pan-PPAR Agonist): Safety Set (N = 247)</a:t>
            </a:r>
          </a:p>
        </p:txBody>
      </p:sp>
      <p:graphicFrame>
        <p:nvGraphicFramePr>
          <p:cNvPr id="7" name="Espace réservé du contenu 4"/>
          <p:cNvGraphicFramePr>
            <a:graphicFrameLocks/>
          </p:cNvGraphicFramePr>
          <p:nvPr>
            <p:extLst>
              <p:ext uri="{D42A27DB-BD31-4B8C-83A1-F6EECF244321}">
                <p14:modId xmlns:p14="http://schemas.microsoft.com/office/powerpoint/2010/main" val="1484386901"/>
              </p:ext>
            </p:extLst>
          </p:nvPr>
        </p:nvGraphicFramePr>
        <p:xfrm>
          <a:off x="709797" y="809248"/>
          <a:ext cx="10763561" cy="2142993"/>
        </p:xfrm>
        <a:graphic>
          <a:graphicData uri="http://schemas.openxmlformats.org/drawingml/2006/table">
            <a:tbl>
              <a:tblPr firstRow="1" bandRow="1">
                <a:tableStyleId>{EB344D84-9AFB-497E-A393-DC336BA19D2E}</a:tableStyleId>
              </a:tblPr>
              <a:tblGrid>
                <a:gridCol w="4345754">
                  <a:extLst>
                    <a:ext uri="{9D8B030D-6E8A-4147-A177-3AD203B41FA5}">
                      <a16:colId xmlns:a16="http://schemas.microsoft.com/office/drawing/2014/main" val="20000"/>
                    </a:ext>
                  </a:extLst>
                </a:gridCol>
                <a:gridCol w="2139269">
                  <a:extLst>
                    <a:ext uri="{9D8B030D-6E8A-4147-A177-3AD203B41FA5}">
                      <a16:colId xmlns:a16="http://schemas.microsoft.com/office/drawing/2014/main" val="20002"/>
                    </a:ext>
                  </a:extLst>
                </a:gridCol>
                <a:gridCol w="2139269">
                  <a:extLst>
                    <a:ext uri="{9D8B030D-6E8A-4147-A177-3AD203B41FA5}">
                      <a16:colId xmlns:a16="http://schemas.microsoft.com/office/drawing/2014/main" val="20003"/>
                    </a:ext>
                  </a:extLst>
                </a:gridCol>
                <a:gridCol w="2139269">
                  <a:extLst>
                    <a:ext uri="{9D8B030D-6E8A-4147-A177-3AD203B41FA5}">
                      <a16:colId xmlns:a16="http://schemas.microsoft.com/office/drawing/2014/main" val="20004"/>
                    </a:ext>
                  </a:extLst>
                </a:gridCol>
              </a:tblGrid>
              <a:tr h="555609">
                <a:tc>
                  <a:txBody>
                    <a:bodyPr/>
                    <a:lstStyle/>
                    <a:p>
                      <a:pPr marL="0" marR="0" lvl="0" indent="0" algn="l" defTabSz="950175" rtl="0" eaLnBrk="1" fontAlgn="auto" latinLnBrk="0" hangingPunct="1">
                        <a:lnSpc>
                          <a:spcPct val="100000"/>
                        </a:lnSpc>
                        <a:spcBef>
                          <a:spcPts val="0"/>
                        </a:spcBef>
                        <a:spcAft>
                          <a:spcPts val="0"/>
                        </a:spcAft>
                        <a:buClrTx/>
                        <a:buSzTx/>
                        <a:buFontTx/>
                        <a:buNone/>
                        <a:tabLst/>
                        <a:defRPr/>
                      </a:pPr>
                      <a:r>
                        <a:rPr lang="en-US" sz="1400" noProof="0" dirty="0">
                          <a:solidFill>
                            <a:schemeClr val="tx1"/>
                          </a:solidFill>
                        </a:rPr>
                        <a:t>Patients</a:t>
                      </a:r>
                      <a:r>
                        <a:rPr lang="en-US" sz="1400" baseline="0" noProof="0" dirty="0">
                          <a:solidFill>
                            <a:schemeClr val="tx1"/>
                          </a:solidFill>
                        </a:rPr>
                        <a:t> Reporting </a:t>
                      </a:r>
                      <a:r>
                        <a:rPr lang="en-US" sz="1400" noProof="0" dirty="0">
                          <a:solidFill>
                            <a:schemeClr val="tx1"/>
                          </a:solidFill>
                        </a:rPr>
                        <a:t>AE, n (%)</a:t>
                      </a:r>
                      <a:endParaRPr lang="en-US" sz="1400" b="1" noProof="0" dirty="0">
                        <a:solidFill>
                          <a:schemeClr val="tx1"/>
                        </a:solidFill>
                        <a:latin typeface="+mn-lt"/>
                      </a:endParaRPr>
                    </a:p>
                  </a:txBody>
                  <a:tcPr marL="32659" marR="32659" marT="0" marB="3265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50175" rtl="0" eaLnBrk="1" fontAlgn="auto" latinLnBrk="0" hangingPunct="1">
                        <a:lnSpc>
                          <a:spcPct val="100000"/>
                        </a:lnSpc>
                        <a:spcBef>
                          <a:spcPts val="300"/>
                        </a:spcBef>
                        <a:spcAft>
                          <a:spcPts val="300"/>
                        </a:spcAft>
                        <a:buClrTx/>
                        <a:buSzTx/>
                        <a:buFontTx/>
                        <a:buNone/>
                        <a:tabLst/>
                        <a:defRPr/>
                      </a:pPr>
                      <a:r>
                        <a:rPr lang="en-US" sz="1400" b="1" kern="1200" noProof="0" dirty="0">
                          <a:solidFill>
                            <a:schemeClr val="tx1"/>
                          </a:solidFill>
                        </a:rPr>
                        <a:t>Placebo</a:t>
                      </a:r>
                      <a:br>
                        <a:rPr lang="en-US" sz="1400" b="1" kern="1200" noProof="0" dirty="0">
                          <a:solidFill>
                            <a:schemeClr val="tx1"/>
                          </a:solidFill>
                        </a:rPr>
                      </a:br>
                      <a:r>
                        <a:rPr lang="en-US" sz="1400" b="1" kern="1200" noProof="0" dirty="0">
                          <a:solidFill>
                            <a:schemeClr val="tx1"/>
                          </a:solidFill>
                        </a:rPr>
                        <a:t>(n = 81)</a:t>
                      </a:r>
                      <a:endParaRPr lang="en-US" sz="1400" b="1" kern="1200" noProof="0" dirty="0">
                        <a:solidFill>
                          <a:schemeClr val="tx1"/>
                        </a:solidFill>
                        <a:latin typeface="+mn-lt"/>
                        <a:ea typeface="+mn-ea"/>
                        <a:cs typeface="+mn-cs"/>
                      </a:endParaRPr>
                    </a:p>
                  </a:txBody>
                  <a:tcPr marL="32659" marR="32659" marT="0" marB="3265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50175" rtl="0" eaLnBrk="1" fontAlgn="auto" latinLnBrk="0" hangingPunct="1">
                        <a:lnSpc>
                          <a:spcPct val="100000"/>
                        </a:lnSpc>
                        <a:spcBef>
                          <a:spcPts val="300"/>
                        </a:spcBef>
                        <a:spcAft>
                          <a:spcPts val="300"/>
                        </a:spcAft>
                        <a:buClrTx/>
                        <a:buSzTx/>
                        <a:buFontTx/>
                        <a:buNone/>
                        <a:tabLst/>
                        <a:defRPr/>
                      </a:pPr>
                      <a:r>
                        <a:rPr lang="en-US" sz="1400" b="1" kern="1200" noProof="0" dirty="0">
                          <a:solidFill>
                            <a:schemeClr val="tx1"/>
                          </a:solidFill>
                        </a:rPr>
                        <a:t>800 mg</a:t>
                      </a:r>
                      <a:br>
                        <a:rPr lang="en-US" sz="1400" b="1" kern="1200" noProof="0" dirty="0">
                          <a:solidFill>
                            <a:schemeClr val="tx1"/>
                          </a:solidFill>
                        </a:rPr>
                      </a:br>
                      <a:r>
                        <a:rPr lang="en-US" sz="1400" b="1" kern="1200" noProof="0" dirty="0">
                          <a:solidFill>
                            <a:schemeClr val="tx1"/>
                          </a:solidFill>
                        </a:rPr>
                        <a:t>(n = 83)</a:t>
                      </a:r>
                      <a:endParaRPr lang="en-US" sz="1400" b="1" kern="1200" noProof="0" dirty="0">
                        <a:solidFill>
                          <a:schemeClr val="tx1"/>
                        </a:solidFill>
                        <a:latin typeface="+mn-lt"/>
                        <a:ea typeface="+mn-ea"/>
                        <a:cs typeface="+mn-cs"/>
                      </a:endParaRPr>
                    </a:p>
                  </a:txBody>
                  <a:tcPr marL="32659" marR="32659" marT="0" marB="3265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rPr>
                        <a:t>1200 mg</a:t>
                      </a:r>
                      <a:br>
                        <a:rPr lang="en-US" sz="1400" b="1" kern="1200" noProof="0" dirty="0">
                          <a:solidFill>
                            <a:schemeClr val="tx1"/>
                          </a:solidFill>
                        </a:rPr>
                      </a:br>
                      <a:r>
                        <a:rPr lang="en-US" sz="1400" b="1" kern="1200" noProof="0" dirty="0">
                          <a:solidFill>
                            <a:schemeClr val="tx1"/>
                          </a:solidFill>
                        </a:rPr>
                        <a:t>(n = 83)</a:t>
                      </a:r>
                      <a:endParaRPr lang="en-US" sz="1400" b="1" kern="1200" noProof="0" dirty="0">
                        <a:solidFill>
                          <a:schemeClr val="tx1"/>
                        </a:solidFill>
                        <a:latin typeface="+mn-lt"/>
                        <a:ea typeface="+mn-ea"/>
                        <a:cs typeface="+mn-cs"/>
                      </a:endParaRPr>
                    </a:p>
                  </a:txBody>
                  <a:tcPr marL="32659" marR="32659" marT="0" marB="32659"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64564">
                <a:tc>
                  <a:txBody>
                    <a:bodyPr/>
                    <a:lstStyle/>
                    <a:p>
                      <a:pPr algn="l">
                        <a:spcBef>
                          <a:spcPts val="300"/>
                        </a:spcBef>
                        <a:spcAft>
                          <a:spcPts val="300"/>
                        </a:spcAft>
                      </a:pPr>
                      <a:r>
                        <a:rPr lang="en-US" sz="1400" b="0" kern="1200" noProof="0" dirty="0">
                          <a:solidFill>
                            <a:schemeClr val="bg1"/>
                          </a:solidFill>
                        </a:rPr>
                        <a:t>Any TEAE</a:t>
                      </a:r>
                      <a:endParaRPr lang="en-US" sz="1400" b="0" kern="1200" noProof="0" dirty="0">
                        <a:solidFill>
                          <a:schemeClr val="bg1"/>
                        </a:solidFill>
                        <a:latin typeface="+mn-lt"/>
                        <a:ea typeface="+mn-ea"/>
                        <a:cs typeface="+mn-cs"/>
                      </a:endParaRPr>
                    </a:p>
                  </a:txBody>
                  <a:tcPr marL="32659" marR="32659" marT="0" marB="32659"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spcBef>
                          <a:spcPts val="300"/>
                        </a:spcBef>
                        <a:spcAft>
                          <a:spcPts val="300"/>
                        </a:spcAft>
                      </a:pPr>
                      <a:r>
                        <a:rPr lang="en-US" sz="1400" b="0" kern="1200" noProof="0" dirty="0">
                          <a:solidFill>
                            <a:schemeClr val="bg1"/>
                          </a:solidFill>
                        </a:rPr>
                        <a:t>50 (61.7)</a:t>
                      </a:r>
                      <a:endParaRPr lang="en-US" sz="1400" b="0" kern="1200" noProof="0" dirty="0">
                        <a:solidFill>
                          <a:schemeClr val="bg1"/>
                        </a:solidFill>
                        <a:latin typeface="+mn-lt"/>
                        <a:ea typeface="+mn-ea"/>
                        <a:cs typeface="+mn-cs"/>
                      </a:endParaRPr>
                    </a:p>
                  </a:txBody>
                  <a:tcPr marL="32659" marR="32659" marT="0" marB="32659"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0000"/>
                        </a:lnSpc>
                        <a:spcBef>
                          <a:spcPts val="300"/>
                        </a:spcBef>
                        <a:spcAft>
                          <a:spcPts val="300"/>
                        </a:spcAft>
                        <a:buClrTx/>
                        <a:buSzTx/>
                        <a:buFontTx/>
                        <a:buNone/>
                        <a:tabLst/>
                        <a:defRPr/>
                      </a:pPr>
                      <a:r>
                        <a:rPr lang="en-US" sz="1400" u="none" strike="noStrike" noProof="0" dirty="0">
                          <a:solidFill>
                            <a:schemeClr val="bg1"/>
                          </a:solidFill>
                          <a:effectLst/>
                        </a:rPr>
                        <a:t>59 (71.1)</a:t>
                      </a:r>
                      <a:endParaRPr lang="en-US" sz="1400" b="0" i="0" u="none" strike="noStrike" noProof="0" dirty="0">
                        <a:solidFill>
                          <a:schemeClr val="bg1"/>
                        </a:solidFill>
                        <a:effectLst/>
                        <a:latin typeface="Arial" panose="020B0604020202020204" pitchFamily="34" charset="0"/>
                      </a:endParaRPr>
                    </a:p>
                  </a:txBody>
                  <a:tcPr marL="32659" marR="32659" marT="0" marB="32659"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0000"/>
                        </a:lnSpc>
                        <a:spcBef>
                          <a:spcPts val="300"/>
                        </a:spcBef>
                        <a:spcAft>
                          <a:spcPts val="300"/>
                        </a:spcAft>
                        <a:buClrTx/>
                        <a:buSzTx/>
                        <a:buFontTx/>
                        <a:buNone/>
                        <a:tabLst/>
                        <a:defRPr/>
                      </a:pPr>
                      <a:r>
                        <a:rPr lang="en-US" sz="1400" u="none" strike="noStrike" noProof="0" dirty="0">
                          <a:solidFill>
                            <a:schemeClr val="bg1"/>
                          </a:solidFill>
                          <a:effectLst/>
                        </a:rPr>
                        <a:t>62 (74.7)</a:t>
                      </a:r>
                      <a:endParaRPr lang="en-US" sz="1400" b="0" i="0" u="none" strike="noStrike" noProof="0" dirty="0">
                        <a:solidFill>
                          <a:schemeClr val="bg1"/>
                        </a:solidFill>
                        <a:effectLst/>
                        <a:latin typeface="Arial" panose="020B0604020202020204" pitchFamily="34" charset="0"/>
                      </a:endParaRPr>
                    </a:p>
                  </a:txBody>
                  <a:tcPr marL="32659" marR="32659" marT="0" marB="32659"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264564">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1400" b="0" kern="1200" noProof="0" dirty="0">
                          <a:solidFill>
                            <a:schemeClr val="bg1"/>
                          </a:solidFill>
                        </a:rPr>
                        <a:t>  Drug-related</a:t>
                      </a:r>
                      <a:r>
                        <a:rPr lang="en-US" sz="1400" b="0" kern="1200" baseline="0" noProof="0" dirty="0">
                          <a:solidFill>
                            <a:schemeClr val="bg1"/>
                          </a:solidFill>
                        </a:rPr>
                        <a:t> TEAE</a:t>
                      </a:r>
                      <a:endParaRPr lang="en-US" sz="1400" b="0" i="1" kern="1200" noProof="0" dirty="0">
                        <a:solidFill>
                          <a:schemeClr val="bg1"/>
                        </a:solidFill>
                        <a:latin typeface="+mn-lt"/>
                        <a:ea typeface="+mn-ea"/>
                        <a:cs typeface="+mn-cs"/>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b="0" u="none" strike="noStrike" noProof="0" dirty="0">
                          <a:solidFill>
                            <a:schemeClr val="bg1"/>
                          </a:solidFill>
                          <a:effectLst/>
                        </a:rPr>
                        <a:t>19 (23.5)</a:t>
                      </a:r>
                      <a:endParaRPr lang="en-US" sz="1400" b="0" i="1"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b="0" u="none" strike="noStrike" noProof="0" dirty="0">
                          <a:solidFill>
                            <a:schemeClr val="bg1"/>
                          </a:solidFill>
                          <a:effectLst/>
                        </a:rPr>
                        <a:t>25 (30.1)</a:t>
                      </a:r>
                      <a:endParaRPr lang="en-US" sz="1400" b="0" i="1"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b="0" u="none" strike="noStrike" noProof="0" dirty="0">
                          <a:solidFill>
                            <a:schemeClr val="bg1"/>
                          </a:solidFill>
                          <a:effectLst/>
                        </a:rPr>
                        <a:t>23 (27.7)</a:t>
                      </a:r>
                      <a:endParaRPr lang="en-US" sz="1400" b="0" i="1"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2953634"/>
                  </a:ext>
                </a:extLst>
              </a:tr>
              <a:tr h="264564">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1400" b="0" kern="1200" noProof="0" dirty="0">
                          <a:solidFill>
                            <a:schemeClr val="bg1"/>
                          </a:solidFill>
                        </a:rPr>
                        <a:t>Any TEAE leading to drug withdrawal </a:t>
                      </a:r>
                      <a:endParaRPr lang="en-US" sz="1400" b="0" kern="1200" noProof="0" dirty="0">
                        <a:solidFill>
                          <a:schemeClr val="bg1"/>
                        </a:solidFill>
                        <a:latin typeface="+mn-lt"/>
                        <a:ea typeface="+mn-ea"/>
                        <a:cs typeface="+mn-cs"/>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u="none" strike="noStrike" noProof="0" dirty="0">
                          <a:solidFill>
                            <a:schemeClr val="bg1"/>
                          </a:solidFill>
                          <a:effectLst/>
                        </a:rPr>
                        <a:t>3 (3.7)</a:t>
                      </a:r>
                      <a:endParaRPr lang="en-US" sz="1400" b="0" i="0"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u="none" strike="noStrike" noProof="0" dirty="0">
                          <a:solidFill>
                            <a:schemeClr val="bg1"/>
                          </a:solidFill>
                          <a:effectLst/>
                        </a:rPr>
                        <a:t>4 (4.8)</a:t>
                      </a:r>
                      <a:endParaRPr lang="en-US" sz="1400" b="0" i="0"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u="none" strike="noStrike" noProof="0" dirty="0">
                          <a:solidFill>
                            <a:schemeClr val="bg1"/>
                          </a:solidFill>
                          <a:effectLst/>
                        </a:rPr>
                        <a:t>3 (3.6)</a:t>
                      </a:r>
                      <a:endParaRPr lang="en-US" sz="1400" b="0" i="0"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264564">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1400" b="0" kern="1200" noProof="0" dirty="0">
                          <a:solidFill>
                            <a:schemeClr val="bg1"/>
                          </a:solidFill>
                        </a:rPr>
                        <a:t>  Drug-related</a:t>
                      </a:r>
                      <a:r>
                        <a:rPr lang="en-US" sz="1400" b="0" kern="1200" baseline="0" noProof="0" dirty="0">
                          <a:solidFill>
                            <a:schemeClr val="bg1"/>
                          </a:solidFill>
                        </a:rPr>
                        <a:t> </a:t>
                      </a:r>
                      <a:r>
                        <a:rPr lang="en-US" sz="1400" b="0" kern="1200" noProof="0" dirty="0">
                          <a:solidFill>
                            <a:schemeClr val="bg1"/>
                          </a:solidFill>
                        </a:rPr>
                        <a:t>TEAE leading to drug withdrawal </a:t>
                      </a:r>
                      <a:endParaRPr lang="en-US" sz="1400" b="0" i="1" kern="1200" noProof="0" dirty="0">
                        <a:solidFill>
                          <a:schemeClr val="bg1"/>
                        </a:solidFill>
                        <a:latin typeface="+mn-lt"/>
                        <a:ea typeface="+mn-ea"/>
                        <a:cs typeface="+mn-cs"/>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b="0" u="none" strike="noStrike" noProof="0" dirty="0">
                          <a:solidFill>
                            <a:schemeClr val="bg1"/>
                          </a:solidFill>
                          <a:effectLst/>
                        </a:rPr>
                        <a:t>2 (2.5)</a:t>
                      </a:r>
                      <a:endParaRPr lang="en-US" sz="1400" b="0" i="1"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b="0" u="none" strike="noStrike" noProof="0" dirty="0">
                          <a:solidFill>
                            <a:schemeClr val="bg1"/>
                          </a:solidFill>
                          <a:effectLst/>
                        </a:rPr>
                        <a:t>1 (1.2)</a:t>
                      </a:r>
                      <a:endParaRPr lang="en-US" sz="1400" b="0" i="1" u="none" strike="noStrike" baseline="30000"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b="0" u="none" strike="noStrike" noProof="0" dirty="0">
                          <a:solidFill>
                            <a:schemeClr val="bg1"/>
                          </a:solidFill>
                          <a:effectLst/>
                        </a:rPr>
                        <a:t>2 (2.4)</a:t>
                      </a:r>
                      <a:endParaRPr lang="en-US" sz="1400" b="0" i="1" u="none" strike="noStrike" baseline="30000"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5368584"/>
                  </a:ext>
                </a:extLst>
              </a:tr>
              <a:tr h="264564">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1400" b="0" kern="1200" noProof="0" dirty="0">
                          <a:solidFill>
                            <a:schemeClr val="bg1"/>
                          </a:solidFill>
                        </a:rPr>
                        <a:t>Any serious TEAE </a:t>
                      </a:r>
                      <a:endParaRPr lang="en-US" sz="1400" b="0" kern="1200" noProof="0" dirty="0">
                        <a:solidFill>
                          <a:schemeClr val="bg1"/>
                        </a:solidFill>
                        <a:latin typeface="+mn-lt"/>
                        <a:ea typeface="+mn-ea"/>
                        <a:cs typeface="+mn-cs"/>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u="none" strike="noStrike" noProof="0" dirty="0">
                          <a:solidFill>
                            <a:schemeClr val="bg1"/>
                          </a:solidFill>
                          <a:effectLst/>
                        </a:rPr>
                        <a:t>3 (3.7)</a:t>
                      </a:r>
                      <a:endParaRPr lang="en-US" sz="1400" b="0" i="0"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u="none" strike="noStrike" noProof="0" dirty="0">
                          <a:solidFill>
                            <a:schemeClr val="bg1"/>
                          </a:solidFill>
                          <a:effectLst/>
                        </a:rPr>
                        <a:t>3 (3.6)</a:t>
                      </a:r>
                      <a:endParaRPr lang="en-US" sz="1400" b="0" i="0"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u="none" strike="noStrike" noProof="0" dirty="0">
                          <a:solidFill>
                            <a:schemeClr val="bg1"/>
                          </a:solidFill>
                          <a:effectLst/>
                        </a:rPr>
                        <a:t>7 (8.4)</a:t>
                      </a:r>
                      <a:endParaRPr lang="en-US" sz="1400" b="0" i="0"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r h="264564">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1400" b="0" kern="1200" noProof="0" dirty="0">
                          <a:solidFill>
                            <a:schemeClr val="bg1"/>
                          </a:solidFill>
                        </a:rPr>
                        <a:t>  Drug-related serious</a:t>
                      </a:r>
                      <a:r>
                        <a:rPr lang="en-US" sz="1400" b="0" kern="1200" baseline="0" noProof="0" dirty="0">
                          <a:solidFill>
                            <a:schemeClr val="bg1"/>
                          </a:solidFill>
                        </a:rPr>
                        <a:t> TEAE </a:t>
                      </a:r>
                      <a:endParaRPr lang="en-US" sz="1400" b="0" i="1" kern="1200" noProof="0" dirty="0">
                        <a:solidFill>
                          <a:schemeClr val="bg1"/>
                        </a:solidFill>
                        <a:latin typeface="+mn-lt"/>
                        <a:ea typeface="+mn-ea"/>
                        <a:cs typeface="+mn-cs"/>
                      </a:endParaRPr>
                    </a:p>
                  </a:txBody>
                  <a:tcPr marL="32659" marR="32659" marT="0" marB="32659"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b="0" u="none" strike="noStrike" noProof="0" dirty="0">
                          <a:solidFill>
                            <a:schemeClr val="bg1"/>
                          </a:solidFill>
                          <a:effectLst/>
                        </a:rPr>
                        <a:t>2 (2.5)</a:t>
                      </a:r>
                      <a:endParaRPr lang="en-US" sz="1400" b="0" i="1" u="none" strike="noStrike" baseline="30000" noProof="0" dirty="0">
                        <a:solidFill>
                          <a:schemeClr val="bg1"/>
                        </a:solidFill>
                        <a:effectLst/>
                        <a:latin typeface="Arial" panose="020B0604020202020204" pitchFamily="34" charset="0"/>
                      </a:endParaRPr>
                    </a:p>
                  </a:txBody>
                  <a:tcPr marL="32659" marR="32659" marT="0" marB="32659"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b="0" u="none" strike="noStrike" noProof="0" dirty="0">
                          <a:solidFill>
                            <a:schemeClr val="bg1"/>
                          </a:solidFill>
                          <a:effectLst/>
                        </a:rPr>
                        <a:t>--</a:t>
                      </a:r>
                      <a:endParaRPr lang="en-US" sz="1400" b="0" i="1"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0000"/>
                        </a:lnSpc>
                        <a:spcBef>
                          <a:spcPts val="0"/>
                        </a:spcBef>
                        <a:spcAft>
                          <a:spcPts val="0"/>
                        </a:spcAft>
                        <a:buClrTx/>
                        <a:buSzTx/>
                        <a:buFontTx/>
                        <a:buNone/>
                        <a:tabLst/>
                        <a:defRPr/>
                      </a:pPr>
                      <a:r>
                        <a:rPr lang="en-US" sz="1400" b="0" u="none" strike="noStrike" noProof="0" dirty="0">
                          <a:solidFill>
                            <a:schemeClr val="bg1"/>
                          </a:solidFill>
                          <a:effectLst/>
                        </a:rPr>
                        <a:t>--</a:t>
                      </a:r>
                      <a:endParaRPr lang="en-US" sz="1400" b="0" i="1" u="none" strike="noStrike" noProof="0" dirty="0">
                        <a:solidFill>
                          <a:schemeClr val="bg1"/>
                        </a:solidFill>
                        <a:effectLst/>
                        <a:latin typeface="Arial" panose="020B0604020202020204" pitchFamily="34" charset="0"/>
                      </a:endParaRPr>
                    </a:p>
                  </a:txBody>
                  <a:tcPr marL="32659" marR="32659" marT="0" marB="32659"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7"/>
                  </a:ext>
                </a:extLst>
              </a:tr>
            </a:tbl>
          </a:graphicData>
        </a:graphic>
      </p:graphicFrame>
      <p:graphicFrame>
        <p:nvGraphicFramePr>
          <p:cNvPr id="3" name="Tableau 2"/>
          <p:cNvGraphicFramePr>
            <a:graphicFrameLocks noGrp="1"/>
          </p:cNvGraphicFramePr>
          <p:nvPr>
            <p:extLst>
              <p:ext uri="{D42A27DB-BD31-4B8C-83A1-F6EECF244321}">
                <p14:modId xmlns:p14="http://schemas.microsoft.com/office/powerpoint/2010/main" val="4269582170"/>
              </p:ext>
            </p:extLst>
          </p:nvPr>
        </p:nvGraphicFramePr>
        <p:xfrm>
          <a:off x="717550" y="2952241"/>
          <a:ext cx="10755807" cy="3045005"/>
        </p:xfrm>
        <a:graphic>
          <a:graphicData uri="http://schemas.openxmlformats.org/drawingml/2006/table">
            <a:tbl>
              <a:tblPr firstRow="1" bandRow="1">
                <a:tableStyleId>{EB344D84-9AFB-497E-A393-DC336BA19D2E}</a:tableStyleId>
              </a:tblPr>
              <a:tblGrid>
                <a:gridCol w="4644354">
                  <a:extLst>
                    <a:ext uri="{9D8B030D-6E8A-4147-A177-3AD203B41FA5}">
                      <a16:colId xmlns:a16="http://schemas.microsoft.com/office/drawing/2014/main" val="3564445268"/>
                    </a:ext>
                  </a:extLst>
                </a:gridCol>
                <a:gridCol w="2037151">
                  <a:extLst>
                    <a:ext uri="{9D8B030D-6E8A-4147-A177-3AD203B41FA5}">
                      <a16:colId xmlns:a16="http://schemas.microsoft.com/office/drawing/2014/main" val="4036661031"/>
                    </a:ext>
                  </a:extLst>
                </a:gridCol>
                <a:gridCol w="2037151">
                  <a:extLst>
                    <a:ext uri="{9D8B030D-6E8A-4147-A177-3AD203B41FA5}">
                      <a16:colId xmlns:a16="http://schemas.microsoft.com/office/drawing/2014/main" val="2354965218"/>
                    </a:ext>
                  </a:extLst>
                </a:gridCol>
                <a:gridCol w="2037151">
                  <a:extLst>
                    <a:ext uri="{9D8B030D-6E8A-4147-A177-3AD203B41FA5}">
                      <a16:colId xmlns:a16="http://schemas.microsoft.com/office/drawing/2014/main" val="3654891645"/>
                    </a:ext>
                  </a:extLst>
                </a:gridCol>
              </a:tblGrid>
              <a:tr h="530361">
                <a:tc>
                  <a:txBody>
                    <a:bodyPr/>
                    <a:lstStyle/>
                    <a:p>
                      <a:pPr marL="0" marR="0" lvl="0" indent="0" algn="l" defTabSz="950175"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rPr>
                        <a:t>Patients Reporting  Most Frequent AEs, n (%)</a:t>
                      </a:r>
                    </a:p>
                    <a:p>
                      <a:pPr marL="0" marR="0" lvl="0" indent="0" algn="l" defTabSz="950175"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rPr>
                        <a:t>(&gt;5% of Patients on </a:t>
                      </a:r>
                      <a:r>
                        <a:rPr lang="en-US" sz="1400" b="1" kern="1200" noProof="0" dirty="0">
                          <a:solidFill>
                            <a:schemeClr val="tx1"/>
                          </a:solidFill>
                          <a:latin typeface="Calibri" panose="020F0502020204030204" pitchFamily="34" charset="0"/>
                          <a:cs typeface="Calibri" panose="020F0502020204030204" pitchFamily="34" charset="0"/>
                        </a:rPr>
                        <a:t>≥</a:t>
                      </a:r>
                      <a:r>
                        <a:rPr lang="en-US" sz="1400" b="1" kern="1200" noProof="0" dirty="0">
                          <a:solidFill>
                            <a:schemeClr val="tx1"/>
                          </a:solidFill>
                        </a:rPr>
                        <a:t>1 Lanifibranor Arm)</a:t>
                      </a:r>
                      <a:endParaRPr lang="en-US" sz="1400" b="1" kern="1200" noProof="0" dirty="0">
                        <a:solidFill>
                          <a:schemeClr val="tx1"/>
                        </a:solidFill>
                        <a:latin typeface="+mn-lt"/>
                        <a:ea typeface="+mn-ea"/>
                        <a:cs typeface="+mn-cs"/>
                      </a:endParaRPr>
                    </a:p>
                  </a:txBody>
                  <a:tcPr marL="32659" marR="32659" marT="0" marB="3265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50175" rtl="0" eaLnBrk="1" fontAlgn="auto" latinLnBrk="0" hangingPunct="1">
                        <a:lnSpc>
                          <a:spcPct val="100000"/>
                        </a:lnSpc>
                        <a:spcBef>
                          <a:spcPts val="300"/>
                        </a:spcBef>
                        <a:spcAft>
                          <a:spcPts val="300"/>
                        </a:spcAft>
                        <a:buClrTx/>
                        <a:buSzTx/>
                        <a:buFontTx/>
                        <a:buNone/>
                        <a:tabLst/>
                        <a:defRPr/>
                      </a:pPr>
                      <a:r>
                        <a:rPr lang="en-US" sz="1400" b="1" kern="1200" noProof="0" dirty="0">
                          <a:solidFill>
                            <a:schemeClr val="tx1"/>
                          </a:solidFill>
                        </a:rPr>
                        <a:t>Placebo</a:t>
                      </a:r>
                      <a:br>
                        <a:rPr lang="en-US" sz="1400" b="1" kern="1200" noProof="0" dirty="0">
                          <a:solidFill>
                            <a:schemeClr val="tx1"/>
                          </a:solidFill>
                        </a:rPr>
                      </a:br>
                      <a:r>
                        <a:rPr lang="en-US" sz="1400" b="1" kern="1200" noProof="0" dirty="0">
                          <a:solidFill>
                            <a:schemeClr val="tx1"/>
                          </a:solidFill>
                        </a:rPr>
                        <a:t>(n = 81)</a:t>
                      </a:r>
                      <a:endParaRPr lang="en-US" sz="1400" b="1" kern="1200" noProof="0" dirty="0">
                        <a:solidFill>
                          <a:schemeClr val="tx1"/>
                        </a:solidFill>
                        <a:latin typeface="+mn-lt"/>
                        <a:ea typeface="+mn-ea"/>
                        <a:cs typeface="+mn-cs"/>
                      </a:endParaRPr>
                    </a:p>
                  </a:txBody>
                  <a:tcPr marL="32659" marR="32659" marT="0" marB="3265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50175" rtl="0" eaLnBrk="1" fontAlgn="auto" latinLnBrk="0" hangingPunct="1">
                        <a:lnSpc>
                          <a:spcPct val="100000"/>
                        </a:lnSpc>
                        <a:spcBef>
                          <a:spcPts val="300"/>
                        </a:spcBef>
                        <a:spcAft>
                          <a:spcPts val="300"/>
                        </a:spcAft>
                        <a:buClrTx/>
                        <a:buSzTx/>
                        <a:buFontTx/>
                        <a:buNone/>
                        <a:tabLst/>
                        <a:defRPr/>
                      </a:pPr>
                      <a:r>
                        <a:rPr lang="en-US" sz="1400" b="1" kern="1200" noProof="0" dirty="0">
                          <a:solidFill>
                            <a:schemeClr val="tx1"/>
                          </a:solidFill>
                        </a:rPr>
                        <a:t>800 mg</a:t>
                      </a:r>
                      <a:br>
                        <a:rPr lang="en-US" sz="1400" b="1" kern="1200" noProof="0" dirty="0">
                          <a:solidFill>
                            <a:schemeClr val="tx1"/>
                          </a:solidFill>
                        </a:rPr>
                      </a:br>
                      <a:r>
                        <a:rPr lang="en-US" sz="1400" b="1" kern="1200" noProof="0" dirty="0">
                          <a:solidFill>
                            <a:schemeClr val="tx1"/>
                          </a:solidFill>
                        </a:rPr>
                        <a:t>(n = 83)</a:t>
                      </a:r>
                      <a:endParaRPr lang="en-US" sz="1400" b="1" kern="1200" noProof="0" dirty="0">
                        <a:solidFill>
                          <a:schemeClr val="tx1"/>
                        </a:solidFill>
                        <a:latin typeface="+mn-lt"/>
                        <a:ea typeface="+mn-ea"/>
                        <a:cs typeface="+mn-cs"/>
                      </a:endParaRPr>
                    </a:p>
                  </a:txBody>
                  <a:tcPr marL="32659" marR="32659" marT="0" marB="3265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noProof="0" dirty="0">
                          <a:solidFill>
                            <a:schemeClr val="tx1"/>
                          </a:solidFill>
                        </a:rPr>
                        <a:t>1200 mg</a:t>
                      </a:r>
                      <a:br>
                        <a:rPr lang="en-US" sz="1400" b="1" kern="1200" noProof="0" dirty="0">
                          <a:solidFill>
                            <a:schemeClr val="tx1"/>
                          </a:solidFill>
                        </a:rPr>
                      </a:br>
                      <a:r>
                        <a:rPr lang="en-US" sz="1400" b="1" kern="1200" noProof="0" dirty="0">
                          <a:solidFill>
                            <a:schemeClr val="tx1"/>
                          </a:solidFill>
                        </a:rPr>
                        <a:t>(n = 83)</a:t>
                      </a:r>
                      <a:endParaRPr lang="en-US" sz="1400" b="1" kern="1200" noProof="0" dirty="0">
                        <a:solidFill>
                          <a:schemeClr val="tx1"/>
                        </a:solidFill>
                        <a:latin typeface="+mn-lt"/>
                        <a:ea typeface="+mn-ea"/>
                        <a:cs typeface="+mn-cs"/>
                      </a:endParaRPr>
                    </a:p>
                  </a:txBody>
                  <a:tcPr marL="32659" marR="32659" marT="0" marB="32659"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700436856"/>
                  </a:ext>
                </a:extLst>
              </a:tr>
              <a:tr h="228604">
                <a:tc>
                  <a:txBody>
                    <a:bodyPr/>
                    <a:lstStyle/>
                    <a:p>
                      <a:pPr algn="l">
                        <a:lnSpc>
                          <a:spcPct val="107000"/>
                        </a:lnSpc>
                        <a:spcBef>
                          <a:spcPts val="300"/>
                        </a:spcBef>
                        <a:spcAft>
                          <a:spcPts val="300"/>
                        </a:spcAft>
                      </a:pPr>
                      <a:r>
                        <a:rPr lang="en-US" sz="1400" b="0" kern="1200" noProof="0" dirty="0">
                          <a:solidFill>
                            <a:schemeClr val="bg1"/>
                          </a:solidFill>
                        </a:rPr>
                        <a:t>Diarrhea</a:t>
                      </a:r>
                      <a:endParaRPr lang="en-US" sz="1400" b="0" kern="1200" noProof="0" dirty="0">
                        <a:solidFill>
                          <a:schemeClr val="bg1"/>
                        </a:solidFill>
                        <a:latin typeface="+mn-lt"/>
                        <a:ea typeface="+mn-ea"/>
                        <a:cs typeface="+mn-cs"/>
                      </a:endParaRPr>
                    </a:p>
                  </a:txBody>
                  <a:tcPr marL="34563" marR="34563" marT="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107000"/>
                        </a:lnSpc>
                        <a:spcBef>
                          <a:spcPts val="300"/>
                        </a:spcBef>
                        <a:spcAft>
                          <a:spcPts val="300"/>
                        </a:spcAft>
                      </a:pPr>
                      <a:r>
                        <a:rPr lang="en-US" sz="1400" noProof="0" dirty="0">
                          <a:solidFill>
                            <a:schemeClr val="bg1"/>
                          </a:solidFill>
                          <a:effectLst/>
                        </a:rPr>
                        <a:t>1 (1.2)</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8 (9.6)</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107000"/>
                        </a:lnSpc>
                        <a:spcBef>
                          <a:spcPts val="300"/>
                        </a:spcBef>
                        <a:spcAft>
                          <a:spcPts val="300"/>
                        </a:spcAft>
                      </a:pPr>
                      <a:r>
                        <a:rPr lang="en-US" sz="1400" noProof="0" dirty="0">
                          <a:solidFill>
                            <a:schemeClr val="bg1"/>
                          </a:solidFill>
                          <a:effectLst/>
                        </a:rPr>
                        <a:t>10 (12.0)</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14249819"/>
                  </a:ext>
                </a:extLst>
              </a:tr>
              <a:tr h="228604">
                <a:tc>
                  <a:txBody>
                    <a:bodyPr/>
                    <a:lstStyle/>
                    <a:p>
                      <a:pPr algn="l">
                        <a:lnSpc>
                          <a:spcPct val="107000"/>
                        </a:lnSpc>
                        <a:spcBef>
                          <a:spcPts val="300"/>
                        </a:spcBef>
                        <a:spcAft>
                          <a:spcPts val="300"/>
                        </a:spcAft>
                      </a:pPr>
                      <a:r>
                        <a:rPr lang="en-US" sz="1400" b="0" kern="1200" noProof="0" dirty="0">
                          <a:solidFill>
                            <a:schemeClr val="bg1"/>
                          </a:solidFill>
                        </a:rPr>
                        <a:t>Fatigue</a:t>
                      </a:r>
                      <a:endParaRPr lang="en-US" sz="1400" b="0" kern="1200" baseline="30000" noProof="0" dirty="0">
                        <a:solidFill>
                          <a:schemeClr val="bg1"/>
                        </a:solidFill>
                        <a:latin typeface="+mn-lt"/>
                        <a:ea typeface="+mn-ea"/>
                        <a:cs typeface="+mn-cs"/>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Bef>
                          <a:spcPts val="300"/>
                        </a:spcBef>
                        <a:spcAft>
                          <a:spcPts val="300"/>
                        </a:spcAft>
                      </a:pPr>
                      <a:r>
                        <a:rPr lang="en-US" sz="1400" noProof="0" dirty="0">
                          <a:solidFill>
                            <a:schemeClr val="bg1"/>
                          </a:solidFill>
                          <a:effectLst/>
                        </a:rPr>
                        <a:t>8 (9.9)</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3 (3.6)</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Bef>
                          <a:spcPts val="300"/>
                        </a:spcBef>
                        <a:spcAft>
                          <a:spcPts val="300"/>
                        </a:spcAft>
                      </a:pPr>
                      <a:r>
                        <a:rPr lang="en-US" sz="1400" noProof="0" dirty="0">
                          <a:solidFill>
                            <a:schemeClr val="bg1"/>
                          </a:solidFill>
                          <a:effectLst/>
                        </a:rPr>
                        <a:t>11 (13.3)</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57896093"/>
                  </a:ext>
                </a:extLst>
              </a:tr>
              <a:tr h="228604">
                <a:tc>
                  <a:txBody>
                    <a:bodyPr/>
                    <a:lstStyle/>
                    <a:p>
                      <a:pPr algn="l">
                        <a:lnSpc>
                          <a:spcPct val="107000"/>
                        </a:lnSpc>
                        <a:spcBef>
                          <a:spcPts val="300"/>
                        </a:spcBef>
                        <a:spcAft>
                          <a:spcPts val="300"/>
                        </a:spcAft>
                      </a:pPr>
                      <a:r>
                        <a:rPr lang="en-US" sz="1400" b="0" kern="1200" noProof="0" dirty="0">
                          <a:solidFill>
                            <a:schemeClr val="bg1"/>
                          </a:solidFill>
                        </a:rPr>
                        <a:t>Nausea</a:t>
                      </a:r>
                      <a:endParaRPr lang="en-US" sz="1400" b="0" kern="1200" noProof="0" dirty="0">
                        <a:solidFill>
                          <a:schemeClr val="bg1"/>
                        </a:solidFill>
                        <a:latin typeface="+mn-lt"/>
                        <a:ea typeface="+mn-ea"/>
                        <a:cs typeface="+mn-cs"/>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7000"/>
                        </a:lnSpc>
                        <a:spcBef>
                          <a:spcPts val="300"/>
                        </a:spcBef>
                        <a:spcAft>
                          <a:spcPts val="300"/>
                        </a:spcAft>
                      </a:pPr>
                      <a:r>
                        <a:rPr lang="en-US" sz="1400" noProof="0" dirty="0">
                          <a:solidFill>
                            <a:schemeClr val="bg1"/>
                          </a:solidFill>
                          <a:effectLst/>
                        </a:rPr>
                        <a:t>3 (3.7)</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8 (9.6)</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7000"/>
                        </a:lnSpc>
                        <a:spcBef>
                          <a:spcPts val="300"/>
                        </a:spcBef>
                        <a:spcAft>
                          <a:spcPts val="300"/>
                        </a:spcAft>
                      </a:pPr>
                      <a:r>
                        <a:rPr lang="en-US" sz="1400" noProof="0" dirty="0">
                          <a:solidFill>
                            <a:schemeClr val="bg1"/>
                          </a:solidFill>
                          <a:effectLst/>
                        </a:rPr>
                        <a:t>7 (8.4)</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14619630"/>
                  </a:ext>
                </a:extLst>
              </a:tr>
              <a:tr h="228604">
                <a:tc>
                  <a:txBody>
                    <a:bodyPr/>
                    <a:lstStyle/>
                    <a:p>
                      <a:pPr marL="0" marR="0" lvl="0" indent="0" algn="l" defTabSz="950175" rtl="0" eaLnBrk="1" fontAlgn="auto" latinLnBrk="0" hangingPunct="1">
                        <a:lnSpc>
                          <a:spcPct val="107000"/>
                        </a:lnSpc>
                        <a:spcBef>
                          <a:spcPts val="300"/>
                        </a:spcBef>
                        <a:spcAft>
                          <a:spcPts val="300"/>
                        </a:spcAft>
                        <a:buClrTx/>
                        <a:buSzTx/>
                        <a:buFontTx/>
                        <a:buNone/>
                        <a:tabLst/>
                        <a:defRPr/>
                      </a:pPr>
                      <a:r>
                        <a:rPr lang="en-US" sz="1400" b="0" kern="1200" noProof="0" dirty="0">
                          <a:solidFill>
                            <a:schemeClr val="bg1"/>
                          </a:solidFill>
                        </a:rPr>
                        <a:t>Weight increased</a:t>
                      </a:r>
                      <a:r>
                        <a:rPr lang="en-US" sz="1400" b="0" kern="1200" baseline="0" noProof="0" dirty="0">
                          <a:solidFill>
                            <a:schemeClr val="bg1"/>
                          </a:solidFill>
                        </a:rPr>
                        <a:t>*</a:t>
                      </a:r>
                      <a:endParaRPr lang="en-US" sz="1400" b="0" kern="1200" baseline="0" noProof="0" dirty="0">
                        <a:solidFill>
                          <a:schemeClr val="bg1"/>
                        </a:solidFill>
                        <a:latin typeface="+mn-lt"/>
                        <a:ea typeface="+mn-ea"/>
                        <a:cs typeface="+mn-cs"/>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Bef>
                          <a:spcPts val="300"/>
                        </a:spcBef>
                        <a:spcAft>
                          <a:spcPts val="300"/>
                        </a:spcAft>
                      </a:pPr>
                      <a:r>
                        <a:rPr lang="en-US" sz="1400" b="1" noProof="0" dirty="0">
                          <a:solidFill>
                            <a:srgbClr val="C00000"/>
                          </a:solidFill>
                          <a:effectLst/>
                        </a:rPr>
                        <a:t>--</a:t>
                      </a:r>
                      <a:endParaRPr lang="en-US" sz="1400" b="1" noProof="0" dirty="0">
                        <a:solidFill>
                          <a:srgbClr val="C00000"/>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b="1" noProof="0" dirty="0">
                          <a:solidFill>
                            <a:srgbClr val="C00000"/>
                          </a:solidFill>
                          <a:effectLst/>
                        </a:rPr>
                        <a:t>8 (9.6)</a:t>
                      </a:r>
                      <a:endParaRPr lang="en-US" sz="1400" b="1" noProof="0" dirty="0">
                        <a:solidFill>
                          <a:srgbClr val="C00000"/>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Bef>
                          <a:spcPts val="300"/>
                        </a:spcBef>
                        <a:spcAft>
                          <a:spcPts val="300"/>
                        </a:spcAft>
                      </a:pPr>
                      <a:r>
                        <a:rPr lang="en-US" sz="1400" b="1" noProof="0" dirty="0">
                          <a:solidFill>
                            <a:srgbClr val="C00000"/>
                          </a:solidFill>
                          <a:effectLst/>
                        </a:rPr>
                        <a:t>7 (8.4)</a:t>
                      </a:r>
                      <a:endParaRPr lang="en-US" sz="1400" b="1" noProof="0" dirty="0">
                        <a:solidFill>
                          <a:srgbClr val="C00000"/>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90234502"/>
                  </a:ext>
                </a:extLst>
              </a:tr>
              <a:tr h="228604">
                <a:tc>
                  <a:txBody>
                    <a:bodyPr/>
                    <a:lstStyle/>
                    <a:p>
                      <a:pPr marL="0" marR="0" lvl="0" indent="0" algn="l" defTabSz="950175" rtl="0" eaLnBrk="1" fontAlgn="auto" latinLnBrk="0" hangingPunct="1">
                        <a:lnSpc>
                          <a:spcPct val="107000"/>
                        </a:lnSpc>
                        <a:spcBef>
                          <a:spcPts val="300"/>
                        </a:spcBef>
                        <a:spcAft>
                          <a:spcPts val="300"/>
                        </a:spcAft>
                        <a:buClrTx/>
                        <a:buSzTx/>
                        <a:buFontTx/>
                        <a:buNone/>
                        <a:tabLst/>
                        <a:defRPr/>
                      </a:pPr>
                      <a:r>
                        <a:rPr lang="en-US" sz="1400" b="0" kern="1200" noProof="0" dirty="0">
                          <a:solidFill>
                            <a:schemeClr val="bg1"/>
                          </a:solidFill>
                        </a:rPr>
                        <a:t>Peripheral edema</a:t>
                      </a:r>
                      <a:r>
                        <a:rPr lang="en-US" sz="1400" b="0" kern="1200" baseline="30000" noProof="0" dirty="0">
                          <a:solidFill>
                            <a:schemeClr val="bg1"/>
                          </a:solidFill>
                          <a:latin typeface="+mn-lt"/>
                          <a:cs typeface="Arial" panose="020B0604020202020204" pitchFamily="34" charset="0"/>
                        </a:rPr>
                        <a:t>†</a:t>
                      </a:r>
                      <a:r>
                        <a:rPr lang="en-US" sz="1400" b="0" kern="1200" noProof="0" dirty="0">
                          <a:solidFill>
                            <a:schemeClr val="bg1"/>
                          </a:solidFill>
                        </a:rPr>
                        <a:t> </a:t>
                      </a:r>
                      <a:endParaRPr lang="en-US" sz="1400" b="0" kern="1200" noProof="0" dirty="0">
                        <a:solidFill>
                          <a:schemeClr val="bg1"/>
                        </a:solidFill>
                        <a:latin typeface="+mn-lt"/>
                        <a:ea typeface="+mn-ea"/>
                        <a:cs typeface="+mn-cs"/>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7000"/>
                        </a:lnSpc>
                        <a:spcBef>
                          <a:spcPts val="300"/>
                        </a:spcBef>
                        <a:spcAft>
                          <a:spcPts val="300"/>
                        </a:spcAft>
                      </a:pPr>
                      <a:r>
                        <a:rPr lang="en-US" sz="1400" b="1" noProof="0" dirty="0">
                          <a:solidFill>
                            <a:srgbClr val="C00000"/>
                          </a:solidFill>
                          <a:effectLst/>
                        </a:rPr>
                        <a:t>2 (2.5)</a:t>
                      </a:r>
                      <a:endParaRPr lang="en-US" sz="1400" b="1" noProof="0" dirty="0">
                        <a:solidFill>
                          <a:srgbClr val="C00000"/>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7000"/>
                        </a:lnSpc>
                        <a:spcBef>
                          <a:spcPts val="300"/>
                        </a:spcBef>
                        <a:spcAft>
                          <a:spcPts val="300"/>
                        </a:spcAft>
                      </a:pPr>
                      <a:r>
                        <a:rPr lang="en-US" sz="1400" b="1" noProof="0" dirty="0">
                          <a:solidFill>
                            <a:srgbClr val="C00000"/>
                          </a:solidFill>
                          <a:effectLst/>
                        </a:rPr>
                        <a:t>5 (6.0)</a:t>
                      </a:r>
                      <a:endParaRPr lang="en-US" sz="1400" b="1" noProof="0" dirty="0">
                        <a:solidFill>
                          <a:srgbClr val="C00000"/>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b="1" noProof="0" dirty="0">
                          <a:solidFill>
                            <a:srgbClr val="C00000"/>
                          </a:solidFill>
                          <a:effectLst/>
                        </a:rPr>
                        <a:t>7 (8.4)</a:t>
                      </a:r>
                      <a:endParaRPr lang="en-US" sz="1400" b="1" noProof="0" dirty="0">
                        <a:solidFill>
                          <a:srgbClr val="C00000"/>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47084515"/>
                  </a:ext>
                </a:extLst>
              </a:tr>
              <a:tr h="228604">
                <a:tc>
                  <a:txBody>
                    <a:bodyPr/>
                    <a:lstStyle/>
                    <a:p>
                      <a:pPr algn="l">
                        <a:lnSpc>
                          <a:spcPct val="107000"/>
                        </a:lnSpc>
                        <a:spcBef>
                          <a:spcPts val="300"/>
                        </a:spcBef>
                        <a:spcAft>
                          <a:spcPts val="300"/>
                        </a:spcAft>
                      </a:pPr>
                      <a:r>
                        <a:rPr lang="en-US" sz="1400" b="0" kern="1200" noProof="0" dirty="0">
                          <a:solidFill>
                            <a:schemeClr val="bg1"/>
                          </a:solidFill>
                        </a:rPr>
                        <a:t>Headache</a:t>
                      </a:r>
                      <a:endParaRPr lang="en-US" sz="1400" b="0" kern="1200" noProof="0" dirty="0">
                        <a:solidFill>
                          <a:schemeClr val="bg1"/>
                        </a:solidFill>
                        <a:latin typeface="+mn-lt"/>
                        <a:ea typeface="+mn-ea"/>
                        <a:cs typeface="+mn-cs"/>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Bef>
                          <a:spcPts val="300"/>
                        </a:spcBef>
                        <a:spcAft>
                          <a:spcPts val="300"/>
                        </a:spcAft>
                      </a:pPr>
                      <a:r>
                        <a:rPr lang="en-US" sz="1400" noProof="0" dirty="0">
                          <a:solidFill>
                            <a:schemeClr val="bg1"/>
                          </a:solidFill>
                          <a:effectLst/>
                        </a:rPr>
                        <a:t>4 (4.9)</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Bef>
                          <a:spcPts val="300"/>
                        </a:spcBef>
                        <a:spcAft>
                          <a:spcPts val="300"/>
                        </a:spcAft>
                      </a:pPr>
                      <a:r>
                        <a:rPr lang="en-US" sz="1400" noProof="0" dirty="0">
                          <a:solidFill>
                            <a:schemeClr val="bg1"/>
                          </a:solidFill>
                          <a:effectLst/>
                        </a:rPr>
                        <a:t>4 (4.8)</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7 (8.4)</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12233794"/>
                  </a:ext>
                </a:extLst>
              </a:tr>
              <a:tr h="228604">
                <a:tc>
                  <a:txBody>
                    <a:bodyPr/>
                    <a:lstStyle/>
                    <a:p>
                      <a:pPr algn="l">
                        <a:lnSpc>
                          <a:spcPct val="107000"/>
                        </a:lnSpc>
                        <a:spcBef>
                          <a:spcPts val="300"/>
                        </a:spcBef>
                        <a:spcAft>
                          <a:spcPts val="300"/>
                        </a:spcAft>
                      </a:pPr>
                      <a:r>
                        <a:rPr lang="en-US" sz="1400" b="0" kern="1200" noProof="0" dirty="0">
                          <a:solidFill>
                            <a:schemeClr val="bg1"/>
                          </a:solidFill>
                        </a:rPr>
                        <a:t>Abdominal pain</a:t>
                      </a:r>
                      <a:endParaRPr lang="en-US" sz="1400" b="0" kern="1200" noProof="0" dirty="0">
                        <a:solidFill>
                          <a:schemeClr val="bg1"/>
                        </a:solidFill>
                        <a:latin typeface="+mn-lt"/>
                        <a:ea typeface="+mn-ea"/>
                        <a:cs typeface="+mn-cs"/>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4 (4.9)</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4 (4.8)</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7000"/>
                        </a:lnSpc>
                        <a:spcBef>
                          <a:spcPts val="300"/>
                        </a:spcBef>
                        <a:spcAft>
                          <a:spcPts val="300"/>
                        </a:spcAft>
                      </a:pPr>
                      <a:r>
                        <a:rPr lang="en-US" sz="1400" noProof="0" dirty="0">
                          <a:solidFill>
                            <a:schemeClr val="bg1"/>
                          </a:solidFill>
                          <a:effectLst/>
                        </a:rPr>
                        <a:t>5 (6.0)</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26580624"/>
                  </a:ext>
                </a:extLst>
              </a:tr>
              <a:tr h="228604">
                <a:tc>
                  <a:txBody>
                    <a:bodyPr/>
                    <a:lstStyle/>
                    <a:p>
                      <a:pPr algn="l">
                        <a:lnSpc>
                          <a:spcPct val="107000"/>
                        </a:lnSpc>
                        <a:spcBef>
                          <a:spcPts val="300"/>
                        </a:spcBef>
                        <a:spcAft>
                          <a:spcPts val="300"/>
                        </a:spcAft>
                      </a:pPr>
                      <a:r>
                        <a:rPr lang="en-US" sz="1400" b="0" kern="1200" noProof="0" dirty="0">
                          <a:solidFill>
                            <a:schemeClr val="bg1"/>
                          </a:solidFill>
                        </a:rPr>
                        <a:t>Dizziness</a:t>
                      </a:r>
                      <a:endParaRPr lang="en-US" sz="1400" b="0" kern="1200" noProof="0" dirty="0">
                        <a:solidFill>
                          <a:schemeClr val="bg1"/>
                        </a:solidFill>
                        <a:latin typeface="+mn-lt"/>
                        <a:ea typeface="+mn-ea"/>
                        <a:cs typeface="+mn-cs"/>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3 (3.7)</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2 (2.4)</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Bef>
                          <a:spcPts val="300"/>
                        </a:spcBef>
                        <a:spcAft>
                          <a:spcPts val="300"/>
                        </a:spcAft>
                      </a:pPr>
                      <a:r>
                        <a:rPr lang="en-US" sz="1400" noProof="0" dirty="0">
                          <a:solidFill>
                            <a:schemeClr val="bg1"/>
                          </a:solidFill>
                          <a:effectLst/>
                        </a:rPr>
                        <a:t>6 (7.2)</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9980936"/>
                  </a:ext>
                </a:extLst>
              </a:tr>
              <a:tr h="228604">
                <a:tc>
                  <a:txBody>
                    <a:bodyPr/>
                    <a:lstStyle/>
                    <a:p>
                      <a:pPr algn="l">
                        <a:lnSpc>
                          <a:spcPct val="107000"/>
                        </a:lnSpc>
                        <a:spcBef>
                          <a:spcPts val="300"/>
                        </a:spcBef>
                        <a:spcAft>
                          <a:spcPts val="300"/>
                        </a:spcAft>
                      </a:pPr>
                      <a:r>
                        <a:rPr lang="en-US" sz="1400" b="0" kern="1200" noProof="0" dirty="0">
                          <a:solidFill>
                            <a:schemeClr val="bg1"/>
                          </a:solidFill>
                        </a:rPr>
                        <a:t>Anemia</a:t>
                      </a:r>
                      <a:endParaRPr lang="en-US" sz="1400" b="0" kern="1200" noProof="0" dirty="0">
                        <a:solidFill>
                          <a:schemeClr val="bg1"/>
                        </a:solidFill>
                        <a:latin typeface="+mn-lt"/>
                        <a:ea typeface="+mn-ea"/>
                        <a:cs typeface="+mn-cs"/>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7000"/>
                        </a:lnSpc>
                        <a:spcBef>
                          <a:spcPts val="300"/>
                        </a:spcBef>
                        <a:spcAft>
                          <a:spcPts val="300"/>
                        </a:spcAft>
                      </a:pPr>
                      <a:r>
                        <a:rPr lang="en-US" sz="1400" noProof="0" dirty="0">
                          <a:solidFill>
                            <a:schemeClr val="bg1"/>
                          </a:solidFill>
                          <a:effectLst/>
                        </a:rPr>
                        <a:t>1</a:t>
                      </a:r>
                      <a:r>
                        <a:rPr lang="en-US" sz="1400" baseline="0" noProof="0" dirty="0">
                          <a:solidFill>
                            <a:schemeClr val="bg1"/>
                          </a:solidFill>
                          <a:effectLst/>
                        </a:rPr>
                        <a:t> (1.2)</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6 (7.2)</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05093000"/>
                  </a:ext>
                </a:extLst>
              </a:tr>
              <a:tr h="228604">
                <a:tc>
                  <a:txBody>
                    <a:bodyPr/>
                    <a:lstStyle/>
                    <a:p>
                      <a:pPr algn="l">
                        <a:lnSpc>
                          <a:spcPct val="107000"/>
                        </a:lnSpc>
                        <a:spcBef>
                          <a:spcPts val="300"/>
                        </a:spcBef>
                        <a:spcAft>
                          <a:spcPts val="300"/>
                        </a:spcAft>
                      </a:pPr>
                      <a:r>
                        <a:rPr lang="en-US" sz="1400" b="0" kern="1200" noProof="0" dirty="0">
                          <a:solidFill>
                            <a:schemeClr val="bg1"/>
                          </a:solidFill>
                        </a:rPr>
                        <a:t>Constipation</a:t>
                      </a:r>
                      <a:endParaRPr lang="en-US" sz="1400" b="0" kern="1200" noProof="0" dirty="0">
                        <a:solidFill>
                          <a:schemeClr val="bg1"/>
                        </a:solidFill>
                        <a:latin typeface="+mn-lt"/>
                        <a:ea typeface="+mn-ea"/>
                        <a:cs typeface="+mn-cs"/>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6 (7.4)</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Bef>
                          <a:spcPts val="300"/>
                        </a:spcBef>
                        <a:spcAft>
                          <a:spcPts val="300"/>
                        </a:spcAft>
                      </a:pPr>
                      <a:r>
                        <a:rPr lang="en-US" sz="1400" noProof="0" dirty="0">
                          <a:solidFill>
                            <a:schemeClr val="bg1"/>
                          </a:solidFill>
                          <a:effectLst/>
                        </a:rPr>
                        <a:t>3 (3.6)</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noProof="0" dirty="0">
                          <a:solidFill>
                            <a:schemeClr val="bg1"/>
                          </a:solidFill>
                          <a:effectLst/>
                        </a:rPr>
                        <a:t>5 (6.0)</a:t>
                      </a:r>
                      <a:endParaRPr lang="en-US" sz="1400" noProof="0" dirty="0">
                        <a:solidFill>
                          <a:schemeClr val="bg1"/>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22064209"/>
                  </a:ext>
                </a:extLst>
              </a:tr>
              <a:tr h="228604">
                <a:tc>
                  <a:txBody>
                    <a:bodyPr/>
                    <a:lstStyle/>
                    <a:p>
                      <a:pPr marL="0" marR="0" lvl="0" indent="0" algn="l" defTabSz="950175" rtl="0" eaLnBrk="1" fontAlgn="auto" latinLnBrk="0" hangingPunct="1">
                        <a:lnSpc>
                          <a:spcPct val="107000"/>
                        </a:lnSpc>
                        <a:spcBef>
                          <a:spcPts val="300"/>
                        </a:spcBef>
                        <a:spcAft>
                          <a:spcPts val="300"/>
                        </a:spcAft>
                        <a:buClrTx/>
                        <a:buSzTx/>
                        <a:buFontTx/>
                        <a:buNone/>
                        <a:tabLst/>
                        <a:defRPr/>
                      </a:pPr>
                      <a:r>
                        <a:rPr lang="en-US" sz="1400" b="0" kern="1200" noProof="0" dirty="0">
                          <a:solidFill>
                            <a:schemeClr val="bg1"/>
                          </a:solidFill>
                        </a:rPr>
                        <a:t>Transaminases increased</a:t>
                      </a:r>
                      <a:endParaRPr lang="en-US" sz="1400" b="0" kern="1200" noProof="0" dirty="0">
                        <a:solidFill>
                          <a:schemeClr val="bg1"/>
                        </a:solidFill>
                        <a:latin typeface="+mn-lt"/>
                        <a:ea typeface="+mn-ea"/>
                        <a:cs typeface="+mn-cs"/>
                      </a:endParaRPr>
                    </a:p>
                  </a:txBody>
                  <a:tcPr marL="34563" marR="34563" marT="0" marB="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lnSpc>
                          <a:spcPct val="107000"/>
                        </a:lnSpc>
                        <a:spcBef>
                          <a:spcPts val="300"/>
                        </a:spcBef>
                        <a:spcAft>
                          <a:spcPts val="300"/>
                        </a:spcAft>
                      </a:pPr>
                      <a:r>
                        <a:rPr lang="en-US" sz="1400" b="1" noProof="0" dirty="0">
                          <a:solidFill>
                            <a:srgbClr val="C00000"/>
                          </a:solidFill>
                          <a:effectLst/>
                        </a:rPr>
                        <a:t>1</a:t>
                      </a:r>
                      <a:r>
                        <a:rPr lang="en-US" sz="1400" b="1" baseline="0" noProof="0" dirty="0">
                          <a:solidFill>
                            <a:srgbClr val="C00000"/>
                          </a:solidFill>
                          <a:effectLst/>
                        </a:rPr>
                        <a:t> (1.2)</a:t>
                      </a:r>
                      <a:endParaRPr lang="en-US" sz="1400" b="1" noProof="0" dirty="0">
                        <a:solidFill>
                          <a:srgbClr val="C00000"/>
                        </a:solidFill>
                        <a:effectLst/>
                        <a:latin typeface="+mn-lt"/>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b="1" noProof="0" dirty="0">
                          <a:solidFill>
                            <a:srgbClr val="C00000"/>
                          </a:solidFill>
                          <a:effectLst/>
                        </a:rPr>
                        <a:t>5 (6.0)</a:t>
                      </a:r>
                      <a:endParaRPr lang="en-US" sz="1400" b="1" noProof="0" dirty="0">
                        <a:solidFill>
                          <a:srgbClr val="C00000"/>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50175" rtl="0" eaLnBrk="1" fontAlgn="auto" latinLnBrk="0" hangingPunct="1">
                        <a:lnSpc>
                          <a:spcPct val="107000"/>
                        </a:lnSpc>
                        <a:spcBef>
                          <a:spcPts val="300"/>
                        </a:spcBef>
                        <a:spcAft>
                          <a:spcPts val="300"/>
                        </a:spcAft>
                        <a:buClrTx/>
                        <a:buSzTx/>
                        <a:buFontTx/>
                        <a:buNone/>
                        <a:tabLst/>
                        <a:defRPr/>
                      </a:pPr>
                      <a:r>
                        <a:rPr lang="en-US" sz="1400" b="1" noProof="0" dirty="0">
                          <a:solidFill>
                            <a:srgbClr val="C00000"/>
                          </a:solidFill>
                          <a:effectLst/>
                        </a:rPr>
                        <a:t>3</a:t>
                      </a:r>
                      <a:r>
                        <a:rPr lang="en-US" sz="1400" b="1" baseline="0" noProof="0" dirty="0">
                          <a:solidFill>
                            <a:srgbClr val="C00000"/>
                          </a:solidFill>
                          <a:effectLst/>
                        </a:rPr>
                        <a:t> (3.6)</a:t>
                      </a:r>
                      <a:endParaRPr lang="en-US" sz="1400" b="1" noProof="0" dirty="0">
                        <a:solidFill>
                          <a:srgbClr val="C00000"/>
                        </a:solidFill>
                        <a:effectLst/>
                        <a:latin typeface="+mn-lt"/>
                        <a:ea typeface="Times New Roman" panose="02020603050405020304" pitchFamily="18" charset="0"/>
                        <a:cs typeface="Times New Roman" panose="02020603050405020304" pitchFamily="18" charset="0"/>
                      </a:endParaRPr>
                    </a:p>
                  </a:txBody>
                  <a:tcPr marL="34563" marR="34563" marT="0" marB="0"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35074684"/>
                  </a:ext>
                </a:extLst>
              </a:tr>
            </a:tbl>
          </a:graphicData>
        </a:graphic>
      </p:graphicFrame>
      <p:sp>
        <p:nvSpPr>
          <p:cNvPr id="2" name="Text Box 15">
            <a:extLst>
              <a:ext uri="{FF2B5EF4-FFF2-40B4-BE49-F238E27FC236}">
                <a16:creationId xmlns:a16="http://schemas.microsoft.com/office/drawing/2014/main" id="{D0267C2B-E282-290B-95DE-E4485FC8F38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Franque. NEJM. 2021;385:1547.</a:t>
            </a:r>
            <a:endParaRPr lang="en-US" altLang="en-US" sz="1200" b="0" dirty="0">
              <a:solidFill>
                <a:schemeClr val="bg2"/>
              </a:solidFill>
              <a:latin typeface="Calibri" panose="020F0502020204030204" pitchFamily="34" charset="0"/>
              <a:cs typeface="+mn-cs"/>
            </a:endParaRPr>
          </a:p>
        </p:txBody>
      </p:sp>
      <p:sp>
        <p:nvSpPr>
          <p:cNvPr id="4" name="TextBox 3">
            <a:extLst>
              <a:ext uri="{FF2B5EF4-FFF2-40B4-BE49-F238E27FC236}">
                <a16:creationId xmlns:a16="http://schemas.microsoft.com/office/drawing/2014/main" id="{B100474F-EAF1-B8E8-4A67-9F37C790B8C8}"/>
              </a:ext>
            </a:extLst>
          </p:cNvPr>
          <p:cNvSpPr txBox="1"/>
          <p:nvPr/>
        </p:nvSpPr>
        <p:spPr bwMode="auto">
          <a:xfrm>
            <a:off x="620776" y="5997246"/>
            <a:ext cx="91622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rPr>
              <a:t>*</a:t>
            </a:r>
            <a:r>
              <a:rPr lang="en-US" sz="1000" kern="0" dirty="0">
                <a:solidFill>
                  <a:schemeClr val="bg1"/>
                </a:solidFill>
              </a:rPr>
              <a:t>Mean weight increase from baseline: 2.4 kg (2.6%) at 800 mg/day and 2.7 kg (3.1%) at 1200 mg/day. </a:t>
            </a:r>
            <a:r>
              <a:rPr lang="en-GB" sz="1000" kern="0" dirty="0">
                <a:solidFill>
                  <a:schemeClr val="bg1"/>
                </a:solidFill>
              </a:rPr>
              <a:t>Reflective of improvement of adipose tissue function and shift from visceral fat to SC fat (insulin-sensitizing pharmacology). </a:t>
            </a:r>
            <a:r>
              <a:rPr lang="en-US" sz="1000" b="0" kern="1200" baseline="30000" noProof="0" dirty="0">
                <a:solidFill>
                  <a:schemeClr val="bg1"/>
                </a:solidFill>
                <a:latin typeface="+mn-lt"/>
                <a:cs typeface="Arial" panose="020B0604020202020204" pitchFamily="34" charset="0"/>
              </a:rPr>
              <a:t>†</a:t>
            </a:r>
            <a:r>
              <a:rPr lang="en-US" sz="1000" kern="0" dirty="0">
                <a:solidFill>
                  <a:schemeClr val="bg1"/>
                </a:solidFill>
              </a:rPr>
              <a:t>Four were considered by investigator as related to study treatment: 2 in 800-mg group and 2 in 1200-mg group.</a:t>
            </a:r>
            <a:endParaRPr lang="en-US" sz="10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355075888"/>
      </p:ext>
    </p:extLst>
  </p:cSld>
  <p:clrMapOvr>
    <a:masterClrMapping/>
  </p:clrMapOvr>
  <mc:AlternateContent xmlns:mc="http://schemas.openxmlformats.org/markup-compatibility/2006" xmlns:p14="http://schemas.microsoft.com/office/powerpoint/2010/main">
    <mc:Choice Requires="p14">
      <p:transition spd="slow" p14:dur="2000" advTm="90287"/>
    </mc:Choice>
    <mc:Fallback xmlns="">
      <p:transition spd="slow" advTm="9028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altLang="en-US" b="1" dirty="0">
                <a:latin typeface="Calibri" panose="020F0502020204030204" pitchFamily="34" charset="0"/>
                <a:ea typeface="Apis Light" panose="020B0404010101010104" pitchFamily="34" charset="0"/>
                <a:cs typeface="Calibri" panose="020F0502020204030204" pitchFamily="34" charset="0"/>
              </a:rPr>
              <a:t>Daily SC Semaglutide (GLP-1 RA): Efficacy and Safety</a:t>
            </a:r>
            <a:endParaRPr lang="en-US" b="1" dirty="0">
              <a:latin typeface="Calibri" panose="020F0502020204030204" pitchFamily="34" charset="0"/>
              <a:cs typeface="Calibri" panose="020F0502020204030204" pitchFamily="34" charset="0"/>
            </a:endParaRPr>
          </a:p>
        </p:txBody>
      </p:sp>
      <p:sp>
        <p:nvSpPr>
          <p:cNvPr id="22" name="Text Placeholder 21">
            <a:extLst>
              <a:ext uri="{FF2B5EF4-FFF2-40B4-BE49-F238E27FC236}">
                <a16:creationId xmlns:a16="http://schemas.microsoft.com/office/drawing/2014/main" id="{70889D65-5C26-45AC-8473-4DC087689821}"/>
              </a:ext>
            </a:extLst>
          </p:cNvPr>
          <p:cNvSpPr>
            <a:spLocks noGrp="1"/>
          </p:cNvSpPr>
          <p:nvPr>
            <p:ph idx="1"/>
          </p:nvPr>
        </p:nvSpPr>
        <p:spPr>
          <a:xfrm>
            <a:off x="617787" y="1354812"/>
            <a:ext cx="10877529" cy="5156157"/>
          </a:xfrm>
          <a:ln w="28575"/>
        </p:spPr>
        <p:txBody>
          <a:bodyPr/>
          <a:lstStyle/>
          <a:p>
            <a:pPr>
              <a:spcAft>
                <a:spcPts val="1000"/>
              </a:spcAft>
            </a:pPr>
            <a:r>
              <a:rPr lang="en-US" sz="2000" dirty="0"/>
              <a:t>Phase II trial compared effect of 3 different doses of once-daily SC semaglutide vs placebo on histological resolution of MASH</a:t>
            </a:r>
            <a:br>
              <a:rPr lang="en-US" sz="2400" dirty="0"/>
            </a:br>
            <a:br>
              <a:rPr lang="en-US" sz="2400" dirty="0"/>
            </a:br>
            <a:endParaRPr lang="en-US" sz="2400" dirty="0"/>
          </a:p>
          <a:p>
            <a:endParaRPr lang="en-US" sz="2400" dirty="0"/>
          </a:p>
          <a:p>
            <a:endParaRPr lang="en-US" dirty="0"/>
          </a:p>
          <a:p>
            <a:endParaRPr lang="en-US" dirty="0"/>
          </a:p>
          <a:p>
            <a:endParaRPr lang="en-US" sz="2400" dirty="0"/>
          </a:p>
          <a:p>
            <a:r>
              <a:rPr lang="en-US" sz="2000" b="1" dirty="0"/>
              <a:t>Primary endpoint: </a:t>
            </a:r>
            <a:r>
              <a:rPr lang="en-US" sz="2000" dirty="0"/>
              <a:t>resolution of steatohepatitis and no worsening in liver fibrosis in patients </a:t>
            </a:r>
            <a:br>
              <a:rPr lang="en-US" sz="2000" dirty="0"/>
            </a:br>
            <a:r>
              <a:rPr lang="en-US" sz="2000" dirty="0"/>
              <a:t>with baseline fibrosis stage 2 or 3</a:t>
            </a:r>
          </a:p>
          <a:p>
            <a:r>
              <a:rPr lang="en-US" sz="2000" b="1" dirty="0"/>
              <a:t>Secondary endpoint: </a:t>
            </a:r>
            <a:r>
              <a:rPr lang="en-US" sz="2000" dirty="0"/>
              <a:t>improvement in liver fibrosis and no worsening </a:t>
            </a:r>
            <a:br>
              <a:rPr lang="en-US" sz="2000" dirty="0"/>
            </a:br>
            <a:r>
              <a:rPr lang="en-US" sz="2000" dirty="0"/>
              <a:t>in steatohepatitis with baseline fibrosis stage 2 or 3 </a:t>
            </a:r>
            <a:endParaRPr lang="en-US" sz="2400" dirty="0"/>
          </a:p>
        </p:txBody>
      </p:sp>
      <p:cxnSp>
        <p:nvCxnSpPr>
          <p:cNvPr id="28" name="Straight Arrow Connector 27">
            <a:extLst>
              <a:ext uri="{FF2B5EF4-FFF2-40B4-BE49-F238E27FC236}">
                <a16:creationId xmlns:a16="http://schemas.microsoft.com/office/drawing/2014/main" id="{747F93E8-72F5-A248-90F2-69F981BE06EE}"/>
              </a:ext>
            </a:extLst>
          </p:cNvPr>
          <p:cNvCxnSpPr>
            <a:cxnSpLocks/>
          </p:cNvCxnSpPr>
          <p:nvPr/>
        </p:nvCxnSpPr>
        <p:spPr>
          <a:xfrm>
            <a:off x="3165100" y="3221963"/>
            <a:ext cx="934451"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C1C01D0-7D88-4EA4-9FB7-E934484DB168}"/>
              </a:ext>
            </a:extLst>
          </p:cNvPr>
          <p:cNvSpPr/>
          <p:nvPr/>
        </p:nvSpPr>
        <p:spPr>
          <a:xfrm>
            <a:off x="6811776" y="4617002"/>
            <a:ext cx="1552576" cy="266700"/>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sz="1400" dirty="0">
              <a:solidFill>
                <a:schemeClr val="bg1"/>
              </a:solidFill>
              <a:latin typeface="Apis"/>
            </a:endParaRPr>
          </a:p>
        </p:txBody>
      </p:sp>
      <p:sp>
        <p:nvSpPr>
          <p:cNvPr id="65" name="Content Placeholder 14">
            <a:extLst>
              <a:ext uri="{FF2B5EF4-FFF2-40B4-BE49-F238E27FC236}">
                <a16:creationId xmlns:a16="http://schemas.microsoft.com/office/drawing/2014/main" id="{B8E910D3-892E-BA48-B0C6-DA26EAB0BF67}"/>
              </a:ext>
            </a:extLst>
          </p:cNvPr>
          <p:cNvSpPr txBox="1">
            <a:spLocks/>
          </p:cNvSpPr>
          <p:nvPr/>
        </p:nvSpPr>
        <p:spPr>
          <a:xfrm>
            <a:off x="470515" y="2269312"/>
            <a:ext cx="2816755" cy="1830005"/>
          </a:xfrm>
          <a:prstGeom prst="rect">
            <a:avLst/>
          </a:prstGeom>
          <a:noFill/>
        </p:spPr>
        <p:txBody>
          <a:bodyPr vert="horz" lIns="144000" tIns="144000" rIns="144000" bIns="144000" rtlCol="0" anchor="ctr">
            <a:noAutofit/>
          </a:bodyPr>
          <a:lstStyle>
            <a:lvl1pPr marL="270000" indent="-270000" algn="l" defTabSz="914400" rtl="0" eaLnBrk="1" latinLnBrk="0" hangingPunct="1">
              <a:lnSpc>
                <a:spcPct val="120000"/>
              </a:lnSpc>
              <a:spcBef>
                <a:spcPts val="300"/>
              </a:spcBef>
              <a:spcAft>
                <a:spcPts val="600"/>
              </a:spcAft>
              <a:buFont typeface="Arial" panose="020B0604020202020204" pitchFamily="34" charset="0"/>
              <a:buChar char="•"/>
              <a:defRPr sz="2000" kern="1200">
                <a:solidFill>
                  <a:schemeClr val="tx2"/>
                </a:solidFill>
                <a:latin typeface="+mn-lt"/>
                <a:ea typeface="+mn-ea"/>
                <a:cs typeface="+mn-cs"/>
              </a:defRPr>
            </a:lvl1pPr>
            <a:lvl2pPr marL="540000" indent="-270000" algn="l" defTabSz="914400" rtl="0" eaLnBrk="1" latinLnBrk="0" hangingPunct="1">
              <a:lnSpc>
                <a:spcPct val="120000"/>
              </a:lnSpc>
              <a:spcBef>
                <a:spcPts val="300"/>
              </a:spcBef>
              <a:spcAft>
                <a:spcPts val="600"/>
              </a:spcAft>
              <a:buFont typeface="Arial" panose="020B0604020202020204" pitchFamily="34" charset="0"/>
              <a:buChar char="•"/>
              <a:defRPr sz="2000" kern="1200">
                <a:solidFill>
                  <a:schemeClr val="tx2"/>
                </a:solidFill>
                <a:latin typeface="+mn-lt"/>
                <a:ea typeface="+mn-ea"/>
                <a:cs typeface="+mn-cs"/>
              </a:defRPr>
            </a:lvl2pPr>
            <a:lvl3pPr marL="810000" indent="-270000" algn="l" defTabSz="914400" rtl="0" eaLnBrk="1" latinLnBrk="0" hangingPunct="1">
              <a:lnSpc>
                <a:spcPct val="120000"/>
              </a:lnSpc>
              <a:spcBef>
                <a:spcPts val="300"/>
              </a:spcBef>
              <a:spcAft>
                <a:spcPts val="600"/>
              </a:spcAft>
              <a:buFont typeface="Arial" panose="020B0604020202020204" pitchFamily="34" charset="0"/>
              <a:buChar char="•"/>
              <a:defRPr sz="2000" kern="1200">
                <a:solidFill>
                  <a:schemeClr val="tx2"/>
                </a:solidFill>
                <a:latin typeface="+mn-lt"/>
                <a:ea typeface="+mn-ea"/>
                <a:cs typeface="+mn-cs"/>
              </a:defRPr>
            </a:lvl3pPr>
            <a:lvl4pPr marL="0" indent="0" algn="l" defTabSz="914400" rtl="0" eaLnBrk="1" latinLnBrk="0" hangingPunct="1">
              <a:lnSpc>
                <a:spcPct val="120000"/>
              </a:lnSpc>
              <a:spcBef>
                <a:spcPts val="1200"/>
              </a:spcBef>
              <a:spcAft>
                <a:spcPts val="1200"/>
              </a:spcAft>
              <a:buFont typeface="Arial" panose="020B0604020202020204" pitchFamily="34" charset="0"/>
              <a:buChar char="​"/>
              <a:defRPr sz="2000" b="1" kern="1200">
                <a:solidFill>
                  <a:schemeClr val="tx2"/>
                </a:solidFill>
                <a:latin typeface="+mn-lt"/>
                <a:ea typeface="+mn-ea"/>
                <a:cs typeface="+mn-cs"/>
              </a:defRPr>
            </a:lvl4pPr>
            <a:lvl5pPr marL="0" indent="0" algn="l" defTabSz="914400" rtl="0" eaLnBrk="1" latinLnBrk="0" hangingPunct="1">
              <a:lnSpc>
                <a:spcPct val="120000"/>
              </a:lnSpc>
              <a:spcBef>
                <a:spcPts val="300"/>
              </a:spcBef>
              <a:spcAft>
                <a:spcPts val="600"/>
              </a:spcAft>
              <a:buFont typeface="Arial" panose="020B0604020202020204" pitchFamily="34" charset="0"/>
              <a:buChar char="​"/>
              <a:tabLst/>
              <a:defRPr sz="2000" kern="1200">
                <a:solidFill>
                  <a:schemeClr val="tx2"/>
                </a:solidFill>
                <a:latin typeface="+mn-lt"/>
                <a:ea typeface="+mn-ea"/>
                <a:cs typeface="+mn-cs"/>
              </a:defRPr>
            </a:lvl5pPr>
            <a:lvl6pPr marL="0" indent="0" algn="l" defTabSz="914400" rtl="0" eaLnBrk="1" latinLnBrk="0" hangingPunct="1">
              <a:lnSpc>
                <a:spcPct val="120000"/>
              </a:lnSpc>
              <a:spcBef>
                <a:spcPts val="1200"/>
              </a:spcBef>
              <a:spcAft>
                <a:spcPts val="1200"/>
              </a:spcAft>
              <a:buFont typeface="Arial" panose="020B0604020202020204" pitchFamily="34" charset="0"/>
              <a:buChar char="​"/>
              <a:defRPr sz="1000" b="1" kern="1200">
                <a:solidFill>
                  <a:schemeClr val="tx2"/>
                </a:solidFill>
                <a:latin typeface="+mn-lt"/>
                <a:ea typeface="+mn-ea"/>
                <a:cs typeface="+mn-cs"/>
              </a:defRPr>
            </a:lvl6pPr>
            <a:lvl7pPr marL="0" indent="0" algn="l" defTabSz="914400" rtl="0" eaLnBrk="1" latinLnBrk="0" hangingPunct="1">
              <a:lnSpc>
                <a:spcPct val="120000"/>
              </a:lnSpc>
              <a:spcBef>
                <a:spcPts val="300"/>
              </a:spcBef>
              <a:spcAft>
                <a:spcPts val="600"/>
              </a:spcAft>
              <a:buFont typeface="Arial" panose="020B0604020202020204" pitchFamily="34" charset="0"/>
              <a:buChar char="​"/>
              <a:defRPr sz="1000" b="0" kern="1200" baseline="0">
                <a:solidFill>
                  <a:schemeClr val="tx2"/>
                </a:solidFill>
                <a:latin typeface="+mn-lt"/>
                <a:ea typeface="+mn-ea"/>
                <a:cs typeface="+mn-cs"/>
              </a:defRPr>
            </a:lvl7pPr>
            <a:lvl8pPr marL="180000" indent="-180000" algn="l" defTabSz="914400" rtl="0" eaLnBrk="1" latinLnBrk="0" hangingPunct="1">
              <a:lnSpc>
                <a:spcPct val="120000"/>
              </a:lnSpc>
              <a:spcBef>
                <a:spcPts val="300"/>
              </a:spcBef>
              <a:spcAft>
                <a:spcPts val="600"/>
              </a:spcAft>
              <a:buFont typeface="Arial" panose="020B0604020202020204" pitchFamily="34" charset="0"/>
              <a:buChar char="•"/>
              <a:defRPr sz="1000" kern="1200">
                <a:solidFill>
                  <a:schemeClr val="tx2"/>
                </a:solidFill>
                <a:latin typeface="+mn-lt"/>
                <a:ea typeface="+mn-ea"/>
                <a:cs typeface="+mn-cs"/>
              </a:defRPr>
            </a:lvl8pPr>
            <a:lvl9pPr marL="0" indent="0" algn="l" defTabSz="914400" rtl="0" eaLnBrk="1" latinLnBrk="0" hangingPunct="1">
              <a:lnSpc>
                <a:spcPct val="120000"/>
              </a:lnSpc>
              <a:spcBef>
                <a:spcPts val="0"/>
              </a:spcBef>
              <a:spcAft>
                <a:spcPts val="1200"/>
              </a:spcAft>
              <a:buFont typeface="Arial" panose="020B0604020202020204" pitchFamily="34" charset="0"/>
              <a:buChar char="​"/>
              <a:defRPr sz="4400" kern="1200" baseline="0">
                <a:solidFill>
                  <a:schemeClr val="tx2"/>
                </a:solidFill>
                <a:latin typeface="+mn-lt"/>
                <a:ea typeface="+mn-ea"/>
                <a:cs typeface="+mn-cs"/>
              </a:defRPr>
            </a:lvl9pPr>
          </a:lstStyle>
          <a:p>
            <a:pPr marL="0" indent="0" algn="ctr" defTabSz="1219170">
              <a:lnSpc>
                <a:spcPct val="100000"/>
              </a:lnSpc>
              <a:spcBef>
                <a:spcPts val="0"/>
              </a:spcBef>
              <a:spcAft>
                <a:spcPts val="0"/>
              </a:spcAft>
              <a:buNone/>
              <a:tabLst>
                <a:tab pos="110064" algn="l"/>
              </a:tabLst>
              <a:defRPr/>
            </a:pPr>
            <a:r>
              <a:rPr lang="en-US" sz="1600" dirty="0">
                <a:solidFill>
                  <a:schemeClr val="bg1"/>
                </a:solidFill>
              </a:rPr>
              <a:t>Patients with biopsy-confirmed MASH; </a:t>
            </a:r>
            <a:r>
              <a:rPr lang="en-GB" sz="1600" dirty="0">
                <a:solidFill>
                  <a:schemeClr val="bg1"/>
                </a:solidFill>
              </a:rPr>
              <a:t>NAS ≥4; fibrosis stage 1, 2, or 3; </a:t>
            </a:r>
            <a:br>
              <a:rPr lang="en-GB" sz="1600" dirty="0">
                <a:solidFill>
                  <a:schemeClr val="bg1"/>
                </a:solidFill>
              </a:rPr>
            </a:br>
            <a:r>
              <a:rPr lang="en-GB" sz="1600" dirty="0">
                <a:solidFill>
                  <a:schemeClr val="bg1"/>
                </a:solidFill>
                <a:cs typeface="Times New Roman" panose="02020603050405020304" pitchFamily="18" charset="0"/>
              </a:rPr>
              <a:t>BMI &gt;25 kg/m</a:t>
            </a:r>
            <a:r>
              <a:rPr lang="en-GB" sz="1600" baseline="30000" dirty="0">
                <a:solidFill>
                  <a:schemeClr val="bg1"/>
                </a:solidFill>
                <a:cs typeface="Times New Roman" panose="02020603050405020304" pitchFamily="18" charset="0"/>
              </a:rPr>
              <a:t>2</a:t>
            </a:r>
            <a:r>
              <a:rPr lang="en-GB" sz="1600" dirty="0">
                <a:solidFill>
                  <a:schemeClr val="bg1"/>
                </a:solidFill>
                <a:cs typeface="Times New Roman" panose="02020603050405020304" pitchFamily="18" charset="0"/>
              </a:rPr>
              <a:t>; A1C ≤10.0% </a:t>
            </a:r>
          </a:p>
          <a:p>
            <a:pPr marL="0" indent="0" algn="ctr" defTabSz="1219170">
              <a:lnSpc>
                <a:spcPct val="100000"/>
              </a:lnSpc>
              <a:spcBef>
                <a:spcPts val="0"/>
              </a:spcBef>
              <a:spcAft>
                <a:spcPts val="0"/>
              </a:spcAft>
              <a:buNone/>
              <a:tabLst>
                <a:tab pos="110064" algn="l"/>
              </a:tabLst>
              <a:defRPr/>
            </a:pPr>
            <a:r>
              <a:rPr lang="en-GB" sz="1600" dirty="0">
                <a:solidFill>
                  <a:schemeClr val="bg1"/>
                </a:solidFill>
                <a:cs typeface="Times New Roman" panose="02020603050405020304" pitchFamily="18" charset="0"/>
              </a:rPr>
              <a:t>(N = 320)</a:t>
            </a:r>
            <a:endParaRPr lang="en-US" sz="1600" dirty="0">
              <a:solidFill>
                <a:schemeClr val="bg1"/>
              </a:solidFill>
            </a:endParaRPr>
          </a:p>
        </p:txBody>
      </p:sp>
      <p:sp>
        <p:nvSpPr>
          <p:cNvPr id="23" name="TextBox 22">
            <a:extLst>
              <a:ext uri="{FF2B5EF4-FFF2-40B4-BE49-F238E27FC236}">
                <a16:creationId xmlns:a16="http://schemas.microsoft.com/office/drawing/2014/main" id="{F2CDE210-9227-4145-AE61-2C9F5AE2B57F}"/>
              </a:ext>
            </a:extLst>
          </p:cNvPr>
          <p:cNvSpPr txBox="1"/>
          <p:nvPr/>
        </p:nvSpPr>
        <p:spPr>
          <a:xfrm>
            <a:off x="5372997" y="4597099"/>
            <a:ext cx="4231007" cy="523220"/>
          </a:xfrm>
          <a:prstGeom prst="rect">
            <a:avLst/>
          </a:prstGeom>
          <a:noFill/>
        </p:spPr>
        <p:txBody>
          <a:bodyPr wrap="square" rtlCol="0">
            <a:spAutoFit/>
          </a:bodyPr>
          <a:lstStyle/>
          <a:p>
            <a:pPr algn="ctr" defTabSz="914377">
              <a:defRPr/>
            </a:pPr>
            <a:r>
              <a:rPr lang="da-DK" sz="1400" dirty="0">
                <a:solidFill>
                  <a:schemeClr val="bg1"/>
                </a:solidFill>
                <a:latin typeface="Apis"/>
              </a:rPr>
              <a:t>72 wk of treatment plus </a:t>
            </a:r>
            <a:br>
              <a:rPr lang="da-DK" sz="1400" dirty="0">
                <a:solidFill>
                  <a:schemeClr val="bg1"/>
                </a:solidFill>
                <a:latin typeface="Apis"/>
              </a:rPr>
            </a:br>
            <a:r>
              <a:rPr lang="en-GB" sz="1400" dirty="0">
                <a:solidFill>
                  <a:schemeClr val="bg1"/>
                </a:solidFill>
                <a:latin typeface="Apis"/>
              </a:rPr>
              <a:t>nutritional and physical activity counseling</a:t>
            </a:r>
          </a:p>
        </p:txBody>
      </p:sp>
      <p:cxnSp>
        <p:nvCxnSpPr>
          <p:cNvPr id="10" name="Straight Connector 9">
            <a:extLst>
              <a:ext uri="{FF2B5EF4-FFF2-40B4-BE49-F238E27FC236}">
                <a16:creationId xmlns:a16="http://schemas.microsoft.com/office/drawing/2014/main" id="{B6C82193-FE10-E342-A815-D1E093376863}"/>
              </a:ext>
            </a:extLst>
          </p:cNvPr>
          <p:cNvCxnSpPr>
            <a:cxnSpLocks/>
          </p:cNvCxnSpPr>
          <p:nvPr/>
        </p:nvCxnSpPr>
        <p:spPr>
          <a:xfrm>
            <a:off x="4091600" y="2345973"/>
            <a:ext cx="0" cy="16935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83B295F-932E-A943-9867-345CE77C74F9}"/>
              </a:ext>
            </a:extLst>
          </p:cNvPr>
          <p:cNvCxnSpPr/>
          <p:nvPr/>
        </p:nvCxnSpPr>
        <p:spPr>
          <a:xfrm>
            <a:off x="4083999" y="2345973"/>
            <a:ext cx="490397"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746A6B6-755A-4A42-ACFF-1AA69E89DBBE}"/>
              </a:ext>
            </a:extLst>
          </p:cNvPr>
          <p:cNvCxnSpPr/>
          <p:nvPr/>
        </p:nvCxnSpPr>
        <p:spPr>
          <a:xfrm>
            <a:off x="4083134" y="2652215"/>
            <a:ext cx="490397"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BE8E7EE-7709-9B4E-9D1A-CD150AB8AA22}"/>
              </a:ext>
            </a:extLst>
          </p:cNvPr>
          <p:cNvCxnSpPr/>
          <p:nvPr/>
        </p:nvCxnSpPr>
        <p:spPr>
          <a:xfrm>
            <a:off x="4083999" y="3081400"/>
            <a:ext cx="490397"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3436553-AD2B-3C49-B8C7-2667E45678D9}"/>
              </a:ext>
            </a:extLst>
          </p:cNvPr>
          <p:cNvCxnSpPr/>
          <p:nvPr/>
        </p:nvCxnSpPr>
        <p:spPr>
          <a:xfrm>
            <a:off x="4083999" y="3367151"/>
            <a:ext cx="490397"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86A8E18-08FA-9446-B606-27E52B76DB3B}"/>
              </a:ext>
            </a:extLst>
          </p:cNvPr>
          <p:cNvCxnSpPr/>
          <p:nvPr/>
        </p:nvCxnSpPr>
        <p:spPr>
          <a:xfrm>
            <a:off x="4083999" y="3775845"/>
            <a:ext cx="490397"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BC2EC87-8D6B-734C-8E1C-3FC3DCCBA153}"/>
              </a:ext>
            </a:extLst>
          </p:cNvPr>
          <p:cNvCxnSpPr/>
          <p:nvPr/>
        </p:nvCxnSpPr>
        <p:spPr>
          <a:xfrm>
            <a:off x="4083999" y="4041105"/>
            <a:ext cx="490397"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Rounded Rectangle 32">
            <a:extLst>
              <a:ext uri="{FF2B5EF4-FFF2-40B4-BE49-F238E27FC236}">
                <a16:creationId xmlns:a16="http://schemas.microsoft.com/office/drawing/2014/main" id="{81B84E59-42EF-8B43-90D9-123814069E5C}"/>
              </a:ext>
            </a:extLst>
          </p:cNvPr>
          <p:cNvSpPr/>
          <p:nvPr/>
        </p:nvSpPr>
        <p:spPr>
          <a:xfrm>
            <a:off x="4283123" y="2223762"/>
            <a:ext cx="6144324" cy="266940"/>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6000" tIns="0" rIns="48000" bIns="0" anchor="ctr">
            <a:noAutofit/>
          </a:bodyPr>
          <a:lstStyle/>
          <a:p>
            <a:pPr algn="r" defTabSz="1219110">
              <a:defRPr/>
            </a:pPr>
            <a:endParaRPr lang="en-GB" sz="1400" dirty="0">
              <a:solidFill>
                <a:srgbClr val="FFFFFF"/>
              </a:solidFill>
              <a:latin typeface="Apis For Office"/>
            </a:endParaRPr>
          </a:p>
        </p:txBody>
      </p:sp>
      <p:sp>
        <p:nvSpPr>
          <p:cNvPr id="16" name="Rounded Rectangle 39">
            <a:extLst>
              <a:ext uri="{FF2B5EF4-FFF2-40B4-BE49-F238E27FC236}">
                <a16:creationId xmlns:a16="http://schemas.microsoft.com/office/drawing/2014/main" id="{11AEBA8F-9B11-9B4D-8BBD-A60332A0561A}"/>
              </a:ext>
            </a:extLst>
          </p:cNvPr>
          <p:cNvSpPr/>
          <p:nvPr/>
        </p:nvSpPr>
        <p:spPr>
          <a:xfrm>
            <a:off x="4283123" y="2509593"/>
            <a:ext cx="6144324" cy="266940"/>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6000" tIns="0" rIns="48000" bIns="0" anchor="ctr">
            <a:noAutofit/>
          </a:bodyPr>
          <a:lstStyle/>
          <a:p>
            <a:pPr defTabSz="1219110">
              <a:spcBef>
                <a:spcPct val="50000"/>
              </a:spcBef>
              <a:defRPr/>
            </a:pPr>
            <a:r>
              <a:rPr lang="en-GB" sz="1400" dirty="0">
                <a:solidFill>
                  <a:srgbClr val="FFFFFF"/>
                </a:solidFill>
                <a:latin typeface="Apis For Office"/>
              </a:rPr>
              <a:t>Matched placebo</a:t>
            </a:r>
          </a:p>
        </p:txBody>
      </p:sp>
      <p:sp>
        <p:nvSpPr>
          <p:cNvPr id="17" name="Rounded Rectangle 32">
            <a:extLst>
              <a:ext uri="{FF2B5EF4-FFF2-40B4-BE49-F238E27FC236}">
                <a16:creationId xmlns:a16="http://schemas.microsoft.com/office/drawing/2014/main" id="{0C2FC80D-94F3-9640-860A-8AC6B99B46B2}"/>
              </a:ext>
            </a:extLst>
          </p:cNvPr>
          <p:cNvSpPr/>
          <p:nvPr/>
        </p:nvSpPr>
        <p:spPr>
          <a:xfrm>
            <a:off x="4283123" y="2928613"/>
            <a:ext cx="6144324" cy="266940"/>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6000" tIns="0" rIns="48000" bIns="0" anchor="ctr">
            <a:noAutofit/>
          </a:bodyPr>
          <a:lstStyle/>
          <a:p>
            <a:pPr algn="r" defTabSz="1219110">
              <a:defRPr/>
            </a:pPr>
            <a:endParaRPr lang="en-GB" sz="1400" dirty="0">
              <a:solidFill>
                <a:srgbClr val="FFFFFF"/>
              </a:solidFill>
              <a:latin typeface="Apis For Office"/>
            </a:endParaRPr>
          </a:p>
        </p:txBody>
      </p:sp>
      <p:sp>
        <p:nvSpPr>
          <p:cNvPr id="18" name="Rounded Rectangle 39">
            <a:extLst>
              <a:ext uri="{FF2B5EF4-FFF2-40B4-BE49-F238E27FC236}">
                <a16:creationId xmlns:a16="http://schemas.microsoft.com/office/drawing/2014/main" id="{14AAE7AD-1FF8-AA4B-B1ED-EEF4FA39F45D}"/>
              </a:ext>
            </a:extLst>
          </p:cNvPr>
          <p:cNvSpPr/>
          <p:nvPr/>
        </p:nvSpPr>
        <p:spPr>
          <a:xfrm>
            <a:off x="4283123" y="3214443"/>
            <a:ext cx="6144324" cy="266940"/>
          </a:xfrm>
          <a:prstGeom prst="roundRect">
            <a:avLst/>
          </a:prstGeom>
          <a:solidFill>
            <a:schemeClr val="accent3">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6000" tIns="0" rIns="48000" bIns="0" anchor="ctr">
            <a:noAutofit/>
          </a:bodyPr>
          <a:lstStyle/>
          <a:p>
            <a:pPr defTabSz="1219110">
              <a:spcBef>
                <a:spcPct val="50000"/>
              </a:spcBef>
              <a:defRPr/>
            </a:pPr>
            <a:r>
              <a:rPr lang="en-GB" sz="1400" dirty="0">
                <a:solidFill>
                  <a:schemeClr val="bg1"/>
                </a:solidFill>
              </a:rPr>
              <a:t>Matched placebo</a:t>
            </a:r>
          </a:p>
        </p:txBody>
      </p:sp>
      <p:sp>
        <p:nvSpPr>
          <p:cNvPr id="19" name="Rounded Rectangle 32">
            <a:extLst>
              <a:ext uri="{FF2B5EF4-FFF2-40B4-BE49-F238E27FC236}">
                <a16:creationId xmlns:a16="http://schemas.microsoft.com/office/drawing/2014/main" id="{1A1C9131-F824-8F44-9267-778CBC0CC81A}"/>
              </a:ext>
            </a:extLst>
          </p:cNvPr>
          <p:cNvSpPr/>
          <p:nvPr/>
        </p:nvSpPr>
        <p:spPr>
          <a:xfrm>
            <a:off x="4283123" y="3633463"/>
            <a:ext cx="6144324" cy="266940"/>
          </a:xfrm>
          <a:prstGeom prst="roundRect">
            <a:avLst/>
          </a:prstGeom>
          <a:solidFill>
            <a:schemeClr val="accent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6000" tIns="0" rIns="48000" bIns="0" anchor="ctr">
            <a:noAutofit/>
          </a:bodyPr>
          <a:lstStyle/>
          <a:p>
            <a:pPr defTabSz="1219110">
              <a:defRPr/>
            </a:pPr>
            <a:endParaRPr lang="en-GB" sz="1400" dirty="0">
              <a:solidFill>
                <a:schemeClr val="bg1"/>
              </a:solidFill>
              <a:latin typeface="Apis For Office"/>
            </a:endParaRPr>
          </a:p>
        </p:txBody>
      </p:sp>
      <p:sp>
        <p:nvSpPr>
          <p:cNvPr id="20" name="Rounded Rectangle 39">
            <a:extLst>
              <a:ext uri="{FF2B5EF4-FFF2-40B4-BE49-F238E27FC236}">
                <a16:creationId xmlns:a16="http://schemas.microsoft.com/office/drawing/2014/main" id="{0F735F36-63D7-494C-9458-539E11968326}"/>
              </a:ext>
            </a:extLst>
          </p:cNvPr>
          <p:cNvSpPr/>
          <p:nvPr/>
        </p:nvSpPr>
        <p:spPr>
          <a:xfrm>
            <a:off x="4283123" y="3929038"/>
            <a:ext cx="6144324" cy="26694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6000" tIns="0" rIns="48000" bIns="0" anchor="ctr">
            <a:noAutofit/>
          </a:bodyPr>
          <a:lstStyle/>
          <a:p>
            <a:pPr defTabSz="1219110">
              <a:spcBef>
                <a:spcPct val="50000"/>
              </a:spcBef>
              <a:defRPr/>
            </a:pPr>
            <a:r>
              <a:rPr lang="en-GB" sz="1400" dirty="0">
                <a:solidFill>
                  <a:schemeClr val="bg1"/>
                </a:solidFill>
                <a:latin typeface="Apis For Office"/>
              </a:rPr>
              <a:t>Matched placebo</a:t>
            </a:r>
          </a:p>
        </p:txBody>
      </p:sp>
      <p:sp>
        <p:nvSpPr>
          <p:cNvPr id="29" name="TextBox 28">
            <a:extLst>
              <a:ext uri="{FF2B5EF4-FFF2-40B4-BE49-F238E27FC236}">
                <a16:creationId xmlns:a16="http://schemas.microsoft.com/office/drawing/2014/main" id="{44D39856-345E-0440-8F47-542B28AE0C97}"/>
              </a:ext>
            </a:extLst>
          </p:cNvPr>
          <p:cNvSpPr txBox="1"/>
          <p:nvPr/>
        </p:nvSpPr>
        <p:spPr>
          <a:xfrm>
            <a:off x="2891243" y="2209074"/>
            <a:ext cx="1114144" cy="430887"/>
          </a:xfrm>
          <a:prstGeom prst="rect">
            <a:avLst/>
          </a:prstGeom>
          <a:noFill/>
        </p:spPr>
        <p:txBody>
          <a:bodyPr wrap="square" lIns="0" tIns="0" rIns="0" bIns="0" rtlCol="0">
            <a:spAutoFit/>
          </a:bodyPr>
          <a:lstStyle/>
          <a:p>
            <a:pPr algn="ctr" defTabSz="914377">
              <a:defRPr/>
            </a:pPr>
            <a:r>
              <a:rPr lang="en-GB" sz="1400" dirty="0">
                <a:solidFill>
                  <a:schemeClr val="bg1"/>
                </a:solidFill>
                <a:latin typeface="Calibri" panose="020F0502020204030204" pitchFamily="34" charset="0"/>
                <a:ea typeface="Calibri" panose="020F0502020204030204" pitchFamily="34" charset="0"/>
                <a:cs typeface="Calibri" panose="020F0502020204030204" pitchFamily="34" charset="0"/>
              </a:rPr>
              <a:t>Randomized</a:t>
            </a:r>
          </a:p>
          <a:p>
            <a:pPr algn="ctr" defTabSz="914377">
              <a:defRPr/>
            </a:pPr>
            <a:r>
              <a:rPr lang="en-GB" sz="1400" dirty="0">
                <a:solidFill>
                  <a:schemeClr val="bg1"/>
                </a:solidFill>
                <a:latin typeface="Calibri" panose="020F0502020204030204" pitchFamily="34" charset="0"/>
                <a:ea typeface="Calibri" panose="020F0502020204030204" pitchFamily="34" charset="0"/>
                <a:cs typeface="Calibri" panose="020F0502020204030204" pitchFamily="34" charset="0"/>
              </a:rPr>
              <a:t>3:1:3:1:3:1</a:t>
            </a:r>
          </a:p>
        </p:txBody>
      </p:sp>
      <p:sp>
        <p:nvSpPr>
          <p:cNvPr id="31" name="TextBox 30">
            <a:extLst>
              <a:ext uri="{FF2B5EF4-FFF2-40B4-BE49-F238E27FC236}">
                <a16:creationId xmlns:a16="http://schemas.microsoft.com/office/drawing/2014/main" id="{FF2A8183-97F2-7445-8148-16BCE902125A}"/>
              </a:ext>
            </a:extLst>
          </p:cNvPr>
          <p:cNvSpPr txBox="1"/>
          <p:nvPr/>
        </p:nvSpPr>
        <p:spPr>
          <a:xfrm>
            <a:off x="3986364" y="4649194"/>
            <a:ext cx="659331" cy="430887"/>
          </a:xfrm>
          <a:prstGeom prst="rect">
            <a:avLst/>
          </a:prstGeom>
          <a:noFill/>
        </p:spPr>
        <p:txBody>
          <a:bodyPr wrap="square" lIns="0" tIns="0" rIns="0" bIns="0" rtlCol="0">
            <a:spAutoFit/>
          </a:bodyPr>
          <a:lstStyle/>
          <a:p>
            <a:pPr algn="ctr" defTabSz="914377">
              <a:defRPr/>
            </a:pPr>
            <a:r>
              <a:rPr lang="en-GB" sz="1400" dirty="0">
                <a:solidFill>
                  <a:schemeClr val="bg1"/>
                </a:solidFill>
                <a:latin typeface="Apis"/>
              </a:rPr>
              <a:t>Liver biopsy</a:t>
            </a:r>
          </a:p>
        </p:txBody>
      </p:sp>
      <p:sp>
        <p:nvSpPr>
          <p:cNvPr id="37" name="TextBox 36">
            <a:extLst>
              <a:ext uri="{FF2B5EF4-FFF2-40B4-BE49-F238E27FC236}">
                <a16:creationId xmlns:a16="http://schemas.microsoft.com/office/drawing/2014/main" id="{4F8D4C92-6BFC-D748-9570-0E292BC53EAF}"/>
              </a:ext>
            </a:extLst>
          </p:cNvPr>
          <p:cNvSpPr txBox="1"/>
          <p:nvPr/>
        </p:nvSpPr>
        <p:spPr>
          <a:xfrm>
            <a:off x="10110856" y="4697574"/>
            <a:ext cx="659331" cy="430887"/>
          </a:xfrm>
          <a:prstGeom prst="rect">
            <a:avLst/>
          </a:prstGeom>
          <a:noFill/>
        </p:spPr>
        <p:txBody>
          <a:bodyPr wrap="square" lIns="0" tIns="0" rIns="0" bIns="0" rtlCol="0">
            <a:spAutoFit/>
          </a:bodyPr>
          <a:lstStyle/>
          <a:p>
            <a:pPr algn="ctr" defTabSz="914377">
              <a:defRPr/>
            </a:pPr>
            <a:r>
              <a:rPr lang="en-GB" sz="1400" dirty="0">
                <a:solidFill>
                  <a:schemeClr val="bg1"/>
                </a:solidFill>
                <a:latin typeface="Apis"/>
              </a:rPr>
              <a:t>Liver biopsy</a:t>
            </a:r>
          </a:p>
        </p:txBody>
      </p:sp>
      <p:cxnSp>
        <p:nvCxnSpPr>
          <p:cNvPr id="39" name="Straight Arrow Connector 38">
            <a:extLst>
              <a:ext uri="{FF2B5EF4-FFF2-40B4-BE49-F238E27FC236}">
                <a16:creationId xmlns:a16="http://schemas.microsoft.com/office/drawing/2014/main" id="{7180E2A7-0235-E94B-981A-DD49F4D01382}"/>
              </a:ext>
            </a:extLst>
          </p:cNvPr>
          <p:cNvCxnSpPr>
            <a:cxnSpLocks/>
          </p:cNvCxnSpPr>
          <p:nvPr/>
        </p:nvCxnSpPr>
        <p:spPr>
          <a:xfrm>
            <a:off x="4297027" y="4379389"/>
            <a:ext cx="6130420" cy="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F526CB6-FAB1-344E-BE35-2AC24C742156}"/>
              </a:ext>
            </a:extLst>
          </p:cNvPr>
          <p:cNvCxnSpPr>
            <a:cxnSpLocks/>
          </p:cNvCxnSpPr>
          <p:nvPr/>
        </p:nvCxnSpPr>
        <p:spPr>
          <a:xfrm>
            <a:off x="4283119" y="4271325"/>
            <a:ext cx="0" cy="2008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227D61E-8F06-EF4E-899D-0CD38CD2A487}"/>
              </a:ext>
            </a:extLst>
          </p:cNvPr>
          <p:cNvCxnSpPr>
            <a:cxnSpLocks/>
          </p:cNvCxnSpPr>
          <p:nvPr/>
        </p:nvCxnSpPr>
        <p:spPr>
          <a:xfrm>
            <a:off x="10430107" y="4271325"/>
            <a:ext cx="0" cy="200803"/>
          </a:xfrm>
          <a:prstGeom prst="line">
            <a:avLst/>
          </a:prstGeom>
          <a:ln w="28575">
            <a:solidFill>
              <a:srgbClr val="001965"/>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DFAD705-F179-DD47-B1C3-E12B51DE6E0E}"/>
              </a:ext>
            </a:extLst>
          </p:cNvPr>
          <p:cNvSpPr txBox="1"/>
          <p:nvPr/>
        </p:nvSpPr>
        <p:spPr>
          <a:xfrm>
            <a:off x="10766627" y="4181864"/>
            <a:ext cx="745956" cy="430887"/>
          </a:xfrm>
          <a:prstGeom prst="rect">
            <a:avLst/>
          </a:prstGeom>
          <a:noFill/>
        </p:spPr>
        <p:txBody>
          <a:bodyPr wrap="square" lIns="0" tIns="0" rIns="0" bIns="0" rtlCol="0">
            <a:spAutoFit/>
          </a:bodyPr>
          <a:lstStyle/>
          <a:p>
            <a:pPr algn="ctr" defTabSz="914377">
              <a:defRPr/>
            </a:pPr>
            <a:r>
              <a:rPr lang="en-GB" sz="1400" dirty="0">
                <a:solidFill>
                  <a:schemeClr val="bg1"/>
                </a:solidFill>
                <a:latin typeface="Apis"/>
              </a:rPr>
              <a:t>7-wk</a:t>
            </a:r>
          </a:p>
          <a:p>
            <a:pPr algn="ctr" defTabSz="914377">
              <a:defRPr/>
            </a:pPr>
            <a:r>
              <a:rPr lang="en-GB" sz="1400" dirty="0">
                <a:solidFill>
                  <a:schemeClr val="bg1"/>
                </a:solidFill>
                <a:latin typeface="Apis"/>
              </a:rPr>
              <a:t>follow-up</a:t>
            </a:r>
          </a:p>
        </p:txBody>
      </p:sp>
      <p:sp>
        <p:nvSpPr>
          <p:cNvPr id="32" name="Rectangle 31">
            <a:extLst>
              <a:ext uri="{FF2B5EF4-FFF2-40B4-BE49-F238E27FC236}">
                <a16:creationId xmlns:a16="http://schemas.microsoft.com/office/drawing/2014/main" id="{4BEF7C27-B343-458F-A801-62239514E794}"/>
              </a:ext>
            </a:extLst>
          </p:cNvPr>
          <p:cNvSpPr/>
          <p:nvPr/>
        </p:nvSpPr>
        <p:spPr>
          <a:xfrm>
            <a:off x="4277195" y="2262441"/>
            <a:ext cx="595480" cy="192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77">
              <a:defRPr/>
            </a:pPr>
            <a:r>
              <a:rPr lang="en-GB" sz="900" dirty="0">
                <a:solidFill>
                  <a:srgbClr val="FFFFFF"/>
                </a:solidFill>
                <a:latin typeface="Apis"/>
              </a:rPr>
              <a:t>0.05 mg</a:t>
            </a:r>
          </a:p>
        </p:txBody>
      </p:sp>
      <p:sp>
        <p:nvSpPr>
          <p:cNvPr id="49" name="Rectangle 48">
            <a:extLst>
              <a:ext uri="{FF2B5EF4-FFF2-40B4-BE49-F238E27FC236}">
                <a16:creationId xmlns:a16="http://schemas.microsoft.com/office/drawing/2014/main" id="{2AABF737-C035-4BB5-A46F-FCB3109D6B5B}"/>
              </a:ext>
            </a:extLst>
          </p:cNvPr>
          <p:cNvSpPr/>
          <p:nvPr/>
        </p:nvSpPr>
        <p:spPr>
          <a:xfrm>
            <a:off x="4284883" y="2935915"/>
            <a:ext cx="597687" cy="249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77">
              <a:defRPr/>
            </a:pPr>
            <a:r>
              <a:rPr lang="en-GB" sz="900" dirty="0">
                <a:solidFill>
                  <a:srgbClr val="FFFFFF"/>
                </a:solidFill>
                <a:latin typeface="Apis"/>
              </a:rPr>
              <a:t>0.05 mg</a:t>
            </a:r>
          </a:p>
        </p:txBody>
      </p:sp>
      <p:sp>
        <p:nvSpPr>
          <p:cNvPr id="47" name="Rectangle 46">
            <a:extLst>
              <a:ext uri="{FF2B5EF4-FFF2-40B4-BE49-F238E27FC236}">
                <a16:creationId xmlns:a16="http://schemas.microsoft.com/office/drawing/2014/main" id="{C18C052B-0C3E-47A4-9A1D-20C656788A32}"/>
              </a:ext>
            </a:extLst>
          </p:cNvPr>
          <p:cNvSpPr/>
          <p:nvPr/>
        </p:nvSpPr>
        <p:spPr>
          <a:xfrm>
            <a:off x="4830978" y="2264665"/>
            <a:ext cx="520708" cy="18289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77">
              <a:defRPr/>
            </a:pPr>
            <a:r>
              <a:rPr lang="en-GB" sz="900" dirty="0">
                <a:solidFill>
                  <a:srgbClr val="FFFFFF"/>
                </a:solidFill>
                <a:latin typeface="Apis"/>
              </a:rPr>
              <a:t>0.1 mg</a:t>
            </a:r>
          </a:p>
        </p:txBody>
      </p:sp>
      <p:cxnSp>
        <p:nvCxnSpPr>
          <p:cNvPr id="51" name="Straight Connector 50">
            <a:extLst>
              <a:ext uri="{FF2B5EF4-FFF2-40B4-BE49-F238E27FC236}">
                <a16:creationId xmlns:a16="http://schemas.microsoft.com/office/drawing/2014/main" id="{57334312-572A-44E1-B938-097F002C96BC}"/>
              </a:ext>
            </a:extLst>
          </p:cNvPr>
          <p:cNvCxnSpPr>
            <a:cxnSpLocks/>
          </p:cNvCxnSpPr>
          <p:nvPr/>
        </p:nvCxnSpPr>
        <p:spPr>
          <a:xfrm flipV="1">
            <a:off x="4826740" y="2202327"/>
            <a:ext cx="0" cy="28853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D2A4EAC-206B-46B0-9B8E-947663236938}"/>
              </a:ext>
            </a:extLst>
          </p:cNvPr>
          <p:cNvCxnSpPr>
            <a:cxnSpLocks/>
          </p:cNvCxnSpPr>
          <p:nvPr/>
        </p:nvCxnSpPr>
        <p:spPr>
          <a:xfrm flipV="1">
            <a:off x="4826740" y="2926227"/>
            <a:ext cx="0" cy="28853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4E8E401-0DD0-4DFA-AD12-80EF0D684D8B}"/>
              </a:ext>
            </a:extLst>
          </p:cNvPr>
          <p:cNvCxnSpPr>
            <a:cxnSpLocks/>
          </p:cNvCxnSpPr>
          <p:nvPr/>
        </p:nvCxnSpPr>
        <p:spPr>
          <a:xfrm flipV="1">
            <a:off x="5331917" y="2215027"/>
            <a:ext cx="0" cy="28853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0D5678D-4DF1-439C-A7BA-C2E461C291DE}"/>
              </a:ext>
            </a:extLst>
          </p:cNvPr>
          <p:cNvCxnSpPr>
            <a:cxnSpLocks/>
          </p:cNvCxnSpPr>
          <p:nvPr/>
        </p:nvCxnSpPr>
        <p:spPr>
          <a:xfrm>
            <a:off x="4824632" y="4271325"/>
            <a:ext cx="0" cy="2008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26D3B16-CE77-4AB9-B277-0113FFD9A213}"/>
              </a:ext>
            </a:extLst>
          </p:cNvPr>
          <p:cNvCxnSpPr>
            <a:cxnSpLocks/>
          </p:cNvCxnSpPr>
          <p:nvPr/>
        </p:nvCxnSpPr>
        <p:spPr>
          <a:xfrm>
            <a:off x="5341091" y="4271325"/>
            <a:ext cx="0" cy="200803"/>
          </a:xfrm>
          <a:prstGeom prst="line">
            <a:avLst/>
          </a:prstGeom>
          <a:ln w="28575">
            <a:solidFill>
              <a:srgbClr val="001965"/>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09A93B6-9715-4083-82C8-A4D42F8D0DDF}"/>
              </a:ext>
            </a:extLst>
          </p:cNvPr>
          <p:cNvSpPr txBox="1"/>
          <p:nvPr/>
        </p:nvSpPr>
        <p:spPr>
          <a:xfrm flipH="1">
            <a:off x="4251017" y="4454424"/>
            <a:ext cx="134828" cy="241285"/>
          </a:xfrm>
          <a:prstGeom prst="rect">
            <a:avLst/>
          </a:prstGeom>
          <a:noFill/>
        </p:spPr>
        <p:txBody>
          <a:bodyPr wrap="square" lIns="0" tIns="0" rIns="0" bIns="0" rtlCol="0">
            <a:spAutoFit/>
          </a:bodyPr>
          <a:lstStyle/>
          <a:p>
            <a:pPr defTabSz="914377">
              <a:lnSpc>
                <a:spcPct val="120000"/>
              </a:lnSpc>
              <a:defRPr/>
            </a:pPr>
            <a:r>
              <a:rPr lang="en-GB" sz="1400" dirty="0">
                <a:solidFill>
                  <a:schemeClr val="bg1"/>
                </a:solidFill>
                <a:latin typeface="Apis"/>
              </a:rPr>
              <a:t>0</a:t>
            </a:r>
          </a:p>
        </p:txBody>
      </p:sp>
      <p:sp>
        <p:nvSpPr>
          <p:cNvPr id="66" name="TextBox 65">
            <a:extLst>
              <a:ext uri="{FF2B5EF4-FFF2-40B4-BE49-F238E27FC236}">
                <a16:creationId xmlns:a16="http://schemas.microsoft.com/office/drawing/2014/main" id="{09706C6D-3712-4BE2-B2C6-78A6D0E5FAA3}"/>
              </a:ext>
            </a:extLst>
          </p:cNvPr>
          <p:cNvSpPr txBox="1"/>
          <p:nvPr/>
        </p:nvSpPr>
        <p:spPr>
          <a:xfrm flipH="1">
            <a:off x="4788650" y="4450191"/>
            <a:ext cx="134828" cy="241285"/>
          </a:xfrm>
          <a:prstGeom prst="rect">
            <a:avLst/>
          </a:prstGeom>
          <a:noFill/>
        </p:spPr>
        <p:txBody>
          <a:bodyPr wrap="square" lIns="0" tIns="0" rIns="0" bIns="0" rtlCol="0">
            <a:spAutoFit/>
          </a:bodyPr>
          <a:lstStyle/>
          <a:p>
            <a:pPr defTabSz="914377">
              <a:lnSpc>
                <a:spcPct val="120000"/>
              </a:lnSpc>
              <a:defRPr/>
            </a:pPr>
            <a:r>
              <a:rPr lang="en-GB" sz="1400" dirty="0">
                <a:solidFill>
                  <a:schemeClr val="bg1"/>
                </a:solidFill>
                <a:latin typeface="Apis"/>
              </a:rPr>
              <a:t>4</a:t>
            </a:r>
          </a:p>
        </p:txBody>
      </p:sp>
      <p:sp>
        <p:nvSpPr>
          <p:cNvPr id="67" name="TextBox 66">
            <a:extLst>
              <a:ext uri="{FF2B5EF4-FFF2-40B4-BE49-F238E27FC236}">
                <a16:creationId xmlns:a16="http://schemas.microsoft.com/office/drawing/2014/main" id="{70B9C2D4-A13E-49BC-92A2-04AC41F75D8A}"/>
              </a:ext>
            </a:extLst>
          </p:cNvPr>
          <p:cNvSpPr txBox="1"/>
          <p:nvPr/>
        </p:nvSpPr>
        <p:spPr>
          <a:xfrm flipH="1">
            <a:off x="5300883" y="4445957"/>
            <a:ext cx="134828" cy="241285"/>
          </a:xfrm>
          <a:prstGeom prst="rect">
            <a:avLst/>
          </a:prstGeom>
          <a:noFill/>
        </p:spPr>
        <p:txBody>
          <a:bodyPr wrap="square" lIns="0" tIns="0" rIns="0" bIns="0" rtlCol="0">
            <a:spAutoFit/>
          </a:bodyPr>
          <a:lstStyle/>
          <a:p>
            <a:pPr defTabSz="914377">
              <a:lnSpc>
                <a:spcPct val="120000"/>
              </a:lnSpc>
              <a:defRPr/>
            </a:pPr>
            <a:r>
              <a:rPr lang="en-GB" sz="1400" dirty="0">
                <a:solidFill>
                  <a:schemeClr val="bg1"/>
                </a:solidFill>
                <a:latin typeface="Apis"/>
              </a:rPr>
              <a:t>8</a:t>
            </a:r>
          </a:p>
        </p:txBody>
      </p:sp>
      <p:sp>
        <p:nvSpPr>
          <p:cNvPr id="68" name="TextBox 67">
            <a:extLst>
              <a:ext uri="{FF2B5EF4-FFF2-40B4-BE49-F238E27FC236}">
                <a16:creationId xmlns:a16="http://schemas.microsoft.com/office/drawing/2014/main" id="{6DB7A24F-6549-4197-A305-36D037FF8C2A}"/>
              </a:ext>
            </a:extLst>
          </p:cNvPr>
          <p:cNvSpPr txBox="1"/>
          <p:nvPr/>
        </p:nvSpPr>
        <p:spPr>
          <a:xfrm flipH="1">
            <a:off x="10371158" y="4488671"/>
            <a:ext cx="231823" cy="241285"/>
          </a:xfrm>
          <a:prstGeom prst="rect">
            <a:avLst/>
          </a:prstGeom>
          <a:noFill/>
        </p:spPr>
        <p:txBody>
          <a:bodyPr wrap="square" lIns="0" tIns="0" rIns="0" bIns="0" rtlCol="0">
            <a:spAutoFit/>
          </a:bodyPr>
          <a:lstStyle/>
          <a:p>
            <a:pPr defTabSz="914377">
              <a:lnSpc>
                <a:spcPct val="120000"/>
              </a:lnSpc>
              <a:defRPr/>
            </a:pPr>
            <a:r>
              <a:rPr lang="en-GB" sz="1400" dirty="0">
                <a:solidFill>
                  <a:schemeClr val="bg1"/>
                </a:solidFill>
                <a:latin typeface="Apis"/>
              </a:rPr>
              <a:t>72</a:t>
            </a:r>
          </a:p>
        </p:txBody>
      </p:sp>
      <p:sp>
        <p:nvSpPr>
          <p:cNvPr id="70" name="TextBox 69">
            <a:extLst>
              <a:ext uri="{FF2B5EF4-FFF2-40B4-BE49-F238E27FC236}">
                <a16:creationId xmlns:a16="http://schemas.microsoft.com/office/drawing/2014/main" id="{0D5B9D16-C3E6-41E3-AA95-E665A22411D7}"/>
              </a:ext>
            </a:extLst>
          </p:cNvPr>
          <p:cNvSpPr txBox="1"/>
          <p:nvPr/>
        </p:nvSpPr>
        <p:spPr>
          <a:xfrm>
            <a:off x="6338066" y="2202328"/>
            <a:ext cx="2744021" cy="307777"/>
          </a:xfrm>
          <a:prstGeom prst="rect">
            <a:avLst/>
          </a:prstGeom>
          <a:noFill/>
        </p:spPr>
        <p:txBody>
          <a:bodyPr wrap="square">
            <a:spAutoFit/>
          </a:bodyPr>
          <a:lstStyle/>
          <a:p>
            <a:pPr defTabSz="1219110">
              <a:defRPr/>
            </a:pPr>
            <a:r>
              <a:rPr lang="en-GB" sz="1400" dirty="0">
                <a:solidFill>
                  <a:srgbClr val="FFFFFF"/>
                </a:solidFill>
                <a:latin typeface="+mj-lt"/>
              </a:rPr>
              <a:t>Semaglutide 0.4 mg once daily</a:t>
            </a:r>
          </a:p>
        </p:txBody>
      </p:sp>
      <p:sp>
        <p:nvSpPr>
          <p:cNvPr id="71" name="TextBox 70">
            <a:extLst>
              <a:ext uri="{FF2B5EF4-FFF2-40B4-BE49-F238E27FC236}">
                <a16:creationId xmlns:a16="http://schemas.microsoft.com/office/drawing/2014/main" id="{C55571E7-E887-4F0F-9504-73704EB2B887}"/>
              </a:ext>
            </a:extLst>
          </p:cNvPr>
          <p:cNvSpPr txBox="1"/>
          <p:nvPr/>
        </p:nvSpPr>
        <p:spPr>
          <a:xfrm>
            <a:off x="5365325" y="2903850"/>
            <a:ext cx="2744021" cy="307777"/>
          </a:xfrm>
          <a:prstGeom prst="rect">
            <a:avLst/>
          </a:prstGeom>
          <a:noFill/>
        </p:spPr>
        <p:txBody>
          <a:bodyPr wrap="square">
            <a:spAutoFit/>
          </a:bodyPr>
          <a:lstStyle/>
          <a:p>
            <a:pPr defTabSz="1219110">
              <a:defRPr/>
            </a:pPr>
            <a:r>
              <a:rPr lang="en-GB" sz="1400" dirty="0">
                <a:solidFill>
                  <a:srgbClr val="FFFFFF"/>
                </a:solidFill>
                <a:latin typeface="Apis For Office"/>
              </a:rPr>
              <a:t>Semaglutide 0.2 mg once daily</a:t>
            </a:r>
          </a:p>
        </p:txBody>
      </p:sp>
      <p:sp>
        <p:nvSpPr>
          <p:cNvPr id="46" name="Rectangle 45">
            <a:extLst>
              <a:ext uri="{FF2B5EF4-FFF2-40B4-BE49-F238E27FC236}">
                <a16:creationId xmlns:a16="http://schemas.microsoft.com/office/drawing/2014/main" id="{0A90D18A-711E-4726-AEC1-8CED2C6F0B24}"/>
              </a:ext>
            </a:extLst>
          </p:cNvPr>
          <p:cNvSpPr/>
          <p:nvPr/>
        </p:nvSpPr>
        <p:spPr>
          <a:xfrm>
            <a:off x="5354901" y="2264665"/>
            <a:ext cx="522759" cy="18289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77">
              <a:defRPr/>
            </a:pPr>
            <a:r>
              <a:rPr lang="en-GB" sz="900" dirty="0">
                <a:solidFill>
                  <a:srgbClr val="FFFFFF"/>
                </a:solidFill>
                <a:latin typeface="Apis"/>
              </a:rPr>
              <a:t>0.2 mg</a:t>
            </a:r>
          </a:p>
        </p:txBody>
      </p:sp>
      <p:sp>
        <p:nvSpPr>
          <p:cNvPr id="50" name="Rectangle 49">
            <a:extLst>
              <a:ext uri="{FF2B5EF4-FFF2-40B4-BE49-F238E27FC236}">
                <a16:creationId xmlns:a16="http://schemas.microsoft.com/office/drawing/2014/main" id="{A02FAF29-73E5-4826-A503-99FE956CF027}"/>
              </a:ext>
            </a:extLst>
          </p:cNvPr>
          <p:cNvSpPr/>
          <p:nvPr/>
        </p:nvSpPr>
        <p:spPr>
          <a:xfrm>
            <a:off x="5868075" y="2272037"/>
            <a:ext cx="520708" cy="18289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77">
              <a:defRPr/>
            </a:pPr>
            <a:r>
              <a:rPr lang="en-GB" sz="900" dirty="0">
                <a:solidFill>
                  <a:srgbClr val="FFFFFF"/>
                </a:solidFill>
              </a:rPr>
              <a:t>0.3 mg</a:t>
            </a:r>
          </a:p>
        </p:txBody>
      </p:sp>
      <p:cxnSp>
        <p:nvCxnSpPr>
          <p:cNvPr id="52" name="Straight Connector 51">
            <a:extLst>
              <a:ext uri="{FF2B5EF4-FFF2-40B4-BE49-F238E27FC236}">
                <a16:creationId xmlns:a16="http://schemas.microsoft.com/office/drawing/2014/main" id="{A0239F57-F7D6-46ED-A3FB-6F6C0052063E}"/>
              </a:ext>
            </a:extLst>
          </p:cNvPr>
          <p:cNvCxnSpPr>
            <a:cxnSpLocks/>
          </p:cNvCxnSpPr>
          <p:nvPr/>
        </p:nvCxnSpPr>
        <p:spPr>
          <a:xfrm flipV="1">
            <a:off x="5837095" y="2206561"/>
            <a:ext cx="0" cy="28853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BD8450B9-D2F2-4D81-B1B7-DE9D68338E34}"/>
              </a:ext>
            </a:extLst>
          </p:cNvPr>
          <p:cNvCxnSpPr>
            <a:cxnSpLocks/>
          </p:cNvCxnSpPr>
          <p:nvPr/>
        </p:nvCxnSpPr>
        <p:spPr>
          <a:xfrm flipV="1">
            <a:off x="6342273" y="2198094"/>
            <a:ext cx="0" cy="28853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A80510A-A0E0-4BF6-9953-B82FFAAE5365}"/>
              </a:ext>
            </a:extLst>
          </p:cNvPr>
          <p:cNvCxnSpPr>
            <a:cxnSpLocks/>
          </p:cNvCxnSpPr>
          <p:nvPr/>
        </p:nvCxnSpPr>
        <p:spPr>
          <a:xfrm flipV="1">
            <a:off x="5331917" y="2917761"/>
            <a:ext cx="0" cy="28853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E2F193FC-127E-477B-BE9E-1280B5E16AFC}"/>
              </a:ext>
            </a:extLst>
          </p:cNvPr>
          <p:cNvSpPr/>
          <p:nvPr/>
        </p:nvSpPr>
        <p:spPr>
          <a:xfrm>
            <a:off x="4826745" y="2975865"/>
            <a:ext cx="520708" cy="182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77">
              <a:defRPr/>
            </a:pPr>
            <a:r>
              <a:rPr lang="en-GB" sz="900" dirty="0">
                <a:solidFill>
                  <a:srgbClr val="FFFFFF"/>
                </a:solidFill>
                <a:latin typeface="Apis"/>
              </a:rPr>
              <a:t>0.1 mg</a:t>
            </a:r>
          </a:p>
        </p:txBody>
      </p:sp>
      <p:sp>
        <p:nvSpPr>
          <p:cNvPr id="69" name="TextBox 68">
            <a:extLst>
              <a:ext uri="{FF2B5EF4-FFF2-40B4-BE49-F238E27FC236}">
                <a16:creationId xmlns:a16="http://schemas.microsoft.com/office/drawing/2014/main" id="{85466F65-8E90-4607-8C38-6B7E33A1B348}"/>
              </a:ext>
            </a:extLst>
          </p:cNvPr>
          <p:cNvSpPr txBox="1"/>
          <p:nvPr/>
        </p:nvSpPr>
        <p:spPr>
          <a:xfrm>
            <a:off x="4836807" y="3610817"/>
            <a:ext cx="2744021" cy="307777"/>
          </a:xfrm>
          <a:prstGeom prst="rect">
            <a:avLst/>
          </a:prstGeom>
          <a:noFill/>
        </p:spPr>
        <p:txBody>
          <a:bodyPr wrap="square">
            <a:spAutoFit/>
          </a:bodyPr>
          <a:lstStyle/>
          <a:p>
            <a:pPr defTabSz="1219110">
              <a:defRPr/>
            </a:pPr>
            <a:r>
              <a:rPr lang="en-GB" sz="1400" dirty="0">
                <a:solidFill>
                  <a:schemeClr val="bg1"/>
                </a:solidFill>
                <a:latin typeface="Apis For Office"/>
              </a:rPr>
              <a:t>Semaglutide 0.1 mg once daily</a:t>
            </a:r>
          </a:p>
        </p:txBody>
      </p:sp>
      <p:sp>
        <p:nvSpPr>
          <p:cNvPr id="72" name="Rectangle 71">
            <a:extLst>
              <a:ext uri="{FF2B5EF4-FFF2-40B4-BE49-F238E27FC236}">
                <a16:creationId xmlns:a16="http://schemas.microsoft.com/office/drawing/2014/main" id="{039EAE5D-DF73-4C3D-BEB4-CF36C6C29F10}"/>
              </a:ext>
            </a:extLst>
          </p:cNvPr>
          <p:cNvSpPr/>
          <p:nvPr/>
        </p:nvSpPr>
        <p:spPr>
          <a:xfrm>
            <a:off x="4284883" y="3648642"/>
            <a:ext cx="597687" cy="249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77">
              <a:defRPr/>
            </a:pPr>
            <a:r>
              <a:rPr lang="en-GB" sz="900" dirty="0">
                <a:solidFill>
                  <a:schemeClr val="bg1"/>
                </a:solidFill>
                <a:latin typeface="Apis"/>
              </a:rPr>
              <a:t>0.05 mg</a:t>
            </a:r>
          </a:p>
        </p:txBody>
      </p:sp>
      <p:cxnSp>
        <p:nvCxnSpPr>
          <p:cNvPr id="73" name="Straight Connector 72">
            <a:extLst>
              <a:ext uri="{FF2B5EF4-FFF2-40B4-BE49-F238E27FC236}">
                <a16:creationId xmlns:a16="http://schemas.microsoft.com/office/drawing/2014/main" id="{C4CE4EF3-48C6-4EEB-8C8B-04AC0ED6F8E3}"/>
              </a:ext>
            </a:extLst>
          </p:cNvPr>
          <p:cNvCxnSpPr>
            <a:cxnSpLocks/>
          </p:cNvCxnSpPr>
          <p:nvPr/>
        </p:nvCxnSpPr>
        <p:spPr>
          <a:xfrm flipV="1">
            <a:off x="4826740" y="3628961"/>
            <a:ext cx="0" cy="28853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B3F2BAD-3AF4-407A-A9B3-F24BE204B954}"/>
              </a:ext>
            </a:extLst>
          </p:cNvPr>
          <p:cNvCxnSpPr>
            <a:cxnSpLocks/>
          </p:cNvCxnSpPr>
          <p:nvPr/>
        </p:nvCxnSpPr>
        <p:spPr>
          <a:xfrm>
            <a:off x="5836391" y="4271325"/>
            <a:ext cx="0" cy="200803"/>
          </a:xfrm>
          <a:prstGeom prst="line">
            <a:avLst/>
          </a:prstGeom>
          <a:ln w="28575">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6E3178D-FEFA-44B5-B92F-A41C253C86A9}"/>
              </a:ext>
            </a:extLst>
          </p:cNvPr>
          <p:cNvCxnSpPr>
            <a:cxnSpLocks/>
          </p:cNvCxnSpPr>
          <p:nvPr/>
        </p:nvCxnSpPr>
        <p:spPr>
          <a:xfrm>
            <a:off x="6340157" y="4271325"/>
            <a:ext cx="0" cy="200803"/>
          </a:xfrm>
          <a:prstGeom prst="line">
            <a:avLst/>
          </a:prstGeom>
          <a:ln w="28575">
            <a:solidFill>
              <a:srgbClr val="001965"/>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ACDC7468-6B88-45AF-989A-F431D32BF307}"/>
              </a:ext>
            </a:extLst>
          </p:cNvPr>
          <p:cNvSpPr txBox="1"/>
          <p:nvPr/>
        </p:nvSpPr>
        <p:spPr>
          <a:xfrm flipH="1">
            <a:off x="5750738" y="4444159"/>
            <a:ext cx="186799" cy="241285"/>
          </a:xfrm>
          <a:prstGeom prst="rect">
            <a:avLst/>
          </a:prstGeom>
          <a:noFill/>
        </p:spPr>
        <p:txBody>
          <a:bodyPr wrap="square" lIns="0" tIns="0" rIns="0" bIns="0" rtlCol="0">
            <a:spAutoFit/>
          </a:bodyPr>
          <a:lstStyle/>
          <a:p>
            <a:pPr defTabSz="914377">
              <a:lnSpc>
                <a:spcPct val="120000"/>
              </a:lnSpc>
              <a:defRPr/>
            </a:pPr>
            <a:r>
              <a:rPr lang="en-GB" sz="1400" dirty="0">
                <a:solidFill>
                  <a:schemeClr val="bg1"/>
                </a:solidFill>
                <a:latin typeface="Apis"/>
              </a:rPr>
              <a:t>12</a:t>
            </a:r>
          </a:p>
        </p:txBody>
      </p:sp>
      <p:sp>
        <p:nvSpPr>
          <p:cNvPr id="78" name="TextBox 77">
            <a:extLst>
              <a:ext uri="{FF2B5EF4-FFF2-40B4-BE49-F238E27FC236}">
                <a16:creationId xmlns:a16="http://schemas.microsoft.com/office/drawing/2014/main" id="{9B692DC0-FF22-4675-9C6E-57DDBA868EB2}"/>
              </a:ext>
            </a:extLst>
          </p:cNvPr>
          <p:cNvSpPr txBox="1"/>
          <p:nvPr/>
        </p:nvSpPr>
        <p:spPr>
          <a:xfrm flipH="1">
            <a:off x="6250991" y="4447325"/>
            <a:ext cx="186799" cy="241285"/>
          </a:xfrm>
          <a:prstGeom prst="rect">
            <a:avLst/>
          </a:prstGeom>
          <a:noFill/>
        </p:spPr>
        <p:txBody>
          <a:bodyPr wrap="square" lIns="0" tIns="0" rIns="0" bIns="0" rtlCol="0">
            <a:spAutoFit/>
          </a:bodyPr>
          <a:lstStyle/>
          <a:p>
            <a:pPr defTabSz="914377">
              <a:lnSpc>
                <a:spcPct val="120000"/>
              </a:lnSpc>
              <a:defRPr/>
            </a:pPr>
            <a:r>
              <a:rPr lang="en-GB" sz="1400" dirty="0">
                <a:solidFill>
                  <a:schemeClr val="bg1"/>
                </a:solidFill>
                <a:latin typeface="Apis"/>
              </a:rPr>
              <a:t>16</a:t>
            </a:r>
          </a:p>
        </p:txBody>
      </p:sp>
      <p:cxnSp>
        <p:nvCxnSpPr>
          <p:cNvPr id="7" name="Straight Arrow Connector 6">
            <a:extLst>
              <a:ext uri="{FF2B5EF4-FFF2-40B4-BE49-F238E27FC236}">
                <a16:creationId xmlns:a16="http://schemas.microsoft.com/office/drawing/2014/main" id="{3BA13D93-FC1C-A42C-71F1-46830936727B}"/>
              </a:ext>
            </a:extLst>
          </p:cNvPr>
          <p:cNvCxnSpPr>
            <a:cxnSpLocks/>
          </p:cNvCxnSpPr>
          <p:nvPr/>
        </p:nvCxnSpPr>
        <p:spPr bwMode="auto">
          <a:xfrm>
            <a:off x="3467535" y="2653112"/>
            <a:ext cx="0" cy="505644"/>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E24CCAE0-F587-EE4E-844D-C7527083CBF1}"/>
              </a:ext>
            </a:extLst>
          </p:cNvPr>
          <p:cNvCxnSpPr>
            <a:cxnSpLocks/>
          </p:cNvCxnSpPr>
          <p:nvPr/>
        </p:nvCxnSpPr>
        <p:spPr>
          <a:xfrm>
            <a:off x="10386713" y="4376751"/>
            <a:ext cx="365152" cy="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200FE771-EBCE-6800-E364-DFBEFA9B407F}"/>
              </a:ext>
            </a:extLst>
          </p:cNvPr>
          <p:cNvSpPr txBox="1">
            <a:spLocks/>
          </p:cNvSpPr>
          <p:nvPr/>
        </p:nvSpPr>
        <p:spPr>
          <a:xfrm>
            <a:off x="497369" y="6442398"/>
            <a:ext cx="2906928" cy="244954"/>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lang="en-GB" sz="1067" i="1"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i="0" dirty="0">
                <a:solidFill>
                  <a:schemeClr val="bg2"/>
                </a:solidFill>
              </a:rPr>
              <a:t>Newsome. NEJM. 2021;384:1113.</a:t>
            </a:r>
          </a:p>
        </p:txBody>
      </p:sp>
    </p:spTree>
    <p:extLst>
      <p:ext uri="{BB962C8B-B14F-4D97-AF65-F5344CB8AC3E}">
        <p14:creationId xmlns:p14="http://schemas.microsoft.com/office/powerpoint/2010/main" val="2764125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4CBE444-23B9-FC4E-8E12-C66676E2D4B8}"/>
              </a:ext>
            </a:extLst>
          </p:cNvPr>
          <p:cNvSpPr/>
          <p:nvPr/>
        </p:nvSpPr>
        <p:spPr>
          <a:xfrm>
            <a:off x="4740618" y="4128694"/>
            <a:ext cx="720000" cy="946831"/>
          </a:xfrm>
          <a:prstGeom prst="rect">
            <a:avLst/>
          </a:pr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42D732E4-E76E-924F-A2F7-919A464D99F0}"/>
              </a:ext>
            </a:extLst>
          </p:cNvPr>
          <p:cNvSpPr/>
          <p:nvPr/>
        </p:nvSpPr>
        <p:spPr>
          <a:xfrm>
            <a:off x="9876699" y="4619760"/>
            <a:ext cx="720000" cy="451067"/>
          </a:xfrm>
          <a:prstGeom prst="rect">
            <a:avLst/>
          </a:prstGeom>
          <a:solidFill>
            <a:schemeClr val="accent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itle 2">
            <a:extLst>
              <a:ext uri="{FF2B5EF4-FFF2-40B4-BE49-F238E27FC236}">
                <a16:creationId xmlns:a16="http://schemas.microsoft.com/office/drawing/2014/main" id="{4204D761-529F-E24E-917E-E9FAA3A5BB50}"/>
              </a:ext>
            </a:extLst>
          </p:cNvPr>
          <p:cNvSpPr>
            <a:spLocks noGrp="1"/>
          </p:cNvSpPr>
          <p:nvPr>
            <p:ph type="title"/>
          </p:nvPr>
        </p:nvSpPr>
        <p:spPr/>
        <p:txBody>
          <a:bodyPr>
            <a:noAutofit/>
          </a:bodyPr>
          <a:lstStyle/>
          <a:p>
            <a:r>
              <a:rPr lang="en-GB" b="1" dirty="0">
                <a:ea typeface="Calibri" panose="020F0502020204030204" pitchFamily="34" charset="0"/>
                <a:cs typeface="Calibri" panose="020F0502020204030204" pitchFamily="34" charset="0"/>
              </a:rPr>
              <a:t>Semaglutide (GLP-1 RA): Resolution of Steatohepatitis and No </a:t>
            </a:r>
            <a:r>
              <a:rPr lang="en-GB" dirty="0">
                <a:ea typeface="Calibri" panose="020F0502020204030204" pitchFamily="34" charset="0"/>
                <a:cs typeface="Calibri" panose="020F0502020204030204" pitchFamily="34" charset="0"/>
              </a:rPr>
              <a:t>W</a:t>
            </a:r>
            <a:r>
              <a:rPr lang="en-GB" b="1" dirty="0">
                <a:ea typeface="Calibri" panose="020F0502020204030204" pitchFamily="34" charset="0"/>
                <a:cs typeface="Calibri" panose="020F0502020204030204" pitchFamily="34" charset="0"/>
              </a:rPr>
              <a:t>orsening in </a:t>
            </a:r>
            <a:r>
              <a:rPr lang="en-GB" dirty="0">
                <a:ea typeface="Calibri" panose="020F0502020204030204" pitchFamily="34" charset="0"/>
                <a:cs typeface="Calibri" panose="020F0502020204030204" pitchFamily="34" charset="0"/>
              </a:rPr>
              <a:t>L</a:t>
            </a:r>
            <a:r>
              <a:rPr lang="en-GB" b="1" dirty="0">
                <a:ea typeface="Calibri" panose="020F0502020204030204" pitchFamily="34" charset="0"/>
                <a:cs typeface="Calibri" panose="020F0502020204030204" pitchFamily="34" charset="0"/>
              </a:rPr>
              <a:t>iver </a:t>
            </a:r>
            <a:r>
              <a:rPr lang="en-GB" dirty="0">
                <a:ea typeface="Calibri" panose="020F0502020204030204" pitchFamily="34" charset="0"/>
                <a:cs typeface="Calibri" panose="020F0502020204030204" pitchFamily="34" charset="0"/>
              </a:rPr>
              <a:t>F</a:t>
            </a:r>
            <a:r>
              <a:rPr lang="en-GB" b="1" dirty="0">
                <a:ea typeface="Calibri" panose="020F0502020204030204" pitchFamily="34" charset="0"/>
                <a:cs typeface="Calibri" panose="020F0502020204030204" pitchFamily="34" charset="0"/>
              </a:rPr>
              <a:t>ibrosis</a:t>
            </a:r>
          </a:p>
        </p:txBody>
      </p:sp>
      <p:sp>
        <p:nvSpPr>
          <p:cNvPr id="8" name="Text Placeholder 12">
            <a:extLst>
              <a:ext uri="{FF2B5EF4-FFF2-40B4-BE49-F238E27FC236}">
                <a16:creationId xmlns:a16="http://schemas.microsoft.com/office/drawing/2014/main" id="{CD4A064B-86F9-8747-97C2-66C34A8CADB9}"/>
              </a:ext>
            </a:extLst>
          </p:cNvPr>
          <p:cNvSpPr>
            <a:spLocks noGrp="1"/>
          </p:cNvSpPr>
          <p:nvPr>
            <p:ph type="body" sz="quarter" idx="4294967295"/>
          </p:nvPr>
        </p:nvSpPr>
        <p:spPr>
          <a:xfrm>
            <a:off x="613597" y="5768498"/>
            <a:ext cx="9428163" cy="673897"/>
          </a:xfrm>
        </p:spPr>
        <p:txBody>
          <a:bodyPr/>
          <a:lstStyle/>
          <a:p>
            <a:pPr>
              <a:spcBef>
                <a:spcPts val="0"/>
              </a:spcBef>
              <a:spcAft>
                <a:spcPts val="0"/>
              </a:spcAft>
            </a:pPr>
            <a:r>
              <a:rPr lang="en-US" sz="1800" dirty="0">
                <a:ea typeface="Calibri" panose="020F0502020204030204" pitchFamily="34" charset="0"/>
                <a:cs typeface="Calibri" panose="020F0502020204030204" pitchFamily="34" charset="0"/>
              </a:rPr>
              <a:t>Data based on in-trial period; 2-sided </a:t>
            </a:r>
            <a:r>
              <a:rPr lang="en-US" sz="1800" i="1" dirty="0">
                <a:ea typeface="Calibri" panose="020F0502020204030204" pitchFamily="34" charset="0"/>
                <a:cs typeface="Calibri" panose="020F0502020204030204" pitchFamily="34" charset="0"/>
              </a:rPr>
              <a:t>P </a:t>
            </a:r>
            <a:r>
              <a:rPr lang="en-US" sz="1800" dirty="0">
                <a:ea typeface="Calibri" panose="020F0502020204030204" pitchFamily="34" charset="0"/>
                <a:cs typeface="Calibri" panose="020F0502020204030204" pitchFamily="34" charset="0"/>
              </a:rPr>
              <a:t>values from Cochran-Mantel-Haenszel test; patients with missing data handled as nonresponders; </a:t>
            </a:r>
            <a:r>
              <a:rPr lang="en-US" sz="1800" i="1" dirty="0">
                <a:ea typeface="Calibri" panose="020F0502020204030204" pitchFamily="34" charset="0"/>
                <a:cs typeface="Calibri" panose="020F0502020204030204" pitchFamily="34" charset="0"/>
              </a:rPr>
              <a:t>P </a:t>
            </a:r>
            <a:r>
              <a:rPr lang="en-US" sz="1800" dirty="0">
                <a:ea typeface="Calibri" panose="020F0502020204030204" pitchFamily="34" charset="0"/>
                <a:cs typeface="Calibri" panose="020F0502020204030204" pitchFamily="34" charset="0"/>
              </a:rPr>
              <a:t>&lt;.05 signifies statistical significance </a:t>
            </a:r>
          </a:p>
        </p:txBody>
      </p:sp>
      <p:cxnSp>
        <p:nvCxnSpPr>
          <p:cNvPr id="13" name="Straight Connector 12">
            <a:extLst>
              <a:ext uri="{FF2B5EF4-FFF2-40B4-BE49-F238E27FC236}">
                <a16:creationId xmlns:a16="http://schemas.microsoft.com/office/drawing/2014/main" id="{5981F68F-24E6-954D-949F-DA2527EDE44C}"/>
              </a:ext>
            </a:extLst>
          </p:cNvPr>
          <p:cNvCxnSpPr>
            <a:cxnSpLocks/>
          </p:cNvCxnSpPr>
          <p:nvPr/>
        </p:nvCxnSpPr>
        <p:spPr>
          <a:xfrm>
            <a:off x="7247468" y="3089768"/>
            <a:ext cx="255015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4706E83-80D5-D04A-BD3D-736BCB017E46}"/>
              </a:ext>
            </a:extLst>
          </p:cNvPr>
          <p:cNvSpPr txBox="1"/>
          <p:nvPr/>
        </p:nvSpPr>
        <p:spPr>
          <a:xfrm>
            <a:off x="7247467" y="2774364"/>
            <a:ext cx="2550149" cy="310213"/>
          </a:xfrm>
          <a:prstGeom prst="rect">
            <a:avLst/>
          </a:prstGeom>
          <a:noFill/>
        </p:spPr>
        <p:txBody>
          <a:bodyPr wrap="square" lIns="0" tIns="0" rIns="0" bIns="0" rtlCol="0">
            <a:spAutoFit/>
          </a:bodyPr>
          <a:lstStyle/>
          <a:p>
            <a:pPr algn="ctr">
              <a:lnSpc>
                <a:spcPct val="120000"/>
              </a:lnSpc>
            </a:pPr>
            <a:r>
              <a:rPr lang="en-US" i="1" dirty="0">
                <a:solidFill>
                  <a:schemeClr val="bg1"/>
                </a:solidFill>
                <a:latin typeface="Calibri" panose="020F0502020204030204" pitchFamily="34" charset="0"/>
                <a:ea typeface="Calibri" panose="020F0502020204030204" pitchFamily="34" charset="0"/>
                <a:cs typeface="Calibri" panose="020F0502020204030204" pitchFamily="34" charset="0"/>
              </a:rPr>
              <a:t>P </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&lt;.0001</a:t>
            </a:r>
          </a:p>
        </p:txBody>
      </p:sp>
      <p:cxnSp>
        <p:nvCxnSpPr>
          <p:cNvPr id="16" name="Straight Connector 15">
            <a:extLst>
              <a:ext uri="{FF2B5EF4-FFF2-40B4-BE49-F238E27FC236}">
                <a16:creationId xmlns:a16="http://schemas.microsoft.com/office/drawing/2014/main" id="{0B1FD08F-A4A1-B14A-B3F8-8CE86AC7E81E}"/>
              </a:ext>
            </a:extLst>
          </p:cNvPr>
          <p:cNvCxnSpPr>
            <a:cxnSpLocks/>
          </p:cNvCxnSpPr>
          <p:nvPr/>
        </p:nvCxnSpPr>
        <p:spPr>
          <a:xfrm>
            <a:off x="4715389" y="2648676"/>
            <a:ext cx="50822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681E3EF-AFCC-8947-A109-75B82EBFDE68}"/>
              </a:ext>
            </a:extLst>
          </p:cNvPr>
          <p:cNvSpPr txBox="1"/>
          <p:nvPr/>
        </p:nvSpPr>
        <p:spPr>
          <a:xfrm>
            <a:off x="4715389" y="2332700"/>
            <a:ext cx="5082232" cy="310213"/>
          </a:xfrm>
          <a:prstGeom prst="rect">
            <a:avLst/>
          </a:prstGeom>
          <a:noFill/>
        </p:spPr>
        <p:txBody>
          <a:bodyPr wrap="square" lIns="0" tIns="0" rIns="0" bIns="0" rtlCol="0">
            <a:spAutoFit/>
          </a:bodyPr>
          <a:lstStyle/>
          <a:p>
            <a:pPr algn="ctr">
              <a:lnSpc>
                <a:spcPct val="120000"/>
              </a:lnSpc>
            </a:pPr>
            <a:r>
              <a:rPr lang="en-US" i="1" dirty="0">
                <a:solidFill>
                  <a:schemeClr val="bg1"/>
                </a:solidFill>
                <a:latin typeface="Calibri" panose="020F0502020204030204" pitchFamily="34" charset="0"/>
                <a:ea typeface="Calibri" panose="020F0502020204030204" pitchFamily="34" charset="0"/>
                <a:cs typeface="Calibri" panose="020F0502020204030204" pitchFamily="34" charset="0"/>
              </a:rPr>
              <a:t>P </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.359</a:t>
            </a:r>
          </a:p>
        </p:txBody>
      </p:sp>
      <p:cxnSp>
        <p:nvCxnSpPr>
          <p:cNvPr id="19" name="Straight Connector 18">
            <a:extLst>
              <a:ext uri="{FF2B5EF4-FFF2-40B4-BE49-F238E27FC236}">
                <a16:creationId xmlns:a16="http://schemas.microsoft.com/office/drawing/2014/main" id="{B9495E71-600C-3D4F-BD0E-0A99E01A8CD3}"/>
              </a:ext>
            </a:extLst>
          </p:cNvPr>
          <p:cNvCxnSpPr>
            <a:cxnSpLocks/>
          </p:cNvCxnSpPr>
          <p:nvPr/>
        </p:nvCxnSpPr>
        <p:spPr>
          <a:xfrm>
            <a:off x="2226308" y="2218683"/>
            <a:ext cx="757131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2053582-1AC1-694B-8536-DA762AA267F4}"/>
              </a:ext>
            </a:extLst>
          </p:cNvPr>
          <p:cNvSpPr txBox="1"/>
          <p:nvPr/>
        </p:nvSpPr>
        <p:spPr>
          <a:xfrm>
            <a:off x="2226309" y="1907808"/>
            <a:ext cx="7571314" cy="310213"/>
          </a:xfrm>
          <a:prstGeom prst="rect">
            <a:avLst/>
          </a:prstGeom>
          <a:noFill/>
        </p:spPr>
        <p:txBody>
          <a:bodyPr wrap="square" lIns="0" tIns="0" rIns="0" bIns="0" rtlCol="0">
            <a:spAutoFit/>
          </a:bodyPr>
          <a:lstStyle/>
          <a:p>
            <a:pPr algn="ctr">
              <a:lnSpc>
                <a:spcPct val="120000"/>
              </a:lnSpc>
            </a:pPr>
            <a:r>
              <a:rPr lang="en-US" i="1" dirty="0">
                <a:solidFill>
                  <a:schemeClr val="bg1"/>
                </a:solidFill>
                <a:latin typeface="Calibri" panose="020F0502020204030204" pitchFamily="34" charset="0"/>
                <a:ea typeface="Calibri" panose="020F0502020204030204" pitchFamily="34" charset="0"/>
                <a:cs typeface="Calibri" panose="020F0502020204030204" pitchFamily="34" charset="0"/>
              </a:rPr>
              <a:t>P </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.0100</a:t>
            </a:r>
          </a:p>
        </p:txBody>
      </p:sp>
      <p:sp>
        <p:nvSpPr>
          <p:cNvPr id="23" name="TextBox 22">
            <a:extLst>
              <a:ext uri="{FF2B5EF4-FFF2-40B4-BE49-F238E27FC236}">
                <a16:creationId xmlns:a16="http://schemas.microsoft.com/office/drawing/2014/main" id="{009384E4-05C2-2549-9567-8D87FA539262}"/>
              </a:ext>
            </a:extLst>
          </p:cNvPr>
          <p:cNvSpPr txBox="1"/>
          <p:nvPr/>
        </p:nvSpPr>
        <p:spPr>
          <a:xfrm>
            <a:off x="783326" y="2314233"/>
            <a:ext cx="370125" cy="172465"/>
          </a:xfrm>
          <a:prstGeom prst="rect">
            <a:avLst/>
          </a:prstGeom>
          <a:noFill/>
        </p:spPr>
        <p:txBody>
          <a:bodyPr wrap="square" lIns="0" tIns="0" rIns="0" bIns="0" rtlCol="0" anchor="ctr">
            <a:noAutofit/>
          </a:bodyPr>
          <a:lstStyle/>
          <a:p>
            <a:pPr algn="r" defTabSz="914354">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100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CE16C860-A83F-DF4C-AEFD-2B571D1A9CFD}"/>
              </a:ext>
            </a:extLst>
          </p:cNvPr>
          <p:cNvSpPr txBox="1"/>
          <p:nvPr/>
        </p:nvSpPr>
        <p:spPr>
          <a:xfrm rot="16200000">
            <a:off x="-772987" y="3587403"/>
            <a:ext cx="2656635" cy="310213"/>
          </a:xfrm>
          <a:prstGeom prst="rect">
            <a:avLst/>
          </a:prstGeom>
          <a:noFill/>
        </p:spPr>
        <p:txBody>
          <a:bodyPr wrap="square" lIns="0" tIns="0" rIns="0" bIns="0" rtlCol="0">
            <a:spAutoFit/>
          </a:bodyPr>
          <a:lstStyle/>
          <a:p>
            <a:pPr algn="ctr" defTabSz="914354">
              <a:lnSpc>
                <a:spcPct val="120000"/>
              </a:lnSpc>
            </a:pPr>
            <a:r>
              <a:rPr lang="en-GB" b="1" dirty="0">
                <a:solidFill>
                  <a:schemeClr val="bg1"/>
                </a:solidFill>
                <a:latin typeface="Calibri" panose="020F0502020204030204" pitchFamily="34" charset="0"/>
                <a:ea typeface="Calibri" panose="020F0502020204030204" pitchFamily="34" charset="0"/>
                <a:cs typeface="Calibri" panose="020F0502020204030204" pitchFamily="34" charset="0"/>
              </a:rPr>
              <a:t>Patients (%)</a:t>
            </a:r>
          </a:p>
        </p:txBody>
      </p:sp>
      <p:sp>
        <p:nvSpPr>
          <p:cNvPr id="31" name="TextBox 30">
            <a:extLst>
              <a:ext uri="{FF2B5EF4-FFF2-40B4-BE49-F238E27FC236}">
                <a16:creationId xmlns:a16="http://schemas.microsoft.com/office/drawing/2014/main" id="{72B058E5-65D9-864F-9FA6-AE1425590CE2}"/>
              </a:ext>
            </a:extLst>
          </p:cNvPr>
          <p:cNvSpPr txBox="1"/>
          <p:nvPr/>
        </p:nvSpPr>
        <p:spPr>
          <a:xfrm>
            <a:off x="783326" y="2842553"/>
            <a:ext cx="370125" cy="172465"/>
          </a:xfrm>
          <a:prstGeom prst="rect">
            <a:avLst/>
          </a:prstGeom>
          <a:noFill/>
        </p:spPr>
        <p:txBody>
          <a:bodyPr wrap="square" lIns="0" tIns="0" rIns="0" bIns="0" rtlCol="0" anchor="ctr">
            <a:noAutofit/>
          </a:bodyPr>
          <a:lstStyle/>
          <a:p>
            <a:pPr algn="r" defTabSz="914354">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80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2CD1AC8B-524C-8443-9044-23EA8936E423}"/>
              </a:ext>
            </a:extLst>
          </p:cNvPr>
          <p:cNvSpPr txBox="1"/>
          <p:nvPr/>
        </p:nvSpPr>
        <p:spPr>
          <a:xfrm>
            <a:off x="783326" y="3370873"/>
            <a:ext cx="370125" cy="172465"/>
          </a:xfrm>
          <a:prstGeom prst="rect">
            <a:avLst/>
          </a:prstGeom>
          <a:noFill/>
        </p:spPr>
        <p:txBody>
          <a:bodyPr wrap="square" lIns="0" tIns="0" rIns="0" bIns="0" rtlCol="0" anchor="ctr">
            <a:noAutofit/>
          </a:bodyPr>
          <a:lstStyle/>
          <a:p>
            <a:pPr algn="r" defTabSz="914354">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60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E8B1C0D9-AFE3-C849-B78A-16CC59BED5ED}"/>
              </a:ext>
            </a:extLst>
          </p:cNvPr>
          <p:cNvSpPr txBox="1"/>
          <p:nvPr/>
        </p:nvSpPr>
        <p:spPr>
          <a:xfrm>
            <a:off x="783326" y="3899193"/>
            <a:ext cx="370125" cy="172465"/>
          </a:xfrm>
          <a:prstGeom prst="rect">
            <a:avLst/>
          </a:prstGeom>
          <a:noFill/>
        </p:spPr>
        <p:txBody>
          <a:bodyPr wrap="square" lIns="0" tIns="0" rIns="0" bIns="0" rtlCol="0" anchor="ctr">
            <a:noAutofit/>
          </a:bodyPr>
          <a:lstStyle/>
          <a:p>
            <a:pPr algn="r" defTabSz="914354">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40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B4AC03EC-DD89-BE43-85CC-6B4501C5B544}"/>
              </a:ext>
            </a:extLst>
          </p:cNvPr>
          <p:cNvSpPr txBox="1"/>
          <p:nvPr/>
        </p:nvSpPr>
        <p:spPr>
          <a:xfrm>
            <a:off x="783326" y="4427513"/>
            <a:ext cx="370125" cy="172465"/>
          </a:xfrm>
          <a:prstGeom prst="rect">
            <a:avLst/>
          </a:prstGeom>
          <a:noFill/>
        </p:spPr>
        <p:txBody>
          <a:bodyPr wrap="square" lIns="0" tIns="0" rIns="0" bIns="0" rtlCol="0" anchor="ctr">
            <a:noAutofit/>
          </a:bodyPr>
          <a:lstStyle/>
          <a:p>
            <a:pPr algn="r" defTabSz="914354">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20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C03FDC3D-365F-D542-A230-52322A7E1243}"/>
              </a:ext>
            </a:extLst>
          </p:cNvPr>
          <p:cNvSpPr txBox="1"/>
          <p:nvPr/>
        </p:nvSpPr>
        <p:spPr>
          <a:xfrm>
            <a:off x="783326" y="4955833"/>
            <a:ext cx="370125" cy="172465"/>
          </a:xfrm>
          <a:prstGeom prst="rect">
            <a:avLst/>
          </a:prstGeom>
          <a:noFill/>
        </p:spPr>
        <p:txBody>
          <a:bodyPr wrap="square" lIns="0" tIns="0" rIns="0" bIns="0" rtlCol="0" anchor="ctr">
            <a:noAutofit/>
          </a:bodyPr>
          <a:lstStyle/>
          <a:p>
            <a:pPr algn="r" defTabSz="914354">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xtBox 47">
            <a:extLst>
              <a:ext uri="{FF2B5EF4-FFF2-40B4-BE49-F238E27FC236}">
                <a16:creationId xmlns:a16="http://schemas.microsoft.com/office/drawing/2014/main" id="{0119A09E-303A-4E42-8DF6-102B72ED0C9D}"/>
              </a:ext>
            </a:extLst>
          </p:cNvPr>
          <p:cNvSpPr txBox="1"/>
          <p:nvPr/>
        </p:nvSpPr>
        <p:spPr>
          <a:xfrm>
            <a:off x="9876700" y="4307719"/>
            <a:ext cx="720000" cy="172465"/>
          </a:xfrm>
          <a:prstGeom prst="rect">
            <a:avLst/>
          </a:prstGeom>
          <a:noFill/>
        </p:spPr>
        <p:txBody>
          <a:bodyPr wrap="square" lIns="0" tIns="0" rIns="0" bIns="0" rtlCol="0">
            <a:noAutofit/>
          </a:bodyPr>
          <a:lstStyle/>
          <a:p>
            <a:pPr algn="ctr" defTabSz="914354"/>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17.2</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6" name="Rectangle 45">
            <a:extLst>
              <a:ext uri="{FF2B5EF4-FFF2-40B4-BE49-F238E27FC236}">
                <a16:creationId xmlns:a16="http://schemas.microsoft.com/office/drawing/2014/main" id="{0882818B-99F3-5E48-8F17-7B8464A11D69}"/>
              </a:ext>
            </a:extLst>
          </p:cNvPr>
          <p:cNvSpPr/>
          <p:nvPr/>
        </p:nvSpPr>
        <p:spPr>
          <a:xfrm>
            <a:off x="7298452" y="3514860"/>
            <a:ext cx="720000" cy="1555967"/>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A802B8E8-39D5-8543-A4D6-BC0398E26D24}"/>
              </a:ext>
            </a:extLst>
          </p:cNvPr>
          <p:cNvSpPr txBox="1"/>
          <p:nvPr/>
        </p:nvSpPr>
        <p:spPr>
          <a:xfrm>
            <a:off x="7301256" y="3205189"/>
            <a:ext cx="720000" cy="172465"/>
          </a:xfrm>
          <a:prstGeom prst="rect">
            <a:avLst/>
          </a:prstGeom>
          <a:noFill/>
        </p:spPr>
        <p:txBody>
          <a:bodyPr wrap="square" lIns="0" tIns="0" rIns="0" bIns="0" rtlCol="0">
            <a:noAutofit/>
          </a:bodyPr>
          <a:lstStyle/>
          <a:p>
            <a:pPr algn="ctr" defTabSz="914354"/>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58.9</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769E88A9-E71E-9546-BBF3-4305ABC0F28C}"/>
              </a:ext>
            </a:extLst>
          </p:cNvPr>
          <p:cNvSpPr txBox="1"/>
          <p:nvPr/>
        </p:nvSpPr>
        <p:spPr>
          <a:xfrm>
            <a:off x="4737817" y="3819367"/>
            <a:ext cx="720000" cy="172465"/>
          </a:xfrm>
          <a:prstGeom prst="rect">
            <a:avLst/>
          </a:prstGeom>
          <a:noFill/>
        </p:spPr>
        <p:txBody>
          <a:bodyPr wrap="square" lIns="0" tIns="0" rIns="0" bIns="0" rtlCol="0">
            <a:noAutofit/>
          </a:bodyPr>
          <a:lstStyle/>
          <a:p>
            <a:pPr algn="ctr" defTabSz="914354"/>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35.6</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4" name="Rectangle 43">
            <a:extLst>
              <a:ext uri="{FF2B5EF4-FFF2-40B4-BE49-F238E27FC236}">
                <a16:creationId xmlns:a16="http://schemas.microsoft.com/office/drawing/2014/main" id="{961403DF-342A-A14A-B2F0-077277AB96C3}"/>
              </a:ext>
            </a:extLst>
          </p:cNvPr>
          <p:cNvSpPr/>
          <p:nvPr/>
        </p:nvSpPr>
        <p:spPr>
          <a:xfrm>
            <a:off x="2142757" y="4010059"/>
            <a:ext cx="720000" cy="1050727"/>
          </a:xfrm>
          <a:prstGeom prst="rect">
            <a:avLst/>
          </a:prstGeom>
          <a:solidFill>
            <a:schemeClr val="accent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C5143DDC-5B13-BD4C-9CB0-61305A506207}"/>
              </a:ext>
            </a:extLst>
          </p:cNvPr>
          <p:cNvSpPr txBox="1"/>
          <p:nvPr/>
        </p:nvSpPr>
        <p:spPr>
          <a:xfrm>
            <a:off x="2142758" y="3705067"/>
            <a:ext cx="720000" cy="172465"/>
          </a:xfrm>
          <a:prstGeom prst="rect">
            <a:avLst/>
          </a:prstGeom>
          <a:noFill/>
        </p:spPr>
        <p:txBody>
          <a:bodyPr wrap="square" lIns="0" tIns="0" rIns="0" bIns="0" rtlCol="0">
            <a:noAutofit/>
          </a:bodyPr>
          <a:lstStyle/>
          <a:p>
            <a:pPr algn="ctr" defTabSz="914354"/>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40.4</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E448A2A2-8D53-6048-B551-53C6EE2471A2}"/>
              </a:ext>
            </a:extLst>
          </p:cNvPr>
          <p:cNvSpPr txBox="1"/>
          <p:nvPr/>
        </p:nvSpPr>
        <p:spPr>
          <a:xfrm>
            <a:off x="1523260" y="5148113"/>
            <a:ext cx="1992213" cy="545271"/>
          </a:xfrm>
          <a:prstGeom prst="rect">
            <a:avLst/>
          </a:prstGeom>
          <a:noFill/>
        </p:spPr>
        <p:txBody>
          <a:bodyPr wrap="square" lIns="0" tIns="0" rIns="0" bIns="0" rtlCol="0">
            <a:noAutofit/>
          </a:bodyPr>
          <a:lstStyle/>
          <a:p>
            <a:pPr algn="ctr" defTabSz="914354"/>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Semaglutide 0.1 mg</a:t>
            </a:r>
          </a:p>
          <a:p>
            <a:pPr algn="ctr" defTabSz="914354"/>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(n = 57)</a:t>
            </a:r>
          </a:p>
          <a:p>
            <a:pPr algn="ctr" defTabSz="914354"/>
            <a:endParaRPr lang="en-GB"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A3FA4A15-6415-4E44-B652-8553B8A92F52}"/>
              </a:ext>
            </a:extLst>
          </p:cNvPr>
          <p:cNvSpPr txBox="1"/>
          <p:nvPr/>
        </p:nvSpPr>
        <p:spPr>
          <a:xfrm>
            <a:off x="4118318" y="5155514"/>
            <a:ext cx="1992213" cy="562594"/>
          </a:xfrm>
          <a:prstGeom prst="rect">
            <a:avLst/>
          </a:prstGeom>
          <a:noFill/>
        </p:spPr>
        <p:txBody>
          <a:bodyPr wrap="square" lIns="0" tIns="0" rIns="0" bIns="0" rtlCol="0">
            <a:noAutofit/>
          </a:bodyPr>
          <a:lstStyle/>
          <a:p>
            <a:pPr algn="ctr" defTabSz="914354"/>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Semaglutide 0.2 mg</a:t>
            </a:r>
          </a:p>
          <a:p>
            <a:pPr algn="ctr" defTabSz="914354"/>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(n = 59)</a:t>
            </a:r>
          </a:p>
        </p:txBody>
      </p:sp>
      <p:sp>
        <p:nvSpPr>
          <p:cNvPr id="71" name="TextBox 70">
            <a:extLst>
              <a:ext uri="{FF2B5EF4-FFF2-40B4-BE49-F238E27FC236}">
                <a16:creationId xmlns:a16="http://schemas.microsoft.com/office/drawing/2014/main" id="{D1571562-32CA-F745-BE64-FC111BC3ADCE}"/>
              </a:ext>
            </a:extLst>
          </p:cNvPr>
          <p:cNvSpPr txBox="1"/>
          <p:nvPr/>
        </p:nvSpPr>
        <p:spPr>
          <a:xfrm>
            <a:off x="6676153" y="5158159"/>
            <a:ext cx="1992211" cy="562594"/>
          </a:xfrm>
          <a:prstGeom prst="rect">
            <a:avLst/>
          </a:prstGeom>
          <a:noFill/>
        </p:spPr>
        <p:txBody>
          <a:bodyPr wrap="square" lIns="0" tIns="0" rIns="0" bIns="0" rtlCol="0">
            <a:noAutofit/>
          </a:bodyPr>
          <a:lstStyle/>
          <a:p>
            <a:pPr algn="ctr" defTabSz="914354"/>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Semaglutide 0.4 mg</a:t>
            </a:r>
          </a:p>
          <a:p>
            <a:pPr algn="ctr" defTabSz="914354"/>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(n = 56)</a:t>
            </a:r>
          </a:p>
          <a:p>
            <a:pPr algn="ctr" defTabSz="914354"/>
            <a:endParaRPr lang="en-GB"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2" name="TextBox 71">
            <a:extLst>
              <a:ext uri="{FF2B5EF4-FFF2-40B4-BE49-F238E27FC236}">
                <a16:creationId xmlns:a16="http://schemas.microsoft.com/office/drawing/2014/main" id="{471F4210-B190-BB43-8C45-AED433627877}"/>
              </a:ext>
            </a:extLst>
          </p:cNvPr>
          <p:cNvSpPr txBox="1"/>
          <p:nvPr/>
        </p:nvSpPr>
        <p:spPr>
          <a:xfrm>
            <a:off x="9251595" y="5153351"/>
            <a:ext cx="1992211" cy="588819"/>
          </a:xfrm>
          <a:prstGeom prst="rect">
            <a:avLst/>
          </a:prstGeom>
          <a:noFill/>
        </p:spPr>
        <p:txBody>
          <a:bodyPr wrap="square" lIns="0" tIns="0" rIns="0" bIns="0" rtlCol="0">
            <a:noAutofit/>
          </a:bodyPr>
          <a:lstStyle/>
          <a:p>
            <a:pPr algn="ctr" defTabSz="914354"/>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Placebo</a:t>
            </a:r>
          </a:p>
          <a:p>
            <a:pPr algn="ctr" defTabSz="914354"/>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(n = 58)</a:t>
            </a:r>
          </a:p>
          <a:p>
            <a:pPr algn="ctr" defTabSz="914354"/>
            <a:endParaRPr lang="en-GB"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Content Placeholder 11">
            <a:extLst>
              <a:ext uri="{FF2B5EF4-FFF2-40B4-BE49-F238E27FC236}">
                <a16:creationId xmlns:a16="http://schemas.microsoft.com/office/drawing/2014/main" id="{7307EB3E-806B-4EE3-B0D3-4E4E38E4875C}"/>
              </a:ext>
            </a:extLst>
          </p:cNvPr>
          <p:cNvSpPr txBox="1">
            <a:spLocks/>
          </p:cNvSpPr>
          <p:nvPr/>
        </p:nvSpPr>
        <p:spPr>
          <a:xfrm>
            <a:off x="732286" y="1514567"/>
            <a:ext cx="10896000" cy="302812"/>
          </a:xfrm>
          <a:prstGeom prst="rect">
            <a:avLst/>
          </a:prstGeom>
        </p:spPr>
        <p:txBody>
          <a:bodyPr lIns="0" tIns="0" rIns="0" bIns="0" anchor="t"/>
          <a:lstStyle>
            <a:lvl1pPr marL="202500" indent="-202500" algn="l" defTabSz="685800" rtl="0" eaLnBrk="1" latinLnBrk="0" hangingPunct="1">
              <a:lnSpc>
                <a:spcPct val="100000"/>
              </a:lnSpc>
              <a:spcBef>
                <a:spcPts val="225"/>
              </a:spcBef>
              <a:spcAft>
                <a:spcPts val="450"/>
              </a:spcAft>
              <a:buFont typeface="Arial" panose="020B0604020202020204" pitchFamily="34" charset="0"/>
              <a:buChar char="•"/>
              <a:defRPr sz="1600" kern="1200">
                <a:solidFill>
                  <a:schemeClr val="tx2"/>
                </a:solidFill>
                <a:latin typeface="+mn-lt"/>
                <a:ea typeface="+mn-ea"/>
                <a:cs typeface="+mn-cs"/>
              </a:defRPr>
            </a:lvl1pPr>
            <a:lvl2pPr marL="405000" indent="-202500" algn="l" defTabSz="685800" rtl="0" eaLnBrk="1" latinLnBrk="0" hangingPunct="1">
              <a:lnSpc>
                <a:spcPct val="100000"/>
              </a:lnSpc>
              <a:spcBef>
                <a:spcPts val="225"/>
              </a:spcBef>
              <a:spcAft>
                <a:spcPts val="450"/>
              </a:spcAft>
              <a:buFont typeface="Arial" panose="020B0604020202020204" pitchFamily="34" charset="0"/>
              <a:buChar char="•"/>
              <a:defRPr sz="1400" kern="1200">
                <a:solidFill>
                  <a:schemeClr val="tx2"/>
                </a:solidFill>
                <a:latin typeface="+mn-lt"/>
                <a:ea typeface="+mn-ea"/>
                <a:cs typeface="+mn-cs"/>
              </a:defRPr>
            </a:lvl2pPr>
            <a:lvl3pPr marL="607500" indent="-202500" algn="l" defTabSz="685800" rtl="0" eaLnBrk="1" latinLnBrk="0" hangingPunct="1">
              <a:lnSpc>
                <a:spcPct val="100000"/>
              </a:lnSpc>
              <a:spcBef>
                <a:spcPts val="225"/>
              </a:spcBef>
              <a:spcAft>
                <a:spcPts val="450"/>
              </a:spcAft>
              <a:buFont typeface="Arial" panose="020B0604020202020204" pitchFamily="34" charset="0"/>
              <a:buChar char="•"/>
              <a:defRPr sz="1200" kern="1200">
                <a:solidFill>
                  <a:schemeClr val="tx2"/>
                </a:solidFill>
                <a:latin typeface="+mn-lt"/>
                <a:ea typeface="+mn-ea"/>
                <a:cs typeface="+mn-cs"/>
              </a:defRPr>
            </a:lvl3pPr>
            <a:lvl4pPr marL="0" indent="0" algn="l" defTabSz="685800" rtl="0" eaLnBrk="1" latinLnBrk="0" hangingPunct="1">
              <a:lnSpc>
                <a:spcPct val="100000"/>
              </a:lnSpc>
              <a:spcBef>
                <a:spcPts val="900"/>
              </a:spcBef>
              <a:spcAft>
                <a:spcPts val="900"/>
              </a:spcAft>
              <a:buFont typeface="Arial" panose="020B0604020202020204" pitchFamily="34" charset="0"/>
              <a:buChar char="​"/>
              <a:defRPr sz="1500" b="1" kern="1200">
                <a:solidFill>
                  <a:schemeClr val="tx2"/>
                </a:solidFill>
                <a:latin typeface="+mn-lt"/>
                <a:ea typeface="+mn-ea"/>
                <a:cs typeface="+mn-cs"/>
              </a:defRPr>
            </a:lvl4pPr>
            <a:lvl5pPr marL="0" indent="0" algn="l" defTabSz="685800" rtl="0" eaLnBrk="1" latinLnBrk="0" hangingPunct="1">
              <a:lnSpc>
                <a:spcPct val="100000"/>
              </a:lnSpc>
              <a:spcBef>
                <a:spcPts val="225"/>
              </a:spcBef>
              <a:spcAft>
                <a:spcPts val="450"/>
              </a:spcAft>
              <a:buFont typeface="Arial" panose="020B0604020202020204" pitchFamily="34" charset="0"/>
              <a:buChar char="​"/>
              <a:tabLst/>
              <a:defRPr sz="1500" kern="1200">
                <a:solidFill>
                  <a:schemeClr val="tx2"/>
                </a:solidFill>
                <a:latin typeface="+mn-lt"/>
                <a:ea typeface="+mn-ea"/>
                <a:cs typeface="+mn-cs"/>
              </a:defRPr>
            </a:lvl5pPr>
            <a:lvl6pPr marL="0" indent="0" algn="l" defTabSz="685800" rtl="0" eaLnBrk="1" latinLnBrk="0" hangingPunct="1">
              <a:lnSpc>
                <a:spcPct val="100000"/>
              </a:lnSpc>
              <a:spcBef>
                <a:spcPts val="900"/>
              </a:spcBef>
              <a:spcAft>
                <a:spcPts val="900"/>
              </a:spcAft>
              <a:buFont typeface="Arial" panose="020B0604020202020204" pitchFamily="34" charset="0"/>
              <a:buChar char="​"/>
              <a:defRPr sz="750" b="1" kern="1200">
                <a:solidFill>
                  <a:schemeClr val="tx2"/>
                </a:solidFill>
                <a:latin typeface="+mn-lt"/>
                <a:ea typeface="+mn-ea"/>
                <a:cs typeface="+mn-cs"/>
              </a:defRPr>
            </a:lvl6pPr>
            <a:lvl7pPr marL="0" indent="0" algn="l" defTabSz="685800" rtl="0" eaLnBrk="1" latinLnBrk="0" hangingPunct="1">
              <a:lnSpc>
                <a:spcPct val="100000"/>
              </a:lnSpc>
              <a:spcBef>
                <a:spcPts val="225"/>
              </a:spcBef>
              <a:spcAft>
                <a:spcPts val="450"/>
              </a:spcAft>
              <a:buFont typeface="Arial" panose="020B0604020202020204" pitchFamily="34" charset="0"/>
              <a:buChar char="​"/>
              <a:defRPr sz="750" b="0" kern="1200" baseline="0">
                <a:solidFill>
                  <a:schemeClr val="tx2"/>
                </a:solidFill>
                <a:latin typeface="+mn-lt"/>
                <a:ea typeface="+mn-ea"/>
                <a:cs typeface="+mn-cs"/>
              </a:defRPr>
            </a:lvl7pPr>
            <a:lvl8pPr marL="135000" indent="-135000" algn="l" defTabSz="685800" rtl="0" eaLnBrk="1" latinLnBrk="0" hangingPunct="1">
              <a:lnSpc>
                <a:spcPct val="100000"/>
              </a:lnSpc>
              <a:spcBef>
                <a:spcPts val="225"/>
              </a:spcBef>
              <a:spcAft>
                <a:spcPts val="450"/>
              </a:spcAft>
              <a:buFont typeface="Arial" panose="020B0604020202020204" pitchFamily="34" charset="0"/>
              <a:buChar char="•"/>
              <a:defRPr sz="750" kern="1200">
                <a:solidFill>
                  <a:schemeClr val="tx2"/>
                </a:solidFill>
                <a:latin typeface="+mn-lt"/>
                <a:ea typeface="+mn-ea"/>
                <a:cs typeface="+mn-cs"/>
              </a:defRPr>
            </a:lvl8pPr>
            <a:lvl9pPr marL="0" indent="0" algn="l" defTabSz="685800" rtl="0" eaLnBrk="1" latinLnBrk="0" hangingPunct="1">
              <a:lnSpc>
                <a:spcPct val="100000"/>
              </a:lnSpc>
              <a:spcBef>
                <a:spcPts val="0"/>
              </a:spcBef>
              <a:spcAft>
                <a:spcPts val="900"/>
              </a:spcAft>
              <a:buFont typeface="Arial" panose="020B0604020202020204" pitchFamily="34" charset="0"/>
              <a:buChar char="​"/>
              <a:defRPr sz="3300" kern="1200" baseline="0">
                <a:solidFill>
                  <a:schemeClr val="tx2"/>
                </a:solidFill>
                <a:latin typeface="+mn-lt"/>
                <a:ea typeface="+mn-ea"/>
                <a:cs typeface="+mn-cs"/>
              </a:defRPr>
            </a:lvl9pPr>
          </a:lstStyle>
          <a:p>
            <a:pPr marL="0" indent="0" algn="ctr">
              <a:buNone/>
            </a:pPr>
            <a:r>
              <a:rPr lang="en-GB" sz="2133" b="1" dirty="0">
                <a:solidFill>
                  <a:schemeClr val="bg1"/>
                </a:solidFill>
                <a:latin typeface="Calibri" panose="020F0502020204030204" pitchFamily="34" charset="0"/>
                <a:ea typeface="Calibri" panose="020F0502020204030204" pitchFamily="34" charset="0"/>
                <a:cs typeface="Calibri" panose="020F0502020204030204" pitchFamily="34" charset="0"/>
              </a:rPr>
              <a:t>Patients With Fibrosis Stage 2 or 3 at Baseline</a:t>
            </a:r>
            <a:endParaRPr lang="en-US" sz="2133"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1" name="Straight Connector 20">
            <a:extLst>
              <a:ext uri="{FF2B5EF4-FFF2-40B4-BE49-F238E27FC236}">
                <a16:creationId xmlns:a16="http://schemas.microsoft.com/office/drawing/2014/main" id="{86611802-E4E4-1043-877F-DAF8BA5BC836}"/>
              </a:ext>
            </a:extLst>
          </p:cNvPr>
          <p:cNvCxnSpPr>
            <a:cxnSpLocks/>
          </p:cNvCxnSpPr>
          <p:nvPr/>
        </p:nvCxnSpPr>
        <p:spPr>
          <a:xfrm>
            <a:off x="1281556" y="2418427"/>
            <a:ext cx="0" cy="26623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940E3E8-CFA2-A6AC-A6D0-DD51DC5976BF}"/>
              </a:ext>
            </a:extLst>
          </p:cNvPr>
          <p:cNvGrpSpPr/>
          <p:nvPr/>
        </p:nvGrpSpPr>
        <p:grpSpPr>
          <a:xfrm>
            <a:off x="1216952" y="2429229"/>
            <a:ext cx="64605" cy="2113280"/>
            <a:chOff x="1216952" y="2344705"/>
            <a:chExt cx="64605" cy="2113280"/>
          </a:xfrm>
        </p:grpSpPr>
        <p:cxnSp>
          <p:nvCxnSpPr>
            <p:cNvPr id="22" name="Straight Connector 21">
              <a:extLst>
                <a:ext uri="{FF2B5EF4-FFF2-40B4-BE49-F238E27FC236}">
                  <a16:creationId xmlns:a16="http://schemas.microsoft.com/office/drawing/2014/main" id="{151A996E-589F-A642-A7DF-34C2D399063F}"/>
                </a:ext>
              </a:extLst>
            </p:cNvPr>
            <p:cNvCxnSpPr/>
            <p:nvPr/>
          </p:nvCxnSpPr>
          <p:spPr>
            <a:xfrm>
              <a:off x="1216952" y="234470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C55BD8C-3F18-DE46-9644-F71C862B6374}"/>
                </a:ext>
              </a:extLst>
            </p:cNvPr>
            <p:cNvCxnSpPr/>
            <p:nvPr/>
          </p:nvCxnSpPr>
          <p:spPr>
            <a:xfrm>
              <a:off x="1216952" y="287302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F8515A1-2534-0943-9EA8-7B16BD9AC5FD}"/>
                </a:ext>
              </a:extLst>
            </p:cNvPr>
            <p:cNvCxnSpPr/>
            <p:nvPr/>
          </p:nvCxnSpPr>
          <p:spPr>
            <a:xfrm>
              <a:off x="1216952" y="340134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09F2B07-284B-924D-91DA-69875009121F}"/>
                </a:ext>
              </a:extLst>
            </p:cNvPr>
            <p:cNvCxnSpPr/>
            <p:nvPr/>
          </p:nvCxnSpPr>
          <p:spPr>
            <a:xfrm>
              <a:off x="1216952" y="392966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E5768C1-0DC9-1B4A-9D1A-A122A940A11C}"/>
                </a:ext>
              </a:extLst>
            </p:cNvPr>
            <p:cNvCxnSpPr/>
            <p:nvPr/>
          </p:nvCxnSpPr>
          <p:spPr>
            <a:xfrm>
              <a:off x="1216952" y="445798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38" name="Straight Connector 37">
            <a:extLst>
              <a:ext uri="{FF2B5EF4-FFF2-40B4-BE49-F238E27FC236}">
                <a16:creationId xmlns:a16="http://schemas.microsoft.com/office/drawing/2014/main" id="{BA315CE6-C3F9-FB4D-9394-B6CAC909FA26}"/>
              </a:ext>
            </a:extLst>
          </p:cNvPr>
          <p:cNvCxnSpPr>
            <a:cxnSpLocks/>
          </p:cNvCxnSpPr>
          <p:nvPr/>
        </p:nvCxnSpPr>
        <p:spPr>
          <a:xfrm>
            <a:off x="1216953" y="5070829"/>
            <a:ext cx="1030406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AB4C6A07-23C2-86DC-6AB8-AFAC139810AD}"/>
              </a:ext>
            </a:extLst>
          </p:cNvPr>
          <p:cNvGrpSpPr/>
          <p:nvPr/>
        </p:nvGrpSpPr>
        <p:grpSpPr>
          <a:xfrm rot="5400000">
            <a:off x="6347426" y="-8637"/>
            <a:ext cx="107128" cy="10240060"/>
            <a:chOff x="1216952" y="2344705"/>
            <a:chExt cx="64605" cy="2113280"/>
          </a:xfrm>
        </p:grpSpPr>
        <p:cxnSp>
          <p:nvCxnSpPr>
            <p:cNvPr id="6" name="Straight Connector 5">
              <a:extLst>
                <a:ext uri="{FF2B5EF4-FFF2-40B4-BE49-F238E27FC236}">
                  <a16:creationId xmlns:a16="http://schemas.microsoft.com/office/drawing/2014/main" id="{825D370D-10A3-CDCB-0529-B717E4CDBF77}"/>
                </a:ext>
              </a:extLst>
            </p:cNvPr>
            <p:cNvCxnSpPr/>
            <p:nvPr/>
          </p:nvCxnSpPr>
          <p:spPr>
            <a:xfrm>
              <a:off x="1216952" y="234470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D816785-31FF-2968-E953-F173D6517538}"/>
                </a:ext>
              </a:extLst>
            </p:cNvPr>
            <p:cNvCxnSpPr/>
            <p:nvPr/>
          </p:nvCxnSpPr>
          <p:spPr>
            <a:xfrm>
              <a:off x="1216952" y="287302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88C6DA8-A98A-1C92-7A64-577534094B2D}"/>
                </a:ext>
              </a:extLst>
            </p:cNvPr>
            <p:cNvCxnSpPr/>
            <p:nvPr/>
          </p:nvCxnSpPr>
          <p:spPr>
            <a:xfrm>
              <a:off x="1216952" y="340134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7746167-89A6-D19E-D639-7436FDF38419}"/>
                </a:ext>
              </a:extLst>
            </p:cNvPr>
            <p:cNvCxnSpPr/>
            <p:nvPr/>
          </p:nvCxnSpPr>
          <p:spPr>
            <a:xfrm>
              <a:off x="1216952" y="392966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30C52A7-2FE3-6680-2B7A-7D0D80BF3FD7}"/>
                </a:ext>
              </a:extLst>
            </p:cNvPr>
            <p:cNvCxnSpPr/>
            <p:nvPr/>
          </p:nvCxnSpPr>
          <p:spPr>
            <a:xfrm>
              <a:off x="1216952" y="445798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ext Placeholder 2">
            <a:extLst>
              <a:ext uri="{FF2B5EF4-FFF2-40B4-BE49-F238E27FC236}">
                <a16:creationId xmlns:a16="http://schemas.microsoft.com/office/drawing/2014/main" id="{351210C4-5D74-EF61-EED3-EF0C6DFF8117}"/>
              </a:ext>
            </a:extLst>
          </p:cNvPr>
          <p:cNvSpPr txBox="1">
            <a:spLocks/>
          </p:cNvSpPr>
          <p:nvPr/>
        </p:nvSpPr>
        <p:spPr>
          <a:xfrm>
            <a:off x="497369" y="6387313"/>
            <a:ext cx="2906928" cy="244954"/>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lang="en-GB" sz="1067" i="1"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i="0" dirty="0">
                <a:solidFill>
                  <a:schemeClr val="bg2"/>
                </a:solidFill>
              </a:rPr>
              <a:t>Newsome. NEJM. 2021;384:1113.</a:t>
            </a:r>
          </a:p>
        </p:txBody>
      </p:sp>
    </p:spTree>
    <p:extLst>
      <p:ext uri="{BB962C8B-B14F-4D97-AF65-F5344CB8AC3E}">
        <p14:creationId xmlns:p14="http://schemas.microsoft.com/office/powerpoint/2010/main" val="3138235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F4706E83-80D5-D04A-BD3D-736BCB017E46}"/>
              </a:ext>
            </a:extLst>
          </p:cNvPr>
          <p:cNvSpPr txBox="1"/>
          <p:nvPr/>
        </p:nvSpPr>
        <p:spPr>
          <a:xfrm>
            <a:off x="7959435" y="1896590"/>
            <a:ext cx="2505361" cy="310213"/>
          </a:xfrm>
          <a:prstGeom prst="rect">
            <a:avLst/>
          </a:prstGeom>
          <a:noFill/>
        </p:spPr>
        <p:txBody>
          <a:bodyPr wrap="square" lIns="0" tIns="0" rIns="0" bIns="0" rtlCol="0">
            <a:spAutoFit/>
          </a:bodyPr>
          <a:lstStyle/>
          <a:p>
            <a:pPr algn="ctr">
              <a:lnSpc>
                <a:spcPct val="120000"/>
              </a:lnSpc>
            </a:pPr>
            <a:r>
              <a:rPr lang="en-US" i="1" dirty="0">
                <a:solidFill>
                  <a:schemeClr val="bg1"/>
                </a:solidFill>
                <a:latin typeface="Calibri" panose="020F0502020204030204" pitchFamily="34" charset="0"/>
                <a:ea typeface="Calibri" panose="020F0502020204030204" pitchFamily="34" charset="0"/>
                <a:cs typeface="Calibri" panose="020F0502020204030204" pitchFamily="34" charset="0"/>
              </a:rPr>
              <a:t>P </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.2910</a:t>
            </a:r>
          </a:p>
        </p:txBody>
      </p:sp>
      <p:sp>
        <p:nvSpPr>
          <p:cNvPr id="17" name="TextBox 16">
            <a:extLst>
              <a:ext uri="{FF2B5EF4-FFF2-40B4-BE49-F238E27FC236}">
                <a16:creationId xmlns:a16="http://schemas.microsoft.com/office/drawing/2014/main" id="{9681E3EF-AFCC-8947-A109-75B82EBFDE68}"/>
              </a:ext>
            </a:extLst>
          </p:cNvPr>
          <p:cNvSpPr txBox="1"/>
          <p:nvPr/>
        </p:nvSpPr>
        <p:spPr>
          <a:xfrm>
            <a:off x="5308564" y="2618218"/>
            <a:ext cx="5156237" cy="310213"/>
          </a:xfrm>
          <a:prstGeom prst="rect">
            <a:avLst/>
          </a:prstGeom>
          <a:noFill/>
        </p:spPr>
        <p:txBody>
          <a:bodyPr wrap="square" lIns="0" tIns="0" rIns="0" bIns="0" rtlCol="0">
            <a:spAutoFit/>
          </a:bodyPr>
          <a:lstStyle/>
          <a:p>
            <a:pPr algn="ctr">
              <a:lnSpc>
                <a:spcPct val="120000"/>
              </a:lnSpc>
            </a:pPr>
            <a:r>
              <a:rPr lang="en-US" i="1" dirty="0">
                <a:solidFill>
                  <a:schemeClr val="bg1"/>
                </a:solidFill>
                <a:latin typeface="Calibri" panose="020F0502020204030204" pitchFamily="34" charset="0"/>
                <a:ea typeface="Calibri" panose="020F0502020204030204" pitchFamily="34" charset="0"/>
                <a:cs typeface="Calibri" panose="020F0502020204030204" pitchFamily="34" charset="0"/>
              </a:rPr>
              <a:t>P</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 1.0000</a:t>
            </a:r>
          </a:p>
        </p:txBody>
      </p:sp>
      <p:sp>
        <p:nvSpPr>
          <p:cNvPr id="20" name="TextBox 19">
            <a:extLst>
              <a:ext uri="{FF2B5EF4-FFF2-40B4-BE49-F238E27FC236}">
                <a16:creationId xmlns:a16="http://schemas.microsoft.com/office/drawing/2014/main" id="{F2053582-1AC1-694B-8536-DA762AA267F4}"/>
              </a:ext>
            </a:extLst>
          </p:cNvPr>
          <p:cNvSpPr txBox="1"/>
          <p:nvPr/>
        </p:nvSpPr>
        <p:spPr>
          <a:xfrm>
            <a:off x="2927354" y="2212967"/>
            <a:ext cx="7537448" cy="310214"/>
          </a:xfrm>
          <a:prstGeom prst="rect">
            <a:avLst/>
          </a:prstGeom>
          <a:noFill/>
        </p:spPr>
        <p:txBody>
          <a:bodyPr wrap="square" lIns="0" tIns="0" rIns="0" bIns="0" rtlCol="0">
            <a:spAutoFit/>
          </a:bodyPr>
          <a:lstStyle/>
          <a:p>
            <a:pPr algn="ctr">
              <a:lnSpc>
                <a:spcPct val="120000"/>
              </a:lnSpc>
            </a:pPr>
            <a:r>
              <a:rPr lang="en-US" i="1" dirty="0">
                <a:solidFill>
                  <a:schemeClr val="bg1"/>
                </a:solidFill>
                <a:latin typeface="Calibri" panose="020F0502020204030204" pitchFamily="34" charset="0"/>
                <a:ea typeface="Calibri" panose="020F0502020204030204" pitchFamily="34" charset="0"/>
                <a:cs typeface="Calibri" panose="020F0502020204030204" pitchFamily="34" charset="0"/>
              </a:rPr>
              <a:t>P</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 .0971</a:t>
            </a:r>
          </a:p>
        </p:txBody>
      </p:sp>
      <p:sp>
        <p:nvSpPr>
          <p:cNvPr id="47" name="Rectangle 46">
            <a:extLst>
              <a:ext uri="{FF2B5EF4-FFF2-40B4-BE49-F238E27FC236}">
                <a16:creationId xmlns:a16="http://schemas.microsoft.com/office/drawing/2014/main" id="{42D732E4-E76E-924F-A2F7-919A464D99F0}"/>
              </a:ext>
            </a:extLst>
          </p:cNvPr>
          <p:cNvSpPr/>
          <p:nvPr/>
        </p:nvSpPr>
        <p:spPr>
          <a:xfrm>
            <a:off x="9497714" y="4399000"/>
            <a:ext cx="720000" cy="860407"/>
          </a:xfrm>
          <a:prstGeom prst="rect">
            <a:avLst/>
          </a:prstGeom>
          <a:solidFill>
            <a:schemeClr val="accent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xtBox 47">
            <a:extLst>
              <a:ext uri="{FF2B5EF4-FFF2-40B4-BE49-F238E27FC236}">
                <a16:creationId xmlns:a16="http://schemas.microsoft.com/office/drawing/2014/main" id="{0119A09E-303A-4E42-8DF6-102B72ED0C9D}"/>
              </a:ext>
            </a:extLst>
          </p:cNvPr>
          <p:cNvSpPr txBox="1"/>
          <p:nvPr/>
        </p:nvSpPr>
        <p:spPr>
          <a:xfrm>
            <a:off x="9482347" y="4086960"/>
            <a:ext cx="720000" cy="172465"/>
          </a:xfrm>
          <a:prstGeom prst="rect">
            <a:avLst/>
          </a:prstGeom>
          <a:noFill/>
        </p:spPr>
        <p:txBody>
          <a:bodyPr wrap="square" lIns="0" tIns="0" rIns="0" bIns="0" rtlCol="0">
            <a:noAutofit/>
          </a:bodyPr>
          <a:lstStyle/>
          <a:p>
            <a:pPr algn="ctr" defTabSz="914332"/>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32.8</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6" name="Rectangle 45">
            <a:extLst>
              <a:ext uri="{FF2B5EF4-FFF2-40B4-BE49-F238E27FC236}">
                <a16:creationId xmlns:a16="http://schemas.microsoft.com/office/drawing/2014/main" id="{0882818B-99F3-5E48-8F17-7B8464A11D69}"/>
              </a:ext>
            </a:extLst>
          </p:cNvPr>
          <p:cNvSpPr/>
          <p:nvPr/>
        </p:nvSpPr>
        <p:spPr>
          <a:xfrm>
            <a:off x="6952978" y="4133798"/>
            <a:ext cx="720000" cy="1115624"/>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A802B8E8-39D5-8543-A4D6-BC0398E26D24}"/>
              </a:ext>
            </a:extLst>
          </p:cNvPr>
          <p:cNvSpPr txBox="1"/>
          <p:nvPr/>
        </p:nvSpPr>
        <p:spPr>
          <a:xfrm>
            <a:off x="6940414" y="3824124"/>
            <a:ext cx="720000" cy="172465"/>
          </a:xfrm>
          <a:prstGeom prst="rect">
            <a:avLst/>
          </a:prstGeom>
          <a:noFill/>
        </p:spPr>
        <p:txBody>
          <a:bodyPr wrap="square" lIns="0" tIns="0" rIns="0" bIns="0" rtlCol="0">
            <a:noAutofit/>
          </a:bodyPr>
          <a:lstStyle/>
          <a:p>
            <a:pPr algn="ctr" defTabSz="914332"/>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42.9</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Rectangle 44">
            <a:extLst>
              <a:ext uri="{FF2B5EF4-FFF2-40B4-BE49-F238E27FC236}">
                <a16:creationId xmlns:a16="http://schemas.microsoft.com/office/drawing/2014/main" id="{C4CBE444-23B9-FC4E-8E12-C66676E2D4B8}"/>
              </a:ext>
            </a:extLst>
          </p:cNvPr>
          <p:cNvSpPr/>
          <p:nvPr/>
        </p:nvSpPr>
        <p:spPr>
          <a:xfrm>
            <a:off x="4403362" y="4412231"/>
            <a:ext cx="720000" cy="827208"/>
          </a:xfrm>
          <a:prstGeom prst="rect">
            <a:avLst/>
          </a:pr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769E88A9-E71E-9546-BBF3-4305ABC0F28C}"/>
              </a:ext>
            </a:extLst>
          </p:cNvPr>
          <p:cNvSpPr txBox="1"/>
          <p:nvPr/>
        </p:nvSpPr>
        <p:spPr>
          <a:xfrm>
            <a:off x="4385193" y="4102903"/>
            <a:ext cx="720000" cy="172465"/>
          </a:xfrm>
          <a:prstGeom prst="rect">
            <a:avLst/>
          </a:prstGeom>
          <a:noFill/>
        </p:spPr>
        <p:txBody>
          <a:bodyPr wrap="square" lIns="0" tIns="0" rIns="0" bIns="0" rtlCol="0">
            <a:noAutofit/>
          </a:bodyPr>
          <a:lstStyle/>
          <a:p>
            <a:pPr algn="ctr" defTabSz="914332"/>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32.2</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4" name="Rectangle 43">
            <a:extLst>
              <a:ext uri="{FF2B5EF4-FFF2-40B4-BE49-F238E27FC236}">
                <a16:creationId xmlns:a16="http://schemas.microsoft.com/office/drawing/2014/main" id="{961403DF-342A-A14A-B2F0-077277AB96C3}"/>
              </a:ext>
            </a:extLst>
          </p:cNvPr>
          <p:cNvSpPr/>
          <p:nvPr/>
        </p:nvSpPr>
        <p:spPr>
          <a:xfrm>
            <a:off x="1858626" y="3960151"/>
            <a:ext cx="720000" cy="1279287"/>
          </a:xfrm>
          <a:prstGeom prst="rect">
            <a:avLst/>
          </a:prstGeom>
          <a:solidFill>
            <a:schemeClr val="accent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C5143DDC-5B13-BD4C-9CB0-61305A506207}"/>
              </a:ext>
            </a:extLst>
          </p:cNvPr>
          <p:cNvSpPr txBox="1"/>
          <p:nvPr/>
        </p:nvSpPr>
        <p:spPr>
          <a:xfrm>
            <a:off x="1843259" y="3655159"/>
            <a:ext cx="720000" cy="172465"/>
          </a:xfrm>
          <a:prstGeom prst="rect">
            <a:avLst/>
          </a:prstGeom>
          <a:noFill/>
        </p:spPr>
        <p:txBody>
          <a:bodyPr wrap="square" lIns="0" tIns="0" rIns="0" bIns="0" rtlCol="0">
            <a:noAutofit/>
          </a:bodyPr>
          <a:lstStyle/>
          <a:p>
            <a:pPr algn="ctr" defTabSz="914332"/>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49.1</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Rectangle 39">
            <a:extLst>
              <a:ext uri="{FF2B5EF4-FFF2-40B4-BE49-F238E27FC236}">
                <a16:creationId xmlns:a16="http://schemas.microsoft.com/office/drawing/2014/main" id="{2829EA78-3615-5B4B-B63D-C9C22A71D1A9}"/>
              </a:ext>
            </a:extLst>
          </p:cNvPr>
          <p:cNvSpPr/>
          <p:nvPr/>
        </p:nvSpPr>
        <p:spPr>
          <a:xfrm>
            <a:off x="5127428" y="4469848"/>
            <a:ext cx="720000" cy="771493"/>
          </a:xfrm>
          <a:prstGeom prst="rect">
            <a:avLst/>
          </a:prstGeom>
          <a:pattFill prst="dkDnDiag">
            <a:fgClr>
              <a:schemeClr val="accent2"/>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2CE3E35B-961F-A94C-A2BA-64D29448E652}"/>
              </a:ext>
            </a:extLst>
          </p:cNvPr>
          <p:cNvSpPr/>
          <p:nvPr/>
        </p:nvSpPr>
        <p:spPr>
          <a:xfrm>
            <a:off x="10221780" y="4451845"/>
            <a:ext cx="720000" cy="795913"/>
          </a:xfrm>
          <a:prstGeom prst="rect">
            <a:avLst/>
          </a:prstGeom>
          <a:pattFill prst="dkDnDiag">
            <a:fgClr>
              <a:schemeClr val="accent3"/>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4651AE97-1D1E-084B-8B61-D3BD8DE56D6F}"/>
              </a:ext>
            </a:extLst>
          </p:cNvPr>
          <p:cNvSpPr txBox="1"/>
          <p:nvPr/>
        </p:nvSpPr>
        <p:spPr>
          <a:xfrm>
            <a:off x="10209080" y="4139805"/>
            <a:ext cx="720000" cy="172465"/>
          </a:xfrm>
          <a:prstGeom prst="rect">
            <a:avLst/>
          </a:prstGeom>
          <a:noFill/>
        </p:spPr>
        <p:txBody>
          <a:bodyPr wrap="square" lIns="0" tIns="0" rIns="0" bIns="0" rtlCol="0">
            <a:noAutofit/>
          </a:bodyPr>
          <a:lstStyle/>
          <a:p>
            <a:pPr algn="ctr" defTabSz="914332"/>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30.0</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3" name="Rectangle 42">
            <a:extLst>
              <a:ext uri="{FF2B5EF4-FFF2-40B4-BE49-F238E27FC236}">
                <a16:creationId xmlns:a16="http://schemas.microsoft.com/office/drawing/2014/main" id="{C1EFF7DB-A866-8446-9C3E-BD1067B5B6B6}"/>
              </a:ext>
            </a:extLst>
          </p:cNvPr>
          <p:cNvSpPr/>
          <p:nvPr/>
        </p:nvSpPr>
        <p:spPr>
          <a:xfrm>
            <a:off x="7673495" y="4193972"/>
            <a:ext cx="720000" cy="1053787"/>
          </a:xfrm>
          <a:prstGeom prst="rect">
            <a:avLst/>
          </a:prstGeom>
          <a:pattFill prst="dkDnDiag">
            <a:fgClr>
              <a:schemeClr val="accent1"/>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C95DC24F-7582-2244-95F7-A86FD4849024}"/>
              </a:ext>
            </a:extLst>
          </p:cNvPr>
          <p:cNvSpPr txBox="1"/>
          <p:nvPr/>
        </p:nvSpPr>
        <p:spPr>
          <a:xfrm>
            <a:off x="7669948" y="3884300"/>
            <a:ext cx="720000" cy="172465"/>
          </a:xfrm>
          <a:prstGeom prst="rect">
            <a:avLst/>
          </a:prstGeom>
          <a:noFill/>
        </p:spPr>
        <p:txBody>
          <a:bodyPr wrap="square" lIns="0" tIns="0" rIns="0" bIns="0" rtlCol="0">
            <a:noAutofit/>
          </a:bodyPr>
          <a:lstStyle/>
          <a:p>
            <a:pPr algn="ctr" defTabSz="914332"/>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40.2</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E7878DA7-5720-EC45-9D7B-9030A8C3562B}"/>
              </a:ext>
            </a:extLst>
          </p:cNvPr>
          <p:cNvSpPr txBox="1"/>
          <p:nvPr/>
        </p:nvSpPr>
        <p:spPr>
          <a:xfrm>
            <a:off x="5111925" y="4160522"/>
            <a:ext cx="720000" cy="172465"/>
          </a:xfrm>
          <a:prstGeom prst="rect">
            <a:avLst/>
          </a:prstGeom>
          <a:noFill/>
        </p:spPr>
        <p:txBody>
          <a:bodyPr wrap="square" lIns="0" tIns="0" rIns="0" bIns="0" rtlCol="0">
            <a:noAutofit/>
          </a:bodyPr>
          <a:lstStyle/>
          <a:p>
            <a:pPr algn="ctr" defTabSz="914332"/>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29.5</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3" name="Rectangle 52">
            <a:extLst>
              <a:ext uri="{FF2B5EF4-FFF2-40B4-BE49-F238E27FC236}">
                <a16:creationId xmlns:a16="http://schemas.microsoft.com/office/drawing/2014/main" id="{C09BDC88-CA45-D543-9876-3E4EF3DFBC3B}"/>
              </a:ext>
            </a:extLst>
          </p:cNvPr>
          <p:cNvSpPr/>
          <p:nvPr/>
        </p:nvSpPr>
        <p:spPr>
          <a:xfrm>
            <a:off x="2582692" y="4095565"/>
            <a:ext cx="720000" cy="1153857"/>
          </a:xfrm>
          <a:prstGeom prst="rect">
            <a:avLst/>
          </a:prstGeom>
          <a:pattFill prst="dkDnDiag">
            <a:fgClr>
              <a:schemeClr val="accent2">
                <a:lumMod val="40000"/>
                <a:lumOff val="60000"/>
              </a:schemeClr>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0F10206D-E0F8-4A47-BF11-B0054CAF87D7}"/>
              </a:ext>
            </a:extLst>
          </p:cNvPr>
          <p:cNvSpPr txBox="1"/>
          <p:nvPr/>
        </p:nvSpPr>
        <p:spPr>
          <a:xfrm>
            <a:off x="2569992" y="3790573"/>
            <a:ext cx="720000" cy="172465"/>
          </a:xfrm>
          <a:prstGeom prst="rect">
            <a:avLst/>
          </a:prstGeom>
          <a:noFill/>
        </p:spPr>
        <p:txBody>
          <a:bodyPr wrap="square" lIns="0" tIns="0" rIns="0" bIns="0" rtlCol="0">
            <a:noAutofit/>
          </a:bodyPr>
          <a:lstStyle/>
          <a:p>
            <a:pPr algn="ctr" defTabSz="914332"/>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43.8</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itle 2">
            <a:extLst>
              <a:ext uri="{FF2B5EF4-FFF2-40B4-BE49-F238E27FC236}">
                <a16:creationId xmlns:a16="http://schemas.microsoft.com/office/drawing/2014/main" id="{4204D761-529F-E24E-917E-E9FAA3A5BB50}"/>
              </a:ext>
            </a:extLst>
          </p:cNvPr>
          <p:cNvSpPr>
            <a:spLocks noGrp="1"/>
          </p:cNvSpPr>
          <p:nvPr>
            <p:ph type="title"/>
          </p:nvPr>
        </p:nvSpPr>
        <p:spPr/>
        <p:txBody>
          <a:bodyPr>
            <a:noAutofit/>
          </a:bodyPr>
          <a:lstStyle/>
          <a:p>
            <a:r>
              <a:rPr lang="en-GB" b="1" dirty="0">
                <a:ea typeface="Calibri" panose="020F0502020204030204" pitchFamily="34" charset="0"/>
                <a:cs typeface="Calibri" panose="020F0502020204030204" pitchFamily="34" charset="0"/>
              </a:rPr>
              <a:t>Semaglutide (GLP-1 RA): Improvement in Liver </a:t>
            </a:r>
            <a:r>
              <a:rPr lang="en-GB" dirty="0">
                <a:ea typeface="Calibri" panose="020F0502020204030204" pitchFamily="34" charset="0"/>
                <a:cs typeface="Calibri" panose="020F0502020204030204" pitchFamily="34" charset="0"/>
              </a:rPr>
              <a:t>F</a:t>
            </a:r>
            <a:r>
              <a:rPr lang="en-GB" b="1" dirty="0">
                <a:ea typeface="Calibri" panose="020F0502020204030204" pitchFamily="34" charset="0"/>
                <a:cs typeface="Calibri" panose="020F0502020204030204" pitchFamily="34" charset="0"/>
              </a:rPr>
              <a:t>ibrosis and No </a:t>
            </a:r>
            <a:r>
              <a:rPr lang="en-GB" dirty="0">
                <a:ea typeface="Calibri" panose="020F0502020204030204" pitchFamily="34" charset="0"/>
                <a:cs typeface="Calibri" panose="020F0502020204030204" pitchFamily="34" charset="0"/>
              </a:rPr>
              <a:t>W</a:t>
            </a:r>
            <a:r>
              <a:rPr lang="en-GB" b="1" dirty="0">
                <a:ea typeface="Calibri" panose="020F0502020204030204" pitchFamily="34" charset="0"/>
                <a:cs typeface="Calibri" panose="020F0502020204030204" pitchFamily="34" charset="0"/>
              </a:rPr>
              <a:t>orsening in </a:t>
            </a:r>
            <a:r>
              <a:rPr lang="en-GB" dirty="0">
                <a:ea typeface="Calibri" panose="020F0502020204030204" pitchFamily="34" charset="0"/>
                <a:cs typeface="Calibri" panose="020F0502020204030204" pitchFamily="34" charset="0"/>
              </a:rPr>
              <a:t>S</a:t>
            </a:r>
            <a:r>
              <a:rPr lang="en-GB" b="1" dirty="0">
                <a:ea typeface="Calibri" panose="020F0502020204030204" pitchFamily="34" charset="0"/>
                <a:cs typeface="Calibri" panose="020F0502020204030204" pitchFamily="34" charset="0"/>
              </a:rPr>
              <a:t>teatohepatitis</a:t>
            </a:r>
          </a:p>
        </p:txBody>
      </p:sp>
      <p:sp>
        <p:nvSpPr>
          <p:cNvPr id="8" name="Text Placeholder 12">
            <a:extLst>
              <a:ext uri="{FF2B5EF4-FFF2-40B4-BE49-F238E27FC236}">
                <a16:creationId xmlns:a16="http://schemas.microsoft.com/office/drawing/2014/main" id="{CD4A064B-86F9-8747-97C2-66C34A8CADB9}"/>
              </a:ext>
            </a:extLst>
          </p:cNvPr>
          <p:cNvSpPr>
            <a:spLocks noGrp="1"/>
          </p:cNvSpPr>
          <p:nvPr>
            <p:ph type="body" sz="quarter" idx="4294967295"/>
          </p:nvPr>
        </p:nvSpPr>
        <p:spPr>
          <a:xfrm>
            <a:off x="610592" y="5692775"/>
            <a:ext cx="10910888" cy="711968"/>
          </a:xfrm>
        </p:spPr>
        <p:txBody>
          <a:bodyPr/>
          <a:lstStyle/>
          <a:p>
            <a:r>
              <a:rPr lang="en-US" sz="1800" dirty="0">
                <a:ea typeface="Calibri" panose="020F0502020204030204" pitchFamily="34" charset="0"/>
                <a:cs typeface="Calibri" panose="020F0502020204030204" pitchFamily="34" charset="0"/>
              </a:rPr>
              <a:t>Data based on in-trial period; 2-sided </a:t>
            </a:r>
            <a:r>
              <a:rPr lang="en-US" sz="1800" i="1" dirty="0">
                <a:ea typeface="Calibri" panose="020F0502020204030204" pitchFamily="34" charset="0"/>
                <a:cs typeface="Calibri" panose="020F0502020204030204" pitchFamily="34" charset="0"/>
              </a:rPr>
              <a:t>P</a:t>
            </a:r>
            <a:r>
              <a:rPr lang="en-US" sz="1800" dirty="0">
                <a:ea typeface="Calibri" panose="020F0502020204030204" pitchFamily="34" charset="0"/>
                <a:cs typeface="Calibri" panose="020F0502020204030204" pitchFamily="34" charset="0"/>
              </a:rPr>
              <a:t> values from Cochran-Mantel-Haenszel test; patients with missing data handled as nonresponders; </a:t>
            </a:r>
            <a:r>
              <a:rPr lang="en-US" sz="1800" i="1" dirty="0">
                <a:ea typeface="Calibri" panose="020F0502020204030204" pitchFamily="34" charset="0"/>
                <a:cs typeface="Calibri" panose="020F0502020204030204" pitchFamily="34" charset="0"/>
              </a:rPr>
              <a:t>P</a:t>
            </a:r>
            <a:r>
              <a:rPr lang="en-US" sz="1800" dirty="0">
                <a:ea typeface="Calibri" panose="020F0502020204030204" pitchFamily="34" charset="0"/>
                <a:cs typeface="Calibri" panose="020F0502020204030204" pitchFamily="34" charset="0"/>
              </a:rPr>
              <a:t> &lt;.05 signifies statistical significance </a:t>
            </a:r>
          </a:p>
        </p:txBody>
      </p:sp>
      <p:cxnSp>
        <p:nvCxnSpPr>
          <p:cNvPr id="13" name="Straight Connector 12">
            <a:extLst>
              <a:ext uri="{FF2B5EF4-FFF2-40B4-BE49-F238E27FC236}">
                <a16:creationId xmlns:a16="http://schemas.microsoft.com/office/drawing/2014/main" id="{5981F68F-24E6-954D-949F-DA2527EDE44C}"/>
              </a:ext>
            </a:extLst>
          </p:cNvPr>
          <p:cNvCxnSpPr>
            <a:cxnSpLocks/>
          </p:cNvCxnSpPr>
          <p:nvPr/>
        </p:nvCxnSpPr>
        <p:spPr>
          <a:xfrm>
            <a:off x="7959436" y="2199781"/>
            <a:ext cx="250536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B1FD08F-A4A1-B14A-B3F8-8CE86AC7E81E}"/>
              </a:ext>
            </a:extLst>
          </p:cNvPr>
          <p:cNvCxnSpPr>
            <a:cxnSpLocks/>
          </p:cNvCxnSpPr>
          <p:nvPr/>
        </p:nvCxnSpPr>
        <p:spPr>
          <a:xfrm>
            <a:off x="5308564" y="2935970"/>
            <a:ext cx="515623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9495E71-600C-3D4F-BD0E-0A99E01A8CD3}"/>
              </a:ext>
            </a:extLst>
          </p:cNvPr>
          <p:cNvCxnSpPr>
            <a:cxnSpLocks/>
          </p:cNvCxnSpPr>
          <p:nvPr/>
        </p:nvCxnSpPr>
        <p:spPr>
          <a:xfrm>
            <a:off x="2927353" y="2517314"/>
            <a:ext cx="753744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51A996E-589F-A642-A7DF-34C2D399063F}"/>
              </a:ext>
            </a:extLst>
          </p:cNvPr>
          <p:cNvCxnSpPr/>
          <p:nvPr/>
        </p:nvCxnSpPr>
        <p:spPr>
          <a:xfrm>
            <a:off x="1216952" y="260782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09384E4-05C2-2549-9567-8D87FA539262}"/>
              </a:ext>
            </a:extLst>
          </p:cNvPr>
          <p:cNvSpPr txBox="1"/>
          <p:nvPr/>
        </p:nvSpPr>
        <p:spPr>
          <a:xfrm>
            <a:off x="814063" y="2500513"/>
            <a:ext cx="370125" cy="172465"/>
          </a:xfrm>
          <a:prstGeom prst="rect">
            <a:avLst/>
          </a:prstGeom>
          <a:noFill/>
        </p:spPr>
        <p:txBody>
          <a:bodyPr wrap="square" lIns="0" tIns="0" rIns="0" bIns="0" rtlCol="0" anchor="ctr">
            <a:noAutofit/>
          </a:bodyPr>
          <a:lstStyle/>
          <a:p>
            <a:pPr algn="r" defTabSz="914332">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100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CE16C860-A83F-DF4C-AEFD-2B571D1A9CFD}"/>
              </a:ext>
            </a:extLst>
          </p:cNvPr>
          <p:cNvSpPr txBox="1"/>
          <p:nvPr/>
        </p:nvSpPr>
        <p:spPr>
          <a:xfrm rot="16200000">
            <a:off x="-742249" y="3755249"/>
            <a:ext cx="2656635" cy="310213"/>
          </a:xfrm>
          <a:prstGeom prst="rect">
            <a:avLst/>
          </a:prstGeom>
          <a:noFill/>
        </p:spPr>
        <p:txBody>
          <a:bodyPr wrap="square" lIns="0" tIns="0" rIns="0" bIns="0" rtlCol="0">
            <a:spAutoFit/>
          </a:bodyPr>
          <a:lstStyle/>
          <a:p>
            <a:pPr algn="ctr" defTabSz="914332">
              <a:lnSpc>
                <a:spcPct val="120000"/>
              </a:lnSpc>
            </a:pPr>
            <a:r>
              <a:rPr lang="en-GB" b="1" dirty="0">
                <a:solidFill>
                  <a:schemeClr val="bg1"/>
                </a:solidFill>
                <a:latin typeface="Calibri" panose="020F0502020204030204" pitchFamily="34" charset="0"/>
                <a:ea typeface="Calibri" panose="020F0502020204030204" pitchFamily="34" charset="0"/>
                <a:cs typeface="Calibri" panose="020F0502020204030204" pitchFamily="34" charset="0"/>
              </a:rPr>
              <a:t>Patients (%)</a:t>
            </a:r>
          </a:p>
        </p:txBody>
      </p:sp>
      <p:sp>
        <p:nvSpPr>
          <p:cNvPr id="26" name="TextBox 25">
            <a:extLst>
              <a:ext uri="{FF2B5EF4-FFF2-40B4-BE49-F238E27FC236}">
                <a16:creationId xmlns:a16="http://schemas.microsoft.com/office/drawing/2014/main" id="{1BEB6B08-F2DC-5A4F-B550-91804F946482}"/>
              </a:ext>
            </a:extLst>
          </p:cNvPr>
          <p:cNvSpPr txBox="1"/>
          <p:nvPr/>
        </p:nvSpPr>
        <p:spPr>
          <a:xfrm>
            <a:off x="1584908" y="5326708"/>
            <a:ext cx="1992213" cy="341933"/>
          </a:xfrm>
          <a:prstGeom prst="rect">
            <a:avLst/>
          </a:prstGeom>
          <a:noFill/>
        </p:spPr>
        <p:txBody>
          <a:bodyPr wrap="square" lIns="0" tIns="0" rIns="0" bIns="0" rtlCol="0">
            <a:noAutofit/>
          </a:bodyPr>
          <a:lstStyle/>
          <a:p>
            <a:pPr algn="ctr" defTabSz="914332"/>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Semaglutide 0.1 mg</a:t>
            </a:r>
          </a:p>
        </p:txBody>
      </p:sp>
      <p:sp>
        <p:nvSpPr>
          <p:cNvPr id="27" name="TextBox 26">
            <a:extLst>
              <a:ext uri="{FF2B5EF4-FFF2-40B4-BE49-F238E27FC236}">
                <a16:creationId xmlns:a16="http://schemas.microsoft.com/office/drawing/2014/main" id="{907A44D8-3512-BA4B-BAF4-5C284A9DA7E1}"/>
              </a:ext>
            </a:extLst>
          </p:cNvPr>
          <p:cNvSpPr txBox="1"/>
          <p:nvPr/>
        </p:nvSpPr>
        <p:spPr>
          <a:xfrm>
            <a:off x="4134524" y="5334109"/>
            <a:ext cx="1992213" cy="238211"/>
          </a:xfrm>
          <a:prstGeom prst="rect">
            <a:avLst/>
          </a:prstGeom>
          <a:noFill/>
        </p:spPr>
        <p:txBody>
          <a:bodyPr wrap="square" lIns="0" tIns="0" rIns="0" bIns="0" rtlCol="0">
            <a:noAutofit/>
          </a:bodyPr>
          <a:lstStyle/>
          <a:p>
            <a:pPr algn="ctr" defTabSz="914332"/>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Semaglutide 0.2 mg</a:t>
            </a:r>
          </a:p>
        </p:txBody>
      </p:sp>
      <p:sp>
        <p:nvSpPr>
          <p:cNvPr id="28" name="TextBox 27">
            <a:extLst>
              <a:ext uri="{FF2B5EF4-FFF2-40B4-BE49-F238E27FC236}">
                <a16:creationId xmlns:a16="http://schemas.microsoft.com/office/drawing/2014/main" id="{A351FB32-8041-A049-9C0A-915C601809AD}"/>
              </a:ext>
            </a:extLst>
          </p:cNvPr>
          <p:cNvSpPr txBox="1"/>
          <p:nvPr/>
        </p:nvSpPr>
        <p:spPr>
          <a:xfrm>
            <a:off x="6684141" y="5336755"/>
            <a:ext cx="1992211" cy="201165"/>
          </a:xfrm>
          <a:prstGeom prst="rect">
            <a:avLst/>
          </a:prstGeom>
          <a:noFill/>
        </p:spPr>
        <p:txBody>
          <a:bodyPr wrap="square" lIns="0" tIns="0" rIns="0" bIns="0" rtlCol="0">
            <a:noAutofit/>
          </a:bodyPr>
          <a:lstStyle/>
          <a:p>
            <a:pPr algn="ctr" defTabSz="914332"/>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Semaglutide 0.4 mg</a:t>
            </a:r>
          </a:p>
        </p:txBody>
      </p:sp>
      <p:sp>
        <p:nvSpPr>
          <p:cNvPr id="29" name="TextBox 28">
            <a:extLst>
              <a:ext uri="{FF2B5EF4-FFF2-40B4-BE49-F238E27FC236}">
                <a16:creationId xmlns:a16="http://schemas.microsoft.com/office/drawing/2014/main" id="{5B8EEA2E-6768-7B4B-AF16-F8F2D0E16EA5}"/>
              </a:ext>
            </a:extLst>
          </p:cNvPr>
          <p:cNvSpPr txBox="1"/>
          <p:nvPr/>
        </p:nvSpPr>
        <p:spPr>
          <a:xfrm>
            <a:off x="9219799" y="5331947"/>
            <a:ext cx="1992211" cy="268520"/>
          </a:xfrm>
          <a:prstGeom prst="rect">
            <a:avLst/>
          </a:prstGeom>
          <a:noFill/>
        </p:spPr>
        <p:txBody>
          <a:bodyPr wrap="square" lIns="0" tIns="0" rIns="0" bIns="0" rtlCol="0">
            <a:noAutofit/>
          </a:bodyPr>
          <a:lstStyle/>
          <a:p>
            <a:pPr algn="ctr" defTabSz="914332"/>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Placebo</a:t>
            </a:r>
          </a:p>
        </p:txBody>
      </p:sp>
      <p:cxnSp>
        <p:nvCxnSpPr>
          <p:cNvPr id="30" name="Straight Connector 29">
            <a:extLst>
              <a:ext uri="{FF2B5EF4-FFF2-40B4-BE49-F238E27FC236}">
                <a16:creationId xmlns:a16="http://schemas.microsoft.com/office/drawing/2014/main" id="{CC55BD8C-3F18-DE46-9644-F71C862B6374}"/>
              </a:ext>
            </a:extLst>
          </p:cNvPr>
          <p:cNvCxnSpPr/>
          <p:nvPr/>
        </p:nvCxnSpPr>
        <p:spPr>
          <a:xfrm>
            <a:off x="1216952" y="313614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2B058E5-65D9-864F-9FA6-AE1425590CE2}"/>
              </a:ext>
            </a:extLst>
          </p:cNvPr>
          <p:cNvSpPr txBox="1"/>
          <p:nvPr/>
        </p:nvSpPr>
        <p:spPr>
          <a:xfrm>
            <a:off x="814063" y="3028833"/>
            <a:ext cx="370125" cy="172465"/>
          </a:xfrm>
          <a:prstGeom prst="rect">
            <a:avLst/>
          </a:prstGeom>
          <a:noFill/>
        </p:spPr>
        <p:txBody>
          <a:bodyPr wrap="square" lIns="0" tIns="0" rIns="0" bIns="0" rtlCol="0" anchor="ctr">
            <a:noAutofit/>
          </a:bodyPr>
          <a:lstStyle/>
          <a:p>
            <a:pPr algn="r" defTabSz="914332">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80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32" name="Straight Connector 31">
            <a:extLst>
              <a:ext uri="{FF2B5EF4-FFF2-40B4-BE49-F238E27FC236}">
                <a16:creationId xmlns:a16="http://schemas.microsoft.com/office/drawing/2014/main" id="{6F8515A1-2534-0943-9EA8-7B16BD9AC5FD}"/>
              </a:ext>
            </a:extLst>
          </p:cNvPr>
          <p:cNvCxnSpPr/>
          <p:nvPr/>
        </p:nvCxnSpPr>
        <p:spPr>
          <a:xfrm>
            <a:off x="1216952" y="36644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CD1AC8B-524C-8443-9044-23EA8936E423}"/>
              </a:ext>
            </a:extLst>
          </p:cNvPr>
          <p:cNvSpPr txBox="1"/>
          <p:nvPr/>
        </p:nvSpPr>
        <p:spPr>
          <a:xfrm>
            <a:off x="814063" y="3557153"/>
            <a:ext cx="370125" cy="172465"/>
          </a:xfrm>
          <a:prstGeom prst="rect">
            <a:avLst/>
          </a:prstGeom>
          <a:noFill/>
        </p:spPr>
        <p:txBody>
          <a:bodyPr wrap="square" lIns="0" tIns="0" rIns="0" bIns="0" rtlCol="0" anchor="ctr">
            <a:noAutofit/>
          </a:bodyPr>
          <a:lstStyle/>
          <a:p>
            <a:pPr algn="r" defTabSz="914332">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60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34" name="Straight Connector 33">
            <a:extLst>
              <a:ext uri="{FF2B5EF4-FFF2-40B4-BE49-F238E27FC236}">
                <a16:creationId xmlns:a16="http://schemas.microsoft.com/office/drawing/2014/main" id="{B09F2B07-284B-924D-91DA-69875009121F}"/>
              </a:ext>
            </a:extLst>
          </p:cNvPr>
          <p:cNvCxnSpPr/>
          <p:nvPr/>
        </p:nvCxnSpPr>
        <p:spPr>
          <a:xfrm>
            <a:off x="1216952" y="419278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8B1C0D9-AFE3-C849-B78A-16CC59BED5ED}"/>
              </a:ext>
            </a:extLst>
          </p:cNvPr>
          <p:cNvSpPr txBox="1"/>
          <p:nvPr/>
        </p:nvSpPr>
        <p:spPr>
          <a:xfrm>
            <a:off x="814063" y="4085473"/>
            <a:ext cx="370125" cy="172465"/>
          </a:xfrm>
          <a:prstGeom prst="rect">
            <a:avLst/>
          </a:prstGeom>
          <a:noFill/>
        </p:spPr>
        <p:txBody>
          <a:bodyPr wrap="square" lIns="0" tIns="0" rIns="0" bIns="0" rtlCol="0" anchor="ctr">
            <a:noAutofit/>
          </a:bodyPr>
          <a:lstStyle/>
          <a:p>
            <a:pPr algn="r" defTabSz="914332">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40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36" name="Straight Connector 35">
            <a:extLst>
              <a:ext uri="{FF2B5EF4-FFF2-40B4-BE49-F238E27FC236}">
                <a16:creationId xmlns:a16="http://schemas.microsoft.com/office/drawing/2014/main" id="{0E5768C1-0DC9-1B4A-9D1A-A122A940A11C}"/>
              </a:ext>
            </a:extLst>
          </p:cNvPr>
          <p:cNvCxnSpPr/>
          <p:nvPr/>
        </p:nvCxnSpPr>
        <p:spPr>
          <a:xfrm>
            <a:off x="1216952" y="472110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4AC03EC-DD89-BE43-85CC-6B4501C5B544}"/>
              </a:ext>
            </a:extLst>
          </p:cNvPr>
          <p:cNvSpPr txBox="1"/>
          <p:nvPr/>
        </p:nvSpPr>
        <p:spPr>
          <a:xfrm>
            <a:off x="814063" y="4613793"/>
            <a:ext cx="370125" cy="172465"/>
          </a:xfrm>
          <a:prstGeom prst="rect">
            <a:avLst/>
          </a:prstGeom>
          <a:noFill/>
        </p:spPr>
        <p:txBody>
          <a:bodyPr wrap="square" lIns="0" tIns="0" rIns="0" bIns="0" rtlCol="0" anchor="ctr">
            <a:noAutofit/>
          </a:bodyPr>
          <a:lstStyle/>
          <a:p>
            <a:pPr algn="r" defTabSz="914332">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20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C03FDC3D-365F-D542-A230-52322A7E1243}"/>
              </a:ext>
            </a:extLst>
          </p:cNvPr>
          <p:cNvSpPr txBox="1"/>
          <p:nvPr/>
        </p:nvSpPr>
        <p:spPr>
          <a:xfrm>
            <a:off x="814063" y="5142113"/>
            <a:ext cx="370125" cy="172465"/>
          </a:xfrm>
          <a:prstGeom prst="rect">
            <a:avLst/>
          </a:prstGeom>
          <a:noFill/>
        </p:spPr>
        <p:txBody>
          <a:bodyPr wrap="square" lIns="0" tIns="0" rIns="0" bIns="0" rtlCol="0" anchor="ctr">
            <a:noAutofit/>
          </a:bodyPr>
          <a:lstStyle/>
          <a:p>
            <a:pPr algn="r" defTabSz="914332">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0</a:t>
            </a:r>
            <a:endParaRPr lang="en-GB"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5FE3A1DB-7DF0-E7DC-6396-A61DA99D5607}"/>
              </a:ext>
            </a:extLst>
          </p:cNvPr>
          <p:cNvGrpSpPr/>
          <p:nvPr/>
        </p:nvGrpSpPr>
        <p:grpSpPr>
          <a:xfrm>
            <a:off x="1216954" y="2597023"/>
            <a:ext cx="10304065" cy="2662388"/>
            <a:chOff x="1216954" y="2597023"/>
            <a:chExt cx="10304065" cy="2662388"/>
          </a:xfrm>
        </p:grpSpPr>
        <p:cxnSp>
          <p:nvCxnSpPr>
            <p:cNvPr id="21" name="Straight Connector 20">
              <a:extLst>
                <a:ext uri="{FF2B5EF4-FFF2-40B4-BE49-F238E27FC236}">
                  <a16:creationId xmlns:a16="http://schemas.microsoft.com/office/drawing/2014/main" id="{86611802-E4E4-1043-877F-DAF8BA5BC836}"/>
                </a:ext>
              </a:extLst>
            </p:cNvPr>
            <p:cNvCxnSpPr>
              <a:cxnSpLocks/>
            </p:cNvCxnSpPr>
            <p:nvPr/>
          </p:nvCxnSpPr>
          <p:spPr>
            <a:xfrm>
              <a:off x="1281556" y="2597023"/>
              <a:ext cx="0" cy="26623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A315CE6-C3F9-FB4D-9394-B6CAC909FA26}"/>
                </a:ext>
              </a:extLst>
            </p:cNvPr>
            <p:cNvCxnSpPr>
              <a:cxnSpLocks/>
            </p:cNvCxnSpPr>
            <p:nvPr/>
          </p:nvCxnSpPr>
          <p:spPr>
            <a:xfrm>
              <a:off x="1216954" y="5249424"/>
              <a:ext cx="1030406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Content Placeholder 11">
            <a:extLst>
              <a:ext uri="{FF2B5EF4-FFF2-40B4-BE49-F238E27FC236}">
                <a16:creationId xmlns:a16="http://schemas.microsoft.com/office/drawing/2014/main" id="{25BD119A-FDD5-4BF5-B336-A19FA5295700}"/>
              </a:ext>
            </a:extLst>
          </p:cNvPr>
          <p:cNvSpPr txBox="1">
            <a:spLocks/>
          </p:cNvSpPr>
          <p:nvPr/>
        </p:nvSpPr>
        <p:spPr>
          <a:xfrm>
            <a:off x="1328188" y="1514626"/>
            <a:ext cx="10215811" cy="302812"/>
          </a:xfrm>
          <a:prstGeom prst="rect">
            <a:avLst/>
          </a:prstGeom>
        </p:spPr>
        <p:txBody>
          <a:bodyPr lIns="0" tIns="0" rIns="0" bIns="0" anchor="t"/>
          <a:lstStyle>
            <a:lvl1pPr marL="202500" indent="-202500" algn="l" defTabSz="685800" rtl="0" eaLnBrk="1" latinLnBrk="0" hangingPunct="1">
              <a:lnSpc>
                <a:spcPct val="100000"/>
              </a:lnSpc>
              <a:spcBef>
                <a:spcPts val="225"/>
              </a:spcBef>
              <a:spcAft>
                <a:spcPts val="450"/>
              </a:spcAft>
              <a:buFont typeface="Arial" panose="020B0604020202020204" pitchFamily="34" charset="0"/>
              <a:buChar char="•"/>
              <a:defRPr sz="1600" kern="1200">
                <a:solidFill>
                  <a:schemeClr val="tx2"/>
                </a:solidFill>
                <a:latin typeface="+mn-lt"/>
                <a:ea typeface="+mn-ea"/>
                <a:cs typeface="+mn-cs"/>
              </a:defRPr>
            </a:lvl1pPr>
            <a:lvl2pPr marL="405000" indent="-202500" algn="l" defTabSz="685800" rtl="0" eaLnBrk="1" latinLnBrk="0" hangingPunct="1">
              <a:lnSpc>
                <a:spcPct val="100000"/>
              </a:lnSpc>
              <a:spcBef>
                <a:spcPts val="225"/>
              </a:spcBef>
              <a:spcAft>
                <a:spcPts val="450"/>
              </a:spcAft>
              <a:buFont typeface="Arial" panose="020B0604020202020204" pitchFamily="34" charset="0"/>
              <a:buChar char="•"/>
              <a:defRPr sz="1400" kern="1200">
                <a:solidFill>
                  <a:schemeClr val="tx2"/>
                </a:solidFill>
                <a:latin typeface="+mn-lt"/>
                <a:ea typeface="+mn-ea"/>
                <a:cs typeface="+mn-cs"/>
              </a:defRPr>
            </a:lvl2pPr>
            <a:lvl3pPr marL="607500" indent="-202500" algn="l" defTabSz="685800" rtl="0" eaLnBrk="1" latinLnBrk="0" hangingPunct="1">
              <a:lnSpc>
                <a:spcPct val="100000"/>
              </a:lnSpc>
              <a:spcBef>
                <a:spcPts val="225"/>
              </a:spcBef>
              <a:spcAft>
                <a:spcPts val="450"/>
              </a:spcAft>
              <a:buFont typeface="Arial" panose="020B0604020202020204" pitchFamily="34" charset="0"/>
              <a:buChar char="•"/>
              <a:defRPr sz="1200" kern="1200">
                <a:solidFill>
                  <a:schemeClr val="tx2"/>
                </a:solidFill>
                <a:latin typeface="+mn-lt"/>
                <a:ea typeface="+mn-ea"/>
                <a:cs typeface="+mn-cs"/>
              </a:defRPr>
            </a:lvl3pPr>
            <a:lvl4pPr marL="0" indent="0" algn="l" defTabSz="685800" rtl="0" eaLnBrk="1" latinLnBrk="0" hangingPunct="1">
              <a:lnSpc>
                <a:spcPct val="100000"/>
              </a:lnSpc>
              <a:spcBef>
                <a:spcPts val="900"/>
              </a:spcBef>
              <a:spcAft>
                <a:spcPts val="900"/>
              </a:spcAft>
              <a:buFont typeface="Arial" panose="020B0604020202020204" pitchFamily="34" charset="0"/>
              <a:buChar char="​"/>
              <a:defRPr sz="1500" b="1" kern="1200">
                <a:solidFill>
                  <a:schemeClr val="tx2"/>
                </a:solidFill>
                <a:latin typeface="+mn-lt"/>
                <a:ea typeface="+mn-ea"/>
                <a:cs typeface="+mn-cs"/>
              </a:defRPr>
            </a:lvl4pPr>
            <a:lvl5pPr marL="0" indent="0" algn="l" defTabSz="685800" rtl="0" eaLnBrk="1" latinLnBrk="0" hangingPunct="1">
              <a:lnSpc>
                <a:spcPct val="100000"/>
              </a:lnSpc>
              <a:spcBef>
                <a:spcPts val="225"/>
              </a:spcBef>
              <a:spcAft>
                <a:spcPts val="450"/>
              </a:spcAft>
              <a:buFont typeface="Arial" panose="020B0604020202020204" pitchFamily="34" charset="0"/>
              <a:buChar char="​"/>
              <a:tabLst/>
              <a:defRPr sz="1500" kern="1200">
                <a:solidFill>
                  <a:schemeClr val="tx2"/>
                </a:solidFill>
                <a:latin typeface="+mn-lt"/>
                <a:ea typeface="+mn-ea"/>
                <a:cs typeface="+mn-cs"/>
              </a:defRPr>
            </a:lvl5pPr>
            <a:lvl6pPr marL="0" indent="0" algn="l" defTabSz="685800" rtl="0" eaLnBrk="1" latinLnBrk="0" hangingPunct="1">
              <a:lnSpc>
                <a:spcPct val="100000"/>
              </a:lnSpc>
              <a:spcBef>
                <a:spcPts val="900"/>
              </a:spcBef>
              <a:spcAft>
                <a:spcPts val="900"/>
              </a:spcAft>
              <a:buFont typeface="Arial" panose="020B0604020202020204" pitchFamily="34" charset="0"/>
              <a:buChar char="​"/>
              <a:defRPr sz="750" b="1" kern="1200">
                <a:solidFill>
                  <a:schemeClr val="tx2"/>
                </a:solidFill>
                <a:latin typeface="+mn-lt"/>
                <a:ea typeface="+mn-ea"/>
                <a:cs typeface="+mn-cs"/>
              </a:defRPr>
            </a:lvl6pPr>
            <a:lvl7pPr marL="0" indent="0" algn="l" defTabSz="685800" rtl="0" eaLnBrk="1" latinLnBrk="0" hangingPunct="1">
              <a:lnSpc>
                <a:spcPct val="100000"/>
              </a:lnSpc>
              <a:spcBef>
                <a:spcPts val="225"/>
              </a:spcBef>
              <a:spcAft>
                <a:spcPts val="450"/>
              </a:spcAft>
              <a:buFont typeface="Arial" panose="020B0604020202020204" pitchFamily="34" charset="0"/>
              <a:buChar char="​"/>
              <a:defRPr sz="750" b="0" kern="1200" baseline="0">
                <a:solidFill>
                  <a:schemeClr val="tx2"/>
                </a:solidFill>
                <a:latin typeface="+mn-lt"/>
                <a:ea typeface="+mn-ea"/>
                <a:cs typeface="+mn-cs"/>
              </a:defRPr>
            </a:lvl7pPr>
            <a:lvl8pPr marL="135000" indent="-135000" algn="l" defTabSz="685800" rtl="0" eaLnBrk="1" latinLnBrk="0" hangingPunct="1">
              <a:lnSpc>
                <a:spcPct val="100000"/>
              </a:lnSpc>
              <a:spcBef>
                <a:spcPts val="225"/>
              </a:spcBef>
              <a:spcAft>
                <a:spcPts val="450"/>
              </a:spcAft>
              <a:buFont typeface="Arial" panose="020B0604020202020204" pitchFamily="34" charset="0"/>
              <a:buChar char="•"/>
              <a:defRPr sz="750" kern="1200">
                <a:solidFill>
                  <a:schemeClr val="tx2"/>
                </a:solidFill>
                <a:latin typeface="+mn-lt"/>
                <a:ea typeface="+mn-ea"/>
                <a:cs typeface="+mn-cs"/>
              </a:defRPr>
            </a:lvl8pPr>
            <a:lvl9pPr marL="0" indent="0" algn="l" defTabSz="685800" rtl="0" eaLnBrk="1" latinLnBrk="0" hangingPunct="1">
              <a:lnSpc>
                <a:spcPct val="100000"/>
              </a:lnSpc>
              <a:spcBef>
                <a:spcPts val="0"/>
              </a:spcBef>
              <a:spcAft>
                <a:spcPts val="900"/>
              </a:spcAft>
              <a:buFont typeface="Arial" panose="020B0604020202020204" pitchFamily="34" charset="0"/>
              <a:buChar char="​"/>
              <a:defRPr sz="3300" kern="1200" baseline="0">
                <a:solidFill>
                  <a:schemeClr val="tx2"/>
                </a:solidFill>
                <a:latin typeface="+mn-lt"/>
                <a:ea typeface="+mn-ea"/>
                <a:cs typeface="+mn-cs"/>
              </a:defRPr>
            </a:lvl9pPr>
          </a:lstStyle>
          <a:p>
            <a:pPr marL="0" indent="0" algn="ctr">
              <a:buNone/>
            </a:pPr>
            <a:r>
              <a:rPr lang="en-GB" sz="2133" b="1" dirty="0">
                <a:solidFill>
                  <a:schemeClr val="bg1"/>
                </a:solidFill>
                <a:latin typeface="Calibri" panose="020F0502020204030204" pitchFamily="34" charset="0"/>
                <a:ea typeface="Calibri" panose="020F0502020204030204" pitchFamily="34" charset="0"/>
                <a:cs typeface="Calibri" panose="020F0502020204030204" pitchFamily="34" charset="0"/>
              </a:rPr>
              <a:t>Patients With Fibrosis Stage 2 or 3 at Baseline and All Randomized Patients</a:t>
            </a:r>
            <a:endParaRPr lang="en-US" sz="2133"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60A9230-1223-4D79-BC83-D602CA857BD8}"/>
              </a:ext>
            </a:extLst>
          </p:cNvPr>
          <p:cNvSpPr/>
          <p:nvPr/>
        </p:nvSpPr>
        <p:spPr>
          <a:xfrm>
            <a:off x="1634540" y="2624921"/>
            <a:ext cx="144000"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2667"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F0D5E9A-8A5A-4AB5-B42C-5FC5CD4E943B}"/>
              </a:ext>
            </a:extLst>
          </p:cNvPr>
          <p:cNvSpPr txBox="1"/>
          <p:nvPr/>
        </p:nvSpPr>
        <p:spPr>
          <a:xfrm>
            <a:off x="1877173" y="2560071"/>
            <a:ext cx="2894612" cy="553998"/>
          </a:xfrm>
          <a:prstGeom prst="rect">
            <a:avLst/>
          </a:prstGeom>
          <a:noFill/>
        </p:spPr>
        <p:txBody>
          <a:bodyPr wrap="square" lIns="0" tIns="0" rIns="0" bIns="0" rtlCol="0">
            <a:spAutoFit/>
          </a:bodyPr>
          <a:lstStyle/>
          <a:p>
            <a:pPr algn="l"/>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Patients with fibrosis</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stage 2 or 3 at baseline</a:t>
            </a:r>
          </a:p>
        </p:txBody>
      </p:sp>
      <p:sp>
        <p:nvSpPr>
          <p:cNvPr id="5" name="Rectangle 4">
            <a:extLst>
              <a:ext uri="{FF2B5EF4-FFF2-40B4-BE49-F238E27FC236}">
                <a16:creationId xmlns:a16="http://schemas.microsoft.com/office/drawing/2014/main" id="{DF287182-01A6-4BD6-AE0A-0E3C9E0BCB7A}"/>
              </a:ext>
            </a:extLst>
          </p:cNvPr>
          <p:cNvSpPr/>
          <p:nvPr/>
        </p:nvSpPr>
        <p:spPr>
          <a:xfrm>
            <a:off x="1634540" y="3282983"/>
            <a:ext cx="144000" cy="144000"/>
          </a:xfrm>
          <a:prstGeom prst="rect">
            <a:avLst/>
          </a:prstGeom>
          <a:pattFill prst="dkDnDiag">
            <a:fgClr>
              <a:schemeClr val="accent2">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2667"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6365406-1C98-4C97-B475-B142B9C7DD0C}"/>
              </a:ext>
            </a:extLst>
          </p:cNvPr>
          <p:cNvSpPr txBox="1"/>
          <p:nvPr/>
        </p:nvSpPr>
        <p:spPr>
          <a:xfrm>
            <a:off x="1877173" y="3178663"/>
            <a:ext cx="2894612" cy="310213"/>
          </a:xfrm>
          <a:prstGeom prst="rect">
            <a:avLst/>
          </a:prstGeom>
          <a:noFill/>
        </p:spPr>
        <p:txBody>
          <a:bodyPr wrap="square" lIns="0" tIns="0" rIns="0" bIns="0" rtlCol="0">
            <a:spAutoFit/>
          </a:bodyPr>
          <a:lstStyle/>
          <a:p>
            <a:pPr algn="l">
              <a:lnSpc>
                <a:spcPct val="120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All randomized patients</a:t>
            </a:r>
          </a:p>
        </p:txBody>
      </p:sp>
      <p:grpSp>
        <p:nvGrpSpPr>
          <p:cNvPr id="25" name="Group 24">
            <a:extLst>
              <a:ext uri="{FF2B5EF4-FFF2-40B4-BE49-F238E27FC236}">
                <a16:creationId xmlns:a16="http://schemas.microsoft.com/office/drawing/2014/main" id="{01B92D92-FC84-B8AC-91F9-165DF603C7C8}"/>
              </a:ext>
            </a:extLst>
          </p:cNvPr>
          <p:cNvGrpSpPr/>
          <p:nvPr/>
        </p:nvGrpSpPr>
        <p:grpSpPr>
          <a:xfrm rot="5400000">
            <a:off x="6347426" y="166939"/>
            <a:ext cx="107128" cy="10240060"/>
            <a:chOff x="1216952" y="2344705"/>
            <a:chExt cx="64605" cy="2113280"/>
          </a:xfrm>
        </p:grpSpPr>
        <p:cxnSp>
          <p:nvCxnSpPr>
            <p:cNvPr id="56" name="Straight Connector 55">
              <a:extLst>
                <a:ext uri="{FF2B5EF4-FFF2-40B4-BE49-F238E27FC236}">
                  <a16:creationId xmlns:a16="http://schemas.microsoft.com/office/drawing/2014/main" id="{0BC403A4-5618-625D-B2F1-B39829CAA219}"/>
                </a:ext>
              </a:extLst>
            </p:cNvPr>
            <p:cNvCxnSpPr/>
            <p:nvPr/>
          </p:nvCxnSpPr>
          <p:spPr>
            <a:xfrm>
              <a:off x="1216952" y="234470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DF50DBD-8E8C-552C-4E7C-A240E42CA3B3}"/>
                </a:ext>
              </a:extLst>
            </p:cNvPr>
            <p:cNvCxnSpPr/>
            <p:nvPr/>
          </p:nvCxnSpPr>
          <p:spPr>
            <a:xfrm>
              <a:off x="1216952" y="287302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E1A0AC1-130E-1519-1B21-5CDC0B03D2DA}"/>
                </a:ext>
              </a:extLst>
            </p:cNvPr>
            <p:cNvCxnSpPr/>
            <p:nvPr/>
          </p:nvCxnSpPr>
          <p:spPr>
            <a:xfrm>
              <a:off x="1216952" y="340134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27822D6-0CC7-8944-3877-4C62702EB888}"/>
                </a:ext>
              </a:extLst>
            </p:cNvPr>
            <p:cNvCxnSpPr/>
            <p:nvPr/>
          </p:nvCxnSpPr>
          <p:spPr>
            <a:xfrm>
              <a:off x="1216952" y="392966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75C7D56-4ED9-5517-7919-EBAED0EEF5F0}"/>
                </a:ext>
              </a:extLst>
            </p:cNvPr>
            <p:cNvCxnSpPr/>
            <p:nvPr/>
          </p:nvCxnSpPr>
          <p:spPr>
            <a:xfrm>
              <a:off x="1216952" y="445798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ext Placeholder 2">
            <a:extLst>
              <a:ext uri="{FF2B5EF4-FFF2-40B4-BE49-F238E27FC236}">
                <a16:creationId xmlns:a16="http://schemas.microsoft.com/office/drawing/2014/main" id="{D70D7D78-22A9-6002-8F8A-4844C4D9FBE5}"/>
              </a:ext>
            </a:extLst>
          </p:cNvPr>
          <p:cNvSpPr txBox="1">
            <a:spLocks/>
          </p:cNvSpPr>
          <p:nvPr/>
        </p:nvSpPr>
        <p:spPr>
          <a:xfrm>
            <a:off x="497369" y="6387313"/>
            <a:ext cx="2906928" cy="244954"/>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lang="en-GB" sz="1067" i="1"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i="0" dirty="0">
                <a:solidFill>
                  <a:schemeClr val="bg2"/>
                </a:solidFill>
              </a:rPr>
              <a:t>Newsome. NEJM. 2021;384:1113.</a:t>
            </a:r>
          </a:p>
        </p:txBody>
      </p:sp>
    </p:spTree>
    <p:extLst>
      <p:ext uri="{BB962C8B-B14F-4D97-AF65-F5344CB8AC3E}">
        <p14:creationId xmlns:p14="http://schemas.microsoft.com/office/powerpoint/2010/main" val="2553889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0" name="Straight Connector 719">
            <a:extLst>
              <a:ext uri="{FF2B5EF4-FFF2-40B4-BE49-F238E27FC236}">
                <a16:creationId xmlns:a16="http://schemas.microsoft.com/office/drawing/2014/main" id="{8FDD4AD8-C815-4D34-A229-C3F1AA8343DE}"/>
              </a:ext>
            </a:extLst>
          </p:cNvPr>
          <p:cNvCxnSpPr>
            <a:cxnSpLocks/>
          </p:cNvCxnSpPr>
          <p:nvPr/>
        </p:nvCxnSpPr>
        <p:spPr>
          <a:xfrm rot="5400000">
            <a:off x="9904784" y="5364037"/>
            <a:ext cx="0" cy="384745"/>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721" name="Triangle 1508">
            <a:extLst>
              <a:ext uri="{FF2B5EF4-FFF2-40B4-BE49-F238E27FC236}">
                <a16:creationId xmlns:a16="http://schemas.microsoft.com/office/drawing/2014/main" id="{2E23F26E-A223-4B01-AD90-463B4B61B091}"/>
              </a:ext>
            </a:extLst>
          </p:cNvPr>
          <p:cNvSpPr/>
          <p:nvPr/>
        </p:nvSpPr>
        <p:spPr>
          <a:xfrm rot="10800000" flipH="1">
            <a:off x="9863131" y="5513745"/>
            <a:ext cx="85234" cy="852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54">
              <a:defRPr/>
            </a:pP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B30BFD95-45B4-410D-8BAC-C153FFF5DEAB}"/>
              </a:ext>
            </a:extLst>
          </p:cNvPr>
          <p:cNvSpPr>
            <a:spLocks noGrp="1"/>
          </p:cNvSpPr>
          <p:nvPr>
            <p:ph type="title"/>
          </p:nvPr>
        </p:nvSpPr>
        <p:spPr/>
        <p:txBody>
          <a:bodyPr/>
          <a:lstStyle/>
          <a:p>
            <a:r>
              <a:rPr lang="en-GB" b="1" dirty="0">
                <a:latin typeface="+mn-lt"/>
              </a:rPr>
              <a:t>Semaglutide (GLP-1 RA): Changes in</a:t>
            </a:r>
            <a:br>
              <a:rPr lang="en-GB" b="1" dirty="0">
                <a:latin typeface="+mn-lt"/>
              </a:rPr>
            </a:br>
            <a:r>
              <a:rPr lang="en-GB" b="1" dirty="0">
                <a:latin typeface="+mn-lt"/>
              </a:rPr>
              <a:t>Body </a:t>
            </a:r>
            <a:r>
              <a:rPr lang="en-GB" dirty="0">
                <a:latin typeface="+mn-lt"/>
              </a:rPr>
              <a:t>W</a:t>
            </a:r>
            <a:r>
              <a:rPr lang="en-GB" b="1" dirty="0">
                <a:latin typeface="+mn-lt"/>
              </a:rPr>
              <a:t>eight and A1C</a:t>
            </a:r>
          </a:p>
        </p:txBody>
      </p:sp>
      <p:sp>
        <p:nvSpPr>
          <p:cNvPr id="5" name="Text Placeholder 4">
            <a:extLst>
              <a:ext uri="{FF2B5EF4-FFF2-40B4-BE49-F238E27FC236}">
                <a16:creationId xmlns:a16="http://schemas.microsoft.com/office/drawing/2014/main" id="{343DD65C-F691-4A1C-998C-FA8B6F9301A8}"/>
              </a:ext>
            </a:extLst>
          </p:cNvPr>
          <p:cNvSpPr>
            <a:spLocks noGrp="1"/>
          </p:cNvSpPr>
          <p:nvPr>
            <p:ph idx="1"/>
          </p:nvPr>
        </p:nvSpPr>
        <p:spPr>
          <a:xfrm>
            <a:off x="615735" y="5672429"/>
            <a:ext cx="10877529" cy="635607"/>
          </a:xfrm>
        </p:spPr>
        <p:txBody>
          <a:bodyPr anchor="b"/>
          <a:lstStyle/>
          <a:p>
            <a:r>
              <a:rPr lang="en-US" sz="1800" dirty="0"/>
              <a:t>In-trial data; data are observed means with standard error of mean; change from baseline values </a:t>
            </a:r>
            <a:br>
              <a:rPr lang="en-US" sz="1800" dirty="0"/>
            </a:br>
            <a:r>
              <a:rPr lang="en-US" sz="1800" dirty="0"/>
              <a:t>are estimated means </a:t>
            </a:r>
          </a:p>
        </p:txBody>
      </p:sp>
      <p:sp>
        <p:nvSpPr>
          <p:cNvPr id="711" name="Rectangle 710">
            <a:extLst>
              <a:ext uri="{FF2B5EF4-FFF2-40B4-BE49-F238E27FC236}">
                <a16:creationId xmlns:a16="http://schemas.microsoft.com/office/drawing/2014/main" id="{0133E8D3-C1BC-48BD-BD72-EB68E4DFC34E}"/>
              </a:ext>
            </a:extLst>
          </p:cNvPr>
          <p:cNvSpPr/>
          <p:nvPr/>
        </p:nvSpPr>
        <p:spPr>
          <a:xfrm rot="2700000">
            <a:off x="4268871" y="5536292"/>
            <a:ext cx="53692" cy="5369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54">
              <a:defRPr/>
            </a:pP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26" name="TextBox 725">
            <a:extLst>
              <a:ext uri="{FF2B5EF4-FFF2-40B4-BE49-F238E27FC236}">
                <a16:creationId xmlns:a16="http://schemas.microsoft.com/office/drawing/2014/main" id="{4DD4CD37-997B-42AF-9B8C-AF536C4B9801}"/>
              </a:ext>
            </a:extLst>
          </p:cNvPr>
          <p:cNvSpPr txBox="1"/>
          <p:nvPr/>
        </p:nvSpPr>
        <p:spPr>
          <a:xfrm>
            <a:off x="1760790" y="5445094"/>
            <a:ext cx="2164161" cy="222616"/>
          </a:xfrm>
          <a:prstGeom prst="rect">
            <a:avLst/>
          </a:prstGeom>
          <a:noFill/>
        </p:spPr>
        <p:txBody>
          <a:bodyPr wrap="square" lIns="0" tIns="0" rIns="0" bIns="0" rtlCol="0">
            <a:noAutofit/>
          </a:bodyPr>
          <a:lstStyle/>
          <a:p>
            <a:pPr defTabSz="914332">
              <a:defRP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Semaglutide 0.1 mg</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728" name="Straight Connector 727">
            <a:extLst>
              <a:ext uri="{FF2B5EF4-FFF2-40B4-BE49-F238E27FC236}">
                <a16:creationId xmlns:a16="http://schemas.microsoft.com/office/drawing/2014/main" id="{2FF58E94-C96A-41BC-B620-8520C04E31A1}"/>
              </a:ext>
            </a:extLst>
          </p:cNvPr>
          <p:cNvCxnSpPr>
            <a:cxnSpLocks/>
          </p:cNvCxnSpPr>
          <p:nvPr/>
        </p:nvCxnSpPr>
        <p:spPr>
          <a:xfrm rot="5400000">
            <a:off x="1481416" y="5364037"/>
            <a:ext cx="0" cy="384745"/>
          </a:xfrm>
          <a:prstGeom prst="line">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29" name="Triangle 1487">
            <a:extLst>
              <a:ext uri="{FF2B5EF4-FFF2-40B4-BE49-F238E27FC236}">
                <a16:creationId xmlns:a16="http://schemas.microsoft.com/office/drawing/2014/main" id="{C3ED45C3-90AA-4168-82BB-71D84C456184}"/>
              </a:ext>
            </a:extLst>
          </p:cNvPr>
          <p:cNvSpPr/>
          <p:nvPr/>
        </p:nvSpPr>
        <p:spPr>
          <a:xfrm flipH="1">
            <a:off x="1439763" y="5513745"/>
            <a:ext cx="85234" cy="85234"/>
          </a:xfrm>
          <a:prstGeom prst="triangl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54">
              <a:defRPr/>
            </a:pP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724" name="Straight Connector 723">
            <a:extLst>
              <a:ext uri="{FF2B5EF4-FFF2-40B4-BE49-F238E27FC236}">
                <a16:creationId xmlns:a16="http://schemas.microsoft.com/office/drawing/2014/main" id="{4B59F188-E97A-458D-9CF5-D6C223F433C3}"/>
              </a:ext>
            </a:extLst>
          </p:cNvPr>
          <p:cNvCxnSpPr>
            <a:cxnSpLocks/>
          </p:cNvCxnSpPr>
          <p:nvPr/>
        </p:nvCxnSpPr>
        <p:spPr>
          <a:xfrm rot="5400000">
            <a:off x="4289206" y="5364038"/>
            <a:ext cx="0" cy="384745"/>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725" name="TextBox 724">
            <a:extLst>
              <a:ext uri="{FF2B5EF4-FFF2-40B4-BE49-F238E27FC236}">
                <a16:creationId xmlns:a16="http://schemas.microsoft.com/office/drawing/2014/main" id="{68552CD8-8ABF-45B8-B128-5ABCDB818E9B}"/>
              </a:ext>
            </a:extLst>
          </p:cNvPr>
          <p:cNvSpPr txBox="1"/>
          <p:nvPr/>
        </p:nvSpPr>
        <p:spPr>
          <a:xfrm>
            <a:off x="4568579" y="5445094"/>
            <a:ext cx="2164161" cy="222616"/>
          </a:xfrm>
          <a:prstGeom prst="rect">
            <a:avLst/>
          </a:prstGeom>
          <a:noFill/>
        </p:spPr>
        <p:txBody>
          <a:bodyPr wrap="square" lIns="0" tIns="0" rIns="0" bIns="0" rtlCol="0">
            <a:noAutofit/>
          </a:bodyPr>
          <a:lstStyle/>
          <a:p>
            <a:pPr defTabSz="914332">
              <a:defRP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Semaglutide 0.2 mg</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22" name="TextBox 721">
            <a:extLst>
              <a:ext uri="{FF2B5EF4-FFF2-40B4-BE49-F238E27FC236}">
                <a16:creationId xmlns:a16="http://schemas.microsoft.com/office/drawing/2014/main" id="{2BBBE2B8-C23D-4E11-979F-3F4A60AC069B}"/>
              </a:ext>
            </a:extLst>
          </p:cNvPr>
          <p:cNvSpPr txBox="1"/>
          <p:nvPr/>
        </p:nvSpPr>
        <p:spPr>
          <a:xfrm>
            <a:off x="7376367" y="5445094"/>
            <a:ext cx="2164161" cy="222616"/>
          </a:xfrm>
          <a:prstGeom prst="rect">
            <a:avLst/>
          </a:prstGeom>
          <a:noFill/>
        </p:spPr>
        <p:txBody>
          <a:bodyPr wrap="square" lIns="0" tIns="0" rIns="0" bIns="0" rtlCol="0">
            <a:noAutofit/>
          </a:bodyPr>
          <a:lstStyle/>
          <a:p>
            <a:pPr defTabSz="914332">
              <a:defRP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Semaglutide 0.4 mg</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723" name="Straight Connector 722">
            <a:extLst>
              <a:ext uri="{FF2B5EF4-FFF2-40B4-BE49-F238E27FC236}">
                <a16:creationId xmlns:a16="http://schemas.microsoft.com/office/drawing/2014/main" id="{B2D46B00-83A2-40A6-A588-F3680E9D909D}"/>
              </a:ext>
            </a:extLst>
          </p:cNvPr>
          <p:cNvCxnSpPr>
            <a:cxnSpLocks/>
          </p:cNvCxnSpPr>
          <p:nvPr/>
        </p:nvCxnSpPr>
        <p:spPr>
          <a:xfrm rot="5400000">
            <a:off x="7096994" y="5364038"/>
            <a:ext cx="0" cy="38474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18" name="TextBox 717">
            <a:extLst>
              <a:ext uri="{FF2B5EF4-FFF2-40B4-BE49-F238E27FC236}">
                <a16:creationId xmlns:a16="http://schemas.microsoft.com/office/drawing/2014/main" id="{D64EFC8F-E792-48CC-B7DB-DCB22F28C893}"/>
              </a:ext>
            </a:extLst>
          </p:cNvPr>
          <p:cNvSpPr txBox="1"/>
          <p:nvPr/>
        </p:nvSpPr>
        <p:spPr>
          <a:xfrm>
            <a:off x="10184157" y="5445094"/>
            <a:ext cx="774269" cy="242911"/>
          </a:xfrm>
          <a:prstGeom prst="rect">
            <a:avLst/>
          </a:prstGeom>
          <a:noFill/>
        </p:spPr>
        <p:txBody>
          <a:bodyPr wrap="square" lIns="0" tIns="0" rIns="0" bIns="0" rtlCol="0">
            <a:noAutofit/>
          </a:bodyPr>
          <a:lstStyle/>
          <a:p>
            <a:pPr defTabSz="914332">
              <a:defRP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Placebo</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13" name="Oval 712">
            <a:extLst>
              <a:ext uri="{FF2B5EF4-FFF2-40B4-BE49-F238E27FC236}">
                <a16:creationId xmlns:a16="http://schemas.microsoft.com/office/drawing/2014/main" id="{85F8A5FE-3058-44BF-878E-F3700A9EFB2C}"/>
              </a:ext>
            </a:extLst>
          </p:cNvPr>
          <p:cNvSpPr>
            <a:spLocks/>
          </p:cNvSpPr>
          <p:nvPr/>
        </p:nvSpPr>
        <p:spPr>
          <a:xfrm>
            <a:off x="7071600" y="5536404"/>
            <a:ext cx="40269" cy="40269"/>
          </a:xfrm>
          <a:prstGeom prst="ellipse">
            <a:avLst/>
          </a:prstGeom>
          <a:solidFill>
            <a:schemeClr val="accent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defTabSz="914354">
              <a:defRPr/>
            </a:pP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59" name="Text Placeholder 4">
            <a:extLst>
              <a:ext uri="{FF2B5EF4-FFF2-40B4-BE49-F238E27FC236}">
                <a16:creationId xmlns:a16="http://schemas.microsoft.com/office/drawing/2014/main" id="{3D31848B-79A4-4E49-A00B-2825A1182535}"/>
              </a:ext>
            </a:extLst>
          </p:cNvPr>
          <p:cNvSpPr txBox="1">
            <a:spLocks/>
          </p:cNvSpPr>
          <p:nvPr/>
        </p:nvSpPr>
        <p:spPr>
          <a:xfrm>
            <a:off x="711705" y="6685393"/>
            <a:ext cx="10896001" cy="324000"/>
          </a:xfrm>
          <a:prstGeom prst="rect">
            <a:avLst/>
          </a:prstGeom>
        </p:spPr>
        <p:txBody>
          <a:bodyPr vert="horz" lIns="0" tIns="0" rIns="0" bIns="0" rtlCol="0" anchor="b">
            <a:noAutofit/>
          </a:bodyPr>
          <a:lstStyle>
            <a:lvl1pPr marL="0" indent="0" algn="l" defTabSz="685800" rtl="0" eaLnBrk="1" latinLnBrk="0" hangingPunct="1">
              <a:lnSpc>
                <a:spcPct val="100000"/>
              </a:lnSpc>
              <a:spcBef>
                <a:spcPts val="225"/>
              </a:spcBef>
              <a:spcAft>
                <a:spcPts val="450"/>
              </a:spcAft>
              <a:buFont typeface="Arial" panose="020B0604020202020204" pitchFamily="34" charset="0"/>
              <a:buNone/>
              <a:defRPr sz="800" i="1" kern="1200">
                <a:solidFill>
                  <a:schemeClr val="tx2"/>
                </a:solidFill>
                <a:latin typeface="+mn-lt"/>
                <a:ea typeface="+mn-ea"/>
                <a:cs typeface="+mn-cs"/>
              </a:defRPr>
            </a:lvl1pPr>
            <a:lvl2pPr marL="405000" indent="-202500" algn="l" defTabSz="685800" rtl="0" eaLnBrk="1" latinLnBrk="0" hangingPunct="1">
              <a:lnSpc>
                <a:spcPct val="100000"/>
              </a:lnSpc>
              <a:spcBef>
                <a:spcPts val="225"/>
              </a:spcBef>
              <a:spcAft>
                <a:spcPts val="450"/>
              </a:spcAft>
              <a:buFont typeface="Arial" panose="020B0604020202020204" pitchFamily="34" charset="0"/>
              <a:buChar char="•"/>
              <a:defRPr sz="1400" kern="1200">
                <a:solidFill>
                  <a:schemeClr val="tx2"/>
                </a:solidFill>
                <a:latin typeface="+mn-lt"/>
                <a:ea typeface="+mn-ea"/>
                <a:cs typeface="+mn-cs"/>
              </a:defRPr>
            </a:lvl2pPr>
            <a:lvl3pPr marL="607500" indent="-202500" algn="l" defTabSz="685800" rtl="0" eaLnBrk="1" latinLnBrk="0" hangingPunct="1">
              <a:lnSpc>
                <a:spcPct val="100000"/>
              </a:lnSpc>
              <a:spcBef>
                <a:spcPts val="225"/>
              </a:spcBef>
              <a:spcAft>
                <a:spcPts val="450"/>
              </a:spcAft>
              <a:buFont typeface="Arial" panose="020B0604020202020204" pitchFamily="34" charset="0"/>
              <a:buChar char="•"/>
              <a:defRPr sz="1200" kern="1200">
                <a:solidFill>
                  <a:schemeClr val="tx2"/>
                </a:solidFill>
                <a:latin typeface="+mn-lt"/>
                <a:ea typeface="+mn-ea"/>
                <a:cs typeface="+mn-cs"/>
              </a:defRPr>
            </a:lvl3pPr>
            <a:lvl4pPr marL="0" indent="0" algn="l" defTabSz="685800" rtl="0" eaLnBrk="1" latinLnBrk="0" hangingPunct="1">
              <a:lnSpc>
                <a:spcPct val="100000"/>
              </a:lnSpc>
              <a:spcBef>
                <a:spcPts val="900"/>
              </a:spcBef>
              <a:spcAft>
                <a:spcPts val="900"/>
              </a:spcAft>
              <a:buFont typeface="Arial" panose="020B0604020202020204" pitchFamily="34" charset="0"/>
              <a:buChar char="​"/>
              <a:defRPr sz="1500" b="1" kern="1200">
                <a:solidFill>
                  <a:schemeClr val="tx2"/>
                </a:solidFill>
                <a:latin typeface="+mn-lt"/>
                <a:ea typeface="+mn-ea"/>
                <a:cs typeface="+mn-cs"/>
              </a:defRPr>
            </a:lvl4pPr>
            <a:lvl5pPr marL="0" indent="0" algn="l" defTabSz="685800" rtl="0" eaLnBrk="1" latinLnBrk="0" hangingPunct="1">
              <a:lnSpc>
                <a:spcPct val="100000"/>
              </a:lnSpc>
              <a:spcBef>
                <a:spcPts val="225"/>
              </a:spcBef>
              <a:spcAft>
                <a:spcPts val="450"/>
              </a:spcAft>
              <a:buFont typeface="Arial" panose="020B0604020202020204" pitchFamily="34" charset="0"/>
              <a:buChar char="​"/>
              <a:tabLst/>
              <a:defRPr sz="1500" kern="1200">
                <a:solidFill>
                  <a:schemeClr val="tx2"/>
                </a:solidFill>
                <a:latin typeface="+mn-lt"/>
                <a:ea typeface="+mn-ea"/>
                <a:cs typeface="+mn-cs"/>
              </a:defRPr>
            </a:lvl5pPr>
            <a:lvl6pPr marL="0" indent="0" algn="l" defTabSz="685800" rtl="0" eaLnBrk="1" latinLnBrk="0" hangingPunct="1">
              <a:lnSpc>
                <a:spcPct val="100000"/>
              </a:lnSpc>
              <a:spcBef>
                <a:spcPts val="900"/>
              </a:spcBef>
              <a:spcAft>
                <a:spcPts val="900"/>
              </a:spcAft>
              <a:buFont typeface="Arial" panose="020B0604020202020204" pitchFamily="34" charset="0"/>
              <a:buChar char="​"/>
              <a:defRPr sz="750" b="1" kern="1200">
                <a:solidFill>
                  <a:schemeClr val="tx2"/>
                </a:solidFill>
                <a:latin typeface="+mn-lt"/>
                <a:ea typeface="+mn-ea"/>
                <a:cs typeface="+mn-cs"/>
              </a:defRPr>
            </a:lvl6pPr>
            <a:lvl7pPr marL="0" indent="0" algn="l" defTabSz="685800" rtl="0" eaLnBrk="1" latinLnBrk="0" hangingPunct="1">
              <a:lnSpc>
                <a:spcPct val="100000"/>
              </a:lnSpc>
              <a:spcBef>
                <a:spcPts val="225"/>
              </a:spcBef>
              <a:spcAft>
                <a:spcPts val="450"/>
              </a:spcAft>
              <a:buFont typeface="Arial" panose="020B0604020202020204" pitchFamily="34" charset="0"/>
              <a:buChar char="​"/>
              <a:defRPr sz="750" b="0" kern="1200" baseline="0">
                <a:solidFill>
                  <a:schemeClr val="tx2"/>
                </a:solidFill>
                <a:latin typeface="+mn-lt"/>
                <a:ea typeface="+mn-ea"/>
                <a:cs typeface="+mn-cs"/>
              </a:defRPr>
            </a:lvl7pPr>
            <a:lvl8pPr marL="135000" indent="-135000" algn="l" defTabSz="685800" rtl="0" eaLnBrk="1" latinLnBrk="0" hangingPunct="1">
              <a:lnSpc>
                <a:spcPct val="100000"/>
              </a:lnSpc>
              <a:spcBef>
                <a:spcPts val="225"/>
              </a:spcBef>
              <a:spcAft>
                <a:spcPts val="450"/>
              </a:spcAft>
              <a:buFont typeface="Arial" panose="020B0604020202020204" pitchFamily="34" charset="0"/>
              <a:buChar char="•"/>
              <a:defRPr sz="750" kern="1200">
                <a:solidFill>
                  <a:schemeClr val="tx2"/>
                </a:solidFill>
                <a:latin typeface="+mn-lt"/>
                <a:ea typeface="+mn-ea"/>
                <a:cs typeface="+mn-cs"/>
              </a:defRPr>
            </a:lvl8pPr>
            <a:lvl9pPr marL="0" indent="0" algn="l" defTabSz="685800" rtl="0" eaLnBrk="1" latinLnBrk="0" hangingPunct="1">
              <a:lnSpc>
                <a:spcPct val="100000"/>
              </a:lnSpc>
              <a:spcBef>
                <a:spcPts val="0"/>
              </a:spcBef>
              <a:spcAft>
                <a:spcPts val="900"/>
              </a:spcAft>
              <a:buFont typeface="Arial" panose="020B0604020202020204" pitchFamily="34" charset="0"/>
              <a:buChar char="​"/>
              <a:defRPr sz="3300" kern="1200" baseline="0">
                <a:solidFill>
                  <a:schemeClr val="tx2"/>
                </a:solidFill>
                <a:latin typeface="+mn-lt"/>
                <a:ea typeface="+mn-ea"/>
                <a:cs typeface="+mn-cs"/>
              </a:defRPr>
            </a:lvl9pPr>
          </a:lstStyle>
          <a:p>
            <a:endParaRPr lang="en-US" sz="1067" dirty="0">
              <a:solidFill>
                <a:srgbClr val="001965"/>
              </a:solidFill>
            </a:endParaRPr>
          </a:p>
        </p:txBody>
      </p:sp>
      <p:sp>
        <p:nvSpPr>
          <p:cNvPr id="9" name="TextBox 8">
            <a:extLst>
              <a:ext uri="{FF2B5EF4-FFF2-40B4-BE49-F238E27FC236}">
                <a16:creationId xmlns:a16="http://schemas.microsoft.com/office/drawing/2014/main" id="{4388C998-1182-9D41-A6CF-C4D80FC9B622}"/>
              </a:ext>
            </a:extLst>
          </p:cNvPr>
          <p:cNvSpPr txBox="1"/>
          <p:nvPr/>
        </p:nvSpPr>
        <p:spPr>
          <a:xfrm>
            <a:off x="514006" y="1971021"/>
            <a:ext cx="358272" cy="166942"/>
          </a:xfrm>
          <a:prstGeom prst="rect">
            <a:avLst/>
          </a:prstGeom>
          <a:noFill/>
        </p:spPr>
        <p:txBody>
          <a:bodyPr wrap="square" lIns="0" tIns="0" rIns="0" bIns="0" rtlCol="0" anchor="ctr">
            <a:noAutofit/>
          </a:bodyPr>
          <a:lstStyle/>
          <a:p>
            <a:pPr algn="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110</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D8BAAA35-4ED8-6A46-93EB-4D6A8254173A}"/>
              </a:ext>
            </a:extLst>
          </p:cNvPr>
          <p:cNvSpPr txBox="1"/>
          <p:nvPr/>
        </p:nvSpPr>
        <p:spPr>
          <a:xfrm>
            <a:off x="1051105"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2C25FA31-D976-954B-9299-35005D0FBEA6}"/>
              </a:ext>
            </a:extLst>
          </p:cNvPr>
          <p:cNvSpPr txBox="1"/>
          <p:nvPr/>
        </p:nvSpPr>
        <p:spPr>
          <a:xfrm>
            <a:off x="2638306"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28</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9BCCF497-CDDE-C344-81E0-CBB1B6E49CC2}"/>
              </a:ext>
            </a:extLst>
          </p:cNvPr>
          <p:cNvSpPr txBox="1"/>
          <p:nvPr/>
        </p:nvSpPr>
        <p:spPr>
          <a:xfrm>
            <a:off x="4000956"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52</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FB9B9B7C-B87F-1D4E-B88A-E6517635843C}"/>
              </a:ext>
            </a:extLst>
          </p:cNvPr>
          <p:cNvSpPr txBox="1"/>
          <p:nvPr/>
        </p:nvSpPr>
        <p:spPr>
          <a:xfrm>
            <a:off x="5144895"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72</a:t>
            </a:r>
            <a:endParaRPr lang="en-GB" sz="1600"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97D76783-B589-9449-B925-DCCEAA4B0862}"/>
              </a:ext>
            </a:extLst>
          </p:cNvPr>
          <p:cNvSpPr txBox="1"/>
          <p:nvPr/>
        </p:nvSpPr>
        <p:spPr>
          <a:xfrm>
            <a:off x="1058788" y="1501609"/>
            <a:ext cx="4470658" cy="275717"/>
          </a:xfrm>
          <a:prstGeom prst="rect">
            <a:avLst/>
          </a:prstGeom>
          <a:noFill/>
        </p:spPr>
        <p:txBody>
          <a:bodyPr wrap="square" lIns="0" tIns="0" rIns="0" bIns="0" rtlCol="0">
            <a:spAutoFit/>
          </a:bodyPr>
          <a:lstStyle/>
          <a:p>
            <a:pPr algn="ctr">
              <a:lnSpc>
                <a:spcPct val="120000"/>
              </a:lnSpc>
            </a:pPr>
            <a:r>
              <a:rPr lang="da-DK" sz="1600" b="1" dirty="0">
                <a:solidFill>
                  <a:schemeClr val="bg1"/>
                </a:solidFill>
              </a:rPr>
              <a:t>Body Weight (All Randomized Patients)</a:t>
            </a:r>
            <a:endParaRPr lang="en-GB" sz="1600" b="1" dirty="0">
              <a:solidFill>
                <a:schemeClr val="bg1"/>
              </a:solidFill>
            </a:endParaRPr>
          </a:p>
        </p:txBody>
      </p:sp>
      <p:sp>
        <p:nvSpPr>
          <p:cNvPr id="63" name="TextBox 62">
            <a:extLst>
              <a:ext uri="{FF2B5EF4-FFF2-40B4-BE49-F238E27FC236}">
                <a16:creationId xmlns:a16="http://schemas.microsoft.com/office/drawing/2014/main" id="{52EEE1BD-20A1-8E46-80C3-CEF44B46B2F9}"/>
              </a:ext>
            </a:extLst>
          </p:cNvPr>
          <p:cNvSpPr txBox="1"/>
          <p:nvPr/>
        </p:nvSpPr>
        <p:spPr>
          <a:xfrm>
            <a:off x="514006" y="2776009"/>
            <a:ext cx="358272" cy="166942"/>
          </a:xfrm>
          <a:prstGeom prst="rect">
            <a:avLst/>
          </a:prstGeom>
          <a:noFill/>
        </p:spPr>
        <p:txBody>
          <a:bodyPr wrap="square" lIns="0" tIns="0" rIns="0" bIns="0" rtlCol="0" anchor="ctr">
            <a:noAutofit/>
          </a:bodyPr>
          <a:lstStyle/>
          <a:p>
            <a:pPr algn="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100</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5" name="TextBox 64">
            <a:extLst>
              <a:ext uri="{FF2B5EF4-FFF2-40B4-BE49-F238E27FC236}">
                <a16:creationId xmlns:a16="http://schemas.microsoft.com/office/drawing/2014/main" id="{FAB6EEA6-FD1A-AB4F-B7EF-3C9FAEE52871}"/>
              </a:ext>
            </a:extLst>
          </p:cNvPr>
          <p:cNvSpPr txBox="1"/>
          <p:nvPr/>
        </p:nvSpPr>
        <p:spPr>
          <a:xfrm>
            <a:off x="514006" y="3580997"/>
            <a:ext cx="358272" cy="166942"/>
          </a:xfrm>
          <a:prstGeom prst="rect">
            <a:avLst/>
          </a:prstGeom>
          <a:noFill/>
        </p:spPr>
        <p:txBody>
          <a:bodyPr wrap="square" lIns="0" tIns="0" rIns="0" bIns="0" rtlCol="0" anchor="ctr">
            <a:noAutofit/>
          </a:bodyPr>
          <a:lstStyle/>
          <a:p>
            <a:pPr algn="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90</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0" name="Group 29">
            <a:extLst>
              <a:ext uri="{FF2B5EF4-FFF2-40B4-BE49-F238E27FC236}">
                <a16:creationId xmlns:a16="http://schemas.microsoft.com/office/drawing/2014/main" id="{6FFC75A5-81ED-4086-99D1-56012FE92AAE}"/>
              </a:ext>
            </a:extLst>
          </p:cNvPr>
          <p:cNvGrpSpPr/>
          <p:nvPr/>
        </p:nvGrpSpPr>
        <p:grpSpPr>
          <a:xfrm>
            <a:off x="903995" y="2050143"/>
            <a:ext cx="62536" cy="2694844"/>
            <a:chOff x="1134531" y="1945492"/>
            <a:chExt cx="64605" cy="2784000"/>
          </a:xfrm>
        </p:grpSpPr>
        <p:cxnSp>
          <p:nvCxnSpPr>
            <p:cNvPr id="7" name="Straight Connector 6">
              <a:extLst>
                <a:ext uri="{FF2B5EF4-FFF2-40B4-BE49-F238E27FC236}">
                  <a16:creationId xmlns:a16="http://schemas.microsoft.com/office/drawing/2014/main" id="{E11395C5-6ED0-5C43-80AB-4D8CCC0B2DC1}"/>
                </a:ext>
              </a:extLst>
            </p:cNvPr>
            <p:cNvCxnSpPr>
              <a:cxnSpLocks/>
            </p:cNvCxnSpPr>
            <p:nvPr/>
          </p:nvCxnSpPr>
          <p:spPr>
            <a:xfrm>
              <a:off x="1199133" y="1945492"/>
              <a:ext cx="0" cy="2784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3823300-DF10-0542-AB7B-03FD8B2564C7}"/>
                </a:ext>
              </a:extLst>
            </p:cNvPr>
            <p:cNvCxnSpPr>
              <a:cxnSpLocks/>
            </p:cNvCxnSpPr>
            <p:nvPr/>
          </p:nvCxnSpPr>
          <p:spPr>
            <a:xfrm>
              <a:off x="1134531" y="195428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9C4E0C9-7D06-774C-AB8E-79CE69B5F662}"/>
                </a:ext>
              </a:extLst>
            </p:cNvPr>
            <p:cNvCxnSpPr>
              <a:cxnSpLocks/>
            </p:cNvCxnSpPr>
            <p:nvPr/>
          </p:nvCxnSpPr>
          <p:spPr>
            <a:xfrm>
              <a:off x="1134531" y="278590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B86416D-C5EF-F349-B500-DE1389E1F00F}"/>
                </a:ext>
              </a:extLst>
            </p:cNvPr>
            <p:cNvCxnSpPr>
              <a:cxnSpLocks/>
            </p:cNvCxnSpPr>
            <p:nvPr/>
          </p:nvCxnSpPr>
          <p:spPr>
            <a:xfrm>
              <a:off x="1134531" y="361752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90BF5B5-BC74-D74F-AEA8-CDBD83D65E9C}"/>
                </a:ext>
              </a:extLst>
            </p:cNvPr>
            <p:cNvCxnSpPr>
              <a:cxnSpLocks/>
            </p:cNvCxnSpPr>
            <p:nvPr/>
          </p:nvCxnSpPr>
          <p:spPr>
            <a:xfrm>
              <a:off x="1134531" y="4429157"/>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9" name="TextBox 68">
            <a:extLst>
              <a:ext uri="{FF2B5EF4-FFF2-40B4-BE49-F238E27FC236}">
                <a16:creationId xmlns:a16="http://schemas.microsoft.com/office/drawing/2014/main" id="{E1FCD79D-371B-1745-8B7C-D36096CF02BD}"/>
              </a:ext>
            </a:extLst>
          </p:cNvPr>
          <p:cNvSpPr txBox="1"/>
          <p:nvPr/>
        </p:nvSpPr>
        <p:spPr>
          <a:xfrm>
            <a:off x="514006" y="4385984"/>
            <a:ext cx="358272" cy="166942"/>
          </a:xfrm>
          <a:prstGeom prst="rect">
            <a:avLst/>
          </a:prstGeom>
          <a:noFill/>
        </p:spPr>
        <p:txBody>
          <a:bodyPr wrap="square" lIns="0" tIns="0" rIns="0" bIns="0" rtlCol="0" anchor="ctr">
            <a:noAutofit/>
          </a:bodyPr>
          <a:lstStyle/>
          <a:p>
            <a:pPr algn="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80</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1" name="TextBox 150">
            <a:extLst>
              <a:ext uri="{FF2B5EF4-FFF2-40B4-BE49-F238E27FC236}">
                <a16:creationId xmlns:a16="http://schemas.microsoft.com/office/drawing/2014/main" id="{17368879-85EA-4A48-B9C7-85A8E34E3B2D}"/>
              </a:ext>
            </a:extLst>
          </p:cNvPr>
          <p:cNvSpPr txBox="1"/>
          <p:nvPr/>
        </p:nvSpPr>
        <p:spPr>
          <a:xfrm>
            <a:off x="1285313"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4" name="TextBox 153">
            <a:extLst>
              <a:ext uri="{FF2B5EF4-FFF2-40B4-BE49-F238E27FC236}">
                <a16:creationId xmlns:a16="http://schemas.microsoft.com/office/drawing/2014/main" id="{6CB39591-D606-2A41-8FBB-C00E2B050DDE}"/>
              </a:ext>
            </a:extLst>
          </p:cNvPr>
          <p:cNvSpPr txBox="1"/>
          <p:nvPr/>
        </p:nvSpPr>
        <p:spPr>
          <a:xfrm>
            <a:off x="1735983"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12</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7" name="TextBox 156">
            <a:extLst>
              <a:ext uri="{FF2B5EF4-FFF2-40B4-BE49-F238E27FC236}">
                <a16:creationId xmlns:a16="http://schemas.microsoft.com/office/drawing/2014/main" id="{DDFBCB86-D9E9-BF43-977A-B5183EBB3772}"/>
              </a:ext>
            </a:extLst>
          </p:cNvPr>
          <p:cNvSpPr txBox="1"/>
          <p:nvPr/>
        </p:nvSpPr>
        <p:spPr>
          <a:xfrm>
            <a:off x="2187303"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20</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0" name="TextBox 159">
            <a:extLst>
              <a:ext uri="{FF2B5EF4-FFF2-40B4-BE49-F238E27FC236}">
                <a16:creationId xmlns:a16="http://schemas.microsoft.com/office/drawing/2014/main" id="{D839E934-1335-0142-932C-9F56854F4DD5}"/>
              </a:ext>
            </a:extLst>
          </p:cNvPr>
          <p:cNvSpPr txBox="1"/>
          <p:nvPr/>
        </p:nvSpPr>
        <p:spPr>
          <a:xfrm>
            <a:off x="3092074"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36</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3" name="TextBox 162">
            <a:extLst>
              <a:ext uri="{FF2B5EF4-FFF2-40B4-BE49-F238E27FC236}">
                <a16:creationId xmlns:a16="http://schemas.microsoft.com/office/drawing/2014/main" id="{23FF68F1-396A-DD47-B09E-F95632B7C114}"/>
              </a:ext>
            </a:extLst>
          </p:cNvPr>
          <p:cNvSpPr txBox="1"/>
          <p:nvPr/>
        </p:nvSpPr>
        <p:spPr>
          <a:xfrm>
            <a:off x="3543097"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44</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3" name="Group 42">
            <a:extLst>
              <a:ext uri="{FF2B5EF4-FFF2-40B4-BE49-F238E27FC236}">
                <a16:creationId xmlns:a16="http://schemas.microsoft.com/office/drawing/2014/main" id="{9170351C-513A-94B0-E6FB-F4E75087FCE7}"/>
              </a:ext>
            </a:extLst>
          </p:cNvPr>
          <p:cNvGrpSpPr/>
          <p:nvPr/>
        </p:nvGrpSpPr>
        <p:grpSpPr>
          <a:xfrm>
            <a:off x="957270" y="4753959"/>
            <a:ext cx="4470660" cy="62536"/>
            <a:chOff x="1189569" y="4738761"/>
            <a:chExt cx="4618567" cy="64605"/>
          </a:xfrm>
        </p:grpSpPr>
        <p:cxnSp>
          <p:nvCxnSpPr>
            <p:cNvPr id="10" name="Straight Connector 9">
              <a:extLst>
                <a:ext uri="{FF2B5EF4-FFF2-40B4-BE49-F238E27FC236}">
                  <a16:creationId xmlns:a16="http://schemas.microsoft.com/office/drawing/2014/main" id="{236298E3-ECAA-0B43-B1FD-9F3A7BF6D1E3}"/>
                </a:ext>
              </a:extLst>
            </p:cNvPr>
            <p:cNvCxnSpPr>
              <a:cxnSpLocks/>
            </p:cNvCxnSpPr>
            <p:nvPr/>
          </p:nvCxnSpPr>
          <p:spPr>
            <a:xfrm>
              <a:off x="1189569" y="4740045"/>
              <a:ext cx="461856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5E514F5-005B-AA49-9918-EF7AF79F19E0}"/>
                </a:ext>
              </a:extLst>
            </p:cNvPr>
            <p:cNvCxnSpPr>
              <a:cxnSpLocks/>
            </p:cNvCxnSpPr>
            <p:nvPr/>
          </p:nvCxnSpPr>
          <p:spPr>
            <a:xfrm rot="5400000">
              <a:off x="1388123"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817D47D-BF22-3B44-9E8B-8C71EE32C0EC}"/>
                </a:ext>
              </a:extLst>
            </p:cNvPr>
            <p:cNvCxnSpPr>
              <a:cxnSpLocks/>
            </p:cNvCxnSpPr>
            <p:nvPr/>
          </p:nvCxnSpPr>
          <p:spPr>
            <a:xfrm rot="5400000">
              <a:off x="3027835"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C9DC143-5CB7-A344-9708-A84FB2400017}"/>
                </a:ext>
              </a:extLst>
            </p:cNvPr>
            <p:cNvCxnSpPr>
              <a:cxnSpLocks/>
            </p:cNvCxnSpPr>
            <p:nvPr/>
          </p:nvCxnSpPr>
          <p:spPr>
            <a:xfrm rot="5400000">
              <a:off x="4435567"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DE3C64-245F-9740-A100-587EDC6FD874}"/>
                </a:ext>
              </a:extLst>
            </p:cNvPr>
            <p:cNvCxnSpPr>
              <a:cxnSpLocks/>
            </p:cNvCxnSpPr>
            <p:nvPr/>
          </p:nvCxnSpPr>
          <p:spPr>
            <a:xfrm rot="5400000">
              <a:off x="5617352"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F6CEE43-70D8-E94B-9924-F47D7DA805A9}"/>
                </a:ext>
              </a:extLst>
            </p:cNvPr>
            <p:cNvCxnSpPr>
              <a:cxnSpLocks/>
            </p:cNvCxnSpPr>
            <p:nvPr/>
          </p:nvCxnSpPr>
          <p:spPr>
            <a:xfrm rot="5400000">
              <a:off x="1630080"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E6415E6E-6BAA-654B-97EB-0FD8854E51C6}"/>
                </a:ext>
              </a:extLst>
            </p:cNvPr>
            <p:cNvCxnSpPr>
              <a:cxnSpLocks/>
            </p:cNvCxnSpPr>
            <p:nvPr/>
          </p:nvCxnSpPr>
          <p:spPr>
            <a:xfrm rot="5400000">
              <a:off x="2095660"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20074905-9335-D040-9874-D61F8DE9041E}"/>
                </a:ext>
              </a:extLst>
            </p:cNvPr>
            <p:cNvCxnSpPr>
              <a:cxnSpLocks/>
            </p:cNvCxnSpPr>
            <p:nvPr/>
          </p:nvCxnSpPr>
          <p:spPr>
            <a:xfrm rot="5400000">
              <a:off x="2561911"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7AD5F544-B1F9-EE43-8CA1-52A8A75AD6AF}"/>
                </a:ext>
              </a:extLst>
            </p:cNvPr>
            <p:cNvCxnSpPr>
              <a:cxnSpLocks/>
            </p:cNvCxnSpPr>
            <p:nvPr/>
          </p:nvCxnSpPr>
          <p:spPr>
            <a:xfrm rot="5400000">
              <a:off x="3496616"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E7CF0226-881F-8942-861D-CF2AAB9AA477}"/>
                </a:ext>
              </a:extLst>
            </p:cNvPr>
            <p:cNvCxnSpPr>
              <a:cxnSpLocks/>
            </p:cNvCxnSpPr>
            <p:nvPr/>
          </p:nvCxnSpPr>
          <p:spPr>
            <a:xfrm rot="5400000">
              <a:off x="3962560"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FB5EABD9-812F-8A4C-8C65-86115310BF22}"/>
                </a:ext>
              </a:extLst>
            </p:cNvPr>
            <p:cNvCxnSpPr>
              <a:cxnSpLocks/>
            </p:cNvCxnSpPr>
            <p:nvPr/>
          </p:nvCxnSpPr>
          <p:spPr>
            <a:xfrm rot="5400000">
              <a:off x="5028555"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66" name="TextBox 165">
            <a:extLst>
              <a:ext uri="{FF2B5EF4-FFF2-40B4-BE49-F238E27FC236}">
                <a16:creationId xmlns:a16="http://schemas.microsoft.com/office/drawing/2014/main" id="{0796FF07-9CEB-7A49-B8AA-992DC8A1C332}"/>
              </a:ext>
            </a:extLst>
          </p:cNvPr>
          <p:cNvSpPr txBox="1"/>
          <p:nvPr/>
        </p:nvSpPr>
        <p:spPr>
          <a:xfrm>
            <a:off x="4574954" y="484147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62</a:t>
            </a:r>
            <a:endParaRPr lang="en-GB" sz="1600"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6" name="Group 55">
            <a:extLst>
              <a:ext uri="{FF2B5EF4-FFF2-40B4-BE49-F238E27FC236}">
                <a16:creationId xmlns:a16="http://schemas.microsoft.com/office/drawing/2014/main" id="{038756A9-2602-3081-9E45-F489ADBABE32}"/>
              </a:ext>
            </a:extLst>
          </p:cNvPr>
          <p:cNvGrpSpPr/>
          <p:nvPr/>
        </p:nvGrpSpPr>
        <p:grpSpPr>
          <a:xfrm>
            <a:off x="1155660" y="2952362"/>
            <a:ext cx="4147106" cy="1392529"/>
            <a:chOff x="1155660" y="2952362"/>
            <a:chExt cx="4147106" cy="1392529"/>
          </a:xfrm>
        </p:grpSpPr>
        <p:grpSp>
          <p:nvGrpSpPr>
            <p:cNvPr id="24" name="Group 23">
              <a:extLst>
                <a:ext uri="{FF2B5EF4-FFF2-40B4-BE49-F238E27FC236}">
                  <a16:creationId xmlns:a16="http://schemas.microsoft.com/office/drawing/2014/main" id="{8D00A2DD-E2AD-3543-B72D-A6595A01FCB4}"/>
                </a:ext>
              </a:extLst>
            </p:cNvPr>
            <p:cNvGrpSpPr/>
            <p:nvPr/>
          </p:nvGrpSpPr>
          <p:grpSpPr>
            <a:xfrm>
              <a:off x="1155660" y="2952362"/>
              <a:ext cx="56771" cy="355794"/>
              <a:chOff x="4190477" y="2073275"/>
              <a:chExt cx="43987" cy="275674"/>
            </a:xfrm>
          </p:grpSpPr>
          <p:grpSp>
            <p:nvGrpSpPr>
              <p:cNvPr id="25" name="Group 24">
                <a:extLst>
                  <a:ext uri="{FF2B5EF4-FFF2-40B4-BE49-F238E27FC236}">
                    <a16:creationId xmlns:a16="http://schemas.microsoft.com/office/drawing/2014/main" id="{E601D5AF-D267-6B45-B633-F24898D66416}"/>
                  </a:ext>
                </a:extLst>
              </p:cNvPr>
              <p:cNvGrpSpPr/>
              <p:nvPr/>
            </p:nvGrpSpPr>
            <p:grpSpPr>
              <a:xfrm rot="10800000" flipH="1">
                <a:off x="4190477" y="2073275"/>
                <a:ext cx="43987" cy="275674"/>
                <a:chOff x="1157515" y="1601481"/>
                <a:chExt cx="233145" cy="1461170"/>
              </a:xfrm>
            </p:grpSpPr>
            <p:cxnSp>
              <p:nvCxnSpPr>
                <p:cNvPr id="27" name="Straight Connector 26">
                  <a:extLst>
                    <a:ext uri="{FF2B5EF4-FFF2-40B4-BE49-F238E27FC236}">
                      <a16:creationId xmlns:a16="http://schemas.microsoft.com/office/drawing/2014/main" id="{F38BAA8B-176E-CA43-82DF-E52271BE9DD8}"/>
                    </a:ext>
                  </a:extLst>
                </p:cNvPr>
                <p:cNvCxnSpPr>
                  <a:cxnSpLocks/>
                </p:cNvCxnSpPr>
                <p:nvPr/>
              </p:nvCxnSpPr>
              <p:spPr>
                <a:xfrm rot="10800000" flipH="1" flipV="1">
                  <a:off x="1274085" y="1601481"/>
                  <a:ext cx="0" cy="144725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2D75033-885B-1A42-ACD0-688991435048}"/>
                    </a:ext>
                  </a:extLst>
                </p:cNvPr>
                <p:cNvCxnSpPr>
                  <a:cxnSpLocks/>
                </p:cNvCxnSpPr>
                <p:nvPr/>
              </p:nvCxnSpPr>
              <p:spPr>
                <a:xfrm flipH="1">
                  <a:off x="1157515" y="1604979"/>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3D0B2A2-C350-3C4B-B3D0-FD7602752290}"/>
                    </a:ext>
                  </a:extLst>
                </p:cNvPr>
                <p:cNvCxnSpPr>
                  <a:cxnSpLocks/>
                </p:cNvCxnSpPr>
                <p:nvPr/>
              </p:nvCxnSpPr>
              <p:spPr>
                <a:xfrm flipH="1">
                  <a:off x="1157515" y="3062651"/>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00C800A2-8B87-6548-AFC5-13E0F301412A}"/>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77" name="Group 176">
              <a:extLst>
                <a:ext uri="{FF2B5EF4-FFF2-40B4-BE49-F238E27FC236}">
                  <a16:creationId xmlns:a16="http://schemas.microsoft.com/office/drawing/2014/main" id="{CC05CB89-08E8-7947-8F84-87880322ED0D}"/>
                </a:ext>
              </a:extLst>
            </p:cNvPr>
            <p:cNvGrpSpPr/>
            <p:nvPr/>
          </p:nvGrpSpPr>
          <p:grpSpPr>
            <a:xfrm>
              <a:off x="1387760" y="3115562"/>
              <a:ext cx="56771" cy="372898"/>
              <a:chOff x="4190477" y="2060024"/>
              <a:chExt cx="43987" cy="288926"/>
            </a:xfrm>
          </p:grpSpPr>
          <p:grpSp>
            <p:nvGrpSpPr>
              <p:cNvPr id="178" name="Group 177">
                <a:extLst>
                  <a:ext uri="{FF2B5EF4-FFF2-40B4-BE49-F238E27FC236}">
                    <a16:creationId xmlns:a16="http://schemas.microsoft.com/office/drawing/2014/main" id="{809F57BA-72A6-7C49-8F6D-47323DCEA390}"/>
                  </a:ext>
                </a:extLst>
              </p:cNvPr>
              <p:cNvGrpSpPr/>
              <p:nvPr/>
            </p:nvGrpSpPr>
            <p:grpSpPr>
              <a:xfrm rot="10800000" flipH="1">
                <a:off x="4190477" y="2060024"/>
                <a:ext cx="43987" cy="288926"/>
                <a:chOff x="1157515" y="1601476"/>
                <a:chExt cx="233145" cy="1531412"/>
              </a:xfrm>
            </p:grpSpPr>
            <p:cxnSp>
              <p:nvCxnSpPr>
                <p:cNvPr id="180" name="Straight Connector 179">
                  <a:extLst>
                    <a:ext uri="{FF2B5EF4-FFF2-40B4-BE49-F238E27FC236}">
                      <a16:creationId xmlns:a16="http://schemas.microsoft.com/office/drawing/2014/main" id="{8FCE1288-E861-F649-A878-E259461710BD}"/>
                    </a:ext>
                  </a:extLst>
                </p:cNvPr>
                <p:cNvCxnSpPr>
                  <a:cxnSpLocks/>
                </p:cNvCxnSpPr>
                <p:nvPr/>
              </p:nvCxnSpPr>
              <p:spPr>
                <a:xfrm rot="10800000" flipH="1" flipV="1">
                  <a:off x="1274085" y="1601476"/>
                  <a:ext cx="0" cy="153141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9D3D2B1F-B7A9-6142-B3A2-DDBE00E2E5C8}"/>
                    </a:ext>
                  </a:extLst>
                </p:cNvPr>
                <p:cNvCxnSpPr>
                  <a:cxnSpLocks/>
                </p:cNvCxnSpPr>
                <p:nvPr/>
              </p:nvCxnSpPr>
              <p:spPr>
                <a:xfrm flipH="1">
                  <a:off x="1157515" y="1604979"/>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1BA9F755-A510-6B41-9868-07E455B84957}"/>
                    </a:ext>
                  </a:extLst>
                </p:cNvPr>
                <p:cNvCxnSpPr>
                  <a:cxnSpLocks/>
                </p:cNvCxnSpPr>
                <p:nvPr/>
              </p:nvCxnSpPr>
              <p:spPr>
                <a:xfrm flipH="1">
                  <a:off x="1157515" y="312996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79" name="Oval 178">
                <a:extLst>
                  <a:ext uri="{FF2B5EF4-FFF2-40B4-BE49-F238E27FC236}">
                    <a16:creationId xmlns:a16="http://schemas.microsoft.com/office/drawing/2014/main" id="{B951B6DC-D373-1B46-94A8-E2B29A24B217}"/>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02" name="Group 201">
              <a:extLst>
                <a:ext uri="{FF2B5EF4-FFF2-40B4-BE49-F238E27FC236}">
                  <a16:creationId xmlns:a16="http://schemas.microsoft.com/office/drawing/2014/main" id="{441071C8-340D-2D45-84EA-680888003C92}"/>
                </a:ext>
              </a:extLst>
            </p:cNvPr>
            <p:cNvGrpSpPr/>
            <p:nvPr/>
          </p:nvGrpSpPr>
          <p:grpSpPr>
            <a:xfrm>
              <a:off x="1836049" y="3402405"/>
              <a:ext cx="56771" cy="372898"/>
              <a:chOff x="4190477" y="2060024"/>
              <a:chExt cx="43987" cy="288926"/>
            </a:xfrm>
          </p:grpSpPr>
          <p:grpSp>
            <p:nvGrpSpPr>
              <p:cNvPr id="203" name="Group 202">
                <a:extLst>
                  <a:ext uri="{FF2B5EF4-FFF2-40B4-BE49-F238E27FC236}">
                    <a16:creationId xmlns:a16="http://schemas.microsoft.com/office/drawing/2014/main" id="{9F26A66B-B560-A84C-B864-D9C50160C38D}"/>
                  </a:ext>
                </a:extLst>
              </p:cNvPr>
              <p:cNvGrpSpPr/>
              <p:nvPr/>
            </p:nvGrpSpPr>
            <p:grpSpPr>
              <a:xfrm rot="10800000" flipH="1">
                <a:off x="4190477" y="2060024"/>
                <a:ext cx="43987" cy="288926"/>
                <a:chOff x="1157515" y="1601476"/>
                <a:chExt cx="233145" cy="1531412"/>
              </a:xfrm>
            </p:grpSpPr>
            <p:cxnSp>
              <p:nvCxnSpPr>
                <p:cNvPr id="205" name="Straight Connector 204">
                  <a:extLst>
                    <a:ext uri="{FF2B5EF4-FFF2-40B4-BE49-F238E27FC236}">
                      <a16:creationId xmlns:a16="http://schemas.microsoft.com/office/drawing/2014/main" id="{2716FEA1-3754-2A46-ABC2-DB80F401C1ED}"/>
                    </a:ext>
                  </a:extLst>
                </p:cNvPr>
                <p:cNvCxnSpPr>
                  <a:cxnSpLocks/>
                </p:cNvCxnSpPr>
                <p:nvPr/>
              </p:nvCxnSpPr>
              <p:spPr>
                <a:xfrm rot="10800000" flipH="1" flipV="1">
                  <a:off x="1274085" y="1601476"/>
                  <a:ext cx="0" cy="153141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F274A5C7-511E-354E-ACD0-0F8A258C7E73}"/>
                    </a:ext>
                  </a:extLst>
                </p:cNvPr>
                <p:cNvCxnSpPr>
                  <a:cxnSpLocks/>
                </p:cNvCxnSpPr>
                <p:nvPr/>
              </p:nvCxnSpPr>
              <p:spPr>
                <a:xfrm flipH="1">
                  <a:off x="1157515" y="1604979"/>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3E305428-30A4-0E4C-B1ED-B583B3C5EDA4}"/>
                    </a:ext>
                  </a:extLst>
                </p:cNvPr>
                <p:cNvCxnSpPr>
                  <a:cxnSpLocks/>
                </p:cNvCxnSpPr>
                <p:nvPr/>
              </p:nvCxnSpPr>
              <p:spPr>
                <a:xfrm flipH="1">
                  <a:off x="1157515" y="312996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04" name="Oval 203">
                <a:extLst>
                  <a:ext uri="{FF2B5EF4-FFF2-40B4-BE49-F238E27FC236}">
                    <a16:creationId xmlns:a16="http://schemas.microsoft.com/office/drawing/2014/main" id="{580280D5-6EC3-F849-B65B-27772AB5EFE4}"/>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27" name="Group 226">
              <a:extLst>
                <a:ext uri="{FF2B5EF4-FFF2-40B4-BE49-F238E27FC236}">
                  <a16:creationId xmlns:a16="http://schemas.microsoft.com/office/drawing/2014/main" id="{5A0C3A30-3726-7446-8361-B22B4BA68971}"/>
                </a:ext>
              </a:extLst>
            </p:cNvPr>
            <p:cNvGrpSpPr/>
            <p:nvPr/>
          </p:nvGrpSpPr>
          <p:grpSpPr>
            <a:xfrm>
              <a:off x="2284338" y="3625158"/>
              <a:ext cx="56771" cy="388436"/>
              <a:chOff x="4190477" y="2060024"/>
              <a:chExt cx="43987" cy="300965"/>
            </a:xfrm>
          </p:grpSpPr>
          <p:grpSp>
            <p:nvGrpSpPr>
              <p:cNvPr id="228" name="Group 227">
                <a:extLst>
                  <a:ext uri="{FF2B5EF4-FFF2-40B4-BE49-F238E27FC236}">
                    <a16:creationId xmlns:a16="http://schemas.microsoft.com/office/drawing/2014/main" id="{C92D4FD6-629F-2B4F-BB89-7F22E1BE50D8}"/>
                  </a:ext>
                </a:extLst>
              </p:cNvPr>
              <p:cNvGrpSpPr/>
              <p:nvPr/>
            </p:nvGrpSpPr>
            <p:grpSpPr>
              <a:xfrm rot="10800000" flipH="1">
                <a:off x="4190477" y="2060024"/>
                <a:ext cx="43987" cy="300965"/>
                <a:chOff x="1157515" y="1537664"/>
                <a:chExt cx="233145" cy="1595224"/>
              </a:xfrm>
            </p:grpSpPr>
            <p:cxnSp>
              <p:nvCxnSpPr>
                <p:cNvPr id="230" name="Straight Connector 229">
                  <a:extLst>
                    <a:ext uri="{FF2B5EF4-FFF2-40B4-BE49-F238E27FC236}">
                      <a16:creationId xmlns:a16="http://schemas.microsoft.com/office/drawing/2014/main" id="{AAF9C01D-29A3-2142-9230-0EE18A8415FE}"/>
                    </a:ext>
                  </a:extLst>
                </p:cNvPr>
                <p:cNvCxnSpPr>
                  <a:cxnSpLocks/>
                </p:cNvCxnSpPr>
                <p:nvPr/>
              </p:nvCxnSpPr>
              <p:spPr>
                <a:xfrm rot="10800000" flipH="1" flipV="1">
                  <a:off x="1274085" y="1557042"/>
                  <a:ext cx="0" cy="157584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8A3A76B8-3639-A34C-A3C0-3FF8B0589844}"/>
                    </a:ext>
                  </a:extLst>
                </p:cNvPr>
                <p:cNvCxnSpPr>
                  <a:cxnSpLocks/>
                </p:cNvCxnSpPr>
                <p:nvPr/>
              </p:nvCxnSpPr>
              <p:spPr>
                <a:xfrm flipH="1">
                  <a:off x="1157515" y="1537664"/>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9CA65D42-AD08-E546-9179-9C8A462AA601}"/>
                    </a:ext>
                  </a:extLst>
                </p:cNvPr>
                <p:cNvCxnSpPr>
                  <a:cxnSpLocks/>
                </p:cNvCxnSpPr>
                <p:nvPr/>
              </p:nvCxnSpPr>
              <p:spPr>
                <a:xfrm flipH="1">
                  <a:off x="1157515" y="312996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29" name="Oval 228">
                <a:extLst>
                  <a:ext uri="{FF2B5EF4-FFF2-40B4-BE49-F238E27FC236}">
                    <a16:creationId xmlns:a16="http://schemas.microsoft.com/office/drawing/2014/main" id="{3B60E9DA-0DA6-464F-84E8-C3DD7B8DA7BB}"/>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51" name="Group 250">
              <a:extLst>
                <a:ext uri="{FF2B5EF4-FFF2-40B4-BE49-F238E27FC236}">
                  <a16:creationId xmlns:a16="http://schemas.microsoft.com/office/drawing/2014/main" id="{C679A7F5-F43C-4A4A-906F-9E4B197A4D3B}"/>
                </a:ext>
              </a:extLst>
            </p:cNvPr>
            <p:cNvGrpSpPr/>
            <p:nvPr/>
          </p:nvGrpSpPr>
          <p:grpSpPr>
            <a:xfrm>
              <a:off x="2740822" y="3739896"/>
              <a:ext cx="56771" cy="388436"/>
              <a:chOff x="4190477" y="2060024"/>
              <a:chExt cx="43987" cy="300965"/>
            </a:xfrm>
          </p:grpSpPr>
          <p:grpSp>
            <p:nvGrpSpPr>
              <p:cNvPr id="252" name="Group 251">
                <a:extLst>
                  <a:ext uri="{FF2B5EF4-FFF2-40B4-BE49-F238E27FC236}">
                    <a16:creationId xmlns:a16="http://schemas.microsoft.com/office/drawing/2014/main" id="{CA5271F5-61BB-944C-95AC-27F636111329}"/>
                  </a:ext>
                </a:extLst>
              </p:cNvPr>
              <p:cNvGrpSpPr/>
              <p:nvPr/>
            </p:nvGrpSpPr>
            <p:grpSpPr>
              <a:xfrm rot="10800000" flipH="1">
                <a:off x="4190477" y="2060024"/>
                <a:ext cx="43987" cy="300965"/>
                <a:chOff x="1157515" y="1537664"/>
                <a:chExt cx="233145" cy="1595224"/>
              </a:xfrm>
            </p:grpSpPr>
            <p:cxnSp>
              <p:nvCxnSpPr>
                <p:cNvPr id="254" name="Straight Connector 253">
                  <a:extLst>
                    <a:ext uri="{FF2B5EF4-FFF2-40B4-BE49-F238E27FC236}">
                      <a16:creationId xmlns:a16="http://schemas.microsoft.com/office/drawing/2014/main" id="{49990861-8A2F-F448-A085-3252635ACDB1}"/>
                    </a:ext>
                  </a:extLst>
                </p:cNvPr>
                <p:cNvCxnSpPr>
                  <a:cxnSpLocks/>
                </p:cNvCxnSpPr>
                <p:nvPr/>
              </p:nvCxnSpPr>
              <p:spPr>
                <a:xfrm rot="10800000" flipH="1" flipV="1">
                  <a:off x="1274085" y="1557042"/>
                  <a:ext cx="0" cy="157584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396489D9-4E47-7748-8B4E-B479B92C1537}"/>
                    </a:ext>
                  </a:extLst>
                </p:cNvPr>
                <p:cNvCxnSpPr>
                  <a:cxnSpLocks/>
                </p:cNvCxnSpPr>
                <p:nvPr/>
              </p:nvCxnSpPr>
              <p:spPr>
                <a:xfrm flipH="1">
                  <a:off x="1157515" y="1537664"/>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66B82428-24CA-C34F-B0A0-1957E558BB2E}"/>
                    </a:ext>
                  </a:extLst>
                </p:cNvPr>
                <p:cNvCxnSpPr>
                  <a:cxnSpLocks/>
                </p:cNvCxnSpPr>
                <p:nvPr/>
              </p:nvCxnSpPr>
              <p:spPr>
                <a:xfrm flipH="1">
                  <a:off x="1157515" y="312996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53" name="Oval 252">
                <a:extLst>
                  <a:ext uri="{FF2B5EF4-FFF2-40B4-BE49-F238E27FC236}">
                    <a16:creationId xmlns:a16="http://schemas.microsoft.com/office/drawing/2014/main" id="{D79063B7-A9DA-D544-BE96-46AD048ACC84}"/>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73" name="Group 272">
              <a:extLst>
                <a:ext uri="{FF2B5EF4-FFF2-40B4-BE49-F238E27FC236}">
                  <a16:creationId xmlns:a16="http://schemas.microsoft.com/office/drawing/2014/main" id="{E87C7147-AF6D-934B-B2FF-6ED925142144}"/>
                </a:ext>
              </a:extLst>
            </p:cNvPr>
            <p:cNvGrpSpPr/>
            <p:nvPr/>
          </p:nvGrpSpPr>
          <p:grpSpPr>
            <a:xfrm>
              <a:off x="3193208" y="3842340"/>
              <a:ext cx="56771" cy="388436"/>
              <a:chOff x="4190477" y="2060024"/>
              <a:chExt cx="43987" cy="300965"/>
            </a:xfrm>
          </p:grpSpPr>
          <p:grpSp>
            <p:nvGrpSpPr>
              <p:cNvPr id="274" name="Group 273">
                <a:extLst>
                  <a:ext uri="{FF2B5EF4-FFF2-40B4-BE49-F238E27FC236}">
                    <a16:creationId xmlns:a16="http://schemas.microsoft.com/office/drawing/2014/main" id="{B3E7F537-CD5E-1F42-A43D-D3FFA3F57488}"/>
                  </a:ext>
                </a:extLst>
              </p:cNvPr>
              <p:cNvGrpSpPr/>
              <p:nvPr/>
            </p:nvGrpSpPr>
            <p:grpSpPr>
              <a:xfrm rot="10800000" flipH="1">
                <a:off x="4190477" y="2060024"/>
                <a:ext cx="43987" cy="300965"/>
                <a:chOff x="1157515" y="1537664"/>
                <a:chExt cx="233145" cy="1595224"/>
              </a:xfrm>
            </p:grpSpPr>
            <p:cxnSp>
              <p:nvCxnSpPr>
                <p:cNvPr id="276" name="Straight Connector 275">
                  <a:extLst>
                    <a:ext uri="{FF2B5EF4-FFF2-40B4-BE49-F238E27FC236}">
                      <a16:creationId xmlns:a16="http://schemas.microsoft.com/office/drawing/2014/main" id="{E0247015-27C7-9D4C-8A2C-0399F436338C}"/>
                    </a:ext>
                  </a:extLst>
                </p:cNvPr>
                <p:cNvCxnSpPr>
                  <a:cxnSpLocks/>
                </p:cNvCxnSpPr>
                <p:nvPr/>
              </p:nvCxnSpPr>
              <p:spPr>
                <a:xfrm rot="10800000" flipH="1" flipV="1">
                  <a:off x="1274085" y="1557042"/>
                  <a:ext cx="0" cy="157584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EF205E9F-6347-0243-996F-029E2754A915}"/>
                    </a:ext>
                  </a:extLst>
                </p:cNvPr>
                <p:cNvCxnSpPr>
                  <a:cxnSpLocks/>
                </p:cNvCxnSpPr>
                <p:nvPr/>
              </p:nvCxnSpPr>
              <p:spPr>
                <a:xfrm flipH="1">
                  <a:off x="1157515" y="1537664"/>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E6E5219D-22D0-2A4E-BA12-5A6CA28C2AAE}"/>
                    </a:ext>
                  </a:extLst>
                </p:cNvPr>
                <p:cNvCxnSpPr>
                  <a:cxnSpLocks/>
                </p:cNvCxnSpPr>
                <p:nvPr/>
              </p:nvCxnSpPr>
              <p:spPr>
                <a:xfrm flipH="1">
                  <a:off x="1157515" y="312996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75" name="Oval 274">
                <a:extLst>
                  <a:ext uri="{FF2B5EF4-FFF2-40B4-BE49-F238E27FC236}">
                    <a16:creationId xmlns:a16="http://schemas.microsoft.com/office/drawing/2014/main" id="{84662024-1B67-6E4B-B39D-6EBAA8FAADBD}"/>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96" name="Group 295">
              <a:extLst>
                <a:ext uri="{FF2B5EF4-FFF2-40B4-BE49-F238E27FC236}">
                  <a16:creationId xmlns:a16="http://schemas.microsoft.com/office/drawing/2014/main" id="{7C820C46-C16E-5041-88FB-4C1570A88424}"/>
                </a:ext>
              </a:extLst>
            </p:cNvPr>
            <p:cNvGrpSpPr/>
            <p:nvPr/>
          </p:nvGrpSpPr>
          <p:grpSpPr>
            <a:xfrm>
              <a:off x="3645595" y="3875122"/>
              <a:ext cx="56771" cy="388436"/>
              <a:chOff x="4190477" y="2060024"/>
              <a:chExt cx="43987" cy="300965"/>
            </a:xfrm>
          </p:grpSpPr>
          <p:grpSp>
            <p:nvGrpSpPr>
              <p:cNvPr id="297" name="Group 296">
                <a:extLst>
                  <a:ext uri="{FF2B5EF4-FFF2-40B4-BE49-F238E27FC236}">
                    <a16:creationId xmlns:a16="http://schemas.microsoft.com/office/drawing/2014/main" id="{41F77674-8741-FF4B-8838-5DF7F19992FD}"/>
                  </a:ext>
                </a:extLst>
              </p:cNvPr>
              <p:cNvGrpSpPr/>
              <p:nvPr/>
            </p:nvGrpSpPr>
            <p:grpSpPr>
              <a:xfrm rot="10800000" flipH="1">
                <a:off x="4190477" y="2060024"/>
                <a:ext cx="43987" cy="300965"/>
                <a:chOff x="1157515" y="1537664"/>
                <a:chExt cx="233145" cy="1595224"/>
              </a:xfrm>
            </p:grpSpPr>
            <p:cxnSp>
              <p:nvCxnSpPr>
                <p:cNvPr id="299" name="Straight Connector 298">
                  <a:extLst>
                    <a:ext uri="{FF2B5EF4-FFF2-40B4-BE49-F238E27FC236}">
                      <a16:creationId xmlns:a16="http://schemas.microsoft.com/office/drawing/2014/main" id="{1D6D78DD-2B4A-7B4E-873F-2CB0E870A611}"/>
                    </a:ext>
                  </a:extLst>
                </p:cNvPr>
                <p:cNvCxnSpPr>
                  <a:cxnSpLocks/>
                </p:cNvCxnSpPr>
                <p:nvPr/>
              </p:nvCxnSpPr>
              <p:spPr>
                <a:xfrm rot="10800000" flipH="1" flipV="1">
                  <a:off x="1274085" y="1557042"/>
                  <a:ext cx="0" cy="157584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4A6DE911-F9E3-0A4F-B2BE-664A99FB2295}"/>
                    </a:ext>
                  </a:extLst>
                </p:cNvPr>
                <p:cNvCxnSpPr>
                  <a:cxnSpLocks/>
                </p:cNvCxnSpPr>
                <p:nvPr/>
              </p:nvCxnSpPr>
              <p:spPr>
                <a:xfrm flipH="1">
                  <a:off x="1157515" y="1537664"/>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2FF79AEE-0D4C-8749-BE09-E0253AC48D2A}"/>
                    </a:ext>
                  </a:extLst>
                </p:cNvPr>
                <p:cNvCxnSpPr>
                  <a:cxnSpLocks/>
                </p:cNvCxnSpPr>
                <p:nvPr/>
              </p:nvCxnSpPr>
              <p:spPr>
                <a:xfrm flipH="1">
                  <a:off x="1157515" y="312996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98" name="Oval 297">
                <a:extLst>
                  <a:ext uri="{FF2B5EF4-FFF2-40B4-BE49-F238E27FC236}">
                    <a16:creationId xmlns:a16="http://schemas.microsoft.com/office/drawing/2014/main" id="{4046B35A-A264-F749-B41B-06DAE83D21B6}"/>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19" name="Group 318">
              <a:extLst>
                <a:ext uri="{FF2B5EF4-FFF2-40B4-BE49-F238E27FC236}">
                  <a16:creationId xmlns:a16="http://schemas.microsoft.com/office/drawing/2014/main" id="{454DEE7E-308B-F246-ACEA-ABE16784FFE1}"/>
                </a:ext>
              </a:extLst>
            </p:cNvPr>
            <p:cNvGrpSpPr/>
            <p:nvPr/>
          </p:nvGrpSpPr>
          <p:grpSpPr>
            <a:xfrm>
              <a:off x="4102079" y="3912002"/>
              <a:ext cx="56771" cy="388436"/>
              <a:chOff x="4190477" y="2060024"/>
              <a:chExt cx="43987" cy="300965"/>
            </a:xfrm>
          </p:grpSpPr>
          <p:grpSp>
            <p:nvGrpSpPr>
              <p:cNvPr id="320" name="Group 319">
                <a:extLst>
                  <a:ext uri="{FF2B5EF4-FFF2-40B4-BE49-F238E27FC236}">
                    <a16:creationId xmlns:a16="http://schemas.microsoft.com/office/drawing/2014/main" id="{A537D993-38DC-7A40-8480-7D6504F23FE5}"/>
                  </a:ext>
                </a:extLst>
              </p:cNvPr>
              <p:cNvGrpSpPr/>
              <p:nvPr/>
            </p:nvGrpSpPr>
            <p:grpSpPr>
              <a:xfrm rot="10800000" flipH="1">
                <a:off x="4190477" y="2060024"/>
                <a:ext cx="43987" cy="300965"/>
                <a:chOff x="1157515" y="1537664"/>
                <a:chExt cx="233145" cy="1595224"/>
              </a:xfrm>
            </p:grpSpPr>
            <p:cxnSp>
              <p:nvCxnSpPr>
                <p:cNvPr id="322" name="Straight Connector 321">
                  <a:extLst>
                    <a:ext uri="{FF2B5EF4-FFF2-40B4-BE49-F238E27FC236}">
                      <a16:creationId xmlns:a16="http://schemas.microsoft.com/office/drawing/2014/main" id="{42C40097-AD25-154E-A3F3-8B5AC8B1E7AE}"/>
                    </a:ext>
                  </a:extLst>
                </p:cNvPr>
                <p:cNvCxnSpPr>
                  <a:cxnSpLocks/>
                </p:cNvCxnSpPr>
                <p:nvPr/>
              </p:nvCxnSpPr>
              <p:spPr>
                <a:xfrm rot="10800000" flipH="1" flipV="1">
                  <a:off x="1274085" y="1557042"/>
                  <a:ext cx="0" cy="157584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BEB9ED52-5BFB-944A-A281-C9A0A9C7B370}"/>
                    </a:ext>
                  </a:extLst>
                </p:cNvPr>
                <p:cNvCxnSpPr>
                  <a:cxnSpLocks/>
                </p:cNvCxnSpPr>
                <p:nvPr/>
              </p:nvCxnSpPr>
              <p:spPr>
                <a:xfrm flipH="1">
                  <a:off x="1157515" y="1537664"/>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E989DB80-0397-DF42-BC72-E9D735AE7183}"/>
                    </a:ext>
                  </a:extLst>
                </p:cNvPr>
                <p:cNvCxnSpPr>
                  <a:cxnSpLocks/>
                </p:cNvCxnSpPr>
                <p:nvPr/>
              </p:nvCxnSpPr>
              <p:spPr>
                <a:xfrm flipH="1">
                  <a:off x="1157515" y="312996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21" name="Oval 320">
                <a:extLst>
                  <a:ext uri="{FF2B5EF4-FFF2-40B4-BE49-F238E27FC236}">
                    <a16:creationId xmlns:a16="http://schemas.microsoft.com/office/drawing/2014/main" id="{EA21418F-3409-EE42-BAA3-94BDE16A5668}"/>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42" name="Group 341">
              <a:extLst>
                <a:ext uri="{FF2B5EF4-FFF2-40B4-BE49-F238E27FC236}">
                  <a16:creationId xmlns:a16="http://schemas.microsoft.com/office/drawing/2014/main" id="{E51A5231-EDCB-CC44-929B-888A2C8D61BC}"/>
                </a:ext>
              </a:extLst>
            </p:cNvPr>
            <p:cNvGrpSpPr/>
            <p:nvPr/>
          </p:nvGrpSpPr>
          <p:grpSpPr>
            <a:xfrm>
              <a:off x="4680184" y="3895611"/>
              <a:ext cx="56771" cy="408303"/>
              <a:chOff x="4190477" y="2060025"/>
              <a:chExt cx="43987" cy="316358"/>
            </a:xfrm>
          </p:grpSpPr>
          <p:grpSp>
            <p:nvGrpSpPr>
              <p:cNvPr id="343" name="Group 342">
                <a:extLst>
                  <a:ext uri="{FF2B5EF4-FFF2-40B4-BE49-F238E27FC236}">
                    <a16:creationId xmlns:a16="http://schemas.microsoft.com/office/drawing/2014/main" id="{F6AC8BAD-3135-2D4F-AF49-7A534B717D2E}"/>
                  </a:ext>
                </a:extLst>
              </p:cNvPr>
              <p:cNvGrpSpPr/>
              <p:nvPr/>
            </p:nvGrpSpPr>
            <p:grpSpPr>
              <a:xfrm rot="10800000" flipH="1">
                <a:off x="4190477" y="2060025"/>
                <a:ext cx="43987" cy="316358"/>
                <a:chOff x="1157515" y="1456069"/>
                <a:chExt cx="233145" cy="1676814"/>
              </a:xfrm>
            </p:grpSpPr>
            <p:cxnSp>
              <p:nvCxnSpPr>
                <p:cNvPr id="345" name="Straight Connector 344">
                  <a:extLst>
                    <a:ext uri="{FF2B5EF4-FFF2-40B4-BE49-F238E27FC236}">
                      <a16:creationId xmlns:a16="http://schemas.microsoft.com/office/drawing/2014/main" id="{63EE8C91-7933-714D-86F6-7EF5A09B99C7}"/>
                    </a:ext>
                  </a:extLst>
                </p:cNvPr>
                <p:cNvCxnSpPr>
                  <a:cxnSpLocks/>
                </p:cNvCxnSpPr>
                <p:nvPr/>
              </p:nvCxnSpPr>
              <p:spPr>
                <a:xfrm rot="10800000" flipH="1" flipV="1">
                  <a:off x="1274085" y="1456069"/>
                  <a:ext cx="0" cy="167681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6BA77C9B-CF8F-7849-BD62-367C5D66C0B8}"/>
                    </a:ext>
                  </a:extLst>
                </p:cNvPr>
                <p:cNvCxnSpPr>
                  <a:cxnSpLocks/>
                </p:cNvCxnSpPr>
                <p:nvPr/>
              </p:nvCxnSpPr>
              <p:spPr>
                <a:xfrm flipH="1">
                  <a:off x="1157515" y="148717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C199630B-87CE-3F40-92A0-659E8791F58E}"/>
                    </a:ext>
                  </a:extLst>
                </p:cNvPr>
                <p:cNvCxnSpPr>
                  <a:cxnSpLocks/>
                </p:cNvCxnSpPr>
                <p:nvPr/>
              </p:nvCxnSpPr>
              <p:spPr>
                <a:xfrm flipH="1">
                  <a:off x="1157515" y="312996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44" name="Oval 343">
                <a:extLst>
                  <a:ext uri="{FF2B5EF4-FFF2-40B4-BE49-F238E27FC236}">
                    <a16:creationId xmlns:a16="http://schemas.microsoft.com/office/drawing/2014/main" id="{C4E8D867-1F12-3147-AF68-F3BB171DFFFB}"/>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65" name="Group 364">
              <a:extLst>
                <a:ext uri="{FF2B5EF4-FFF2-40B4-BE49-F238E27FC236}">
                  <a16:creationId xmlns:a16="http://schemas.microsoft.com/office/drawing/2014/main" id="{D0A7BDD5-FA13-404A-B76D-B4B957906876}"/>
                </a:ext>
              </a:extLst>
            </p:cNvPr>
            <p:cNvGrpSpPr/>
            <p:nvPr/>
          </p:nvGrpSpPr>
          <p:grpSpPr>
            <a:xfrm>
              <a:off x="5245995" y="3936588"/>
              <a:ext cx="56771" cy="408303"/>
              <a:chOff x="4190477" y="2060025"/>
              <a:chExt cx="43987" cy="316358"/>
            </a:xfrm>
          </p:grpSpPr>
          <p:grpSp>
            <p:nvGrpSpPr>
              <p:cNvPr id="366" name="Group 365">
                <a:extLst>
                  <a:ext uri="{FF2B5EF4-FFF2-40B4-BE49-F238E27FC236}">
                    <a16:creationId xmlns:a16="http://schemas.microsoft.com/office/drawing/2014/main" id="{E79171F9-66EC-F941-B65A-2C17AECD804E}"/>
                  </a:ext>
                </a:extLst>
              </p:cNvPr>
              <p:cNvGrpSpPr/>
              <p:nvPr/>
            </p:nvGrpSpPr>
            <p:grpSpPr>
              <a:xfrm rot="10800000" flipH="1">
                <a:off x="4190477" y="2060025"/>
                <a:ext cx="43987" cy="316358"/>
                <a:chOff x="1157515" y="1456069"/>
                <a:chExt cx="233145" cy="1676814"/>
              </a:xfrm>
            </p:grpSpPr>
            <p:cxnSp>
              <p:nvCxnSpPr>
                <p:cNvPr id="368" name="Straight Connector 367">
                  <a:extLst>
                    <a:ext uri="{FF2B5EF4-FFF2-40B4-BE49-F238E27FC236}">
                      <a16:creationId xmlns:a16="http://schemas.microsoft.com/office/drawing/2014/main" id="{024D7DDA-D2E9-6E41-A727-DCDA9FBF9F6A}"/>
                    </a:ext>
                  </a:extLst>
                </p:cNvPr>
                <p:cNvCxnSpPr>
                  <a:cxnSpLocks/>
                </p:cNvCxnSpPr>
                <p:nvPr/>
              </p:nvCxnSpPr>
              <p:spPr>
                <a:xfrm rot="10800000" flipH="1" flipV="1">
                  <a:off x="1274085" y="1456069"/>
                  <a:ext cx="0" cy="167681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1522C3AB-50C3-C24F-857F-CCD11718F642}"/>
                    </a:ext>
                  </a:extLst>
                </p:cNvPr>
                <p:cNvCxnSpPr>
                  <a:cxnSpLocks/>
                </p:cNvCxnSpPr>
                <p:nvPr/>
              </p:nvCxnSpPr>
              <p:spPr>
                <a:xfrm flipH="1">
                  <a:off x="1157515" y="148717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79F9DB04-4636-EA4E-A2BF-9DF95CFF7C68}"/>
                    </a:ext>
                  </a:extLst>
                </p:cNvPr>
                <p:cNvCxnSpPr>
                  <a:cxnSpLocks/>
                </p:cNvCxnSpPr>
                <p:nvPr/>
              </p:nvCxnSpPr>
              <p:spPr>
                <a:xfrm flipH="1">
                  <a:off x="1157515" y="312996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67" name="Oval 366">
                <a:extLst>
                  <a:ext uri="{FF2B5EF4-FFF2-40B4-BE49-F238E27FC236}">
                    <a16:creationId xmlns:a16="http://schemas.microsoft.com/office/drawing/2014/main" id="{A316F150-C555-484E-9513-FB4DFDBB96C4}"/>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53" name="Group 52">
            <a:extLst>
              <a:ext uri="{FF2B5EF4-FFF2-40B4-BE49-F238E27FC236}">
                <a16:creationId xmlns:a16="http://schemas.microsoft.com/office/drawing/2014/main" id="{E33CD58C-698F-E50D-1283-F3E56771322F}"/>
              </a:ext>
            </a:extLst>
          </p:cNvPr>
          <p:cNvGrpSpPr/>
          <p:nvPr/>
        </p:nvGrpSpPr>
        <p:grpSpPr>
          <a:xfrm>
            <a:off x="1092495" y="2888919"/>
            <a:ext cx="4147109" cy="1186991"/>
            <a:chOff x="1092495" y="2888919"/>
            <a:chExt cx="4147109" cy="1186991"/>
          </a:xfrm>
        </p:grpSpPr>
        <p:grpSp>
          <p:nvGrpSpPr>
            <p:cNvPr id="176" name="Group 175">
              <a:extLst>
                <a:ext uri="{FF2B5EF4-FFF2-40B4-BE49-F238E27FC236}">
                  <a16:creationId xmlns:a16="http://schemas.microsoft.com/office/drawing/2014/main" id="{A63D12A6-3DEA-B944-9FA7-F8F113473647}"/>
                </a:ext>
              </a:extLst>
            </p:cNvPr>
            <p:cNvGrpSpPr/>
            <p:nvPr/>
          </p:nvGrpSpPr>
          <p:grpSpPr>
            <a:xfrm>
              <a:off x="1092495" y="2888919"/>
              <a:ext cx="56773" cy="398751"/>
              <a:chOff x="996950" y="2348518"/>
              <a:chExt cx="43988" cy="308957"/>
            </a:xfrm>
          </p:grpSpPr>
          <p:sp>
            <p:nvSpPr>
              <p:cNvPr id="31" name="Rectangle 30">
                <a:extLst>
                  <a:ext uri="{FF2B5EF4-FFF2-40B4-BE49-F238E27FC236}">
                    <a16:creationId xmlns:a16="http://schemas.microsoft.com/office/drawing/2014/main" id="{E7D9979E-02DA-5F45-AC79-6864CAB87DDF}"/>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2" name="Group 31">
                <a:extLst>
                  <a:ext uri="{FF2B5EF4-FFF2-40B4-BE49-F238E27FC236}">
                    <a16:creationId xmlns:a16="http://schemas.microsoft.com/office/drawing/2014/main" id="{C605A12D-8B6F-AE45-8E40-0E5F054D0AAA}"/>
                  </a:ext>
                </a:extLst>
              </p:cNvPr>
              <p:cNvGrpSpPr/>
              <p:nvPr/>
            </p:nvGrpSpPr>
            <p:grpSpPr>
              <a:xfrm flipH="1">
                <a:off x="996950" y="2348518"/>
                <a:ext cx="43988" cy="308957"/>
                <a:chOff x="1157512" y="1569008"/>
                <a:chExt cx="233148" cy="1646938"/>
              </a:xfrm>
            </p:grpSpPr>
            <p:cxnSp>
              <p:nvCxnSpPr>
                <p:cNvPr id="33" name="Straight Connector 32">
                  <a:extLst>
                    <a:ext uri="{FF2B5EF4-FFF2-40B4-BE49-F238E27FC236}">
                      <a16:creationId xmlns:a16="http://schemas.microsoft.com/office/drawing/2014/main" id="{623DD6F8-1FF1-8149-9096-0351AEA82F67}"/>
                    </a:ext>
                  </a:extLst>
                </p:cNvPr>
                <p:cNvCxnSpPr>
                  <a:cxnSpLocks/>
                </p:cNvCxnSpPr>
                <p:nvPr/>
              </p:nvCxnSpPr>
              <p:spPr>
                <a:xfrm flipH="1">
                  <a:off x="1274086" y="1574243"/>
                  <a:ext cx="0" cy="164170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870BAB3-6E5D-E64B-A124-90DDF2395340}"/>
                    </a:ext>
                  </a:extLst>
                </p:cNvPr>
                <p:cNvCxnSpPr>
                  <a:cxnSpLocks/>
                </p:cNvCxnSpPr>
                <p:nvPr/>
              </p:nvCxnSpPr>
              <p:spPr>
                <a:xfrm flipH="1">
                  <a:off x="1157517" y="1569008"/>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BFE5B81-9091-ED4D-8AC0-C30A33F71226}"/>
                    </a:ext>
                  </a:extLst>
                </p:cNvPr>
                <p:cNvCxnSpPr>
                  <a:cxnSpLocks/>
                </p:cNvCxnSpPr>
                <p:nvPr/>
              </p:nvCxnSpPr>
              <p:spPr>
                <a:xfrm flipH="1">
                  <a:off x="1157512" y="3215940"/>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183" name="Group 182">
              <a:extLst>
                <a:ext uri="{FF2B5EF4-FFF2-40B4-BE49-F238E27FC236}">
                  <a16:creationId xmlns:a16="http://schemas.microsoft.com/office/drawing/2014/main" id="{11AFA93C-0CF5-2240-A9CD-74CE2F7F82BA}"/>
                </a:ext>
              </a:extLst>
            </p:cNvPr>
            <p:cNvGrpSpPr/>
            <p:nvPr/>
          </p:nvGrpSpPr>
          <p:grpSpPr>
            <a:xfrm>
              <a:off x="1324594" y="3065123"/>
              <a:ext cx="56773" cy="406946"/>
              <a:chOff x="996950" y="2348518"/>
              <a:chExt cx="43988" cy="315307"/>
            </a:xfrm>
          </p:grpSpPr>
          <p:sp>
            <p:nvSpPr>
              <p:cNvPr id="184" name="Rectangle 183">
                <a:extLst>
                  <a:ext uri="{FF2B5EF4-FFF2-40B4-BE49-F238E27FC236}">
                    <a16:creationId xmlns:a16="http://schemas.microsoft.com/office/drawing/2014/main" id="{FD6BFDD1-BF92-2E40-9B7E-DD3A2BDA481D}"/>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85" name="Group 184">
                <a:extLst>
                  <a:ext uri="{FF2B5EF4-FFF2-40B4-BE49-F238E27FC236}">
                    <a16:creationId xmlns:a16="http://schemas.microsoft.com/office/drawing/2014/main" id="{9513DD9C-81CF-A64A-A686-4E1FF17A4139}"/>
                  </a:ext>
                </a:extLst>
              </p:cNvPr>
              <p:cNvGrpSpPr/>
              <p:nvPr/>
            </p:nvGrpSpPr>
            <p:grpSpPr>
              <a:xfrm flipH="1">
                <a:off x="996950" y="2348518"/>
                <a:ext cx="43988" cy="315307"/>
                <a:chOff x="1157512" y="1569008"/>
                <a:chExt cx="233148" cy="1680788"/>
              </a:xfrm>
            </p:grpSpPr>
            <p:cxnSp>
              <p:nvCxnSpPr>
                <p:cNvPr id="186" name="Straight Connector 185">
                  <a:extLst>
                    <a:ext uri="{FF2B5EF4-FFF2-40B4-BE49-F238E27FC236}">
                      <a16:creationId xmlns:a16="http://schemas.microsoft.com/office/drawing/2014/main" id="{6BE84F3A-6AE6-D04A-BAB1-48C4AF016147}"/>
                    </a:ext>
                  </a:extLst>
                </p:cNvPr>
                <p:cNvCxnSpPr>
                  <a:cxnSpLocks/>
                </p:cNvCxnSpPr>
                <p:nvPr/>
              </p:nvCxnSpPr>
              <p:spPr>
                <a:xfrm flipH="1">
                  <a:off x="1274086" y="1574243"/>
                  <a:ext cx="0" cy="167555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E9EBCC09-5D4B-0B4F-B07E-5231DEC38982}"/>
                    </a:ext>
                  </a:extLst>
                </p:cNvPr>
                <p:cNvCxnSpPr>
                  <a:cxnSpLocks/>
                </p:cNvCxnSpPr>
                <p:nvPr/>
              </p:nvCxnSpPr>
              <p:spPr>
                <a:xfrm flipH="1">
                  <a:off x="1157517" y="1569008"/>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15E5C4C7-CD2A-5342-8B01-DA7E4886D3F2}"/>
                    </a:ext>
                  </a:extLst>
                </p:cNvPr>
                <p:cNvCxnSpPr>
                  <a:cxnSpLocks/>
                </p:cNvCxnSpPr>
                <p:nvPr/>
              </p:nvCxnSpPr>
              <p:spPr>
                <a:xfrm flipH="1">
                  <a:off x="1157512" y="3249790"/>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208" name="Group 207">
              <a:extLst>
                <a:ext uri="{FF2B5EF4-FFF2-40B4-BE49-F238E27FC236}">
                  <a16:creationId xmlns:a16="http://schemas.microsoft.com/office/drawing/2014/main" id="{795E2BA3-082B-C543-A9EB-B85A4E03C336}"/>
                </a:ext>
              </a:extLst>
            </p:cNvPr>
            <p:cNvGrpSpPr/>
            <p:nvPr/>
          </p:nvGrpSpPr>
          <p:grpSpPr>
            <a:xfrm>
              <a:off x="1772883" y="3339672"/>
              <a:ext cx="56773" cy="386457"/>
              <a:chOff x="996950" y="2364393"/>
              <a:chExt cx="43988" cy="299432"/>
            </a:xfrm>
          </p:grpSpPr>
          <p:sp>
            <p:nvSpPr>
              <p:cNvPr id="209" name="Rectangle 208">
                <a:extLst>
                  <a:ext uri="{FF2B5EF4-FFF2-40B4-BE49-F238E27FC236}">
                    <a16:creationId xmlns:a16="http://schemas.microsoft.com/office/drawing/2014/main" id="{DFC8FE9F-4ADB-2B43-BFC7-16DEB72E82DF}"/>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10" name="Group 209">
                <a:extLst>
                  <a:ext uri="{FF2B5EF4-FFF2-40B4-BE49-F238E27FC236}">
                    <a16:creationId xmlns:a16="http://schemas.microsoft.com/office/drawing/2014/main" id="{44EE6AF8-627F-6F4E-878E-D8B03D9E4E43}"/>
                  </a:ext>
                </a:extLst>
              </p:cNvPr>
              <p:cNvGrpSpPr/>
              <p:nvPr/>
            </p:nvGrpSpPr>
            <p:grpSpPr>
              <a:xfrm flipH="1">
                <a:off x="996950" y="2364393"/>
                <a:ext cx="43988" cy="299432"/>
                <a:chOff x="1157512" y="1653632"/>
                <a:chExt cx="233148" cy="1596164"/>
              </a:xfrm>
            </p:grpSpPr>
            <p:cxnSp>
              <p:nvCxnSpPr>
                <p:cNvPr id="211" name="Straight Connector 210">
                  <a:extLst>
                    <a:ext uri="{FF2B5EF4-FFF2-40B4-BE49-F238E27FC236}">
                      <a16:creationId xmlns:a16="http://schemas.microsoft.com/office/drawing/2014/main" id="{E80742DC-9219-604F-9B1C-C2186BE94C1B}"/>
                    </a:ext>
                  </a:extLst>
                </p:cNvPr>
                <p:cNvCxnSpPr>
                  <a:cxnSpLocks/>
                </p:cNvCxnSpPr>
                <p:nvPr/>
              </p:nvCxnSpPr>
              <p:spPr>
                <a:xfrm flipH="1">
                  <a:off x="1274086" y="1658867"/>
                  <a:ext cx="0" cy="159092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A0556545-09A8-DD48-BA5C-6C767013BDE3}"/>
                    </a:ext>
                  </a:extLst>
                </p:cNvPr>
                <p:cNvCxnSpPr>
                  <a:cxnSpLocks/>
                </p:cNvCxnSpPr>
                <p:nvPr/>
              </p:nvCxnSpPr>
              <p:spPr>
                <a:xfrm flipH="1">
                  <a:off x="1157517" y="1653632"/>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12B4302A-4638-E44A-A28E-009E7E5F5E09}"/>
                    </a:ext>
                  </a:extLst>
                </p:cNvPr>
                <p:cNvCxnSpPr>
                  <a:cxnSpLocks/>
                </p:cNvCxnSpPr>
                <p:nvPr/>
              </p:nvCxnSpPr>
              <p:spPr>
                <a:xfrm flipH="1">
                  <a:off x="1157512" y="3249790"/>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233" name="Group 232">
              <a:extLst>
                <a:ext uri="{FF2B5EF4-FFF2-40B4-BE49-F238E27FC236}">
                  <a16:creationId xmlns:a16="http://schemas.microsoft.com/office/drawing/2014/main" id="{9D7C589B-8ECC-B143-92C4-81A222CD487D}"/>
                </a:ext>
              </a:extLst>
            </p:cNvPr>
            <p:cNvGrpSpPr/>
            <p:nvPr/>
          </p:nvGrpSpPr>
          <p:grpSpPr>
            <a:xfrm>
              <a:off x="2221171" y="3459980"/>
              <a:ext cx="56773" cy="397277"/>
              <a:chOff x="996950" y="2364393"/>
              <a:chExt cx="43988" cy="307816"/>
            </a:xfrm>
          </p:grpSpPr>
          <p:sp>
            <p:nvSpPr>
              <p:cNvPr id="234" name="Rectangle 233">
                <a:extLst>
                  <a:ext uri="{FF2B5EF4-FFF2-40B4-BE49-F238E27FC236}">
                    <a16:creationId xmlns:a16="http://schemas.microsoft.com/office/drawing/2014/main" id="{860F883D-AAFE-E845-A90C-BA367D6BF240}"/>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35" name="Group 234">
                <a:extLst>
                  <a:ext uri="{FF2B5EF4-FFF2-40B4-BE49-F238E27FC236}">
                    <a16:creationId xmlns:a16="http://schemas.microsoft.com/office/drawing/2014/main" id="{B642084E-9D67-744A-B9C5-3B9DFC91443F}"/>
                  </a:ext>
                </a:extLst>
              </p:cNvPr>
              <p:cNvGrpSpPr/>
              <p:nvPr/>
            </p:nvGrpSpPr>
            <p:grpSpPr>
              <a:xfrm flipH="1">
                <a:off x="996950" y="2364393"/>
                <a:ext cx="43988" cy="307816"/>
                <a:chOff x="1157512" y="1653632"/>
                <a:chExt cx="233148" cy="1640856"/>
              </a:xfrm>
            </p:grpSpPr>
            <p:cxnSp>
              <p:nvCxnSpPr>
                <p:cNvPr id="236" name="Straight Connector 235">
                  <a:extLst>
                    <a:ext uri="{FF2B5EF4-FFF2-40B4-BE49-F238E27FC236}">
                      <a16:creationId xmlns:a16="http://schemas.microsoft.com/office/drawing/2014/main" id="{2CC7DB4E-A730-B646-8CAC-79003B02DC6A}"/>
                    </a:ext>
                  </a:extLst>
                </p:cNvPr>
                <p:cNvCxnSpPr>
                  <a:cxnSpLocks/>
                </p:cNvCxnSpPr>
                <p:nvPr/>
              </p:nvCxnSpPr>
              <p:spPr>
                <a:xfrm flipH="1">
                  <a:off x="1274086" y="1658867"/>
                  <a:ext cx="0" cy="163562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8ED4F772-557D-AC48-A0A5-53849D494C84}"/>
                    </a:ext>
                  </a:extLst>
                </p:cNvPr>
                <p:cNvCxnSpPr>
                  <a:cxnSpLocks/>
                </p:cNvCxnSpPr>
                <p:nvPr/>
              </p:nvCxnSpPr>
              <p:spPr>
                <a:xfrm flipH="1">
                  <a:off x="1157517" y="1653632"/>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183D635-15A9-FE4E-BC6C-D40CA225D775}"/>
                    </a:ext>
                  </a:extLst>
                </p:cNvPr>
                <p:cNvCxnSpPr>
                  <a:cxnSpLocks/>
                </p:cNvCxnSpPr>
                <p:nvPr/>
              </p:nvCxnSpPr>
              <p:spPr>
                <a:xfrm flipH="1">
                  <a:off x="1157512" y="3283640"/>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257" name="Group 256">
              <a:extLst>
                <a:ext uri="{FF2B5EF4-FFF2-40B4-BE49-F238E27FC236}">
                  <a16:creationId xmlns:a16="http://schemas.microsoft.com/office/drawing/2014/main" id="{34189D5E-5DF8-F841-8FC9-D46ECBE36A41}"/>
                </a:ext>
              </a:extLst>
            </p:cNvPr>
            <p:cNvGrpSpPr/>
            <p:nvPr/>
          </p:nvGrpSpPr>
          <p:grpSpPr>
            <a:xfrm>
              <a:off x="2677657" y="3500956"/>
              <a:ext cx="56773" cy="398749"/>
              <a:chOff x="996950" y="2354868"/>
              <a:chExt cx="43988" cy="308956"/>
            </a:xfrm>
          </p:grpSpPr>
          <p:sp>
            <p:nvSpPr>
              <p:cNvPr id="258" name="Rectangle 257">
                <a:extLst>
                  <a:ext uri="{FF2B5EF4-FFF2-40B4-BE49-F238E27FC236}">
                    <a16:creationId xmlns:a16="http://schemas.microsoft.com/office/drawing/2014/main" id="{787B5CDB-0190-454C-A3A8-9542CBFC388B}"/>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59" name="Group 258">
                <a:extLst>
                  <a:ext uri="{FF2B5EF4-FFF2-40B4-BE49-F238E27FC236}">
                    <a16:creationId xmlns:a16="http://schemas.microsoft.com/office/drawing/2014/main" id="{F0786919-8FEB-D045-A166-1F88D18BA84E}"/>
                  </a:ext>
                </a:extLst>
              </p:cNvPr>
              <p:cNvGrpSpPr/>
              <p:nvPr/>
            </p:nvGrpSpPr>
            <p:grpSpPr>
              <a:xfrm flipH="1">
                <a:off x="996950" y="2354868"/>
                <a:ext cx="43988" cy="308956"/>
                <a:chOff x="1157512" y="1602857"/>
                <a:chExt cx="233148" cy="1646934"/>
              </a:xfrm>
            </p:grpSpPr>
            <p:cxnSp>
              <p:nvCxnSpPr>
                <p:cNvPr id="260" name="Straight Connector 259">
                  <a:extLst>
                    <a:ext uri="{FF2B5EF4-FFF2-40B4-BE49-F238E27FC236}">
                      <a16:creationId xmlns:a16="http://schemas.microsoft.com/office/drawing/2014/main" id="{3FECDFBE-716D-A447-91AA-F28382792FAB}"/>
                    </a:ext>
                  </a:extLst>
                </p:cNvPr>
                <p:cNvCxnSpPr>
                  <a:cxnSpLocks/>
                </p:cNvCxnSpPr>
                <p:nvPr/>
              </p:nvCxnSpPr>
              <p:spPr>
                <a:xfrm flipH="1">
                  <a:off x="1274086" y="1608092"/>
                  <a:ext cx="0" cy="163562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A5CDA6E8-7C59-194E-949D-A840822F2E17}"/>
                    </a:ext>
                  </a:extLst>
                </p:cNvPr>
                <p:cNvCxnSpPr>
                  <a:cxnSpLocks/>
                </p:cNvCxnSpPr>
                <p:nvPr/>
              </p:nvCxnSpPr>
              <p:spPr>
                <a:xfrm flipH="1">
                  <a:off x="1157517" y="160285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9398D8E0-4365-E245-85EF-7DFE12BFF564}"/>
                    </a:ext>
                  </a:extLst>
                </p:cNvPr>
                <p:cNvCxnSpPr>
                  <a:cxnSpLocks/>
                </p:cNvCxnSpPr>
                <p:nvPr/>
              </p:nvCxnSpPr>
              <p:spPr>
                <a:xfrm flipH="1">
                  <a:off x="1157512" y="3249791"/>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279" name="Group 278">
              <a:extLst>
                <a:ext uri="{FF2B5EF4-FFF2-40B4-BE49-F238E27FC236}">
                  <a16:creationId xmlns:a16="http://schemas.microsoft.com/office/drawing/2014/main" id="{68381885-083D-6B48-A5AE-6208F6EA4EF5}"/>
                </a:ext>
              </a:extLst>
            </p:cNvPr>
            <p:cNvGrpSpPr/>
            <p:nvPr/>
          </p:nvGrpSpPr>
          <p:grpSpPr>
            <a:xfrm>
              <a:off x="3130042" y="3566523"/>
              <a:ext cx="56773" cy="409571"/>
              <a:chOff x="996950" y="2354868"/>
              <a:chExt cx="43988" cy="317341"/>
            </a:xfrm>
          </p:grpSpPr>
          <p:sp>
            <p:nvSpPr>
              <p:cNvPr id="280" name="Rectangle 279">
                <a:extLst>
                  <a:ext uri="{FF2B5EF4-FFF2-40B4-BE49-F238E27FC236}">
                    <a16:creationId xmlns:a16="http://schemas.microsoft.com/office/drawing/2014/main" id="{200A3C67-EB17-B441-8E60-9F212C34BCB7}"/>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81" name="Group 280">
                <a:extLst>
                  <a:ext uri="{FF2B5EF4-FFF2-40B4-BE49-F238E27FC236}">
                    <a16:creationId xmlns:a16="http://schemas.microsoft.com/office/drawing/2014/main" id="{B3C135EB-09C8-CB46-9A60-356945819E3C}"/>
                  </a:ext>
                </a:extLst>
              </p:cNvPr>
              <p:cNvGrpSpPr/>
              <p:nvPr/>
            </p:nvGrpSpPr>
            <p:grpSpPr>
              <a:xfrm flipH="1">
                <a:off x="996950" y="2354868"/>
                <a:ext cx="43988" cy="317341"/>
                <a:chOff x="1157512" y="1602857"/>
                <a:chExt cx="233148" cy="1691632"/>
              </a:xfrm>
            </p:grpSpPr>
            <p:cxnSp>
              <p:nvCxnSpPr>
                <p:cNvPr id="282" name="Straight Connector 281">
                  <a:extLst>
                    <a:ext uri="{FF2B5EF4-FFF2-40B4-BE49-F238E27FC236}">
                      <a16:creationId xmlns:a16="http://schemas.microsoft.com/office/drawing/2014/main" id="{7C478E2A-EBBE-3541-8B12-9B7C3FFD1F2C}"/>
                    </a:ext>
                  </a:extLst>
                </p:cNvPr>
                <p:cNvCxnSpPr>
                  <a:cxnSpLocks/>
                </p:cNvCxnSpPr>
                <p:nvPr/>
              </p:nvCxnSpPr>
              <p:spPr>
                <a:xfrm flipH="1">
                  <a:off x="1274086" y="1608092"/>
                  <a:ext cx="0" cy="1686397"/>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78C874D8-DC92-6647-A842-A458B40F79A5}"/>
                    </a:ext>
                  </a:extLst>
                </p:cNvPr>
                <p:cNvCxnSpPr>
                  <a:cxnSpLocks/>
                </p:cNvCxnSpPr>
                <p:nvPr/>
              </p:nvCxnSpPr>
              <p:spPr>
                <a:xfrm flipH="1">
                  <a:off x="1157517" y="160285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3017C2FD-028E-C540-91A9-7DBD44D109E9}"/>
                    </a:ext>
                  </a:extLst>
                </p:cNvPr>
                <p:cNvCxnSpPr>
                  <a:cxnSpLocks/>
                </p:cNvCxnSpPr>
                <p:nvPr/>
              </p:nvCxnSpPr>
              <p:spPr>
                <a:xfrm flipH="1">
                  <a:off x="1157512" y="3283641"/>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302" name="Group 301">
              <a:extLst>
                <a:ext uri="{FF2B5EF4-FFF2-40B4-BE49-F238E27FC236}">
                  <a16:creationId xmlns:a16="http://schemas.microsoft.com/office/drawing/2014/main" id="{EBAC4481-74C5-6B42-9DB8-DD0324FB0A8B}"/>
                </a:ext>
              </a:extLst>
            </p:cNvPr>
            <p:cNvGrpSpPr/>
            <p:nvPr/>
          </p:nvGrpSpPr>
          <p:grpSpPr>
            <a:xfrm>
              <a:off x="3582430" y="3574718"/>
              <a:ext cx="56773" cy="409571"/>
              <a:chOff x="996950" y="2354868"/>
              <a:chExt cx="43988" cy="317341"/>
            </a:xfrm>
          </p:grpSpPr>
          <p:sp>
            <p:nvSpPr>
              <p:cNvPr id="303" name="Rectangle 302">
                <a:extLst>
                  <a:ext uri="{FF2B5EF4-FFF2-40B4-BE49-F238E27FC236}">
                    <a16:creationId xmlns:a16="http://schemas.microsoft.com/office/drawing/2014/main" id="{E801F8EB-B49B-D84D-A441-029B06641B8F}"/>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04" name="Group 303">
                <a:extLst>
                  <a:ext uri="{FF2B5EF4-FFF2-40B4-BE49-F238E27FC236}">
                    <a16:creationId xmlns:a16="http://schemas.microsoft.com/office/drawing/2014/main" id="{179F1C19-ED35-7848-AF9D-16B2E5FD3902}"/>
                  </a:ext>
                </a:extLst>
              </p:cNvPr>
              <p:cNvGrpSpPr/>
              <p:nvPr/>
            </p:nvGrpSpPr>
            <p:grpSpPr>
              <a:xfrm flipH="1">
                <a:off x="996950" y="2354868"/>
                <a:ext cx="43988" cy="317341"/>
                <a:chOff x="1157512" y="1602857"/>
                <a:chExt cx="233148" cy="1691632"/>
              </a:xfrm>
            </p:grpSpPr>
            <p:cxnSp>
              <p:nvCxnSpPr>
                <p:cNvPr id="305" name="Straight Connector 304">
                  <a:extLst>
                    <a:ext uri="{FF2B5EF4-FFF2-40B4-BE49-F238E27FC236}">
                      <a16:creationId xmlns:a16="http://schemas.microsoft.com/office/drawing/2014/main" id="{940545E1-9F49-0544-81DF-3C4600546010}"/>
                    </a:ext>
                  </a:extLst>
                </p:cNvPr>
                <p:cNvCxnSpPr>
                  <a:cxnSpLocks/>
                </p:cNvCxnSpPr>
                <p:nvPr/>
              </p:nvCxnSpPr>
              <p:spPr>
                <a:xfrm flipH="1">
                  <a:off x="1274086" y="1608092"/>
                  <a:ext cx="0" cy="1686397"/>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F5465DB6-BE1C-6A4C-9E51-0BF19A12623C}"/>
                    </a:ext>
                  </a:extLst>
                </p:cNvPr>
                <p:cNvCxnSpPr>
                  <a:cxnSpLocks/>
                </p:cNvCxnSpPr>
                <p:nvPr/>
              </p:nvCxnSpPr>
              <p:spPr>
                <a:xfrm flipH="1">
                  <a:off x="1157517" y="160285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9F4E07B9-0010-2E46-9361-9F7A9B30F4F4}"/>
                    </a:ext>
                  </a:extLst>
                </p:cNvPr>
                <p:cNvCxnSpPr>
                  <a:cxnSpLocks/>
                </p:cNvCxnSpPr>
                <p:nvPr/>
              </p:nvCxnSpPr>
              <p:spPr>
                <a:xfrm flipH="1">
                  <a:off x="1157512" y="3283641"/>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325" name="Group 324">
              <a:extLst>
                <a:ext uri="{FF2B5EF4-FFF2-40B4-BE49-F238E27FC236}">
                  <a16:creationId xmlns:a16="http://schemas.microsoft.com/office/drawing/2014/main" id="{A3E3C4F7-66ED-184F-BB23-EC97A26376FD}"/>
                </a:ext>
              </a:extLst>
            </p:cNvPr>
            <p:cNvGrpSpPr/>
            <p:nvPr/>
          </p:nvGrpSpPr>
          <p:grpSpPr>
            <a:xfrm>
              <a:off x="4038913" y="3615695"/>
              <a:ext cx="56773" cy="423335"/>
              <a:chOff x="996950" y="2348518"/>
              <a:chExt cx="43988" cy="328006"/>
            </a:xfrm>
          </p:grpSpPr>
          <p:sp>
            <p:nvSpPr>
              <p:cNvPr id="326" name="Rectangle 325">
                <a:extLst>
                  <a:ext uri="{FF2B5EF4-FFF2-40B4-BE49-F238E27FC236}">
                    <a16:creationId xmlns:a16="http://schemas.microsoft.com/office/drawing/2014/main" id="{07F4D4B8-384E-D045-807F-97286DA2FA08}"/>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27" name="Group 326">
                <a:extLst>
                  <a:ext uri="{FF2B5EF4-FFF2-40B4-BE49-F238E27FC236}">
                    <a16:creationId xmlns:a16="http://schemas.microsoft.com/office/drawing/2014/main" id="{8F4799C8-208A-BE43-B031-4AFCACA444C4}"/>
                  </a:ext>
                </a:extLst>
              </p:cNvPr>
              <p:cNvGrpSpPr/>
              <p:nvPr/>
            </p:nvGrpSpPr>
            <p:grpSpPr>
              <a:xfrm flipH="1">
                <a:off x="996950" y="2348518"/>
                <a:ext cx="43988" cy="328006"/>
                <a:chOff x="1157512" y="1569007"/>
                <a:chExt cx="233148" cy="1748484"/>
              </a:xfrm>
            </p:grpSpPr>
            <p:cxnSp>
              <p:nvCxnSpPr>
                <p:cNvPr id="328" name="Straight Connector 327">
                  <a:extLst>
                    <a:ext uri="{FF2B5EF4-FFF2-40B4-BE49-F238E27FC236}">
                      <a16:creationId xmlns:a16="http://schemas.microsoft.com/office/drawing/2014/main" id="{A28561DA-D51D-064F-83BD-91046DBFD722}"/>
                    </a:ext>
                  </a:extLst>
                </p:cNvPr>
                <p:cNvCxnSpPr>
                  <a:cxnSpLocks/>
                </p:cNvCxnSpPr>
                <p:nvPr/>
              </p:nvCxnSpPr>
              <p:spPr>
                <a:xfrm flipH="1">
                  <a:off x="1274086" y="1585084"/>
                  <a:ext cx="0" cy="170940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453FC5AE-ED20-174C-8D89-E777AC653FAD}"/>
                    </a:ext>
                  </a:extLst>
                </p:cNvPr>
                <p:cNvCxnSpPr>
                  <a:cxnSpLocks/>
                </p:cNvCxnSpPr>
                <p:nvPr/>
              </p:nvCxnSpPr>
              <p:spPr>
                <a:xfrm flipH="1">
                  <a:off x="1157517" y="156900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9D742967-D461-0240-A4E4-78D52FAE7BD9}"/>
                    </a:ext>
                  </a:extLst>
                </p:cNvPr>
                <p:cNvCxnSpPr>
                  <a:cxnSpLocks/>
                </p:cNvCxnSpPr>
                <p:nvPr/>
              </p:nvCxnSpPr>
              <p:spPr>
                <a:xfrm flipH="1">
                  <a:off x="1157512" y="3317491"/>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348" name="Group 347">
              <a:extLst>
                <a:ext uri="{FF2B5EF4-FFF2-40B4-BE49-F238E27FC236}">
                  <a16:creationId xmlns:a16="http://schemas.microsoft.com/office/drawing/2014/main" id="{AF4196D8-0AEB-474D-B8DF-072FE1CCE364}"/>
                </a:ext>
              </a:extLst>
            </p:cNvPr>
            <p:cNvGrpSpPr/>
            <p:nvPr/>
          </p:nvGrpSpPr>
          <p:grpSpPr>
            <a:xfrm>
              <a:off x="4617019" y="3632086"/>
              <a:ext cx="56773" cy="423335"/>
              <a:chOff x="996950" y="2348518"/>
              <a:chExt cx="43988" cy="328006"/>
            </a:xfrm>
          </p:grpSpPr>
          <p:sp>
            <p:nvSpPr>
              <p:cNvPr id="349" name="Rectangle 348">
                <a:extLst>
                  <a:ext uri="{FF2B5EF4-FFF2-40B4-BE49-F238E27FC236}">
                    <a16:creationId xmlns:a16="http://schemas.microsoft.com/office/drawing/2014/main" id="{57BD9B91-65CC-BF4E-9205-CB21755DF0CF}"/>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50" name="Group 349">
                <a:extLst>
                  <a:ext uri="{FF2B5EF4-FFF2-40B4-BE49-F238E27FC236}">
                    <a16:creationId xmlns:a16="http://schemas.microsoft.com/office/drawing/2014/main" id="{37F06363-ED45-DD49-9765-F9F0B2BD1643}"/>
                  </a:ext>
                </a:extLst>
              </p:cNvPr>
              <p:cNvGrpSpPr/>
              <p:nvPr/>
            </p:nvGrpSpPr>
            <p:grpSpPr>
              <a:xfrm flipH="1">
                <a:off x="996950" y="2348518"/>
                <a:ext cx="43988" cy="328006"/>
                <a:chOff x="1157512" y="1569007"/>
                <a:chExt cx="233148" cy="1748484"/>
              </a:xfrm>
            </p:grpSpPr>
            <p:cxnSp>
              <p:nvCxnSpPr>
                <p:cNvPr id="351" name="Straight Connector 350">
                  <a:extLst>
                    <a:ext uri="{FF2B5EF4-FFF2-40B4-BE49-F238E27FC236}">
                      <a16:creationId xmlns:a16="http://schemas.microsoft.com/office/drawing/2014/main" id="{DAA55B62-3090-8B4B-940D-DFB5ACF5D6CD}"/>
                    </a:ext>
                  </a:extLst>
                </p:cNvPr>
                <p:cNvCxnSpPr>
                  <a:cxnSpLocks/>
                </p:cNvCxnSpPr>
                <p:nvPr/>
              </p:nvCxnSpPr>
              <p:spPr>
                <a:xfrm flipH="1">
                  <a:off x="1274086" y="1585084"/>
                  <a:ext cx="0" cy="170940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991E3461-4871-184A-9BA2-F71731C00418}"/>
                    </a:ext>
                  </a:extLst>
                </p:cNvPr>
                <p:cNvCxnSpPr>
                  <a:cxnSpLocks/>
                </p:cNvCxnSpPr>
                <p:nvPr/>
              </p:nvCxnSpPr>
              <p:spPr>
                <a:xfrm flipH="1">
                  <a:off x="1157517" y="156900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8B251605-3EAF-4543-9FA2-B4A1C1672D6D}"/>
                    </a:ext>
                  </a:extLst>
                </p:cNvPr>
                <p:cNvCxnSpPr>
                  <a:cxnSpLocks/>
                </p:cNvCxnSpPr>
                <p:nvPr/>
              </p:nvCxnSpPr>
              <p:spPr>
                <a:xfrm flipH="1">
                  <a:off x="1157512" y="3317491"/>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371" name="Group 370">
              <a:extLst>
                <a:ext uri="{FF2B5EF4-FFF2-40B4-BE49-F238E27FC236}">
                  <a16:creationId xmlns:a16="http://schemas.microsoft.com/office/drawing/2014/main" id="{BED3DA23-C375-9B48-A3A4-D4A33D9A2E95}"/>
                </a:ext>
              </a:extLst>
            </p:cNvPr>
            <p:cNvGrpSpPr/>
            <p:nvPr/>
          </p:nvGrpSpPr>
          <p:grpSpPr>
            <a:xfrm>
              <a:off x="5182831" y="3652575"/>
              <a:ext cx="56773" cy="423335"/>
              <a:chOff x="996950" y="2348518"/>
              <a:chExt cx="43988" cy="328006"/>
            </a:xfrm>
          </p:grpSpPr>
          <p:sp>
            <p:nvSpPr>
              <p:cNvPr id="372" name="Rectangle 371">
                <a:extLst>
                  <a:ext uri="{FF2B5EF4-FFF2-40B4-BE49-F238E27FC236}">
                    <a16:creationId xmlns:a16="http://schemas.microsoft.com/office/drawing/2014/main" id="{F2C02B3D-2CB8-704A-B92E-89B5B71A2910}"/>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73" name="Group 372">
                <a:extLst>
                  <a:ext uri="{FF2B5EF4-FFF2-40B4-BE49-F238E27FC236}">
                    <a16:creationId xmlns:a16="http://schemas.microsoft.com/office/drawing/2014/main" id="{5D7CB7E3-6290-2243-96D9-2D392F470446}"/>
                  </a:ext>
                </a:extLst>
              </p:cNvPr>
              <p:cNvGrpSpPr/>
              <p:nvPr/>
            </p:nvGrpSpPr>
            <p:grpSpPr>
              <a:xfrm flipH="1">
                <a:off x="996950" y="2348518"/>
                <a:ext cx="43988" cy="328006"/>
                <a:chOff x="1157512" y="1569007"/>
                <a:chExt cx="233148" cy="1748484"/>
              </a:xfrm>
            </p:grpSpPr>
            <p:cxnSp>
              <p:nvCxnSpPr>
                <p:cNvPr id="374" name="Straight Connector 373">
                  <a:extLst>
                    <a:ext uri="{FF2B5EF4-FFF2-40B4-BE49-F238E27FC236}">
                      <a16:creationId xmlns:a16="http://schemas.microsoft.com/office/drawing/2014/main" id="{4725175D-90E4-B846-A868-8570EF1EFA58}"/>
                    </a:ext>
                  </a:extLst>
                </p:cNvPr>
                <p:cNvCxnSpPr>
                  <a:cxnSpLocks/>
                </p:cNvCxnSpPr>
                <p:nvPr/>
              </p:nvCxnSpPr>
              <p:spPr>
                <a:xfrm flipH="1">
                  <a:off x="1274086" y="1585084"/>
                  <a:ext cx="0" cy="170940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561C58B5-FB0D-A347-8E52-3D323F6EC535}"/>
                    </a:ext>
                  </a:extLst>
                </p:cNvPr>
                <p:cNvCxnSpPr>
                  <a:cxnSpLocks/>
                </p:cNvCxnSpPr>
                <p:nvPr/>
              </p:nvCxnSpPr>
              <p:spPr>
                <a:xfrm flipH="1">
                  <a:off x="1157517" y="156900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2F8606D0-8B6A-C34E-9EFD-A77BA51E53F8}"/>
                    </a:ext>
                  </a:extLst>
                </p:cNvPr>
                <p:cNvCxnSpPr>
                  <a:cxnSpLocks/>
                </p:cNvCxnSpPr>
                <p:nvPr/>
              </p:nvCxnSpPr>
              <p:spPr>
                <a:xfrm flipH="1">
                  <a:off x="1157512" y="3317491"/>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grpSp>
        <p:nvGrpSpPr>
          <p:cNvPr id="48" name="Group 47">
            <a:extLst>
              <a:ext uri="{FF2B5EF4-FFF2-40B4-BE49-F238E27FC236}">
                <a16:creationId xmlns:a16="http://schemas.microsoft.com/office/drawing/2014/main" id="{3AD809F6-CE43-361B-BE47-A1F317700EA9}"/>
              </a:ext>
            </a:extLst>
          </p:cNvPr>
          <p:cNvGrpSpPr/>
          <p:nvPr/>
        </p:nvGrpSpPr>
        <p:grpSpPr>
          <a:xfrm>
            <a:off x="1211743" y="2550071"/>
            <a:ext cx="4149343" cy="530084"/>
            <a:chOff x="1211743" y="2550071"/>
            <a:chExt cx="4149343" cy="530084"/>
          </a:xfrm>
          <a:solidFill>
            <a:schemeClr val="accent3"/>
          </a:solidFill>
        </p:grpSpPr>
        <p:grpSp>
          <p:nvGrpSpPr>
            <p:cNvPr id="36" name="Group 35">
              <a:extLst>
                <a:ext uri="{FF2B5EF4-FFF2-40B4-BE49-F238E27FC236}">
                  <a16:creationId xmlns:a16="http://schemas.microsoft.com/office/drawing/2014/main" id="{57BC5A29-32E7-8744-8817-09C8B7918318}"/>
                </a:ext>
              </a:extLst>
            </p:cNvPr>
            <p:cNvGrpSpPr/>
            <p:nvPr/>
          </p:nvGrpSpPr>
          <p:grpSpPr>
            <a:xfrm rot="10800000" flipH="1">
              <a:off x="1211743" y="2550071"/>
              <a:ext cx="59007" cy="409776"/>
              <a:chOff x="1153057" y="1364274"/>
              <a:chExt cx="242325" cy="1682868"/>
            </a:xfrm>
            <a:grpFill/>
          </p:grpSpPr>
          <p:cxnSp>
            <p:nvCxnSpPr>
              <p:cNvPr id="37" name="Straight Connector 36">
                <a:extLst>
                  <a:ext uri="{FF2B5EF4-FFF2-40B4-BE49-F238E27FC236}">
                    <a16:creationId xmlns:a16="http://schemas.microsoft.com/office/drawing/2014/main" id="{5E65FE48-7FF5-AE44-99F4-F6798D32A892}"/>
                  </a:ext>
                </a:extLst>
              </p:cNvPr>
              <p:cNvCxnSpPr>
                <a:cxnSpLocks/>
              </p:cNvCxnSpPr>
              <p:nvPr/>
            </p:nvCxnSpPr>
            <p:spPr>
              <a:xfrm rot="10800000" flipH="1" flipV="1">
                <a:off x="1274084" y="1364274"/>
                <a:ext cx="0" cy="1682868"/>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4AB8F96-17B5-DD49-9CA8-554406DFA469}"/>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0DA239C-E1CF-8247-8269-62830E6F4B9E}"/>
                  </a:ext>
                </a:extLst>
              </p:cNvPr>
              <p:cNvCxnSpPr>
                <a:cxnSpLocks/>
              </p:cNvCxnSpPr>
              <p:nvPr/>
            </p:nvCxnSpPr>
            <p:spPr>
              <a:xfrm flipH="1">
                <a:off x="1157515" y="304582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Triangle 39">
                <a:extLst>
                  <a:ext uri="{FF2B5EF4-FFF2-40B4-BE49-F238E27FC236}">
                    <a16:creationId xmlns:a16="http://schemas.microsoft.com/office/drawing/2014/main" id="{7A7D2801-4BD6-FB40-8BC2-0065E6D1D5E2}"/>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89" name="Group 188">
              <a:extLst>
                <a:ext uri="{FF2B5EF4-FFF2-40B4-BE49-F238E27FC236}">
                  <a16:creationId xmlns:a16="http://schemas.microsoft.com/office/drawing/2014/main" id="{0EAFB96C-51CE-D246-8092-119FF21DB732}"/>
                </a:ext>
              </a:extLst>
            </p:cNvPr>
            <p:cNvGrpSpPr/>
            <p:nvPr/>
          </p:nvGrpSpPr>
          <p:grpSpPr>
            <a:xfrm rot="10800000" flipH="1">
              <a:off x="1443843" y="2570560"/>
              <a:ext cx="59007" cy="409776"/>
              <a:chOff x="1153057" y="1364274"/>
              <a:chExt cx="242325" cy="1682868"/>
            </a:xfrm>
            <a:grpFill/>
          </p:grpSpPr>
          <p:cxnSp>
            <p:nvCxnSpPr>
              <p:cNvPr id="190" name="Straight Connector 189">
                <a:extLst>
                  <a:ext uri="{FF2B5EF4-FFF2-40B4-BE49-F238E27FC236}">
                    <a16:creationId xmlns:a16="http://schemas.microsoft.com/office/drawing/2014/main" id="{8129A3D6-F005-BC47-998A-C749CABADF70}"/>
                  </a:ext>
                </a:extLst>
              </p:cNvPr>
              <p:cNvCxnSpPr>
                <a:cxnSpLocks/>
              </p:cNvCxnSpPr>
              <p:nvPr/>
            </p:nvCxnSpPr>
            <p:spPr>
              <a:xfrm rot="10800000" flipH="1" flipV="1">
                <a:off x="1274084" y="1364274"/>
                <a:ext cx="0" cy="1682868"/>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5E777E41-B9D5-2646-A59F-DEBA766C9CF3}"/>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1BA918C5-D491-274C-8D06-1EEECA2E694C}"/>
                  </a:ext>
                </a:extLst>
              </p:cNvPr>
              <p:cNvCxnSpPr>
                <a:cxnSpLocks/>
              </p:cNvCxnSpPr>
              <p:nvPr/>
            </p:nvCxnSpPr>
            <p:spPr>
              <a:xfrm flipH="1">
                <a:off x="1157515" y="304582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3" name="Triangle 192">
                <a:extLst>
                  <a:ext uri="{FF2B5EF4-FFF2-40B4-BE49-F238E27FC236}">
                    <a16:creationId xmlns:a16="http://schemas.microsoft.com/office/drawing/2014/main" id="{C0FCFD9A-3520-7D42-AECA-82CBA500C62F}"/>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14" name="Group 213">
              <a:extLst>
                <a:ext uri="{FF2B5EF4-FFF2-40B4-BE49-F238E27FC236}">
                  <a16:creationId xmlns:a16="http://schemas.microsoft.com/office/drawing/2014/main" id="{6AD3F123-5113-834F-990F-00CB16321E45}"/>
                </a:ext>
              </a:extLst>
            </p:cNvPr>
            <p:cNvGrpSpPr/>
            <p:nvPr/>
          </p:nvGrpSpPr>
          <p:grpSpPr>
            <a:xfrm rot="10800000" flipH="1">
              <a:off x="1892131" y="2570558"/>
              <a:ext cx="59007" cy="417972"/>
              <a:chOff x="1153057" y="1364274"/>
              <a:chExt cx="242325" cy="1716526"/>
            </a:xfrm>
            <a:grpFill/>
          </p:grpSpPr>
          <p:cxnSp>
            <p:nvCxnSpPr>
              <p:cNvPr id="215" name="Straight Connector 214">
                <a:extLst>
                  <a:ext uri="{FF2B5EF4-FFF2-40B4-BE49-F238E27FC236}">
                    <a16:creationId xmlns:a16="http://schemas.microsoft.com/office/drawing/2014/main" id="{5194E474-17DC-374A-A781-AF5DBD06553B}"/>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92EC261F-C4B2-6346-B79F-5D28B55C69A4}"/>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55C99101-E0EE-DC47-9E8E-9A697AAC7DB0}"/>
                  </a:ext>
                </a:extLst>
              </p:cNvPr>
              <p:cNvCxnSpPr>
                <a:cxnSpLocks/>
              </p:cNvCxnSpPr>
              <p:nvPr/>
            </p:nvCxnSpPr>
            <p:spPr>
              <a:xfrm flipH="1">
                <a:off x="1157515" y="3079480"/>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8" name="Triangle 217">
                <a:extLst>
                  <a:ext uri="{FF2B5EF4-FFF2-40B4-BE49-F238E27FC236}">
                    <a16:creationId xmlns:a16="http://schemas.microsoft.com/office/drawing/2014/main" id="{7B06D617-7B26-1D48-B93D-10F2FFD00205}"/>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39" name="Group 238">
              <a:extLst>
                <a:ext uri="{FF2B5EF4-FFF2-40B4-BE49-F238E27FC236}">
                  <a16:creationId xmlns:a16="http://schemas.microsoft.com/office/drawing/2014/main" id="{C9C47CD0-FA86-F843-AE67-90DD388AAED6}"/>
                </a:ext>
              </a:extLst>
            </p:cNvPr>
            <p:cNvGrpSpPr/>
            <p:nvPr/>
          </p:nvGrpSpPr>
          <p:grpSpPr>
            <a:xfrm rot="10800000" flipH="1">
              <a:off x="2340420" y="2588744"/>
              <a:ext cx="59007" cy="421748"/>
              <a:chOff x="1153057" y="1364274"/>
              <a:chExt cx="242325" cy="1732035"/>
            </a:xfrm>
            <a:grpFill/>
          </p:grpSpPr>
          <p:cxnSp>
            <p:nvCxnSpPr>
              <p:cNvPr id="240" name="Straight Connector 239">
                <a:extLst>
                  <a:ext uri="{FF2B5EF4-FFF2-40B4-BE49-F238E27FC236}">
                    <a16:creationId xmlns:a16="http://schemas.microsoft.com/office/drawing/2014/main" id="{8DB4C1D2-2352-3646-A388-70461DA8249E}"/>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7DDB3912-3B85-A140-91AD-5598AEE0610B}"/>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9416451-4EA8-0748-835A-2882EBFCA8F0}"/>
                  </a:ext>
                </a:extLst>
              </p:cNvPr>
              <p:cNvCxnSpPr>
                <a:cxnSpLocks/>
              </p:cNvCxnSpPr>
              <p:nvPr/>
            </p:nvCxnSpPr>
            <p:spPr>
              <a:xfrm flipH="1">
                <a:off x="1157515" y="3096309"/>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43" name="Triangle 242">
                <a:extLst>
                  <a:ext uri="{FF2B5EF4-FFF2-40B4-BE49-F238E27FC236}">
                    <a16:creationId xmlns:a16="http://schemas.microsoft.com/office/drawing/2014/main" id="{4DA97B4E-6A53-454C-A8DC-975A096812E3}"/>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63" name="Group 262">
              <a:extLst>
                <a:ext uri="{FF2B5EF4-FFF2-40B4-BE49-F238E27FC236}">
                  <a16:creationId xmlns:a16="http://schemas.microsoft.com/office/drawing/2014/main" id="{E2D3CB4F-F835-5947-A7A4-ECF5804B84D8}"/>
                </a:ext>
              </a:extLst>
            </p:cNvPr>
            <p:cNvGrpSpPr/>
            <p:nvPr/>
          </p:nvGrpSpPr>
          <p:grpSpPr>
            <a:xfrm rot="10800000" flipH="1">
              <a:off x="2796905" y="2568256"/>
              <a:ext cx="59007" cy="421748"/>
              <a:chOff x="1153057" y="1364274"/>
              <a:chExt cx="242325" cy="1732035"/>
            </a:xfrm>
            <a:grpFill/>
          </p:grpSpPr>
          <p:cxnSp>
            <p:nvCxnSpPr>
              <p:cNvPr id="264" name="Straight Connector 263">
                <a:extLst>
                  <a:ext uri="{FF2B5EF4-FFF2-40B4-BE49-F238E27FC236}">
                    <a16:creationId xmlns:a16="http://schemas.microsoft.com/office/drawing/2014/main" id="{73A2B5ED-1663-8146-9A58-B49F8CF2A4D8}"/>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18D4381D-00D3-F446-96B2-CE958E482BCB}"/>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9F4D236C-0DE3-6E49-946F-D21BB49251C1}"/>
                  </a:ext>
                </a:extLst>
              </p:cNvPr>
              <p:cNvCxnSpPr>
                <a:cxnSpLocks/>
              </p:cNvCxnSpPr>
              <p:nvPr/>
            </p:nvCxnSpPr>
            <p:spPr>
              <a:xfrm flipH="1">
                <a:off x="1157515" y="3096309"/>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67" name="Triangle 266">
                <a:extLst>
                  <a:ext uri="{FF2B5EF4-FFF2-40B4-BE49-F238E27FC236}">
                    <a16:creationId xmlns:a16="http://schemas.microsoft.com/office/drawing/2014/main" id="{BDF3ECF0-E9AE-7D47-87DA-8E882C5D9D5A}"/>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85" name="Group 284">
              <a:extLst>
                <a:ext uri="{FF2B5EF4-FFF2-40B4-BE49-F238E27FC236}">
                  <a16:creationId xmlns:a16="http://schemas.microsoft.com/office/drawing/2014/main" id="{06D5382A-0163-0840-B99F-6F89874DEFA7}"/>
                </a:ext>
              </a:extLst>
            </p:cNvPr>
            <p:cNvGrpSpPr/>
            <p:nvPr/>
          </p:nvGrpSpPr>
          <p:grpSpPr>
            <a:xfrm rot="10800000" flipH="1">
              <a:off x="3249291" y="2560061"/>
              <a:ext cx="59007" cy="421748"/>
              <a:chOff x="1153057" y="1364274"/>
              <a:chExt cx="242325" cy="1732035"/>
            </a:xfrm>
            <a:grpFill/>
          </p:grpSpPr>
          <p:cxnSp>
            <p:nvCxnSpPr>
              <p:cNvPr id="286" name="Straight Connector 285">
                <a:extLst>
                  <a:ext uri="{FF2B5EF4-FFF2-40B4-BE49-F238E27FC236}">
                    <a16:creationId xmlns:a16="http://schemas.microsoft.com/office/drawing/2014/main" id="{86C47B44-DA7F-B347-A37B-7EEB4E3BDBB0}"/>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697CC5BA-ADBD-FC4C-93B9-81F902D2750E}"/>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56D1B384-16E6-384B-9D93-5C1348428BBE}"/>
                  </a:ext>
                </a:extLst>
              </p:cNvPr>
              <p:cNvCxnSpPr>
                <a:cxnSpLocks/>
              </p:cNvCxnSpPr>
              <p:nvPr/>
            </p:nvCxnSpPr>
            <p:spPr>
              <a:xfrm flipH="1">
                <a:off x="1157515" y="3096309"/>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89" name="Triangle 288">
                <a:extLst>
                  <a:ext uri="{FF2B5EF4-FFF2-40B4-BE49-F238E27FC236}">
                    <a16:creationId xmlns:a16="http://schemas.microsoft.com/office/drawing/2014/main" id="{9B35BA0B-79FB-9A42-B143-36EEE5990FC6}"/>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08" name="Group 307">
              <a:extLst>
                <a:ext uri="{FF2B5EF4-FFF2-40B4-BE49-F238E27FC236}">
                  <a16:creationId xmlns:a16="http://schemas.microsoft.com/office/drawing/2014/main" id="{908B7E5C-A21D-6142-B548-E09E105A2A6D}"/>
                </a:ext>
              </a:extLst>
            </p:cNvPr>
            <p:cNvGrpSpPr/>
            <p:nvPr/>
          </p:nvGrpSpPr>
          <p:grpSpPr>
            <a:xfrm rot="10800000" flipH="1">
              <a:off x="3701678" y="2613330"/>
              <a:ext cx="59007" cy="421748"/>
              <a:chOff x="1153057" y="1364274"/>
              <a:chExt cx="242325" cy="1732035"/>
            </a:xfrm>
            <a:grpFill/>
          </p:grpSpPr>
          <p:cxnSp>
            <p:nvCxnSpPr>
              <p:cNvPr id="309" name="Straight Connector 308">
                <a:extLst>
                  <a:ext uri="{FF2B5EF4-FFF2-40B4-BE49-F238E27FC236}">
                    <a16:creationId xmlns:a16="http://schemas.microsoft.com/office/drawing/2014/main" id="{2E577EA6-C9AF-E346-9B18-D43B3B486253}"/>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F888D67F-D026-B74B-8C9C-53E83111F0BC}"/>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6DBB3271-A415-FA4D-87B5-7FAC82BB0D32}"/>
                  </a:ext>
                </a:extLst>
              </p:cNvPr>
              <p:cNvCxnSpPr>
                <a:cxnSpLocks/>
              </p:cNvCxnSpPr>
              <p:nvPr/>
            </p:nvCxnSpPr>
            <p:spPr>
              <a:xfrm flipH="1">
                <a:off x="1157515" y="3096309"/>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12" name="Triangle 311">
                <a:extLst>
                  <a:ext uri="{FF2B5EF4-FFF2-40B4-BE49-F238E27FC236}">
                    <a16:creationId xmlns:a16="http://schemas.microsoft.com/office/drawing/2014/main" id="{3754B5A8-AA8C-1A49-B862-9951A4751258}"/>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31" name="Group 330">
              <a:extLst>
                <a:ext uri="{FF2B5EF4-FFF2-40B4-BE49-F238E27FC236}">
                  <a16:creationId xmlns:a16="http://schemas.microsoft.com/office/drawing/2014/main" id="{52BE25B6-5519-1744-B5AA-B0CB59B23A27}"/>
                </a:ext>
              </a:extLst>
            </p:cNvPr>
            <p:cNvGrpSpPr/>
            <p:nvPr/>
          </p:nvGrpSpPr>
          <p:grpSpPr>
            <a:xfrm rot="10800000" flipH="1">
              <a:off x="4158162" y="2650210"/>
              <a:ext cx="59007" cy="421748"/>
              <a:chOff x="1153057" y="1364274"/>
              <a:chExt cx="242325" cy="1732035"/>
            </a:xfrm>
            <a:grpFill/>
          </p:grpSpPr>
          <p:cxnSp>
            <p:nvCxnSpPr>
              <p:cNvPr id="332" name="Straight Connector 331">
                <a:extLst>
                  <a:ext uri="{FF2B5EF4-FFF2-40B4-BE49-F238E27FC236}">
                    <a16:creationId xmlns:a16="http://schemas.microsoft.com/office/drawing/2014/main" id="{1B2236E7-5364-DA43-9EEF-7D7D03A3DE37}"/>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719A95CC-2BC1-E542-B265-5D56916C9914}"/>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BED7ED6B-F6E2-A149-83E5-034A7F74EC98}"/>
                  </a:ext>
                </a:extLst>
              </p:cNvPr>
              <p:cNvCxnSpPr>
                <a:cxnSpLocks/>
              </p:cNvCxnSpPr>
              <p:nvPr/>
            </p:nvCxnSpPr>
            <p:spPr>
              <a:xfrm flipH="1">
                <a:off x="1157515" y="3096309"/>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5" name="Triangle 334">
                <a:extLst>
                  <a:ext uri="{FF2B5EF4-FFF2-40B4-BE49-F238E27FC236}">
                    <a16:creationId xmlns:a16="http://schemas.microsoft.com/office/drawing/2014/main" id="{82688BA1-500F-804A-A65C-34F431E8D81A}"/>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54" name="Group 353">
              <a:extLst>
                <a:ext uri="{FF2B5EF4-FFF2-40B4-BE49-F238E27FC236}">
                  <a16:creationId xmlns:a16="http://schemas.microsoft.com/office/drawing/2014/main" id="{A9E10459-6FBD-DC41-B6F4-7FCBD732E934}"/>
                </a:ext>
              </a:extLst>
            </p:cNvPr>
            <p:cNvGrpSpPr/>
            <p:nvPr/>
          </p:nvGrpSpPr>
          <p:grpSpPr>
            <a:xfrm rot="10800000" flipH="1">
              <a:off x="4736267" y="2650210"/>
              <a:ext cx="59007" cy="421748"/>
              <a:chOff x="1153057" y="1364274"/>
              <a:chExt cx="242325" cy="1732035"/>
            </a:xfrm>
            <a:grpFill/>
          </p:grpSpPr>
          <p:cxnSp>
            <p:nvCxnSpPr>
              <p:cNvPr id="355" name="Straight Connector 354">
                <a:extLst>
                  <a:ext uri="{FF2B5EF4-FFF2-40B4-BE49-F238E27FC236}">
                    <a16:creationId xmlns:a16="http://schemas.microsoft.com/office/drawing/2014/main" id="{E10C9159-CB71-8B48-95C1-4AAA583A397C}"/>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578B9121-DE96-B14A-AB14-B8FD356E8F89}"/>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B336F5FB-B99D-2847-BCA2-DED94610B237}"/>
                  </a:ext>
                </a:extLst>
              </p:cNvPr>
              <p:cNvCxnSpPr>
                <a:cxnSpLocks/>
              </p:cNvCxnSpPr>
              <p:nvPr/>
            </p:nvCxnSpPr>
            <p:spPr>
              <a:xfrm flipH="1">
                <a:off x="1157515" y="3096309"/>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58" name="Triangle 357">
                <a:extLst>
                  <a:ext uri="{FF2B5EF4-FFF2-40B4-BE49-F238E27FC236}">
                    <a16:creationId xmlns:a16="http://schemas.microsoft.com/office/drawing/2014/main" id="{942A133D-955F-364A-AF0D-2832D7F8BBA2}"/>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77" name="Group 376">
              <a:extLst>
                <a:ext uri="{FF2B5EF4-FFF2-40B4-BE49-F238E27FC236}">
                  <a16:creationId xmlns:a16="http://schemas.microsoft.com/office/drawing/2014/main" id="{B8F66752-B358-DD4B-AE1F-F7B67B2FA2E3}"/>
                </a:ext>
              </a:extLst>
            </p:cNvPr>
            <p:cNvGrpSpPr/>
            <p:nvPr/>
          </p:nvGrpSpPr>
          <p:grpSpPr>
            <a:xfrm rot="10800000" flipH="1">
              <a:off x="5302079" y="2658407"/>
              <a:ext cx="59007" cy="421748"/>
              <a:chOff x="1153057" y="1364274"/>
              <a:chExt cx="242325" cy="1732035"/>
            </a:xfrm>
            <a:grpFill/>
          </p:grpSpPr>
          <p:cxnSp>
            <p:nvCxnSpPr>
              <p:cNvPr id="378" name="Straight Connector 377">
                <a:extLst>
                  <a:ext uri="{FF2B5EF4-FFF2-40B4-BE49-F238E27FC236}">
                    <a16:creationId xmlns:a16="http://schemas.microsoft.com/office/drawing/2014/main" id="{8F187DDF-E794-F14C-9F52-68E20AFE6AAF}"/>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D95A2066-34FD-1F42-A3A0-0576389BA9D7}"/>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C8F7DD2F-6FB4-0C49-8AEB-B9FAA65CA3B9}"/>
                  </a:ext>
                </a:extLst>
              </p:cNvPr>
              <p:cNvCxnSpPr>
                <a:cxnSpLocks/>
              </p:cNvCxnSpPr>
              <p:nvPr/>
            </p:nvCxnSpPr>
            <p:spPr>
              <a:xfrm flipH="1">
                <a:off x="1157515" y="3096309"/>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81" name="Triangle 380">
                <a:extLst>
                  <a:ext uri="{FF2B5EF4-FFF2-40B4-BE49-F238E27FC236}">
                    <a16:creationId xmlns:a16="http://schemas.microsoft.com/office/drawing/2014/main" id="{B6444D74-E249-8548-973E-20FAA15ABB5B}"/>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51" name="Group 50">
            <a:extLst>
              <a:ext uri="{FF2B5EF4-FFF2-40B4-BE49-F238E27FC236}">
                <a16:creationId xmlns:a16="http://schemas.microsoft.com/office/drawing/2014/main" id="{7237EB55-78D4-228D-9BF9-D8E0CDB5678D}"/>
              </a:ext>
            </a:extLst>
          </p:cNvPr>
          <p:cNvGrpSpPr/>
          <p:nvPr/>
        </p:nvGrpSpPr>
        <p:grpSpPr>
          <a:xfrm>
            <a:off x="1038406" y="2792662"/>
            <a:ext cx="4146717" cy="819462"/>
            <a:chOff x="1038406" y="2792662"/>
            <a:chExt cx="4146717" cy="819462"/>
          </a:xfrm>
          <a:solidFill>
            <a:schemeClr val="accent2">
              <a:lumMod val="60000"/>
              <a:lumOff val="40000"/>
            </a:schemeClr>
          </a:solidFill>
        </p:grpSpPr>
        <p:grpSp>
          <p:nvGrpSpPr>
            <p:cNvPr id="19" name="Group 18">
              <a:extLst>
                <a:ext uri="{FF2B5EF4-FFF2-40B4-BE49-F238E27FC236}">
                  <a16:creationId xmlns:a16="http://schemas.microsoft.com/office/drawing/2014/main" id="{9979B406-3668-3544-A4A0-A2BD11047B27}"/>
                </a:ext>
              </a:extLst>
            </p:cNvPr>
            <p:cNvGrpSpPr/>
            <p:nvPr/>
          </p:nvGrpSpPr>
          <p:grpSpPr>
            <a:xfrm flipH="1">
              <a:off x="1038406" y="2792662"/>
              <a:ext cx="59007" cy="384367"/>
              <a:chOff x="1153057" y="1487172"/>
              <a:chExt cx="242325" cy="1578513"/>
            </a:xfrm>
            <a:grpFill/>
          </p:grpSpPr>
          <p:cxnSp>
            <p:nvCxnSpPr>
              <p:cNvPr id="20" name="Straight Connector 19">
                <a:extLst>
                  <a:ext uri="{FF2B5EF4-FFF2-40B4-BE49-F238E27FC236}">
                    <a16:creationId xmlns:a16="http://schemas.microsoft.com/office/drawing/2014/main" id="{B8A27436-F518-BB43-8996-CFD03804599D}"/>
                  </a:ext>
                </a:extLst>
              </p:cNvPr>
              <p:cNvCxnSpPr>
                <a:cxnSpLocks/>
              </p:cNvCxnSpPr>
              <p:nvPr/>
            </p:nvCxnSpPr>
            <p:spPr>
              <a:xfrm flipH="1">
                <a:off x="1274084" y="1500619"/>
                <a:ext cx="0" cy="1565066"/>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A85A355-307E-5445-AC90-9DE827B33CF4}"/>
                  </a:ext>
                </a:extLst>
              </p:cNvPr>
              <p:cNvCxnSpPr>
                <a:cxnSpLocks/>
              </p:cNvCxnSpPr>
              <p:nvPr/>
            </p:nvCxnSpPr>
            <p:spPr>
              <a:xfrm flipH="1">
                <a:off x="1157515" y="1487172"/>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6ABCB68-9DB2-2845-B24F-BB8B623FDA1D}"/>
                  </a:ext>
                </a:extLst>
              </p:cNvPr>
              <p:cNvCxnSpPr>
                <a:cxnSpLocks/>
              </p:cNvCxnSpPr>
              <p:nvPr/>
            </p:nvCxnSpPr>
            <p:spPr>
              <a:xfrm flipH="1">
                <a:off x="1157515" y="306264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Triangle 22">
                <a:extLst>
                  <a:ext uri="{FF2B5EF4-FFF2-40B4-BE49-F238E27FC236}">
                    <a16:creationId xmlns:a16="http://schemas.microsoft.com/office/drawing/2014/main" id="{6BA24867-36A7-8042-84F5-6BF879E73207}"/>
                  </a:ext>
                </a:extLst>
              </p:cNvPr>
              <p:cNvSpPr/>
              <p:nvPr/>
            </p:nvSpPr>
            <p:spPr>
              <a:xfrm>
                <a:off x="1153057" y="2180042"/>
                <a:ext cx="242325" cy="242327"/>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94" name="Group 193">
              <a:extLst>
                <a:ext uri="{FF2B5EF4-FFF2-40B4-BE49-F238E27FC236}">
                  <a16:creationId xmlns:a16="http://schemas.microsoft.com/office/drawing/2014/main" id="{A4B7624D-F208-FE45-ADAB-7491FEFB06C5}"/>
                </a:ext>
              </a:extLst>
            </p:cNvPr>
            <p:cNvGrpSpPr/>
            <p:nvPr/>
          </p:nvGrpSpPr>
          <p:grpSpPr>
            <a:xfrm flipH="1">
              <a:off x="1267880" y="2886087"/>
              <a:ext cx="59007" cy="376994"/>
              <a:chOff x="1153057" y="1517448"/>
              <a:chExt cx="242325" cy="1548237"/>
            </a:xfrm>
            <a:grpFill/>
          </p:grpSpPr>
          <p:cxnSp>
            <p:nvCxnSpPr>
              <p:cNvPr id="195" name="Straight Connector 194">
                <a:extLst>
                  <a:ext uri="{FF2B5EF4-FFF2-40B4-BE49-F238E27FC236}">
                    <a16:creationId xmlns:a16="http://schemas.microsoft.com/office/drawing/2014/main" id="{86F851F4-AB3A-1349-868B-63AD9D28F4E4}"/>
                  </a:ext>
                </a:extLst>
              </p:cNvPr>
              <p:cNvCxnSpPr>
                <a:cxnSpLocks/>
              </p:cNvCxnSpPr>
              <p:nvPr/>
            </p:nvCxnSpPr>
            <p:spPr>
              <a:xfrm flipH="1">
                <a:off x="1274084" y="1517448"/>
                <a:ext cx="0" cy="1548237"/>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9CC29990-8320-8F45-ACC6-81A61B8ECCF7}"/>
                  </a:ext>
                </a:extLst>
              </p:cNvPr>
              <p:cNvCxnSpPr>
                <a:cxnSpLocks/>
              </p:cNvCxnSpPr>
              <p:nvPr/>
            </p:nvCxnSpPr>
            <p:spPr>
              <a:xfrm flipH="1">
                <a:off x="1157515" y="1520829"/>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F5013665-4400-2243-BAA1-BB427EF3F4E1}"/>
                  </a:ext>
                </a:extLst>
              </p:cNvPr>
              <p:cNvCxnSpPr>
                <a:cxnSpLocks/>
              </p:cNvCxnSpPr>
              <p:nvPr/>
            </p:nvCxnSpPr>
            <p:spPr>
              <a:xfrm flipH="1">
                <a:off x="1157515" y="306264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8" name="Triangle 197">
                <a:extLst>
                  <a:ext uri="{FF2B5EF4-FFF2-40B4-BE49-F238E27FC236}">
                    <a16:creationId xmlns:a16="http://schemas.microsoft.com/office/drawing/2014/main" id="{1D4AECC7-82C0-2E43-A0B7-5C9316DFD049}"/>
                  </a:ext>
                </a:extLst>
              </p:cNvPr>
              <p:cNvSpPr/>
              <p:nvPr/>
            </p:nvSpPr>
            <p:spPr>
              <a:xfrm>
                <a:off x="1153057" y="2180042"/>
                <a:ext cx="242325" cy="242327"/>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19" name="Group 218">
              <a:extLst>
                <a:ext uri="{FF2B5EF4-FFF2-40B4-BE49-F238E27FC236}">
                  <a16:creationId xmlns:a16="http://schemas.microsoft.com/office/drawing/2014/main" id="{81C80631-1F94-F64B-9B78-8EE2A1FCAFAB}"/>
                </a:ext>
              </a:extLst>
            </p:cNvPr>
            <p:cNvGrpSpPr/>
            <p:nvPr/>
          </p:nvGrpSpPr>
          <p:grpSpPr>
            <a:xfrm flipH="1">
              <a:off x="1716169" y="3017217"/>
              <a:ext cx="59007" cy="397483"/>
              <a:chOff x="1153057" y="1517448"/>
              <a:chExt cx="242325" cy="1632381"/>
            </a:xfrm>
            <a:grpFill/>
          </p:grpSpPr>
          <p:cxnSp>
            <p:nvCxnSpPr>
              <p:cNvPr id="220" name="Straight Connector 219">
                <a:extLst>
                  <a:ext uri="{FF2B5EF4-FFF2-40B4-BE49-F238E27FC236}">
                    <a16:creationId xmlns:a16="http://schemas.microsoft.com/office/drawing/2014/main" id="{EE8AB1DE-8463-CC46-98C0-4180EA91F230}"/>
                  </a:ext>
                </a:extLst>
              </p:cNvPr>
              <p:cNvCxnSpPr>
                <a:cxnSpLocks/>
              </p:cNvCxnSpPr>
              <p:nvPr/>
            </p:nvCxnSpPr>
            <p:spPr>
              <a:xfrm flipH="1">
                <a:off x="1274084" y="1517448"/>
                <a:ext cx="0" cy="1632381"/>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C940EB77-7D28-2E41-BE6E-E8235C93B3DB}"/>
                  </a:ext>
                </a:extLst>
              </p:cNvPr>
              <p:cNvCxnSpPr>
                <a:cxnSpLocks/>
              </p:cNvCxnSpPr>
              <p:nvPr/>
            </p:nvCxnSpPr>
            <p:spPr>
              <a:xfrm flipH="1">
                <a:off x="1157515" y="1520829"/>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E34C9264-632D-9345-9CF5-42005E179998}"/>
                  </a:ext>
                </a:extLst>
              </p:cNvPr>
              <p:cNvCxnSpPr>
                <a:cxnSpLocks/>
              </p:cNvCxnSpPr>
              <p:nvPr/>
            </p:nvCxnSpPr>
            <p:spPr>
              <a:xfrm flipH="1">
                <a:off x="1157515" y="3113135"/>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3" name="Triangle 222">
                <a:extLst>
                  <a:ext uri="{FF2B5EF4-FFF2-40B4-BE49-F238E27FC236}">
                    <a16:creationId xmlns:a16="http://schemas.microsoft.com/office/drawing/2014/main" id="{F737D22D-9E5F-B944-AA0A-FF170E73D9D8}"/>
                  </a:ext>
                </a:extLst>
              </p:cNvPr>
              <p:cNvSpPr/>
              <p:nvPr/>
            </p:nvSpPr>
            <p:spPr>
              <a:xfrm>
                <a:off x="1153057" y="2213699"/>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44" name="Group 243">
              <a:extLst>
                <a:ext uri="{FF2B5EF4-FFF2-40B4-BE49-F238E27FC236}">
                  <a16:creationId xmlns:a16="http://schemas.microsoft.com/office/drawing/2014/main" id="{FC70E7BF-B64E-6B4E-8729-11F614BC8504}"/>
                </a:ext>
              </a:extLst>
            </p:cNvPr>
            <p:cNvGrpSpPr/>
            <p:nvPr/>
          </p:nvGrpSpPr>
          <p:grpSpPr>
            <a:xfrm flipH="1">
              <a:off x="2164458" y="3108841"/>
              <a:ext cx="59007" cy="397483"/>
              <a:chOff x="1153057" y="1517448"/>
              <a:chExt cx="242325" cy="1632381"/>
            </a:xfrm>
            <a:grpFill/>
          </p:grpSpPr>
          <p:cxnSp>
            <p:nvCxnSpPr>
              <p:cNvPr id="245" name="Straight Connector 244">
                <a:extLst>
                  <a:ext uri="{FF2B5EF4-FFF2-40B4-BE49-F238E27FC236}">
                    <a16:creationId xmlns:a16="http://schemas.microsoft.com/office/drawing/2014/main" id="{BB39BCBF-8E9A-9F4E-ACF6-303A8F218E4B}"/>
                  </a:ext>
                </a:extLst>
              </p:cNvPr>
              <p:cNvCxnSpPr>
                <a:cxnSpLocks/>
              </p:cNvCxnSpPr>
              <p:nvPr/>
            </p:nvCxnSpPr>
            <p:spPr>
              <a:xfrm flipH="1">
                <a:off x="1274084" y="1517448"/>
                <a:ext cx="0" cy="1632381"/>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1F7453CD-5AC7-B845-8466-47CB0609CAA3}"/>
                  </a:ext>
                </a:extLst>
              </p:cNvPr>
              <p:cNvCxnSpPr>
                <a:cxnSpLocks/>
              </p:cNvCxnSpPr>
              <p:nvPr/>
            </p:nvCxnSpPr>
            <p:spPr>
              <a:xfrm flipH="1">
                <a:off x="1157515" y="1520829"/>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DEE8FF07-D3BA-2F40-99B2-AA0313AA7E20}"/>
                  </a:ext>
                </a:extLst>
              </p:cNvPr>
              <p:cNvCxnSpPr>
                <a:cxnSpLocks/>
              </p:cNvCxnSpPr>
              <p:nvPr/>
            </p:nvCxnSpPr>
            <p:spPr>
              <a:xfrm flipH="1">
                <a:off x="1157515" y="3113135"/>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48" name="Triangle 247">
                <a:extLst>
                  <a:ext uri="{FF2B5EF4-FFF2-40B4-BE49-F238E27FC236}">
                    <a16:creationId xmlns:a16="http://schemas.microsoft.com/office/drawing/2014/main" id="{101804BF-5EF9-EE47-A5ED-0235555F871A}"/>
                  </a:ext>
                </a:extLst>
              </p:cNvPr>
              <p:cNvSpPr/>
              <p:nvPr/>
            </p:nvSpPr>
            <p:spPr>
              <a:xfrm>
                <a:off x="1153057" y="2213699"/>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68" name="Group 267">
              <a:extLst>
                <a:ext uri="{FF2B5EF4-FFF2-40B4-BE49-F238E27FC236}">
                  <a16:creationId xmlns:a16="http://schemas.microsoft.com/office/drawing/2014/main" id="{53F31F0B-1788-3343-A264-C342150E6AA1}"/>
                </a:ext>
              </a:extLst>
            </p:cNvPr>
            <p:cNvGrpSpPr/>
            <p:nvPr/>
          </p:nvGrpSpPr>
          <p:grpSpPr>
            <a:xfrm flipH="1">
              <a:off x="2620942" y="3182600"/>
              <a:ext cx="59007" cy="397483"/>
              <a:chOff x="1153057" y="1517448"/>
              <a:chExt cx="242325" cy="1632381"/>
            </a:xfrm>
            <a:grpFill/>
          </p:grpSpPr>
          <p:cxnSp>
            <p:nvCxnSpPr>
              <p:cNvPr id="269" name="Straight Connector 268">
                <a:extLst>
                  <a:ext uri="{FF2B5EF4-FFF2-40B4-BE49-F238E27FC236}">
                    <a16:creationId xmlns:a16="http://schemas.microsoft.com/office/drawing/2014/main" id="{9ADC0096-4DF1-A84D-85FA-D837CB58745F}"/>
                  </a:ext>
                </a:extLst>
              </p:cNvPr>
              <p:cNvCxnSpPr>
                <a:cxnSpLocks/>
              </p:cNvCxnSpPr>
              <p:nvPr/>
            </p:nvCxnSpPr>
            <p:spPr>
              <a:xfrm flipH="1">
                <a:off x="1274084" y="1517448"/>
                <a:ext cx="0" cy="1632381"/>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929BF94F-4CA5-8745-AC49-B6FDA8E22422}"/>
                  </a:ext>
                </a:extLst>
              </p:cNvPr>
              <p:cNvCxnSpPr>
                <a:cxnSpLocks/>
              </p:cNvCxnSpPr>
              <p:nvPr/>
            </p:nvCxnSpPr>
            <p:spPr>
              <a:xfrm flipH="1">
                <a:off x="1157515" y="1520829"/>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3F9F4512-486D-E641-A842-A349CA753F10}"/>
                  </a:ext>
                </a:extLst>
              </p:cNvPr>
              <p:cNvCxnSpPr>
                <a:cxnSpLocks/>
              </p:cNvCxnSpPr>
              <p:nvPr/>
            </p:nvCxnSpPr>
            <p:spPr>
              <a:xfrm flipH="1">
                <a:off x="1157515" y="3113135"/>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72" name="Triangle 271">
                <a:extLst>
                  <a:ext uri="{FF2B5EF4-FFF2-40B4-BE49-F238E27FC236}">
                    <a16:creationId xmlns:a16="http://schemas.microsoft.com/office/drawing/2014/main" id="{FAD116E0-34F2-C140-A327-D42F643BB1AE}"/>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90" name="Group 289">
              <a:extLst>
                <a:ext uri="{FF2B5EF4-FFF2-40B4-BE49-F238E27FC236}">
                  <a16:creationId xmlns:a16="http://schemas.microsoft.com/office/drawing/2014/main" id="{3211C9A4-6F77-3343-9C0C-B02C84B73A58}"/>
                </a:ext>
              </a:extLst>
            </p:cNvPr>
            <p:cNvGrpSpPr/>
            <p:nvPr/>
          </p:nvGrpSpPr>
          <p:grpSpPr>
            <a:xfrm flipH="1">
              <a:off x="3073329" y="3158835"/>
              <a:ext cx="59007" cy="404115"/>
              <a:chOff x="1153057" y="1554487"/>
              <a:chExt cx="242325" cy="1659621"/>
            </a:xfrm>
            <a:grpFill/>
          </p:grpSpPr>
          <p:cxnSp>
            <p:nvCxnSpPr>
              <p:cNvPr id="291" name="Straight Connector 290">
                <a:extLst>
                  <a:ext uri="{FF2B5EF4-FFF2-40B4-BE49-F238E27FC236}">
                    <a16:creationId xmlns:a16="http://schemas.microsoft.com/office/drawing/2014/main" id="{BE1CDFB9-68B8-7044-A4AB-657C99D241D3}"/>
                  </a:ext>
                </a:extLst>
              </p:cNvPr>
              <p:cNvCxnSpPr>
                <a:cxnSpLocks/>
              </p:cNvCxnSpPr>
              <p:nvPr/>
            </p:nvCxnSpPr>
            <p:spPr>
              <a:xfrm flipH="1">
                <a:off x="1274084" y="1567935"/>
                <a:ext cx="0" cy="1632381"/>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3514D802-8622-7C4E-A63D-4D932D21297D}"/>
                  </a:ext>
                </a:extLst>
              </p:cNvPr>
              <p:cNvCxnSpPr>
                <a:cxnSpLocks/>
              </p:cNvCxnSpPr>
              <p:nvPr/>
            </p:nvCxnSpPr>
            <p:spPr>
              <a:xfrm flipH="1">
                <a:off x="1157515" y="1554487"/>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6BD81DF9-555B-A144-9E1F-5B452DC421A4}"/>
                  </a:ext>
                </a:extLst>
              </p:cNvPr>
              <p:cNvCxnSpPr>
                <a:cxnSpLocks/>
              </p:cNvCxnSpPr>
              <p:nvPr/>
            </p:nvCxnSpPr>
            <p:spPr>
              <a:xfrm flipH="1">
                <a:off x="1157515" y="321410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94" name="Triangle 293">
                <a:extLst>
                  <a:ext uri="{FF2B5EF4-FFF2-40B4-BE49-F238E27FC236}">
                    <a16:creationId xmlns:a16="http://schemas.microsoft.com/office/drawing/2014/main" id="{7D0B4A84-7A1B-8547-91F1-FEBD4A3A8595}"/>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13" name="Group 312">
              <a:extLst>
                <a:ext uri="{FF2B5EF4-FFF2-40B4-BE49-F238E27FC236}">
                  <a16:creationId xmlns:a16="http://schemas.microsoft.com/office/drawing/2014/main" id="{D27E1C51-7CF6-074D-9ED5-A65AE4B8A2B1}"/>
                </a:ext>
              </a:extLst>
            </p:cNvPr>
            <p:cNvGrpSpPr/>
            <p:nvPr/>
          </p:nvGrpSpPr>
          <p:grpSpPr>
            <a:xfrm flipH="1">
              <a:off x="3525716" y="3187519"/>
              <a:ext cx="59007" cy="387725"/>
              <a:chOff x="1153057" y="1621803"/>
              <a:chExt cx="242325" cy="1592305"/>
            </a:xfrm>
            <a:grpFill/>
          </p:grpSpPr>
          <p:cxnSp>
            <p:nvCxnSpPr>
              <p:cNvPr id="314" name="Straight Connector 313">
                <a:extLst>
                  <a:ext uri="{FF2B5EF4-FFF2-40B4-BE49-F238E27FC236}">
                    <a16:creationId xmlns:a16="http://schemas.microsoft.com/office/drawing/2014/main" id="{883688B0-DBB4-CB4D-9B1E-9D45E31C8623}"/>
                  </a:ext>
                </a:extLst>
              </p:cNvPr>
              <p:cNvCxnSpPr>
                <a:cxnSpLocks/>
              </p:cNvCxnSpPr>
              <p:nvPr/>
            </p:nvCxnSpPr>
            <p:spPr>
              <a:xfrm flipH="1">
                <a:off x="1274084" y="1629202"/>
                <a:ext cx="0" cy="1571114"/>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230993A2-EDD6-224F-B961-8706F708E6D3}"/>
                  </a:ext>
                </a:extLst>
              </p:cNvPr>
              <p:cNvCxnSpPr>
                <a:cxnSpLocks/>
              </p:cNvCxnSpPr>
              <p:nvPr/>
            </p:nvCxnSpPr>
            <p:spPr>
              <a:xfrm flipH="1">
                <a:off x="1157515" y="1621803"/>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B0FB723F-D26C-CC4F-924A-010BB7BF233B}"/>
                  </a:ext>
                </a:extLst>
              </p:cNvPr>
              <p:cNvCxnSpPr>
                <a:cxnSpLocks/>
              </p:cNvCxnSpPr>
              <p:nvPr/>
            </p:nvCxnSpPr>
            <p:spPr>
              <a:xfrm flipH="1">
                <a:off x="1157515" y="321410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17" name="Triangle 316">
                <a:extLst>
                  <a:ext uri="{FF2B5EF4-FFF2-40B4-BE49-F238E27FC236}">
                    <a16:creationId xmlns:a16="http://schemas.microsoft.com/office/drawing/2014/main" id="{F995AC55-5DE4-0242-9F19-0E42E1376B5B}"/>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36" name="Group 335">
              <a:extLst>
                <a:ext uri="{FF2B5EF4-FFF2-40B4-BE49-F238E27FC236}">
                  <a16:creationId xmlns:a16="http://schemas.microsoft.com/office/drawing/2014/main" id="{F1EA88E4-F673-7048-9B4C-55D94CA82037}"/>
                </a:ext>
              </a:extLst>
            </p:cNvPr>
            <p:cNvGrpSpPr/>
            <p:nvPr/>
          </p:nvGrpSpPr>
          <p:grpSpPr>
            <a:xfrm flipH="1">
              <a:off x="3982199" y="3224399"/>
              <a:ext cx="59007" cy="387725"/>
              <a:chOff x="1153057" y="1621803"/>
              <a:chExt cx="242325" cy="1592305"/>
            </a:xfrm>
            <a:grpFill/>
          </p:grpSpPr>
          <p:cxnSp>
            <p:nvCxnSpPr>
              <p:cNvPr id="337" name="Straight Connector 336">
                <a:extLst>
                  <a:ext uri="{FF2B5EF4-FFF2-40B4-BE49-F238E27FC236}">
                    <a16:creationId xmlns:a16="http://schemas.microsoft.com/office/drawing/2014/main" id="{CAF5E534-4AD6-B047-A769-9F7BC9C13125}"/>
                  </a:ext>
                </a:extLst>
              </p:cNvPr>
              <p:cNvCxnSpPr>
                <a:cxnSpLocks/>
              </p:cNvCxnSpPr>
              <p:nvPr/>
            </p:nvCxnSpPr>
            <p:spPr>
              <a:xfrm flipH="1">
                <a:off x="1274084" y="1629202"/>
                <a:ext cx="0" cy="1571114"/>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AD6EED98-289B-B144-ADED-64AAD4366612}"/>
                  </a:ext>
                </a:extLst>
              </p:cNvPr>
              <p:cNvCxnSpPr>
                <a:cxnSpLocks/>
              </p:cNvCxnSpPr>
              <p:nvPr/>
            </p:nvCxnSpPr>
            <p:spPr>
              <a:xfrm flipH="1">
                <a:off x="1157515" y="1621803"/>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588C7CD4-960D-AD49-8AC9-BEBE73CBA160}"/>
                  </a:ext>
                </a:extLst>
              </p:cNvPr>
              <p:cNvCxnSpPr>
                <a:cxnSpLocks/>
              </p:cNvCxnSpPr>
              <p:nvPr/>
            </p:nvCxnSpPr>
            <p:spPr>
              <a:xfrm flipH="1">
                <a:off x="1157515" y="321410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40" name="Triangle 339">
                <a:extLst>
                  <a:ext uri="{FF2B5EF4-FFF2-40B4-BE49-F238E27FC236}">
                    <a16:creationId xmlns:a16="http://schemas.microsoft.com/office/drawing/2014/main" id="{78AFECCD-806C-0E4E-86F5-143DD1C73270}"/>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59" name="Group 358">
              <a:extLst>
                <a:ext uri="{FF2B5EF4-FFF2-40B4-BE49-F238E27FC236}">
                  <a16:creationId xmlns:a16="http://schemas.microsoft.com/office/drawing/2014/main" id="{14EB3CC6-1D85-A547-A7AA-399254D1A9CE}"/>
                </a:ext>
              </a:extLst>
            </p:cNvPr>
            <p:cNvGrpSpPr/>
            <p:nvPr/>
          </p:nvGrpSpPr>
          <p:grpSpPr>
            <a:xfrm flipH="1">
              <a:off x="4560304" y="3179326"/>
              <a:ext cx="59007" cy="391822"/>
              <a:chOff x="1153057" y="1571316"/>
              <a:chExt cx="242325" cy="1609134"/>
            </a:xfrm>
            <a:grpFill/>
          </p:grpSpPr>
          <p:cxnSp>
            <p:nvCxnSpPr>
              <p:cNvPr id="360" name="Straight Connector 359">
                <a:extLst>
                  <a:ext uri="{FF2B5EF4-FFF2-40B4-BE49-F238E27FC236}">
                    <a16:creationId xmlns:a16="http://schemas.microsoft.com/office/drawing/2014/main" id="{AA48E253-4F01-6246-BFF4-13265FC94024}"/>
                  </a:ext>
                </a:extLst>
              </p:cNvPr>
              <p:cNvCxnSpPr>
                <a:cxnSpLocks/>
              </p:cNvCxnSpPr>
              <p:nvPr/>
            </p:nvCxnSpPr>
            <p:spPr>
              <a:xfrm flipH="1">
                <a:off x="1274084" y="1595544"/>
                <a:ext cx="0" cy="1571115"/>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1B7D95C6-6997-2045-AEC0-62041A1018B9}"/>
                  </a:ext>
                </a:extLst>
              </p:cNvPr>
              <p:cNvCxnSpPr>
                <a:cxnSpLocks/>
              </p:cNvCxnSpPr>
              <p:nvPr/>
            </p:nvCxnSpPr>
            <p:spPr>
              <a:xfrm flipH="1">
                <a:off x="1157515" y="1571316"/>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FA307812-7E20-134F-9FD9-A3EB098422C4}"/>
                  </a:ext>
                </a:extLst>
              </p:cNvPr>
              <p:cNvCxnSpPr>
                <a:cxnSpLocks/>
              </p:cNvCxnSpPr>
              <p:nvPr/>
            </p:nvCxnSpPr>
            <p:spPr>
              <a:xfrm flipH="1">
                <a:off x="1157515" y="3180450"/>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63" name="Triangle 362">
                <a:extLst>
                  <a:ext uri="{FF2B5EF4-FFF2-40B4-BE49-F238E27FC236}">
                    <a16:creationId xmlns:a16="http://schemas.microsoft.com/office/drawing/2014/main" id="{AA99239A-37AC-9146-A93D-1962401559F9}"/>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82" name="Group 381">
              <a:extLst>
                <a:ext uri="{FF2B5EF4-FFF2-40B4-BE49-F238E27FC236}">
                  <a16:creationId xmlns:a16="http://schemas.microsoft.com/office/drawing/2014/main" id="{E117ED18-C3BD-4448-A89B-82C47F846A96}"/>
                </a:ext>
              </a:extLst>
            </p:cNvPr>
            <p:cNvGrpSpPr/>
            <p:nvPr/>
          </p:nvGrpSpPr>
          <p:grpSpPr>
            <a:xfrm flipH="1">
              <a:off x="5126116" y="3162932"/>
              <a:ext cx="59007" cy="411578"/>
              <a:chOff x="1153057" y="1537658"/>
              <a:chExt cx="242325" cy="1690268"/>
            </a:xfrm>
            <a:grpFill/>
          </p:grpSpPr>
          <p:cxnSp>
            <p:nvCxnSpPr>
              <p:cNvPr id="383" name="Straight Connector 382">
                <a:extLst>
                  <a:ext uri="{FF2B5EF4-FFF2-40B4-BE49-F238E27FC236}">
                    <a16:creationId xmlns:a16="http://schemas.microsoft.com/office/drawing/2014/main" id="{F28B4E99-EE72-974B-ADD5-76A24CECADD1}"/>
                  </a:ext>
                </a:extLst>
              </p:cNvPr>
              <p:cNvCxnSpPr>
                <a:cxnSpLocks/>
              </p:cNvCxnSpPr>
              <p:nvPr/>
            </p:nvCxnSpPr>
            <p:spPr>
              <a:xfrm flipH="1">
                <a:off x="1274084" y="1561886"/>
                <a:ext cx="0" cy="166604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8C42B1EA-77DB-9640-9AD5-F323EB2E475B}"/>
                  </a:ext>
                </a:extLst>
              </p:cNvPr>
              <p:cNvCxnSpPr>
                <a:cxnSpLocks/>
              </p:cNvCxnSpPr>
              <p:nvPr/>
            </p:nvCxnSpPr>
            <p:spPr>
              <a:xfrm flipH="1">
                <a:off x="1157515" y="153765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6F0D2420-A1E7-6047-86CF-412F3961FDF8}"/>
                  </a:ext>
                </a:extLst>
              </p:cNvPr>
              <p:cNvCxnSpPr>
                <a:cxnSpLocks/>
              </p:cNvCxnSpPr>
              <p:nvPr/>
            </p:nvCxnSpPr>
            <p:spPr>
              <a:xfrm flipH="1">
                <a:off x="1157515" y="321410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86" name="Triangle 385">
                <a:extLst>
                  <a:ext uri="{FF2B5EF4-FFF2-40B4-BE49-F238E27FC236}">
                    <a16:creationId xmlns:a16="http://schemas.microsoft.com/office/drawing/2014/main" id="{91F6DD49-DAF2-FC44-A53F-1171A7B02A1E}"/>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sp>
        <p:nvSpPr>
          <p:cNvPr id="391" name="Freeform 390">
            <a:extLst>
              <a:ext uri="{FF2B5EF4-FFF2-40B4-BE49-F238E27FC236}">
                <a16:creationId xmlns:a16="http://schemas.microsoft.com/office/drawing/2014/main" id="{FFF639FD-48B1-2D42-9EBB-045DA75D0653}"/>
              </a:ext>
            </a:extLst>
          </p:cNvPr>
          <p:cNvSpPr/>
          <p:nvPr/>
        </p:nvSpPr>
        <p:spPr>
          <a:xfrm>
            <a:off x="1245269" y="2757954"/>
            <a:ext cx="4085561" cy="121720"/>
          </a:xfrm>
          <a:custGeom>
            <a:avLst/>
            <a:gdLst>
              <a:gd name="connsiteX0" fmla="*/ 0 w 3165546"/>
              <a:gd name="connsiteY0" fmla="*/ 0 h 94310"/>
              <a:gd name="connsiteX1" fmla="*/ 180420 w 3165546"/>
              <a:gd name="connsiteY1" fmla="*/ 12301 h 94310"/>
              <a:gd name="connsiteX2" fmla="*/ 524857 w 3165546"/>
              <a:gd name="connsiteY2" fmla="*/ 16402 h 94310"/>
              <a:gd name="connsiteX3" fmla="*/ 873395 w 3165546"/>
              <a:gd name="connsiteY3" fmla="*/ 32803 h 94310"/>
              <a:gd name="connsiteX4" fmla="*/ 1226034 w 3165546"/>
              <a:gd name="connsiteY4" fmla="*/ 20502 h 94310"/>
              <a:gd name="connsiteX5" fmla="*/ 1578673 w 3165546"/>
              <a:gd name="connsiteY5" fmla="*/ 12301 h 94310"/>
              <a:gd name="connsiteX6" fmla="*/ 1927211 w 3165546"/>
              <a:gd name="connsiteY6" fmla="*/ 57406 h 94310"/>
              <a:gd name="connsiteX7" fmla="*/ 2283950 w 3165546"/>
              <a:gd name="connsiteY7" fmla="*/ 90210 h 94310"/>
              <a:gd name="connsiteX8" fmla="*/ 2730899 w 3165546"/>
              <a:gd name="connsiteY8" fmla="*/ 86109 h 94310"/>
              <a:gd name="connsiteX9" fmla="*/ 3165546 w 3165546"/>
              <a:gd name="connsiteY9" fmla="*/ 94310 h 9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5546" h="94310">
                <a:moveTo>
                  <a:pt x="0" y="0"/>
                </a:moveTo>
                <a:lnTo>
                  <a:pt x="180420" y="12301"/>
                </a:lnTo>
                <a:lnTo>
                  <a:pt x="524857" y="16402"/>
                </a:lnTo>
                <a:lnTo>
                  <a:pt x="873395" y="32803"/>
                </a:lnTo>
                <a:lnTo>
                  <a:pt x="1226034" y="20502"/>
                </a:lnTo>
                <a:lnTo>
                  <a:pt x="1578673" y="12301"/>
                </a:lnTo>
                <a:lnTo>
                  <a:pt x="1927211" y="57406"/>
                </a:lnTo>
                <a:lnTo>
                  <a:pt x="2283950" y="90210"/>
                </a:lnTo>
                <a:lnTo>
                  <a:pt x="2730899" y="86109"/>
                </a:lnTo>
                <a:lnTo>
                  <a:pt x="3165546" y="94310"/>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92" name="Freeform 391">
            <a:extLst>
              <a:ext uri="{FF2B5EF4-FFF2-40B4-BE49-F238E27FC236}">
                <a16:creationId xmlns:a16="http://schemas.microsoft.com/office/drawing/2014/main" id="{34D9C230-A4A4-1245-849E-C8B076C9CCB6}"/>
              </a:ext>
            </a:extLst>
          </p:cNvPr>
          <p:cNvSpPr/>
          <p:nvPr/>
        </p:nvSpPr>
        <p:spPr>
          <a:xfrm>
            <a:off x="1070629" y="2985519"/>
            <a:ext cx="4090854" cy="418081"/>
          </a:xfrm>
          <a:custGeom>
            <a:avLst/>
            <a:gdLst>
              <a:gd name="connsiteX0" fmla="*/ 0 w 3169647"/>
              <a:gd name="connsiteY0" fmla="*/ 0 h 323935"/>
              <a:gd name="connsiteX1" fmla="*/ 180420 w 3169647"/>
              <a:gd name="connsiteY1" fmla="*/ 61507 h 323935"/>
              <a:gd name="connsiteX2" fmla="*/ 524858 w 3169647"/>
              <a:gd name="connsiteY2" fmla="*/ 176319 h 323935"/>
              <a:gd name="connsiteX3" fmla="*/ 873396 w 3169647"/>
              <a:gd name="connsiteY3" fmla="*/ 246027 h 323935"/>
              <a:gd name="connsiteX4" fmla="*/ 1230135 w 3169647"/>
              <a:gd name="connsiteY4" fmla="*/ 307534 h 323935"/>
              <a:gd name="connsiteX5" fmla="*/ 1582773 w 3169647"/>
              <a:gd name="connsiteY5" fmla="*/ 282931 h 323935"/>
              <a:gd name="connsiteX6" fmla="*/ 1927211 w 3169647"/>
              <a:gd name="connsiteY6" fmla="*/ 291132 h 323935"/>
              <a:gd name="connsiteX7" fmla="*/ 2279850 w 3169647"/>
              <a:gd name="connsiteY7" fmla="*/ 323935 h 323935"/>
              <a:gd name="connsiteX8" fmla="*/ 2730899 w 3169647"/>
              <a:gd name="connsiteY8" fmla="*/ 295232 h 323935"/>
              <a:gd name="connsiteX9" fmla="*/ 3169647 w 3169647"/>
              <a:gd name="connsiteY9" fmla="*/ 291132 h 323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9647" h="323935">
                <a:moveTo>
                  <a:pt x="0" y="0"/>
                </a:moveTo>
                <a:lnTo>
                  <a:pt x="180420" y="61507"/>
                </a:lnTo>
                <a:lnTo>
                  <a:pt x="524858" y="176319"/>
                </a:lnTo>
                <a:lnTo>
                  <a:pt x="873396" y="246027"/>
                </a:lnTo>
                <a:lnTo>
                  <a:pt x="1230135" y="307534"/>
                </a:lnTo>
                <a:lnTo>
                  <a:pt x="1582773" y="282931"/>
                </a:lnTo>
                <a:lnTo>
                  <a:pt x="1927211" y="291132"/>
                </a:lnTo>
                <a:lnTo>
                  <a:pt x="2279850" y="323935"/>
                </a:lnTo>
                <a:lnTo>
                  <a:pt x="2730899" y="295232"/>
                </a:lnTo>
                <a:lnTo>
                  <a:pt x="3169647" y="291132"/>
                </a:lnTo>
              </a:path>
            </a:pathLst>
          </a:custGeom>
          <a:no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93" name="Freeform 392">
            <a:extLst>
              <a:ext uri="{FF2B5EF4-FFF2-40B4-BE49-F238E27FC236}">
                <a16:creationId xmlns:a16="http://schemas.microsoft.com/office/drawing/2014/main" id="{B9CAE9FD-B39E-274F-85D2-03DE998F932A}"/>
              </a:ext>
            </a:extLst>
          </p:cNvPr>
          <p:cNvSpPr/>
          <p:nvPr/>
        </p:nvSpPr>
        <p:spPr>
          <a:xfrm>
            <a:off x="1118258" y="3086071"/>
            <a:ext cx="4096146" cy="777949"/>
          </a:xfrm>
          <a:custGeom>
            <a:avLst/>
            <a:gdLst>
              <a:gd name="connsiteX0" fmla="*/ 0 w 3173747"/>
              <a:gd name="connsiteY0" fmla="*/ 0 h 602765"/>
              <a:gd name="connsiteX1" fmla="*/ 184520 w 3173747"/>
              <a:gd name="connsiteY1" fmla="*/ 147616 h 602765"/>
              <a:gd name="connsiteX2" fmla="*/ 528958 w 3173747"/>
              <a:gd name="connsiteY2" fmla="*/ 344437 h 602765"/>
              <a:gd name="connsiteX3" fmla="*/ 877496 w 3173747"/>
              <a:gd name="connsiteY3" fmla="*/ 442848 h 602765"/>
              <a:gd name="connsiteX4" fmla="*/ 1234235 w 3173747"/>
              <a:gd name="connsiteY4" fmla="*/ 471551 h 602765"/>
              <a:gd name="connsiteX5" fmla="*/ 1586874 w 3173747"/>
              <a:gd name="connsiteY5" fmla="*/ 528957 h 602765"/>
              <a:gd name="connsiteX6" fmla="*/ 1931311 w 3173747"/>
              <a:gd name="connsiteY6" fmla="*/ 537158 h 602765"/>
              <a:gd name="connsiteX7" fmla="*/ 2292151 w 3173747"/>
              <a:gd name="connsiteY7" fmla="*/ 574062 h 602765"/>
              <a:gd name="connsiteX8" fmla="*/ 2734999 w 3173747"/>
              <a:gd name="connsiteY8" fmla="*/ 582263 h 602765"/>
              <a:gd name="connsiteX9" fmla="*/ 3173747 w 3173747"/>
              <a:gd name="connsiteY9" fmla="*/ 602765 h 602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3747" h="602765">
                <a:moveTo>
                  <a:pt x="0" y="0"/>
                </a:moveTo>
                <a:lnTo>
                  <a:pt x="184520" y="147616"/>
                </a:lnTo>
                <a:lnTo>
                  <a:pt x="528958" y="344437"/>
                </a:lnTo>
                <a:lnTo>
                  <a:pt x="877496" y="442848"/>
                </a:lnTo>
                <a:lnTo>
                  <a:pt x="1234235" y="471551"/>
                </a:lnTo>
                <a:lnTo>
                  <a:pt x="1586874" y="528957"/>
                </a:lnTo>
                <a:lnTo>
                  <a:pt x="1931311" y="537158"/>
                </a:lnTo>
                <a:lnTo>
                  <a:pt x="2292151" y="574062"/>
                </a:lnTo>
                <a:lnTo>
                  <a:pt x="2734999" y="582263"/>
                </a:lnTo>
                <a:lnTo>
                  <a:pt x="3173747" y="602765"/>
                </a:ln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94" name="Freeform 393">
            <a:extLst>
              <a:ext uri="{FF2B5EF4-FFF2-40B4-BE49-F238E27FC236}">
                <a16:creationId xmlns:a16="http://schemas.microsoft.com/office/drawing/2014/main" id="{7A8790BF-1309-974D-8E07-214C7F8910ED}"/>
              </a:ext>
            </a:extLst>
          </p:cNvPr>
          <p:cNvSpPr/>
          <p:nvPr/>
        </p:nvSpPr>
        <p:spPr>
          <a:xfrm>
            <a:off x="1187057" y="3128405"/>
            <a:ext cx="4090854" cy="994929"/>
          </a:xfrm>
          <a:custGeom>
            <a:avLst/>
            <a:gdLst>
              <a:gd name="connsiteX0" fmla="*/ 0 w 3169647"/>
              <a:gd name="connsiteY0" fmla="*/ 0 h 770884"/>
              <a:gd name="connsiteX1" fmla="*/ 180420 w 3169647"/>
              <a:gd name="connsiteY1" fmla="*/ 123014 h 770884"/>
              <a:gd name="connsiteX2" fmla="*/ 524857 w 3169647"/>
              <a:gd name="connsiteY2" fmla="*/ 369040 h 770884"/>
              <a:gd name="connsiteX3" fmla="*/ 877496 w 3169647"/>
              <a:gd name="connsiteY3" fmla="*/ 545360 h 770884"/>
              <a:gd name="connsiteX4" fmla="*/ 1230135 w 3169647"/>
              <a:gd name="connsiteY4" fmla="*/ 623268 h 770884"/>
              <a:gd name="connsiteX5" fmla="*/ 1578673 w 3169647"/>
              <a:gd name="connsiteY5" fmla="*/ 697076 h 770884"/>
              <a:gd name="connsiteX6" fmla="*/ 1927211 w 3169647"/>
              <a:gd name="connsiteY6" fmla="*/ 729880 h 770884"/>
              <a:gd name="connsiteX7" fmla="*/ 2283950 w 3169647"/>
              <a:gd name="connsiteY7" fmla="*/ 758583 h 770884"/>
              <a:gd name="connsiteX8" fmla="*/ 2722698 w 3169647"/>
              <a:gd name="connsiteY8" fmla="*/ 750382 h 770884"/>
              <a:gd name="connsiteX9" fmla="*/ 3169647 w 3169647"/>
              <a:gd name="connsiteY9" fmla="*/ 770884 h 77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9647" h="770884">
                <a:moveTo>
                  <a:pt x="0" y="0"/>
                </a:moveTo>
                <a:lnTo>
                  <a:pt x="180420" y="123014"/>
                </a:lnTo>
                <a:lnTo>
                  <a:pt x="524857" y="369040"/>
                </a:lnTo>
                <a:lnTo>
                  <a:pt x="877496" y="545360"/>
                </a:lnTo>
                <a:lnTo>
                  <a:pt x="1230135" y="623268"/>
                </a:lnTo>
                <a:lnTo>
                  <a:pt x="1578673" y="697076"/>
                </a:lnTo>
                <a:lnTo>
                  <a:pt x="1927211" y="729880"/>
                </a:lnTo>
                <a:lnTo>
                  <a:pt x="2283950" y="758583"/>
                </a:lnTo>
                <a:lnTo>
                  <a:pt x="2722698" y="750382"/>
                </a:lnTo>
                <a:lnTo>
                  <a:pt x="3169647" y="770884"/>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65" name="TextBox 664">
            <a:extLst>
              <a:ext uri="{FF2B5EF4-FFF2-40B4-BE49-F238E27FC236}">
                <a16:creationId xmlns:a16="http://schemas.microsoft.com/office/drawing/2014/main" id="{51BA03A6-E7A1-F045-9E9A-DAD154071183}"/>
              </a:ext>
            </a:extLst>
          </p:cNvPr>
          <p:cNvSpPr txBox="1"/>
          <p:nvPr/>
        </p:nvSpPr>
        <p:spPr>
          <a:xfrm>
            <a:off x="981898" y="5056843"/>
            <a:ext cx="4461398" cy="179528"/>
          </a:xfrm>
          <a:prstGeom prst="rect">
            <a:avLst/>
          </a:prstGeom>
          <a:noFill/>
        </p:spPr>
        <p:txBody>
          <a:bodyPr wrap="square" lIns="0" tIns="0" rIns="0" bIns="0" rtlCol="0">
            <a:noAutofit/>
          </a:bodyPr>
          <a:lstStyle/>
          <a:p>
            <a:pPr algn="ctr" defTabSz="914332"/>
            <a:r>
              <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rPr>
              <a:t>Wk</a:t>
            </a:r>
            <a:endParaRPr lang="en-GB"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80" name="TextBox 679">
            <a:extLst>
              <a:ext uri="{FF2B5EF4-FFF2-40B4-BE49-F238E27FC236}">
                <a16:creationId xmlns:a16="http://schemas.microsoft.com/office/drawing/2014/main" id="{321671F0-B563-4299-83EF-AC4CD5C86B4C}"/>
              </a:ext>
            </a:extLst>
          </p:cNvPr>
          <p:cNvSpPr txBox="1"/>
          <p:nvPr/>
        </p:nvSpPr>
        <p:spPr>
          <a:xfrm>
            <a:off x="5417618" y="3214323"/>
            <a:ext cx="572273" cy="275717"/>
          </a:xfrm>
          <a:prstGeom prst="rect">
            <a:avLst/>
          </a:prstGeom>
          <a:noFill/>
        </p:spPr>
        <p:txBody>
          <a:bodyPr wrap="none" lIns="0" tIns="0" rIns="0" bIns="0" rtlCol="0">
            <a:spAutoFit/>
          </a:bodyPr>
          <a:lstStyle/>
          <a:p>
            <a:pPr algn="l">
              <a:lnSpc>
                <a:spcPct val="120000"/>
              </a:lnSpc>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-4.8%*</a:t>
            </a:r>
          </a:p>
        </p:txBody>
      </p:sp>
      <p:sp>
        <p:nvSpPr>
          <p:cNvPr id="681" name="TextBox 680">
            <a:extLst>
              <a:ext uri="{FF2B5EF4-FFF2-40B4-BE49-F238E27FC236}">
                <a16:creationId xmlns:a16="http://schemas.microsoft.com/office/drawing/2014/main" id="{31440A83-1BFF-4DB9-9A87-25215DBB8638}"/>
              </a:ext>
            </a:extLst>
          </p:cNvPr>
          <p:cNvSpPr txBox="1"/>
          <p:nvPr/>
        </p:nvSpPr>
        <p:spPr>
          <a:xfrm>
            <a:off x="5417618" y="3721015"/>
            <a:ext cx="572273" cy="275717"/>
          </a:xfrm>
          <a:prstGeom prst="rect">
            <a:avLst/>
          </a:prstGeom>
          <a:noFill/>
        </p:spPr>
        <p:txBody>
          <a:bodyPr wrap="none" lIns="0" tIns="0" rIns="0" bIns="0" rtlCol="0">
            <a:spAutoFit/>
          </a:bodyPr>
          <a:lstStyle/>
          <a:p>
            <a:pPr algn="l">
              <a:lnSpc>
                <a:spcPct val="120000"/>
              </a:lnSpc>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-8.9%*</a:t>
            </a:r>
          </a:p>
        </p:txBody>
      </p:sp>
      <p:sp>
        <p:nvSpPr>
          <p:cNvPr id="682" name="TextBox 681">
            <a:extLst>
              <a:ext uri="{FF2B5EF4-FFF2-40B4-BE49-F238E27FC236}">
                <a16:creationId xmlns:a16="http://schemas.microsoft.com/office/drawing/2014/main" id="{AD78DE55-01D2-4865-B619-EB644FA9D1D5}"/>
              </a:ext>
            </a:extLst>
          </p:cNvPr>
          <p:cNvSpPr txBox="1"/>
          <p:nvPr/>
        </p:nvSpPr>
        <p:spPr>
          <a:xfrm>
            <a:off x="5379344" y="3993590"/>
            <a:ext cx="676467" cy="275717"/>
          </a:xfrm>
          <a:prstGeom prst="rect">
            <a:avLst/>
          </a:prstGeom>
          <a:noFill/>
        </p:spPr>
        <p:txBody>
          <a:bodyPr wrap="none" lIns="0" tIns="0" rIns="0" bIns="0" rtlCol="0">
            <a:spAutoFit/>
          </a:bodyPr>
          <a:lstStyle/>
          <a:p>
            <a:pPr algn="l">
              <a:lnSpc>
                <a:spcPct val="120000"/>
              </a:lnSpc>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-12.5%*</a:t>
            </a:r>
          </a:p>
        </p:txBody>
      </p:sp>
      <p:sp>
        <p:nvSpPr>
          <p:cNvPr id="683" name="TextBox 682">
            <a:extLst>
              <a:ext uri="{FF2B5EF4-FFF2-40B4-BE49-F238E27FC236}">
                <a16:creationId xmlns:a16="http://schemas.microsoft.com/office/drawing/2014/main" id="{BFAEEA7B-31E4-47E5-A5A3-DBEC97579806}"/>
              </a:ext>
            </a:extLst>
          </p:cNvPr>
          <p:cNvSpPr txBox="1"/>
          <p:nvPr/>
        </p:nvSpPr>
        <p:spPr>
          <a:xfrm>
            <a:off x="5453824" y="2721167"/>
            <a:ext cx="469680" cy="275717"/>
          </a:xfrm>
          <a:prstGeom prst="rect">
            <a:avLst/>
          </a:prstGeom>
          <a:noFill/>
        </p:spPr>
        <p:txBody>
          <a:bodyPr wrap="none" lIns="0" tIns="0" rIns="0" bIns="0" rtlCol="0">
            <a:spAutoFit/>
          </a:bodyPr>
          <a:lstStyle/>
          <a:p>
            <a:pPr algn="l">
              <a:lnSpc>
                <a:spcPct val="120000"/>
              </a:lnSpc>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-0.6%</a:t>
            </a:r>
          </a:p>
        </p:txBody>
      </p:sp>
      <p:sp>
        <p:nvSpPr>
          <p:cNvPr id="688" name="TextBox 687">
            <a:extLst>
              <a:ext uri="{FF2B5EF4-FFF2-40B4-BE49-F238E27FC236}">
                <a16:creationId xmlns:a16="http://schemas.microsoft.com/office/drawing/2014/main" id="{E3332507-0157-458C-A7B7-A5AC88E2863C}"/>
              </a:ext>
            </a:extLst>
          </p:cNvPr>
          <p:cNvSpPr txBox="1"/>
          <p:nvPr/>
        </p:nvSpPr>
        <p:spPr>
          <a:xfrm>
            <a:off x="5083344" y="2049303"/>
            <a:ext cx="1115434" cy="492443"/>
          </a:xfrm>
          <a:prstGeom prst="rect">
            <a:avLst/>
          </a:prstGeom>
          <a:noFill/>
        </p:spPr>
        <p:txBody>
          <a:bodyPr wrap="none" lIns="0" tIns="0" rIns="0" bIns="0" rtlCol="0">
            <a:spAutoFit/>
          </a:bodyPr>
          <a:lstStyle/>
          <a:p>
            <a:pPr algn="ct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Change from </a:t>
            </a:r>
            <a:b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BL (%)</a:t>
            </a:r>
          </a:p>
        </p:txBody>
      </p:sp>
      <p:sp>
        <p:nvSpPr>
          <p:cNvPr id="41" name="TextBox 40">
            <a:extLst>
              <a:ext uri="{FF2B5EF4-FFF2-40B4-BE49-F238E27FC236}">
                <a16:creationId xmlns:a16="http://schemas.microsoft.com/office/drawing/2014/main" id="{B909A941-1943-423D-8DD9-F2C7A19D4042}"/>
              </a:ext>
            </a:extLst>
          </p:cNvPr>
          <p:cNvSpPr txBox="1"/>
          <p:nvPr/>
        </p:nvSpPr>
        <p:spPr>
          <a:xfrm rot="16200000">
            <a:off x="-1007763" y="3263965"/>
            <a:ext cx="2686332" cy="275717"/>
          </a:xfrm>
          <a:prstGeom prst="rect">
            <a:avLst/>
          </a:prstGeom>
          <a:noFill/>
        </p:spPr>
        <p:txBody>
          <a:bodyPr wrap="square" lIns="0" tIns="0" rIns="0" bIns="0" rtlCol="0">
            <a:spAutoFit/>
          </a:bodyPr>
          <a:lstStyle/>
          <a:p>
            <a:pPr algn="ctr" defTabSz="914332">
              <a:lnSpc>
                <a:spcPct val="120000"/>
              </a:lnSpc>
            </a:pPr>
            <a:r>
              <a:rPr lang="en-GB" sz="1600" b="1" dirty="0">
                <a:solidFill>
                  <a:schemeClr val="bg1"/>
                </a:solidFill>
                <a:latin typeface="Calibri" panose="020F0502020204030204" pitchFamily="34" charset="0"/>
                <a:ea typeface="Calibri" panose="020F0502020204030204" pitchFamily="34" charset="0"/>
                <a:cs typeface="Calibri" panose="020F0502020204030204" pitchFamily="34" charset="0"/>
              </a:rPr>
              <a:t>Body Weight (kg)</a:t>
            </a:r>
          </a:p>
        </p:txBody>
      </p:sp>
      <p:sp>
        <p:nvSpPr>
          <p:cNvPr id="397" name="TextBox 396">
            <a:extLst>
              <a:ext uri="{FF2B5EF4-FFF2-40B4-BE49-F238E27FC236}">
                <a16:creationId xmlns:a16="http://schemas.microsoft.com/office/drawing/2014/main" id="{B4B0C815-7356-B544-BF95-5B1DAB4F8058}"/>
              </a:ext>
            </a:extLst>
          </p:cNvPr>
          <p:cNvSpPr txBox="1"/>
          <p:nvPr/>
        </p:nvSpPr>
        <p:spPr>
          <a:xfrm>
            <a:off x="6327537" y="1971411"/>
            <a:ext cx="358272" cy="166942"/>
          </a:xfrm>
          <a:prstGeom prst="rect">
            <a:avLst/>
          </a:prstGeom>
          <a:noFill/>
        </p:spPr>
        <p:txBody>
          <a:bodyPr wrap="square" lIns="0" tIns="0" rIns="0" bIns="0" rtlCol="0" anchor="ctr">
            <a:noAutofit/>
          </a:bodyPr>
          <a:lstStyle/>
          <a:p>
            <a:pPr algn="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8</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0" name="TextBox 399">
            <a:extLst>
              <a:ext uri="{FF2B5EF4-FFF2-40B4-BE49-F238E27FC236}">
                <a16:creationId xmlns:a16="http://schemas.microsoft.com/office/drawing/2014/main" id="{C15B479A-E3EA-9449-8AD7-7946F872A7F1}"/>
              </a:ext>
            </a:extLst>
          </p:cNvPr>
          <p:cNvSpPr txBox="1"/>
          <p:nvPr/>
        </p:nvSpPr>
        <p:spPr>
          <a:xfrm>
            <a:off x="6864636"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2" name="TextBox 401">
            <a:extLst>
              <a:ext uri="{FF2B5EF4-FFF2-40B4-BE49-F238E27FC236}">
                <a16:creationId xmlns:a16="http://schemas.microsoft.com/office/drawing/2014/main" id="{DB91EC5E-547C-444F-84F4-4182EB810919}"/>
              </a:ext>
            </a:extLst>
          </p:cNvPr>
          <p:cNvSpPr txBox="1"/>
          <p:nvPr/>
        </p:nvSpPr>
        <p:spPr>
          <a:xfrm>
            <a:off x="8451838"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28</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4" name="TextBox 403">
            <a:extLst>
              <a:ext uri="{FF2B5EF4-FFF2-40B4-BE49-F238E27FC236}">
                <a16:creationId xmlns:a16="http://schemas.microsoft.com/office/drawing/2014/main" id="{7774935E-E161-A545-991D-065BB1620679}"/>
              </a:ext>
            </a:extLst>
          </p:cNvPr>
          <p:cNvSpPr txBox="1"/>
          <p:nvPr/>
        </p:nvSpPr>
        <p:spPr>
          <a:xfrm>
            <a:off x="9814488"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52</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6" name="TextBox 405">
            <a:extLst>
              <a:ext uri="{FF2B5EF4-FFF2-40B4-BE49-F238E27FC236}">
                <a16:creationId xmlns:a16="http://schemas.microsoft.com/office/drawing/2014/main" id="{5DD5459D-1E36-9B45-80BD-921BDCF77C84}"/>
              </a:ext>
            </a:extLst>
          </p:cNvPr>
          <p:cNvSpPr txBox="1"/>
          <p:nvPr/>
        </p:nvSpPr>
        <p:spPr>
          <a:xfrm>
            <a:off x="10958426"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72</a:t>
            </a:r>
            <a:endParaRPr lang="en-GB" sz="1600"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29" name="TextBox 428">
            <a:extLst>
              <a:ext uri="{FF2B5EF4-FFF2-40B4-BE49-F238E27FC236}">
                <a16:creationId xmlns:a16="http://schemas.microsoft.com/office/drawing/2014/main" id="{ABC63105-B878-B64A-8F18-09FDD76C8573}"/>
              </a:ext>
            </a:extLst>
          </p:cNvPr>
          <p:cNvSpPr txBox="1"/>
          <p:nvPr/>
        </p:nvSpPr>
        <p:spPr>
          <a:xfrm>
            <a:off x="6872320" y="1501999"/>
            <a:ext cx="4450412" cy="275717"/>
          </a:xfrm>
          <a:prstGeom prst="rect">
            <a:avLst/>
          </a:prstGeom>
          <a:noFill/>
        </p:spPr>
        <p:txBody>
          <a:bodyPr wrap="square" lIns="0" tIns="0" rIns="0" bIns="0" rtlCol="0">
            <a:spAutoFit/>
          </a:bodyPr>
          <a:lstStyle/>
          <a:p>
            <a:pPr algn="ctr">
              <a:lnSpc>
                <a:spcPct val="120000"/>
              </a:lnSpc>
            </a:pPr>
            <a:r>
              <a:rPr lang="da-DK" sz="1600" b="1" dirty="0">
                <a:solidFill>
                  <a:schemeClr val="bg1"/>
                </a:solidFill>
              </a:rPr>
              <a:t>A1C (Patients With Type 2 Diabetes, N = 199)</a:t>
            </a:r>
            <a:endParaRPr lang="en-GB" sz="1600" b="1" dirty="0">
              <a:solidFill>
                <a:schemeClr val="bg1"/>
              </a:solidFill>
            </a:endParaRPr>
          </a:p>
        </p:txBody>
      </p:sp>
      <p:sp>
        <p:nvSpPr>
          <p:cNvPr id="431" name="TextBox 430">
            <a:extLst>
              <a:ext uri="{FF2B5EF4-FFF2-40B4-BE49-F238E27FC236}">
                <a16:creationId xmlns:a16="http://schemas.microsoft.com/office/drawing/2014/main" id="{1622E081-BB9F-BF4C-98AA-57BCEC536904}"/>
              </a:ext>
            </a:extLst>
          </p:cNvPr>
          <p:cNvSpPr txBox="1"/>
          <p:nvPr/>
        </p:nvSpPr>
        <p:spPr>
          <a:xfrm>
            <a:off x="6327537" y="2976669"/>
            <a:ext cx="358272" cy="166942"/>
          </a:xfrm>
          <a:prstGeom prst="rect">
            <a:avLst/>
          </a:prstGeom>
          <a:noFill/>
        </p:spPr>
        <p:txBody>
          <a:bodyPr wrap="square" lIns="0" tIns="0" rIns="0" bIns="0" rtlCol="0" anchor="ctr">
            <a:noAutofit/>
          </a:bodyPr>
          <a:lstStyle/>
          <a:p>
            <a:pPr algn="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33" name="TextBox 432">
            <a:extLst>
              <a:ext uri="{FF2B5EF4-FFF2-40B4-BE49-F238E27FC236}">
                <a16:creationId xmlns:a16="http://schemas.microsoft.com/office/drawing/2014/main" id="{22544E5A-A16C-DA48-8523-5A91241CF6AD}"/>
              </a:ext>
            </a:extLst>
          </p:cNvPr>
          <p:cNvSpPr txBox="1"/>
          <p:nvPr/>
        </p:nvSpPr>
        <p:spPr>
          <a:xfrm>
            <a:off x="6327537" y="3981925"/>
            <a:ext cx="358272" cy="166942"/>
          </a:xfrm>
          <a:prstGeom prst="rect">
            <a:avLst/>
          </a:prstGeom>
          <a:noFill/>
        </p:spPr>
        <p:txBody>
          <a:bodyPr wrap="square" lIns="0" tIns="0" rIns="0" bIns="0" rtlCol="0" anchor="ctr">
            <a:noAutofit/>
          </a:bodyPr>
          <a:lstStyle/>
          <a:p>
            <a:pPr algn="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6</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5" name="Group 44">
            <a:extLst>
              <a:ext uri="{FF2B5EF4-FFF2-40B4-BE49-F238E27FC236}">
                <a16:creationId xmlns:a16="http://schemas.microsoft.com/office/drawing/2014/main" id="{0502B0CA-A2CF-A71E-4AD6-0F7B760FF3B2}"/>
              </a:ext>
            </a:extLst>
          </p:cNvPr>
          <p:cNvGrpSpPr/>
          <p:nvPr/>
        </p:nvGrpSpPr>
        <p:grpSpPr>
          <a:xfrm>
            <a:off x="6717526" y="2050533"/>
            <a:ext cx="62536" cy="2694844"/>
            <a:chOff x="6864984" y="1945492"/>
            <a:chExt cx="64605" cy="2784000"/>
          </a:xfrm>
        </p:grpSpPr>
        <p:cxnSp>
          <p:nvCxnSpPr>
            <p:cNvPr id="395" name="Straight Connector 394">
              <a:extLst>
                <a:ext uri="{FF2B5EF4-FFF2-40B4-BE49-F238E27FC236}">
                  <a16:creationId xmlns:a16="http://schemas.microsoft.com/office/drawing/2014/main" id="{B60B3F0E-D67A-F74C-8F27-22716E06A5E9}"/>
                </a:ext>
              </a:extLst>
            </p:cNvPr>
            <p:cNvCxnSpPr>
              <a:cxnSpLocks/>
            </p:cNvCxnSpPr>
            <p:nvPr/>
          </p:nvCxnSpPr>
          <p:spPr>
            <a:xfrm>
              <a:off x="6929587" y="1945492"/>
              <a:ext cx="0" cy="2784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40AB51C9-7553-BC40-BD29-48CBF80D5145}"/>
                </a:ext>
              </a:extLst>
            </p:cNvPr>
            <p:cNvCxnSpPr>
              <a:cxnSpLocks/>
            </p:cNvCxnSpPr>
            <p:nvPr/>
          </p:nvCxnSpPr>
          <p:spPr>
            <a:xfrm>
              <a:off x="6864984" y="195428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8B02998B-37A3-8246-AC80-CA5729E7AD99}"/>
                </a:ext>
              </a:extLst>
            </p:cNvPr>
            <p:cNvCxnSpPr>
              <a:cxnSpLocks/>
            </p:cNvCxnSpPr>
            <p:nvPr/>
          </p:nvCxnSpPr>
          <p:spPr>
            <a:xfrm>
              <a:off x="6864984" y="2992800"/>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2DA8F93E-28E5-5A43-B028-A0CFE1F5250B}"/>
                </a:ext>
              </a:extLst>
            </p:cNvPr>
            <p:cNvCxnSpPr>
              <a:cxnSpLocks/>
            </p:cNvCxnSpPr>
            <p:nvPr/>
          </p:nvCxnSpPr>
          <p:spPr>
            <a:xfrm>
              <a:off x="6864984" y="403131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44" name="TextBox 443">
            <a:extLst>
              <a:ext uri="{FF2B5EF4-FFF2-40B4-BE49-F238E27FC236}">
                <a16:creationId xmlns:a16="http://schemas.microsoft.com/office/drawing/2014/main" id="{6320E596-D19B-CD44-AD99-35BA86B389C9}"/>
              </a:ext>
            </a:extLst>
          </p:cNvPr>
          <p:cNvSpPr txBox="1"/>
          <p:nvPr/>
        </p:nvSpPr>
        <p:spPr>
          <a:xfrm>
            <a:off x="7098847"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47" name="TextBox 446">
            <a:extLst>
              <a:ext uri="{FF2B5EF4-FFF2-40B4-BE49-F238E27FC236}">
                <a16:creationId xmlns:a16="http://schemas.microsoft.com/office/drawing/2014/main" id="{7D037FBC-1D52-4A4C-A1BA-A4CA88AC8C8A}"/>
              </a:ext>
            </a:extLst>
          </p:cNvPr>
          <p:cNvSpPr txBox="1"/>
          <p:nvPr/>
        </p:nvSpPr>
        <p:spPr>
          <a:xfrm>
            <a:off x="7549517"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12</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0" name="TextBox 449">
            <a:extLst>
              <a:ext uri="{FF2B5EF4-FFF2-40B4-BE49-F238E27FC236}">
                <a16:creationId xmlns:a16="http://schemas.microsoft.com/office/drawing/2014/main" id="{2E91003D-F939-E340-89C5-D9F4C3DFCA67}"/>
              </a:ext>
            </a:extLst>
          </p:cNvPr>
          <p:cNvSpPr txBox="1"/>
          <p:nvPr/>
        </p:nvSpPr>
        <p:spPr>
          <a:xfrm>
            <a:off x="8000835"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20</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3" name="TextBox 452">
            <a:extLst>
              <a:ext uri="{FF2B5EF4-FFF2-40B4-BE49-F238E27FC236}">
                <a16:creationId xmlns:a16="http://schemas.microsoft.com/office/drawing/2014/main" id="{6D493171-DD4F-6A40-9CB3-CF90E33A704C}"/>
              </a:ext>
            </a:extLst>
          </p:cNvPr>
          <p:cNvSpPr txBox="1"/>
          <p:nvPr/>
        </p:nvSpPr>
        <p:spPr>
          <a:xfrm>
            <a:off x="8905608"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36</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6" name="TextBox 455">
            <a:extLst>
              <a:ext uri="{FF2B5EF4-FFF2-40B4-BE49-F238E27FC236}">
                <a16:creationId xmlns:a16="http://schemas.microsoft.com/office/drawing/2014/main" id="{988D1842-C8DA-FF43-BF40-8D4BF0374FD2}"/>
              </a:ext>
            </a:extLst>
          </p:cNvPr>
          <p:cNvSpPr txBox="1"/>
          <p:nvPr/>
        </p:nvSpPr>
        <p:spPr>
          <a:xfrm>
            <a:off x="9356628"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44</a:t>
            </a:r>
            <a:endPar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4" name="Group 43">
            <a:extLst>
              <a:ext uri="{FF2B5EF4-FFF2-40B4-BE49-F238E27FC236}">
                <a16:creationId xmlns:a16="http://schemas.microsoft.com/office/drawing/2014/main" id="{4C576615-7341-264C-AA2B-E4717DE28EAD}"/>
              </a:ext>
            </a:extLst>
          </p:cNvPr>
          <p:cNvGrpSpPr/>
          <p:nvPr/>
        </p:nvGrpSpPr>
        <p:grpSpPr>
          <a:xfrm>
            <a:off x="6770802" y="4754349"/>
            <a:ext cx="4470660" cy="62536"/>
            <a:chOff x="6920022" y="4738761"/>
            <a:chExt cx="4618567" cy="64605"/>
          </a:xfrm>
        </p:grpSpPr>
        <p:cxnSp>
          <p:nvCxnSpPr>
            <p:cNvPr id="398" name="Straight Connector 397">
              <a:extLst>
                <a:ext uri="{FF2B5EF4-FFF2-40B4-BE49-F238E27FC236}">
                  <a16:creationId xmlns:a16="http://schemas.microsoft.com/office/drawing/2014/main" id="{F51EF486-5FBB-824B-A0B6-9763799F433E}"/>
                </a:ext>
              </a:extLst>
            </p:cNvPr>
            <p:cNvCxnSpPr>
              <a:cxnSpLocks/>
            </p:cNvCxnSpPr>
            <p:nvPr/>
          </p:nvCxnSpPr>
          <p:spPr>
            <a:xfrm>
              <a:off x="6920022" y="4740045"/>
              <a:ext cx="461856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5800E234-960F-EA40-927D-3AF518781F4B}"/>
                </a:ext>
              </a:extLst>
            </p:cNvPr>
            <p:cNvCxnSpPr>
              <a:cxnSpLocks/>
            </p:cNvCxnSpPr>
            <p:nvPr/>
          </p:nvCxnSpPr>
          <p:spPr>
            <a:xfrm rot="5400000">
              <a:off x="7118576"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2674CE94-0DCF-1F4E-A23B-F8D181E58E24}"/>
                </a:ext>
              </a:extLst>
            </p:cNvPr>
            <p:cNvCxnSpPr>
              <a:cxnSpLocks/>
            </p:cNvCxnSpPr>
            <p:nvPr/>
          </p:nvCxnSpPr>
          <p:spPr>
            <a:xfrm rot="5400000">
              <a:off x="8758288"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A2F2C3B3-B03E-3C4B-902F-3AB704254B94}"/>
                </a:ext>
              </a:extLst>
            </p:cNvPr>
            <p:cNvCxnSpPr>
              <a:cxnSpLocks/>
            </p:cNvCxnSpPr>
            <p:nvPr/>
          </p:nvCxnSpPr>
          <p:spPr>
            <a:xfrm rot="5400000">
              <a:off x="10166020"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D029B110-D6E4-A241-BD8B-938DF2FDD644}"/>
                </a:ext>
              </a:extLst>
            </p:cNvPr>
            <p:cNvCxnSpPr>
              <a:cxnSpLocks/>
            </p:cNvCxnSpPr>
            <p:nvPr/>
          </p:nvCxnSpPr>
          <p:spPr>
            <a:xfrm rot="5400000">
              <a:off x="11347804"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9A4BC554-1C29-F84F-A809-71EEFCBF879E}"/>
                </a:ext>
              </a:extLst>
            </p:cNvPr>
            <p:cNvCxnSpPr>
              <a:cxnSpLocks/>
            </p:cNvCxnSpPr>
            <p:nvPr/>
          </p:nvCxnSpPr>
          <p:spPr>
            <a:xfrm rot="5400000">
              <a:off x="7360535"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64DFDD6B-CA28-2C48-B5D9-A870FF4916E6}"/>
                </a:ext>
              </a:extLst>
            </p:cNvPr>
            <p:cNvCxnSpPr>
              <a:cxnSpLocks/>
            </p:cNvCxnSpPr>
            <p:nvPr/>
          </p:nvCxnSpPr>
          <p:spPr>
            <a:xfrm rot="5400000">
              <a:off x="7826115"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536812F0-5476-1448-AF0D-149C62589556}"/>
                </a:ext>
              </a:extLst>
            </p:cNvPr>
            <p:cNvCxnSpPr>
              <a:cxnSpLocks/>
            </p:cNvCxnSpPr>
            <p:nvPr/>
          </p:nvCxnSpPr>
          <p:spPr>
            <a:xfrm rot="5400000">
              <a:off x="8292364"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46BE85A0-A5E9-104C-A16D-DE2DA2A86ADA}"/>
                </a:ext>
              </a:extLst>
            </p:cNvPr>
            <p:cNvCxnSpPr>
              <a:cxnSpLocks/>
            </p:cNvCxnSpPr>
            <p:nvPr/>
          </p:nvCxnSpPr>
          <p:spPr>
            <a:xfrm rot="5400000">
              <a:off x="9227071"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E85C819E-D058-8243-9FBC-247D502133A6}"/>
                </a:ext>
              </a:extLst>
            </p:cNvPr>
            <p:cNvCxnSpPr>
              <a:cxnSpLocks/>
            </p:cNvCxnSpPr>
            <p:nvPr/>
          </p:nvCxnSpPr>
          <p:spPr>
            <a:xfrm rot="5400000">
              <a:off x="9693012"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F03B6E1E-095F-4D44-A89A-1AB702549EAF}"/>
                </a:ext>
              </a:extLst>
            </p:cNvPr>
            <p:cNvCxnSpPr>
              <a:cxnSpLocks/>
            </p:cNvCxnSpPr>
            <p:nvPr/>
          </p:nvCxnSpPr>
          <p:spPr>
            <a:xfrm rot="5400000">
              <a:off x="10759008" y="477106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59" name="TextBox 458">
            <a:extLst>
              <a:ext uri="{FF2B5EF4-FFF2-40B4-BE49-F238E27FC236}">
                <a16:creationId xmlns:a16="http://schemas.microsoft.com/office/drawing/2014/main" id="{C358142D-71E1-3A46-89DF-10BF44B83132}"/>
              </a:ext>
            </a:extLst>
          </p:cNvPr>
          <p:cNvSpPr txBox="1"/>
          <p:nvPr/>
        </p:nvSpPr>
        <p:spPr>
          <a:xfrm>
            <a:off x="10388486" y="4841869"/>
            <a:ext cx="259258" cy="166942"/>
          </a:xfrm>
          <a:prstGeom prst="rect">
            <a:avLst/>
          </a:prstGeom>
          <a:noFill/>
        </p:spPr>
        <p:txBody>
          <a:bodyPr wrap="square" lIns="0" tIns="0" rIns="0" bIns="0" rtlCol="0" anchor="ctr">
            <a:noAutofit/>
          </a:bodyPr>
          <a:lstStyle/>
          <a:p>
            <a:pPr algn="ctr" defTabSz="914332">
              <a:lnSpc>
                <a:spcPct val="120000"/>
              </a:lnSpc>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62</a:t>
            </a:r>
            <a:endParaRPr lang="en-GB" sz="1600"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4" name="Group 53">
            <a:extLst>
              <a:ext uri="{FF2B5EF4-FFF2-40B4-BE49-F238E27FC236}">
                <a16:creationId xmlns:a16="http://schemas.microsoft.com/office/drawing/2014/main" id="{BFCEBBB6-AF6B-6E2B-858E-3A6EE9108CE8}"/>
              </a:ext>
            </a:extLst>
          </p:cNvPr>
          <p:cNvGrpSpPr/>
          <p:nvPr/>
        </p:nvGrpSpPr>
        <p:grpSpPr>
          <a:xfrm>
            <a:off x="6906027" y="2792230"/>
            <a:ext cx="4147109" cy="1423395"/>
            <a:chOff x="6906027" y="2792230"/>
            <a:chExt cx="4147109" cy="1423395"/>
          </a:xfrm>
        </p:grpSpPr>
        <p:grpSp>
          <p:nvGrpSpPr>
            <p:cNvPr id="418" name="Group 417">
              <a:extLst>
                <a:ext uri="{FF2B5EF4-FFF2-40B4-BE49-F238E27FC236}">
                  <a16:creationId xmlns:a16="http://schemas.microsoft.com/office/drawing/2014/main" id="{C65CC7DB-5712-684C-9BA1-C0BF6B8C318D}"/>
                </a:ext>
              </a:extLst>
            </p:cNvPr>
            <p:cNvGrpSpPr/>
            <p:nvPr/>
          </p:nvGrpSpPr>
          <p:grpSpPr>
            <a:xfrm>
              <a:off x="6906027" y="2792230"/>
              <a:ext cx="56773" cy="286843"/>
              <a:chOff x="996950" y="2403475"/>
              <a:chExt cx="43988" cy="222250"/>
            </a:xfrm>
          </p:grpSpPr>
          <p:sp>
            <p:nvSpPr>
              <p:cNvPr id="419" name="Rectangle 418">
                <a:extLst>
                  <a:ext uri="{FF2B5EF4-FFF2-40B4-BE49-F238E27FC236}">
                    <a16:creationId xmlns:a16="http://schemas.microsoft.com/office/drawing/2014/main" id="{9D56AE5D-42C5-2940-BA37-CB06C7C58222}"/>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20" name="Group 419">
                <a:extLst>
                  <a:ext uri="{FF2B5EF4-FFF2-40B4-BE49-F238E27FC236}">
                    <a16:creationId xmlns:a16="http://schemas.microsoft.com/office/drawing/2014/main" id="{2DB93BED-0786-6F4A-9294-F71E70E3D9C9}"/>
                  </a:ext>
                </a:extLst>
              </p:cNvPr>
              <p:cNvGrpSpPr/>
              <p:nvPr/>
            </p:nvGrpSpPr>
            <p:grpSpPr>
              <a:xfrm flipH="1">
                <a:off x="996950" y="2403475"/>
                <a:ext cx="43988" cy="222250"/>
                <a:chOff x="1157512" y="1861964"/>
                <a:chExt cx="233148" cy="1184734"/>
              </a:xfrm>
            </p:grpSpPr>
            <p:cxnSp>
              <p:nvCxnSpPr>
                <p:cNvPr id="421" name="Straight Connector 420">
                  <a:extLst>
                    <a:ext uri="{FF2B5EF4-FFF2-40B4-BE49-F238E27FC236}">
                      <a16:creationId xmlns:a16="http://schemas.microsoft.com/office/drawing/2014/main" id="{851356EF-0EDC-9644-B0BF-BFCA77EE4575}"/>
                    </a:ext>
                  </a:extLst>
                </p:cNvPr>
                <p:cNvCxnSpPr>
                  <a:cxnSpLocks/>
                </p:cNvCxnSpPr>
                <p:nvPr/>
              </p:nvCxnSpPr>
              <p:spPr>
                <a:xfrm flipH="1">
                  <a:off x="1274086" y="1861964"/>
                  <a:ext cx="0" cy="118473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6A20FEDD-7CC9-C147-A578-9BC9C07C74E9}"/>
                    </a:ext>
                  </a:extLst>
                </p:cNvPr>
                <p:cNvCxnSpPr>
                  <a:cxnSpLocks/>
                </p:cNvCxnSpPr>
                <p:nvPr/>
              </p:nvCxnSpPr>
              <p:spPr>
                <a:xfrm flipH="1">
                  <a:off x="1157517" y="1873654"/>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DBECB422-212A-B847-9B92-A9F3A329DC73}"/>
                    </a:ext>
                  </a:extLst>
                </p:cNvPr>
                <p:cNvCxnSpPr>
                  <a:cxnSpLocks/>
                </p:cNvCxnSpPr>
                <p:nvPr/>
              </p:nvCxnSpPr>
              <p:spPr>
                <a:xfrm flipH="1">
                  <a:off x="1157512" y="3029768"/>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467" name="Group 466">
              <a:extLst>
                <a:ext uri="{FF2B5EF4-FFF2-40B4-BE49-F238E27FC236}">
                  <a16:creationId xmlns:a16="http://schemas.microsoft.com/office/drawing/2014/main" id="{A51F7357-3DA0-FE41-8D94-C23B319D3718}"/>
                </a:ext>
              </a:extLst>
            </p:cNvPr>
            <p:cNvGrpSpPr/>
            <p:nvPr/>
          </p:nvGrpSpPr>
          <p:grpSpPr>
            <a:xfrm>
              <a:off x="7138127" y="3124148"/>
              <a:ext cx="56773" cy="286843"/>
              <a:chOff x="996950" y="2400300"/>
              <a:chExt cx="43988" cy="222250"/>
            </a:xfrm>
          </p:grpSpPr>
          <p:sp>
            <p:nvSpPr>
              <p:cNvPr id="468" name="Rectangle 467">
                <a:extLst>
                  <a:ext uri="{FF2B5EF4-FFF2-40B4-BE49-F238E27FC236}">
                    <a16:creationId xmlns:a16="http://schemas.microsoft.com/office/drawing/2014/main" id="{9FA75402-3F0D-7647-A5E8-41F5DD725DBD}"/>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69" name="Group 468">
                <a:extLst>
                  <a:ext uri="{FF2B5EF4-FFF2-40B4-BE49-F238E27FC236}">
                    <a16:creationId xmlns:a16="http://schemas.microsoft.com/office/drawing/2014/main" id="{B2BA158B-F0BA-6C49-BB57-0A01B1AFA3D3}"/>
                  </a:ext>
                </a:extLst>
              </p:cNvPr>
              <p:cNvGrpSpPr/>
              <p:nvPr/>
            </p:nvGrpSpPr>
            <p:grpSpPr>
              <a:xfrm flipH="1">
                <a:off x="996950" y="2400300"/>
                <a:ext cx="43988" cy="222250"/>
                <a:chOff x="1157512" y="1845039"/>
                <a:chExt cx="233148" cy="1184735"/>
              </a:xfrm>
            </p:grpSpPr>
            <p:cxnSp>
              <p:nvCxnSpPr>
                <p:cNvPr id="470" name="Straight Connector 469">
                  <a:extLst>
                    <a:ext uri="{FF2B5EF4-FFF2-40B4-BE49-F238E27FC236}">
                      <a16:creationId xmlns:a16="http://schemas.microsoft.com/office/drawing/2014/main" id="{D50239C8-9DC4-6544-8C1D-F8176BA45B0A}"/>
                    </a:ext>
                  </a:extLst>
                </p:cNvPr>
                <p:cNvCxnSpPr>
                  <a:cxnSpLocks/>
                </p:cNvCxnSpPr>
                <p:nvPr/>
              </p:nvCxnSpPr>
              <p:spPr>
                <a:xfrm flipH="1">
                  <a:off x="1274086" y="1845039"/>
                  <a:ext cx="0" cy="118473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715F712D-406A-384B-A0BE-404432187D93}"/>
                    </a:ext>
                  </a:extLst>
                </p:cNvPr>
                <p:cNvCxnSpPr>
                  <a:cxnSpLocks/>
                </p:cNvCxnSpPr>
                <p:nvPr/>
              </p:nvCxnSpPr>
              <p:spPr>
                <a:xfrm flipH="1">
                  <a:off x="1157517" y="1856729"/>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BBC2D9E2-8F10-5247-BF0D-977F5652A65E}"/>
                    </a:ext>
                  </a:extLst>
                </p:cNvPr>
                <p:cNvCxnSpPr>
                  <a:cxnSpLocks/>
                </p:cNvCxnSpPr>
                <p:nvPr/>
              </p:nvCxnSpPr>
              <p:spPr>
                <a:xfrm flipH="1">
                  <a:off x="1157512" y="3029768"/>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489" name="Group 488">
              <a:extLst>
                <a:ext uri="{FF2B5EF4-FFF2-40B4-BE49-F238E27FC236}">
                  <a16:creationId xmlns:a16="http://schemas.microsoft.com/office/drawing/2014/main" id="{2967BDF3-D78A-9145-8AD5-1A8AA44C86EB}"/>
                </a:ext>
              </a:extLst>
            </p:cNvPr>
            <p:cNvGrpSpPr/>
            <p:nvPr/>
          </p:nvGrpSpPr>
          <p:grpSpPr>
            <a:xfrm>
              <a:off x="7586416" y="3565440"/>
              <a:ext cx="56773" cy="357772"/>
              <a:chOff x="996950" y="2373918"/>
              <a:chExt cx="43988" cy="277207"/>
            </a:xfrm>
          </p:grpSpPr>
          <p:sp>
            <p:nvSpPr>
              <p:cNvPr id="490" name="Rectangle 489">
                <a:extLst>
                  <a:ext uri="{FF2B5EF4-FFF2-40B4-BE49-F238E27FC236}">
                    <a16:creationId xmlns:a16="http://schemas.microsoft.com/office/drawing/2014/main" id="{18C947EC-3D7B-424D-AC0C-FC0EF06B04C5}"/>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91" name="Group 490">
                <a:extLst>
                  <a:ext uri="{FF2B5EF4-FFF2-40B4-BE49-F238E27FC236}">
                    <a16:creationId xmlns:a16="http://schemas.microsoft.com/office/drawing/2014/main" id="{E629CFF4-0A98-CD4D-ABE4-46EA3049B58F}"/>
                  </a:ext>
                </a:extLst>
              </p:cNvPr>
              <p:cNvGrpSpPr/>
              <p:nvPr/>
            </p:nvGrpSpPr>
            <p:grpSpPr>
              <a:xfrm flipH="1">
                <a:off x="996950" y="2373918"/>
                <a:ext cx="43988" cy="277207"/>
                <a:chOff x="1157512" y="1704407"/>
                <a:chExt cx="233148" cy="1477690"/>
              </a:xfrm>
            </p:grpSpPr>
            <p:cxnSp>
              <p:nvCxnSpPr>
                <p:cNvPr id="492" name="Straight Connector 491">
                  <a:extLst>
                    <a:ext uri="{FF2B5EF4-FFF2-40B4-BE49-F238E27FC236}">
                      <a16:creationId xmlns:a16="http://schemas.microsoft.com/office/drawing/2014/main" id="{8194C7E1-CC6C-8548-848F-D42D704FD162}"/>
                    </a:ext>
                  </a:extLst>
                </p:cNvPr>
                <p:cNvCxnSpPr>
                  <a:cxnSpLocks/>
                </p:cNvCxnSpPr>
                <p:nvPr/>
              </p:nvCxnSpPr>
              <p:spPr>
                <a:xfrm flipH="1">
                  <a:off x="1274086" y="1726566"/>
                  <a:ext cx="0" cy="145553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C1F9A849-06D7-3B46-82A3-D89B9AF222E3}"/>
                    </a:ext>
                  </a:extLst>
                </p:cNvPr>
                <p:cNvCxnSpPr>
                  <a:cxnSpLocks/>
                </p:cNvCxnSpPr>
                <p:nvPr/>
              </p:nvCxnSpPr>
              <p:spPr>
                <a:xfrm flipH="1">
                  <a:off x="1157517" y="170440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99CD87EE-5FC3-AA47-AA0D-C892211A9FBF}"/>
                    </a:ext>
                  </a:extLst>
                </p:cNvPr>
                <p:cNvCxnSpPr>
                  <a:cxnSpLocks/>
                </p:cNvCxnSpPr>
                <p:nvPr/>
              </p:nvCxnSpPr>
              <p:spPr>
                <a:xfrm flipH="1">
                  <a:off x="1157512" y="3148242"/>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511" name="Group 510">
              <a:extLst>
                <a:ext uri="{FF2B5EF4-FFF2-40B4-BE49-F238E27FC236}">
                  <a16:creationId xmlns:a16="http://schemas.microsoft.com/office/drawing/2014/main" id="{CA958D17-C37D-E341-93EE-A65B481D7189}"/>
                </a:ext>
              </a:extLst>
            </p:cNvPr>
            <p:cNvGrpSpPr/>
            <p:nvPr/>
          </p:nvGrpSpPr>
          <p:grpSpPr>
            <a:xfrm>
              <a:off x="8034705" y="3890429"/>
              <a:ext cx="56773" cy="284217"/>
              <a:chOff x="996950" y="2405509"/>
              <a:chExt cx="43988" cy="220215"/>
            </a:xfrm>
          </p:grpSpPr>
          <p:sp>
            <p:nvSpPr>
              <p:cNvPr id="512" name="Rectangle 511">
                <a:extLst>
                  <a:ext uri="{FF2B5EF4-FFF2-40B4-BE49-F238E27FC236}">
                    <a16:creationId xmlns:a16="http://schemas.microsoft.com/office/drawing/2014/main" id="{F06022C4-D5BB-CB44-92BA-33F9A2A4FD68}"/>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13" name="Group 512">
                <a:extLst>
                  <a:ext uri="{FF2B5EF4-FFF2-40B4-BE49-F238E27FC236}">
                    <a16:creationId xmlns:a16="http://schemas.microsoft.com/office/drawing/2014/main" id="{415482BB-05F2-E842-92C3-CF4DBAAAD791}"/>
                  </a:ext>
                </a:extLst>
              </p:cNvPr>
              <p:cNvGrpSpPr/>
              <p:nvPr/>
            </p:nvGrpSpPr>
            <p:grpSpPr>
              <a:xfrm flipH="1">
                <a:off x="996950" y="2405509"/>
                <a:ext cx="43988" cy="220215"/>
                <a:chOff x="1157512" y="1872807"/>
                <a:chExt cx="233148" cy="1173886"/>
              </a:xfrm>
            </p:grpSpPr>
            <p:cxnSp>
              <p:nvCxnSpPr>
                <p:cNvPr id="514" name="Straight Connector 513">
                  <a:extLst>
                    <a:ext uri="{FF2B5EF4-FFF2-40B4-BE49-F238E27FC236}">
                      <a16:creationId xmlns:a16="http://schemas.microsoft.com/office/drawing/2014/main" id="{E3DE51F9-F978-B841-BF81-A388F789CDEF}"/>
                    </a:ext>
                  </a:extLst>
                </p:cNvPr>
                <p:cNvCxnSpPr>
                  <a:cxnSpLocks/>
                </p:cNvCxnSpPr>
                <p:nvPr/>
              </p:nvCxnSpPr>
              <p:spPr>
                <a:xfrm flipH="1">
                  <a:off x="1274086" y="1872807"/>
                  <a:ext cx="0" cy="116781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5" name="Straight Connector 514">
                  <a:extLst>
                    <a:ext uri="{FF2B5EF4-FFF2-40B4-BE49-F238E27FC236}">
                      <a16:creationId xmlns:a16="http://schemas.microsoft.com/office/drawing/2014/main" id="{CC29EF92-8E23-294F-808A-866FA80FDE65}"/>
                    </a:ext>
                  </a:extLst>
                </p:cNvPr>
                <p:cNvCxnSpPr>
                  <a:cxnSpLocks/>
                </p:cNvCxnSpPr>
                <p:nvPr/>
              </p:nvCxnSpPr>
              <p:spPr>
                <a:xfrm flipH="1">
                  <a:off x="1157517" y="1873654"/>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15E24A09-31DC-7349-846F-A7A85F9D2731}"/>
                    </a:ext>
                  </a:extLst>
                </p:cNvPr>
                <p:cNvCxnSpPr>
                  <a:cxnSpLocks/>
                </p:cNvCxnSpPr>
                <p:nvPr/>
              </p:nvCxnSpPr>
              <p:spPr>
                <a:xfrm flipH="1">
                  <a:off x="1157512" y="3046693"/>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533" name="Group 532">
              <a:extLst>
                <a:ext uri="{FF2B5EF4-FFF2-40B4-BE49-F238E27FC236}">
                  <a16:creationId xmlns:a16="http://schemas.microsoft.com/office/drawing/2014/main" id="{C9E22893-B9E7-3042-B2C6-1E1CACD796BC}"/>
                </a:ext>
              </a:extLst>
            </p:cNvPr>
            <p:cNvGrpSpPr/>
            <p:nvPr/>
          </p:nvGrpSpPr>
          <p:grpSpPr>
            <a:xfrm>
              <a:off x="8491188" y="3923210"/>
              <a:ext cx="56773" cy="229475"/>
              <a:chOff x="996950" y="2424559"/>
              <a:chExt cx="43988" cy="177800"/>
            </a:xfrm>
          </p:grpSpPr>
          <p:sp>
            <p:nvSpPr>
              <p:cNvPr id="534" name="Rectangle 533">
                <a:extLst>
                  <a:ext uri="{FF2B5EF4-FFF2-40B4-BE49-F238E27FC236}">
                    <a16:creationId xmlns:a16="http://schemas.microsoft.com/office/drawing/2014/main" id="{A416234C-FDF6-BA44-98B1-B9A436ABE2D8}"/>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35" name="Group 534">
                <a:extLst>
                  <a:ext uri="{FF2B5EF4-FFF2-40B4-BE49-F238E27FC236}">
                    <a16:creationId xmlns:a16="http://schemas.microsoft.com/office/drawing/2014/main" id="{556DBE2E-6305-AF4D-9255-B5E6E4DE58C7}"/>
                  </a:ext>
                </a:extLst>
              </p:cNvPr>
              <p:cNvGrpSpPr/>
              <p:nvPr/>
            </p:nvGrpSpPr>
            <p:grpSpPr>
              <a:xfrm flipH="1">
                <a:off x="996950" y="2424559"/>
                <a:ext cx="43988" cy="177800"/>
                <a:chOff x="1157512" y="1974355"/>
                <a:chExt cx="233148" cy="947788"/>
              </a:xfrm>
            </p:grpSpPr>
            <p:cxnSp>
              <p:nvCxnSpPr>
                <p:cNvPr id="536" name="Straight Connector 535">
                  <a:extLst>
                    <a:ext uri="{FF2B5EF4-FFF2-40B4-BE49-F238E27FC236}">
                      <a16:creationId xmlns:a16="http://schemas.microsoft.com/office/drawing/2014/main" id="{7C079FC7-2CE0-204E-A34A-79B5E69E43FF}"/>
                    </a:ext>
                  </a:extLst>
                </p:cNvPr>
                <p:cNvCxnSpPr>
                  <a:cxnSpLocks/>
                </p:cNvCxnSpPr>
                <p:nvPr/>
              </p:nvCxnSpPr>
              <p:spPr>
                <a:xfrm flipH="1">
                  <a:off x="1274086" y="1974355"/>
                  <a:ext cx="0" cy="9477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E7C25111-A625-F24D-B655-8A00A6E157E6}"/>
                    </a:ext>
                  </a:extLst>
                </p:cNvPr>
                <p:cNvCxnSpPr>
                  <a:cxnSpLocks/>
                </p:cNvCxnSpPr>
                <p:nvPr/>
              </p:nvCxnSpPr>
              <p:spPr>
                <a:xfrm flipH="1">
                  <a:off x="1157517" y="1975202"/>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8" name="Straight Connector 537">
                  <a:extLst>
                    <a:ext uri="{FF2B5EF4-FFF2-40B4-BE49-F238E27FC236}">
                      <a16:creationId xmlns:a16="http://schemas.microsoft.com/office/drawing/2014/main" id="{DCE03D56-BDBF-5441-80A7-8FBA7BD300F2}"/>
                    </a:ext>
                  </a:extLst>
                </p:cNvPr>
                <p:cNvCxnSpPr>
                  <a:cxnSpLocks/>
                </p:cNvCxnSpPr>
                <p:nvPr/>
              </p:nvCxnSpPr>
              <p:spPr>
                <a:xfrm flipH="1">
                  <a:off x="1157512" y="2911295"/>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555" name="Group 554">
              <a:extLst>
                <a:ext uri="{FF2B5EF4-FFF2-40B4-BE49-F238E27FC236}">
                  <a16:creationId xmlns:a16="http://schemas.microsoft.com/office/drawing/2014/main" id="{8CB08F5E-F636-B241-9413-90BF12E56E6B}"/>
                </a:ext>
              </a:extLst>
            </p:cNvPr>
            <p:cNvGrpSpPr/>
            <p:nvPr/>
          </p:nvGrpSpPr>
          <p:grpSpPr>
            <a:xfrm>
              <a:off x="8943576" y="3919114"/>
              <a:ext cx="56773" cy="229475"/>
              <a:chOff x="996950" y="2421384"/>
              <a:chExt cx="43988" cy="177800"/>
            </a:xfrm>
          </p:grpSpPr>
          <p:sp>
            <p:nvSpPr>
              <p:cNvPr id="556" name="Rectangle 555">
                <a:extLst>
                  <a:ext uri="{FF2B5EF4-FFF2-40B4-BE49-F238E27FC236}">
                    <a16:creationId xmlns:a16="http://schemas.microsoft.com/office/drawing/2014/main" id="{90C84B54-CEFF-594F-95FD-4A5EBD8726DA}"/>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57" name="Group 556">
                <a:extLst>
                  <a:ext uri="{FF2B5EF4-FFF2-40B4-BE49-F238E27FC236}">
                    <a16:creationId xmlns:a16="http://schemas.microsoft.com/office/drawing/2014/main" id="{A868EE42-61BF-2F43-8B73-CE3694999182}"/>
                  </a:ext>
                </a:extLst>
              </p:cNvPr>
              <p:cNvGrpSpPr/>
              <p:nvPr/>
            </p:nvGrpSpPr>
            <p:grpSpPr>
              <a:xfrm flipH="1">
                <a:off x="996950" y="2421384"/>
                <a:ext cx="43988" cy="177800"/>
                <a:chOff x="1157512" y="1957430"/>
                <a:chExt cx="233148" cy="947789"/>
              </a:xfrm>
            </p:grpSpPr>
            <p:cxnSp>
              <p:nvCxnSpPr>
                <p:cNvPr id="558" name="Straight Connector 557">
                  <a:extLst>
                    <a:ext uri="{FF2B5EF4-FFF2-40B4-BE49-F238E27FC236}">
                      <a16:creationId xmlns:a16="http://schemas.microsoft.com/office/drawing/2014/main" id="{0D135D53-5F47-AA49-AD92-651ADD42B065}"/>
                    </a:ext>
                  </a:extLst>
                </p:cNvPr>
                <p:cNvCxnSpPr>
                  <a:cxnSpLocks/>
                </p:cNvCxnSpPr>
                <p:nvPr/>
              </p:nvCxnSpPr>
              <p:spPr>
                <a:xfrm flipH="1">
                  <a:off x="1274086" y="1957430"/>
                  <a:ext cx="0" cy="94778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9" name="Straight Connector 558">
                  <a:extLst>
                    <a:ext uri="{FF2B5EF4-FFF2-40B4-BE49-F238E27FC236}">
                      <a16:creationId xmlns:a16="http://schemas.microsoft.com/office/drawing/2014/main" id="{D784AD76-22D2-754B-8BD5-A73937B8C1E4}"/>
                    </a:ext>
                  </a:extLst>
                </p:cNvPr>
                <p:cNvCxnSpPr>
                  <a:cxnSpLocks/>
                </p:cNvCxnSpPr>
                <p:nvPr/>
              </p:nvCxnSpPr>
              <p:spPr>
                <a:xfrm flipH="1">
                  <a:off x="1157517" y="199212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796DD819-D957-1E43-8529-32AB9D8B503D}"/>
                    </a:ext>
                  </a:extLst>
                </p:cNvPr>
                <p:cNvCxnSpPr>
                  <a:cxnSpLocks/>
                </p:cNvCxnSpPr>
                <p:nvPr/>
              </p:nvCxnSpPr>
              <p:spPr>
                <a:xfrm flipH="1">
                  <a:off x="1157512" y="2894371"/>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577" name="Group 576">
              <a:extLst>
                <a:ext uri="{FF2B5EF4-FFF2-40B4-BE49-F238E27FC236}">
                  <a16:creationId xmlns:a16="http://schemas.microsoft.com/office/drawing/2014/main" id="{7EDD962F-8DC2-6D4C-8EF0-0BD489E564DF}"/>
                </a:ext>
              </a:extLst>
            </p:cNvPr>
            <p:cNvGrpSpPr/>
            <p:nvPr/>
          </p:nvGrpSpPr>
          <p:grpSpPr>
            <a:xfrm>
              <a:off x="9395962" y="3980581"/>
              <a:ext cx="56773" cy="225377"/>
              <a:chOff x="996950" y="2427734"/>
              <a:chExt cx="43988" cy="174625"/>
            </a:xfrm>
          </p:grpSpPr>
          <p:sp>
            <p:nvSpPr>
              <p:cNvPr id="578" name="Rectangle 577">
                <a:extLst>
                  <a:ext uri="{FF2B5EF4-FFF2-40B4-BE49-F238E27FC236}">
                    <a16:creationId xmlns:a16="http://schemas.microsoft.com/office/drawing/2014/main" id="{5712B935-30CE-7946-A11E-7A83CD84C3CC}"/>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79" name="Group 578">
                <a:extLst>
                  <a:ext uri="{FF2B5EF4-FFF2-40B4-BE49-F238E27FC236}">
                    <a16:creationId xmlns:a16="http://schemas.microsoft.com/office/drawing/2014/main" id="{C2205923-4EED-6B44-A89B-94A2E4DDCE6B}"/>
                  </a:ext>
                </a:extLst>
              </p:cNvPr>
              <p:cNvGrpSpPr/>
              <p:nvPr/>
            </p:nvGrpSpPr>
            <p:grpSpPr>
              <a:xfrm flipH="1">
                <a:off x="996950" y="2427734"/>
                <a:ext cx="43988" cy="174625"/>
                <a:chOff x="1157512" y="1991280"/>
                <a:chExt cx="233148" cy="930864"/>
              </a:xfrm>
            </p:grpSpPr>
            <p:cxnSp>
              <p:nvCxnSpPr>
                <p:cNvPr id="580" name="Straight Connector 579">
                  <a:extLst>
                    <a:ext uri="{FF2B5EF4-FFF2-40B4-BE49-F238E27FC236}">
                      <a16:creationId xmlns:a16="http://schemas.microsoft.com/office/drawing/2014/main" id="{F16EDB89-FDA2-FD4C-9051-295FF8CD97CA}"/>
                    </a:ext>
                  </a:extLst>
                </p:cNvPr>
                <p:cNvCxnSpPr>
                  <a:cxnSpLocks/>
                </p:cNvCxnSpPr>
                <p:nvPr/>
              </p:nvCxnSpPr>
              <p:spPr>
                <a:xfrm flipH="1">
                  <a:off x="1274086" y="1991280"/>
                  <a:ext cx="0" cy="93086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1" name="Straight Connector 580">
                  <a:extLst>
                    <a:ext uri="{FF2B5EF4-FFF2-40B4-BE49-F238E27FC236}">
                      <a16:creationId xmlns:a16="http://schemas.microsoft.com/office/drawing/2014/main" id="{F1AD3D18-A155-2D46-A8A4-70A76F0A8C34}"/>
                    </a:ext>
                  </a:extLst>
                </p:cNvPr>
                <p:cNvCxnSpPr>
                  <a:cxnSpLocks/>
                </p:cNvCxnSpPr>
                <p:nvPr/>
              </p:nvCxnSpPr>
              <p:spPr>
                <a:xfrm flipH="1">
                  <a:off x="1157517" y="2009052"/>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2" name="Straight Connector 581">
                  <a:extLst>
                    <a:ext uri="{FF2B5EF4-FFF2-40B4-BE49-F238E27FC236}">
                      <a16:creationId xmlns:a16="http://schemas.microsoft.com/office/drawing/2014/main" id="{C3BEAF92-4923-7B4D-AE23-738A2FC47EA4}"/>
                    </a:ext>
                  </a:extLst>
                </p:cNvPr>
                <p:cNvCxnSpPr>
                  <a:cxnSpLocks/>
                </p:cNvCxnSpPr>
                <p:nvPr/>
              </p:nvCxnSpPr>
              <p:spPr>
                <a:xfrm flipH="1">
                  <a:off x="1157512" y="2911296"/>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599" name="Group 598">
              <a:extLst>
                <a:ext uri="{FF2B5EF4-FFF2-40B4-BE49-F238E27FC236}">
                  <a16:creationId xmlns:a16="http://schemas.microsoft.com/office/drawing/2014/main" id="{438D14DE-A6CF-6E4E-BED0-7146F1BDBBC2}"/>
                </a:ext>
              </a:extLst>
            </p:cNvPr>
            <p:cNvGrpSpPr/>
            <p:nvPr/>
          </p:nvGrpSpPr>
          <p:grpSpPr>
            <a:xfrm>
              <a:off x="9852447" y="3927311"/>
              <a:ext cx="56773" cy="249963"/>
              <a:chOff x="996950" y="2421384"/>
              <a:chExt cx="43988" cy="193675"/>
            </a:xfrm>
          </p:grpSpPr>
          <p:sp>
            <p:nvSpPr>
              <p:cNvPr id="600" name="Rectangle 599">
                <a:extLst>
                  <a:ext uri="{FF2B5EF4-FFF2-40B4-BE49-F238E27FC236}">
                    <a16:creationId xmlns:a16="http://schemas.microsoft.com/office/drawing/2014/main" id="{F01617D6-63A9-0341-8600-23D38E798E73}"/>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01" name="Group 600">
                <a:extLst>
                  <a:ext uri="{FF2B5EF4-FFF2-40B4-BE49-F238E27FC236}">
                    <a16:creationId xmlns:a16="http://schemas.microsoft.com/office/drawing/2014/main" id="{E123D298-BFB9-844E-B536-AAE549C78208}"/>
                  </a:ext>
                </a:extLst>
              </p:cNvPr>
              <p:cNvGrpSpPr/>
              <p:nvPr/>
            </p:nvGrpSpPr>
            <p:grpSpPr>
              <a:xfrm flipH="1">
                <a:off x="996950" y="2421384"/>
                <a:ext cx="43988" cy="193675"/>
                <a:chOff x="1157512" y="1957430"/>
                <a:chExt cx="233148" cy="1032413"/>
              </a:xfrm>
            </p:grpSpPr>
            <p:cxnSp>
              <p:nvCxnSpPr>
                <p:cNvPr id="602" name="Straight Connector 601">
                  <a:extLst>
                    <a:ext uri="{FF2B5EF4-FFF2-40B4-BE49-F238E27FC236}">
                      <a16:creationId xmlns:a16="http://schemas.microsoft.com/office/drawing/2014/main" id="{1D254494-E374-5745-9D29-A8D42C985A04}"/>
                    </a:ext>
                  </a:extLst>
                </p:cNvPr>
                <p:cNvCxnSpPr>
                  <a:cxnSpLocks/>
                </p:cNvCxnSpPr>
                <p:nvPr/>
              </p:nvCxnSpPr>
              <p:spPr>
                <a:xfrm flipH="1">
                  <a:off x="1274086" y="1957430"/>
                  <a:ext cx="0" cy="103241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3" name="Straight Connector 602">
                  <a:extLst>
                    <a:ext uri="{FF2B5EF4-FFF2-40B4-BE49-F238E27FC236}">
                      <a16:creationId xmlns:a16="http://schemas.microsoft.com/office/drawing/2014/main" id="{D87BCF6F-18D4-5649-A34F-BF45C9ED7FC3}"/>
                    </a:ext>
                  </a:extLst>
                </p:cNvPr>
                <p:cNvCxnSpPr>
                  <a:cxnSpLocks/>
                </p:cNvCxnSpPr>
                <p:nvPr/>
              </p:nvCxnSpPr>
              <p:spPr>
                <a:xfrm flipH="1">
                  <a:off x="1157517" y="195827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4" name="Straight Connector 603">
                  <a:extLst>
                    <a:ext uri="{FF2B5EF4-FFF2-40B4-BE49-F238E27FC236}">
                      <a16:creationId xmlns:a16="http://schemas.microsoft.com/office/drawing/2014/main" id="{A88AF735-5F6F-844C-B4AD-1486302F5854}"/>
                    </a:ext>
                  </a:extLst>
                </p:cNvPr>
                <p:cNvCxnSpPr>
                  <a:cxnSpLocks/>
                </p:cNvCxnSpPr>
                <p:nvPr/>
              </p:nvCxnSpPr>
              <p:spPr>
                <a:xfrm flipH="1">
                  <a:off x="1157512" y="2962070"/>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621" name="Group 620">
              <a:extLst>
                <a:ext uri="{FF2B5EF4-FFF2-40B4-BE49-F238E27FC236}">
                  <a16:creationId xmlns:a16="http://schemas.microsoft.com/office/drawing/2014/main" id="{82CA18FF-B209-274F-8F93-F2E9DE04232E}"/>
                </a:ext>
              </a:extLst>
            </p:cNvPr>
            <p:cNvGrpSpPr/>
            <p:nvPr/>
          </p:nvGrpSpPr>
          <p:grpSpPr>
            <a:xfrm>
              <a:off x="10430550" y="3996972"/>
              <a:ext cx="56773" cy="218653"/>
              <a:chOff x="996950" y="2430909"/>
              <a:chExt cx="43988" cy="169415"/>
            </a:xfrm>
          </p:grpSpPr>
          <p:sp>
            <p:nvSpPr>
              <p:cNvPr id="622" name="Rectangle 621">
                <a:extLst>
                  <a:ext uri="{FF2B5EF4-FFF2-40B4-BE49-F238E27FC236}">
                    <a16:creationId xmlns:a16="http://schemas.microsoft.com/office/drawing/2014/main" id="{4D103D05-807D-8A44-8B85-115BC0774AB5}"/>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23" name="Group 622">
                <a:extLst>
                  <a:ext uri="{FF2B5EF4-FFF2-40B4-BE49-F238E27FC236}">
                    <a16:creationId xmlns:a16="http://schemas.microsoft.com/office/drawing/2014/main" id="{423FA0D9-16C4-8D4D-83AE-99A69914447D}"/>
                  </a:ext>
                </a:extLst>
              </p:cNvPr>
              <p:cNvGrpSpPr/>
              <p:nvPr/>
            </p:nvGrpSpPr>
            <p:grpSpPr>
              <a:xfrm flipH="1">
                <a:off x="996950" y="2430909"/>
                <a:ext cx="43988" cy="169415"/>
                <a:chOff x="1157512" y="2008204"/>
                <a:chExt cx="233148" cy="903091"/>
              </a:xfrm>
            </p:grpSpPr>
            <p:cxnSp>
              <p:nvCxnSpPr>
                <p:cNvPr id="624" name="Straight Connector 623">
                  <a:extLst>
                    <a:ext uri="{FF2B5EF4-FFF2-40B4-BE49-F238E27FC236}">
                      <a16:creationId xmlns:a16="http://schemas.microsoft.com/office/drawing/2014/main" id="{E9DED7AC-AA02-D84E-92FD-0559BA23E712}"/>
                    </a:ext>
                  </a:extLst>
                </p:cNvPr>
                <p:cNvCxnSpPr>
                  <a:cxnSpLocks/>
                </p:cNvCxnSpPr>
                <p:nvPr/>
              </p:nvCxnSpPr>
              <p:spPr>
                <a:xfrm flipH="1">
                  <a:off x="1274086" y="2008204"/>
                  <a:ext cx="0" cy="89701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5" name="Straight Connector 624">
                  <a:extLst>
                    <a:ext uri="{FF2B5EF4-FFF2-40B4-BE49-F238E27FC236}">
                      <a16:creationId xmlns:a16="http://schemas.microsoft.com/office/drawing/2014/main" id="{B7542A41-0E3C-4744-BA2A-34996FD882B5}"/>
                    </a:ext>
                  </a:extLst>
                </p:cNvPr>
                <p:cNvCxnSpPr>
                  <a:cxnSpLocks/>
                </p:cNvCxnSpPr>
                <p:nvPr/>
              </p:nvCxnSpPr>
              <p:spPr>
                <a:xfrm flipH="1">
                  <a:off x="1157517" y="202597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54C1AB08-1FE6-6346-A935-A2E4E30C8BE7}"/>
                    </a:ext>
                  </a:extLst>
                </p:cNvPr>
                <p:cNvCxnSpPr>
                  <a:cxnSpLocks/>
                </p:cNvCxnSpPr>
                <p:nvPr/>
              </p:nvCxnSpPr>
              <p:spPr>
                <a:xfrm flipH="1">
                  <a:off x="1157512" y="2911295"/>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643" name="Group 642">
              <a:extLst>
                <a:ext uri="{FF2B5EF4-FFF2-40B4-BE49-F238E27FC236}">
                  <a16:creationId xmlns:a16="http://schemas.microsoft.com/office/drawing/2014/main" id="{540C2C44-8902-9742-9608-E1DC9594E003}"/>
                </a:ext>
              </a:extLst>
            </p:cNvPr>
            <p:cNvGrpSpPr/>
            <p:nvPr/>
          </p:nvGrpSpPr>
          <p:grpSpPr>
            <a:xfrm>
              <a:off x="10996363" y="3951897"/>
              <a:ext cx="56773" cy="251435"/>
              <a:chOff x="996950" y="2418209"/>
              <a:chExt cx="43988" cy="194815"/>
            </a:xfrm>
          </p:grpSpPr>
          <p:sp>
            <p:nvSpPr>
              <p:cNvPr id="644" name="Rectangle 643">
                <a:extLst>
                  <a:ext uri="{FF2B5EF4-FFF2-40B4-BE49-F238E27FC236}">
                    <a16:creationId xmlns:a16="http://schemas.microsoft.com/office/drawing/2014/main" id="{23F6DC3B-6345-D748-851A-AB0BCD186E87}"/>
                  </a:ext>
                </a:extLst>
              </p:cNvPr>
              <p:cNvSpPr/>
              <p:nvPr/>
            </p:nvSpPr>
            <p:spPr>
              <a:xfrm rot="2700000">
                <a:off x="1003440" y="2495425"/>
                <a:ext cx="32400" cy="32400"/>
              </a:xfrm>
              <a:prstGeom prst="rect">
                <a:avLst/>
              </a:prstGeom>
              <a:solidFill>
                <a:srgbClr val="005AD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45" name="Group 644">
                <a:extLst>
                  <a:ext uri="{FF2B5EF4-FFF2-40B4-BE49-F238E27FC236}">
                    <a16:creationId xmlns:a16="http://schemas.microsoft.com/office/drawing/2014/main" id="{1C38B168-9C42-6242-A24D-225B04EBF9D0}"/>
                  </a:ext>
                </a:extLst>
              </p:cNvPr>
              <p:cNvGrpSpPr/>
              <p:nvPr/>
            </p:nvGrpSpPr>
            <p:grpSpPr>
              <a:xfrm flipH="1">
                <a:off x="996950" y="2418209"/>
                <a:ext cx="43988" cy="194815"/>
                <a:chOff x="1157512" y="1940505"/>
                <a:chExt cx="233148" cy="1038490"/>
              </a:xfrm>
            </p:grpSpPr>
            <p:cxnSp>
              <p:nvCxnSpPr>
                <p:cNvPr id="646" name="Straight Connector 645">
                  <a:extLst>
                    <a:ext uri="{FF2B5EF4-FFF2-40B4-BE49-F238E27FC236}">
                      <a16:creationId xmlns:a16="http://schemas.microsoft.com/office/drawing/2014/main" id="{166B4168-A17D-E64E-B7C5-C9784D67252F}"/>
                    </a:ext>
                  </a:extLst>
                </p:cNvPr>
                <p:cNvCxnSpPr>
                  <a:cxnSpLocks/>
                </p:cNvCxnSpPr>
                <p:nvPr/>
              </p:nvCxnSpPr>
              <p:spPr>
                <a:xfrm flipH="1">
                  <a:off x="1274086" y="1940505"/>
                  <a:ext cx="0" cy="103241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7" name="Straight Connector 646">
                  <a:extLst>
                    <a:ext uri="{FF2B5EF4-FFF2-40B4-BE49-F238E27FC236}">
                      <a16:creationId xmlns:a16="http://schemas.microsoft.com/office/drawing/2014/main" id="{1C1EF38A-823D-384B-9F08-1A52AA6D50B6}"/>
                    </a:ext>
                  </a:extLst>
                </p:cNvPr>
                <p:cNvCxnSpPr>
                  <a:cxnSpLocks/>
                </p:cNvCxnSpPr>
                <p:nvPr/>
              </p:nvCxnSpPr>
              <p:spPr>
                <a:xfrm flipH="1">
                  <a:off x="1157517" y="1958277"/>
                  <a:ext cx="2331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8" name="Straight Connector 647">
                  <a:extLst>
                    <a:ext uri="{FF2B5EF4-FFF2-40B4-BE49-F238E27FC236}">
                      <a16:creationId xmlns:a16="http://schemas.microsoft.com/office/drawing/2014/main" id="{75BBA292-9479-944D-87C9-AF1346A6CA03}"/>
                    </a:ext>
                  </a:extLst>
                </p:cNvPr>
                <p:cNvCxnSpPr>
                  <a:cxnSpLocks/>
                </p:cNvCxnSpPr>
                <p:nvPr/>
              </p:nvCxnSpPr>
              <p:spPr>
                <a:xfrm flipH="1">
                  <a:off x="1157512" y="2978995"/>
                  <a:ext cx="23314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grpSp>
      <p:grpSp>
        <p:nvGrpSpPr>
          <p:cNvPr id="52" name="Group 51">
            <a:extLst>
              <a:ext uri="{FF2B5EF4-FFF2-40B4-BE49-F238E27FC236}">
                <a16:creationId xmlns:a16="http://schemas.microsoft.com/office/drawing/2014/main" id="{1668B4D6-3B88-A6E6-A54F-E82A4597605D}"/>
              </a:ext>
            </a:extLst>
          </p:cNvPr>
          <p:cNvGrpSpPr/>
          <p:nvPr/>
        </p:nvGrpSpPr>
        <p:grpSpPr>
          <a:xfrm>
            <a:off x="6851938" y="2440643"/>
            <a:ext cx="4146717" cy="1339146"/>
            <a:chOff x="6851938" y="2440643"/>
            <a:chExt cx="4146717" cy="1339146"/>
          </a:xfrm>
          <a:solidFill>
            <a:schemeClr val="accent2">
              <a:lumMod val="60000"/>
              <a:lumOff val="40000"/>
            </a:schemeClr>
          </a:solidFill>
        </p:grpSpPr>
        <p:grpSp>
          <p:nvGrpSpPr>
            <p:cNvPr id="407" name="Group 406">
              <a:extLst>
                <a:ext uri="{FF2B5EF4-FFF2-40B4-BE49-F238E27FC236}">
                  <a16:creationId xmlns:a16="http://schemas.microsoft.com/office/drawing/2014/main" id="{35D42FE8-4975-8C4C-A827-433C5C1F4931}"/>
                </a:ext>
              </a:extLst>
            </p:cNvPr>
            <p:cNvGrpSpPr/>
            <p:nvPr/>
          </p:nvGrpSpPr>
          <p:grpSpPr>
            <a:xfrm flipH="1">
              <a:off x="6851938" y="2440643"/>
              <a:ext cx="59007" cy="384367"/>
              <a:chOff x="1153057" y="1487172"/>
              <a:chExt cx="242325" cy="1578513"/>
            </a:xfrm>
            <a:grpFill/>
          </p:grpSpPr>
          <p:cxnSp>
            <p:nvCxnSpPr>
              <p:cNvPr id="408" name="Straight Connector 407">
                <a:extLst>
                  <a:ext uri="{FF2B5EF4-FFF2-40B4-BE49-F238E27FC236}">
                    <a16:creationId xmlns:a16="http://schemas.microsoft.com/office/drawing/2014/main" id="{7637CABA-2B79-4843-9460-333D8E94BB41}"/>
                  </a:ext>
                </a:extLst>
              </p:cNvPr>
              <p:cNvCxnSpPr>
                <a:cxnSpLocks/>
              </p:cNvCxnSpPr>
              <p:nvPr/>
            </p:nvCxnSpPr>
            <p:spPr>
              <a:xfrm flipH="1">
                <a:off x="1274084" y="1500619"/>
                <a:ext cx="0" cy="1565066"/>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95EB1508-C64D-D14A-8FC1-14901A17C5E1}"/>
                  </a:ext>
                </a:extLst>
              </p:cNvPr>
              <p:cNvCxnSpPr>
                <a:cxnSpLocks/>
              </p:cNvCxnSpPr>
              <p:nvPr/>
            </p:nvCxnSpPr>
            <p:spPr>
              <a:xfrm flipH="1">
                <a:off x="1157515" y="1487172"/>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7BBF13BC-D3A9-374A-9202-8FDDA9878F01}"/>
                  </a:ext>
                </a:extLst>
              </p:cNvPr>
              <p:cNvCxnSpPr>
                <a:cxnSpLocks/>
              </p:cNvCxnSpPr>
              <p:nvPr/>
            </p:nvCxnSpPr>
            <p:spPr>
              <a:xfrm flipH="1">
                <a:off x="1157515" y="306264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11" name="Triangle 410">
                <a:extLst>
                  <a:ext uri="{FF2B5EF4-FFF2-40B4-BE49-F238E27FC236}">
                    <a16:creationId xmlns:a16="http://schemas.microsoft.com/office/drawing/2014/main" id="{B896AE9E-F189-9C41-8610-B5918F0105D6}"/>
                  </a:ext>
                </a:extLst>
              </p:cNvPr>
              <p:cNvSpPr/>
              <p:nvPr/>
            </p:nvSpPr>
            <p:spPr>
              <a:xfrm>
                <a:off x="1153057" y="2180042"/>
                <a:ext cx="242325" cy="242327"/>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8" name="Group 477">
              <a:extLst>
                <a:ext uri="{FF2B5EF4-FFF2-40B4-BE49-F238E27FC236}">
                  <a16:creationId xmlns:a16="http://schemas.microsoft.com/office/drawing/2014/main" id="{2CE76D71-06BA-1A44-A41A-6EF59065FD1A}"/>
                </a:ext>
              </a:extLst>
            </p:cNvPr>
            <p:cNvGrpSpPr/>
            <p:nvPr/>
          </p:nvGrpSpPr>
          <p:grpSpPr>
            <a:xfrm flipH="1">
              <a:off x="7081413" y="2870088"/>
              <a:ext cx="59007" cy="323723"/>
              <a:chOff x="1153057" y="1517448"/>
              <a:chExt cx="242325" cy="1329464"/>
            </a:xfrm>
            <a:grpFill/>
          </p:grpSpPr>
          <p:cxnSp>
            <p:nvCxnSpPr>
              <p:cNvPr id="479" name="Straight Connector 478">
                <a:extLst>
                  <a:ext uri="{FF2B5EF4-FFF2-40B4-BE49-F238E27FC236}">
                    <a16:creationId xmlns:a16="http://schemas.microsoft.com/office/drawing/2014/main" id="{B7165299-BF9D-AB42-B850-62516392057E}"/>
                  </a:ext>
                </a:extLst>
              </p:cNvPr>
              <p:cNvCxnSpPr>
                <a:cxnSpLocks/>
              </p:cNvCxnSpPr>
              <p:nvPr/>
            </p:nvCxnSpPr>
            <p:spPr>
              <a:xfrm flipH="1">
                <a:off x="1274084" y="1517448"/>
                <a:ext cx="0" cy="1329464"/>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0" name="Straight Connector 479">
                <a:extLst>
                  <a:ext uri="{FF2B5EF4-FFF2-40B4-BE49-F238E27FC236}">
                    <a16:creationId xmlns:a16="http://schemas.microsoft.com/office/drawing/2014/main" id="{43EBAF90-87FD-4349-89F5-955239DE5804}"/>
                  </a:ext>
                </a:extLst>
              </p:cNvPr>
              <p:cNvCxnSpPr>
                <a:cxnSpLocks/>
              </p:cNvCxnSpPr>
              <p:nvPr/>
            </p:nvCxnSpPr>
            <p:spPr>
              <a:xfrm flipH="1">
                <a:off x="1157515" y="1520829"/>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BAEE20C9-6E0C-4F4E-9A8C-46615ACC6E2A}"/>
                  </a:ext>
                </a:extLst>
              </p:cNvPr>
              <p:cNvCxnSpPr>
                <a:cxnSpLocks/>
              </p:cNvCxnSpPr>
              <p:nvPr/>
            </p:nvCxnSpPr>
            <p:spPr>
              <a:xfrm flipH="1">
                <a:off x="1157515" y="2843875"/>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82" name="Triangle 481">
                <a:extLst>
                  <a:ext uri="{FF2B5EF4-FFF2-40B4-BE49-F238E27FC236}">
                    <a16:creationId xmlns:a16="http://schemas.microsoft.com/office/drawing/2014/main" id="{D5D07512-DAB8-7B4E-A3DC-A0B319D26BAF}"/>
                  </a:ext>
                </a:extLst>
              </p:cNvPr>
              <p:cNvSpPr/>
              <p:nvPr/>
            </p:nvSpPr>
            <p:spPr>
              <a:xfrm>
                <a:off x="1153057" y="2180042"/>
                <a:ext cx="242325" cy="242327"/>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00" name="Group 499">
              <a:extLst>
                <a:ext uri="{FF2B5EF4-FFF2-40B4-BE49-F238E27FC236}">
                  <a16:creationId xmlns:a16="http://schemas.microsoft.com/office/drawing/2014/main" id="{5CDCBD90-2915-834A-BA9A-3A79F6F2FC70}"/>
                </a:ext>
              </a:extLst>
            </p:cNvPr>
            <p:cNvGrpSpPr/>
            <p:nvPr/>
          </p:nvGrpSpPr>
          <p:grpSpPr>
            <a:xfrm flipH="1">
              <a:off x="7529702" y="3435579"/>
              <a:ext cx="59007" cy="274550"/>
              <a:chOff x="1153057" y="1769878"/>
              <a:chExt cx="242325" cy="1127521"/>
            </a:xfrm>
            <a:grpFill/>
          </p:grpSpPr>
          <p:cxnSp>
            <p:nvCxnSpPr>
              <p:cNvPr id="501" name="Straight Connector 500">
                <a:extLst>
                  <a:ext uri="{FF2B5EF4-FFF2-40B4-BE49-F238E27FC236}">
                    <a16:creationId xmlns:a16="http://schemas.microsoft.com/office/drawing/2014/main" id="{0E2B77CC-6C91-3D4F-A884-5D4916CD4412}"/>
                  </a:ext>
                </a:extLst>
              </p:cNvPr>
              <p:cNvCxnSpPr>
                <a:cxnSpLocks/>
              </p:cNvCxnSpPr>
              <p:nvPr/>
            </p:nvCxnSpPr>
            <p:spPr>
              <a:xfrm flipH="1">
                <a:off x="1274084" y="1769878"/>
                <a:ext cx="0" cy="1127521"/>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69CBA296-9BFF-8F4B-A5C9-44C8311DB15D}"/>
                  </a:ext>
                </a:extLst>
              </p:cNvPr>
              <p:cNvCxnSpPr>
                <a:cxnSpLocks/>
              </p:cNvCxnSpPr>
              <p:nvPr/>
            </p:nvCxnSpPr>
            <p:spPr>
              <a:xfrm flipH="1">
                <a:off x="1157515" y="1773259"/>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DA1AFAAF-1709-1C4A-ACED-799BF186045B}"/>
                  </a:ext>
                </a:extLst>
              </p:cNvPr>
              <p:cNvCxnSpPr>
                <a:cxnSpLocks/>
              </p:cNvCxnSpPr>
              <p:nvPr/>
            </p:nvCxnSpPr>
            <p:spPr>
              <a:xfrm flipH="1">
                <a:off x="1157515" y="2894362"/>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04" name="Triangle 503">
                <a:extLst>
                  <a:ext uri="{FF2B5EF4-FFF2-40B4-BE49-F238E27FC236}">
                    <a16:creationId xmlns:a16="http://schemas.microsoft.com/office/drawing/2014/main" id="{53215BFC-28C5-2347-91E8-B4D3C5B550F5}"/>
                  </a:ext>
                </a:extLst>
              </p:cNvPr>
              <p:cNvSpPr/>
              <p:nvPr/>
            </p:nvSpPr>
            <p:spPr>
              <a:xfrm>
                <a:off x="1153057" y="2213699"/>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22" name="Group 521">
              <a:extLst>
                <a:ext uri="{FF2B5EF4-FFF2-40B4-BE49-F238E27FC236}">
                  <a16:creationId xmlns:a16="http://schemas.microsoft.com/office/drawing/2014/main" id="{9FD7BD03-8C1F-B34C-A754-63679CDFF019}"/>
                </a:ext>
              </a:extLst>
            </p:cNvPr>
            <p:cNvGrpSpPr/>
            <p:nvPr/>
          </p:nvGrpSpPr>
          <p:grpSpPr>
            <a:xfrm flipH="1">
              <a:off x="7977990" y="3400995"/>
              <a:ext cx="59007" cy="334454"/>
              <a:chOff x="1153057" y="1655458"/>
              <a:chExt cx="242325" cy="1373534"/>
            </a:xfrm>
            <a:grpFill/>
          </p:grpSpPr>
          <p:cxnSp>
            <p:nvCxnSpPr>
              <p:cNvPr id="523" name="Straight Connector 522">
                <a:extLst>
                  <a:ext uri="{FF2B5EF4-FFF2-40B4-BE49-F238E27FC236}">
                    <a16:creationId xmlns:a16="http://schemas.microsoft.com/office/drawing/2014/main" id="{AD25E04C-4DA6-FA4A-B06F-EB032AA9AAB9}"/>
                  </a:ext>
                </a:extLst>
              </p:cNvPr>
              <p:cNvCxnSpPr>
                <a:cxnSpLocks/>
              </p:cNvCxnSpPr>
              <p:nvPr/>
            </p:nvCxnSpPr>
            <p:spPr>
              <a:xfrm flipH="1">
                <a:off x="1274084" y="1662858"/>
                <a:ext cx="0" cy="1363123"/>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CCD8E4F6-670D-134E-8971-2977538AA514}"/>
                  </a:ext>
                </a:extLst>
              </p:cNvPr>
              <p:cNvCxnSpPr>
                <a:cxnSpLocks/>
              </p:cNvCxnSpPr>
              <p:nvPr/>
            </p:nvCxnSpPr>
            <p:spPr>
              <a:xfrm flipH="1">
                <a:off x="1157515" y="165545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EE62AD33-99D8-4E46-931A-19D233B12DB8}"/>
                  </a:ext>
                </a:extLst>
              </p:cNvPr>
              <p:cNvCxnSpPr>
                <a:cxnSpLocks/>
              </p:cNvCxnSpPr>
              <p:nvPr/>
            </p:nvCxnSpPr>
            <p:spPr>
              <a:xfrm flipH="1">
                <a:off x="1157515" y="3028992"/>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26" name="Triangle 525">
                <a:extLst>
                  <a:ext uri="{FF2B5EF4-FFF2-40B4-BE49-F238E27FC236}">
                    <a16:creationId xmlns:a16="http://schemas.microsoft.com/office/drawing/2014/main" id="{72680D0F-7F4A-3E44-9C52-124DC485CCBB}"/>
                  </a:ext>
                </a:extLst>
              </p:cNvPr>
              <p:cNvSpPr/>
              <p:nvPr/>
            </p:nvSpPr>
            <p:spPr>
              <a:xfrm>
                <a:off x="1153057" y="2213699"/>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44" name="Group 543">
              <a:extLst>
                <a:ext uri="{FF2B5EF4-FFF2-40B4-BE49-F238E27FC236}">
                  <a16:creationId xmlns:a16="http://schemas.microsoft.com/office/drawing/2014/main" id="{B7AD99E6-4705-3E4D-9B4A-C6087A3DDD45}"/>
                </a:ext>
              </a:extLst>
            </p:cNvPr>
            <p:cNvGrpSpPr/>
            <p:nvPr/>
          </p:nvGrpSpPr>
          <p:grpSpPr>
            <a:xfrm flipH="1">
              <a:off x="8434474" y="3257573"/>
              <a:ext cx="59007" cy="388464"/>
              <a:chOff x="1153057" y="1588144"/>
              <a:chExt cx="242325" cy="1595343"/>
            </a:xfrm>
            <a:grpFill/>
          </p:grpSpPr>
          <p:cxnSp>
            <p:nvCxnSpPr>
              <p:cNvPr id="545" name="Straight Connector 544">
                <a:extLst>
                  <a:ext uri="{FF2B5EF4-FFF2-40B4-BE49-F238E27FC236}">
                    <a16:creationId xmlns:a16="http://schemas.microsoft.com/office/drawing/2014/main" id="{CEAA9268-7B78-BB43-AD64-1221DFC3679C}"/>
                  </a:ext>
                </a:extLst>
              </p:cNvPr>
              <p:cNvCxnSpPr>
                <a:cxnSpLocks/>
              </p:cNvCxnSpPr>
              <p:nvPr/>
            </p:nvCxnSpPr>
            <p:spPr>
              <a:xfrm flipH="1">
                <a:off x="1274084" y="1595544"/>
                <a:ext cx="0" cy="1587943"/>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83198876-2F7F-734B-9AA1-695DAC7822B1}"/>
                  </a:ext>
                </a:extLst>
              </p:cNvPr>
              <p:cNvCxnSpPr>
                <a:cxnSpLocks/>
              </p:cNvCxnSpPr>
              <p:nvPr/>
            </p:nvCxnSpPr>
            <p:spPr>
              <a:xfrm flipH="1">
                <a:off x="1157515" y="1588144"/>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95847EF9-6AE8-AF4A-935C-CCA52F58A2C7}"/>
                  </a:ext>
                </a:extLst>
              </p:cNvPr>
              <p:cNvCxnSpPr>
                <a:cxnSpLocks/>
              </p:cNvCxnSpPr>
              <p:nvPr/>
            </p:nvCxnSpPr>
            <p:spPr>
              <a:xfrm flipH="1">
                <a:off x="1157515" y="3180450"/>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48" name="Triangle 547">
                <a:extLst>
                  <a:ext uri="{FF2B5EF4-FFF2-40B4-BE49-F238E27FC236}">
                    <a16:creationId xmlns:a16="http://schemas.microsoft.com/office/drawing/2014/main" id="{9AFF44C1-BB61-9544-A23F-CE3486C7EDE9}"/>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66" name="Group 565">
              <a:extLst>
                <a:ext uri="{FF2B5EF4-FFF2-40B4-BE49-F238E27FC236}">
                  <a16:creationId xmlns:a16="http://schemas.microsoft.com/office/drawing/2014/main" id="{29EA3740-AA86-FC46-933C-1C69532472E0}"/>
                </a:ext>
              </a:extLst>
            </p:cNvPr>
            <p:cNvGrpSpPr/>
            <p:nvPr/>
          </p:nvGrpSpPr>
          <p:grpSpPr>
            <a:xfrm flipH="1">
              <a:off x="8886861" y="3521630"/>
              <a:ext cx="59007" cy="258159"/>
              <a:chOff x="1153057" y="1797489"/>
              <a:chExt cx="242325" cy="1060206"/>
            </a:xfrm>
            <a:grpFill/>
          </p:grpSpPr>
          <p:cxnSp>
            <p:nvCxnSpPr>
              <p:cNvPr id="567" name="Straight Connector 566">
                <a:extLst>
                  <a:ext uri="{FF2B5EF4-FFF2-40B4-BE49-F238E27FC236}">
                    <a16:creationId xmlns:a16="http://schemas.microsoft.com/office/drawing/2014/main" id="{D7D55F6A-6984-DA4D-B4DD-0EF7F84C3E6E}"/>
                  </a:ext>
                </a:extLst>
              </p:cNvPr>
              <p:cNvCxnSpPr>
                <a:cxnSpLocks/>
              </p:cNvCxnSpPr>
              <p:nvPr/>
            </p:nvCxnSpPr>
            <p:spPr>
              <a:xfrm flipH="1">
                <a:off x="1274084" y="1797489"/>
                <a:ext cx="0" cy="1060206"/>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39D4F65B-2D3F-1E49-BC4B-8E33F78D4843}"/>
                  </a:ext>
                </a:extLst>
              </p:cNvPr>
              <p:cNvCxnSpPr>
                <a:cxnSpLocks/>
              </p:cNvCxnSpPr>
              <p:nvPr/>
            </p:nvCxnSpPr>
            <p:spPr>
              <a:xfrm flipH="1">
                <a:off x="1157515" y="180691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9" name="Straight Connector 568">
                <a:extLst>
                  <a:ext uri="{FF2B5EF4-FFF2-40B4-BE49-F238E27FC236}">
                    <a16:creationId xmlns:a16="http://schemas.microsoft.com/office/drawing/2014/main" id="{81CFB2DD-4104-0B4B-84F6-963FE8F66B5B}"/>
                  </a:ext>
                </a:extLst>
              </p:cNvPr>
              <p:cNvCxnSpPr>
                <a:cxnSpLocks/>
              </p:cNvCxnSpPr>
              <p:nvPr/>
            </p:nvCxnSpPr>
            <p:spPr>
              <a:xfrm flipH="1">
                <a:off x="1157515" y="2843877"/>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70" name="Triangle 569">
                <a:extLst>
                  <a:ext uri="{FF2B5EF4-FFF2-40B4-BE49-F238E27FC236}">
                    <a16:creationId xmlns:a16="http://schemas.microsoft.com/office/drawing/2014/main" id="{54E1B2D7-96F5-024F-AAFC-9EA996FC7E36}"/>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88" name="Group 587">
              <a:extLst>
                <a:ext uri="{FF2B5EF4-FFF2-40B4-BE49-F238E27FC236}">
                  <a16:creationId xmlns:a16="http://schemas.microsoft.com/office/drawing/2014/main" id="{02F67E40-AFC0-2E44-A9BD-9BFCD9DF7833}"/>
                </a:ext>
              </a:extLst>
            </p:cNvPr>
            <p:cNvGrpSpPr/>
            <p:nvPr/>
          </p:nvGrpSpPr>
          <p:grpSpPr>
            <a:xfrm flipH="1">
              <a:off x="9339248" y="3421483"/>
              <a:ext cx="59007" cy="309867"/>
              <a:chOff x="1153057" y="1739603"/>
              <a:chExt cx="242325" cy="1272561"/>
            </a:xfrm>
            <a:grpFill/>
          </p:grpSpPr>
          <p:cxnSp>
            <p:nvCxnSpPr>
              <p:cNvPr id="589" name="Straight Connector 588">
                <a:extLst>
                  <a:ext uri="{FF2B5EF4-FFF2-40B4-BE49-F238E27FC236}">
                    <a16:creationId xmlns:a16="http://schemas.microsoft.com/office/drawing/2014/main" id="{563885D1-D61F-4E4B-A81D-4B8D29B2FD77}"/>
                  </a:ext>
                </a:extLst>
              </p:cNvPr>
              <p:cNvCxnSpPr>
                <a:cxnSpLocks/>
              </p:cNvCxnSpPr>
              <p:nvPr/>
            </p:nvCxnSpPr>
            <p:spPr>
              <a:xfrm flipH="1">
                <a:off x="1274084" y="1747003"/>
                <a:ext cx="0" cy="1262151"/>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0" name="Straight Connector 589">
                <a:extLst>
                  <a:ext uri="{FF2B5EF4-FFF2-40B4-BE49-F238E27FC236}">
                    <a16:creationId xmlns:a16="http://schemas.microsoft.com/office/drawing/2014/main" id="{2CD7F223-91EF-C347-B14A-57DDF7A6CF5B}"/>
                  </a:ext>
                </a:extLst>
              </p:cNvPr>
              <p:cNvCxnSpPr>
                <a:cxnSpLocks/>
              </p:cNvCxnSpPr>
              <p:nvPr/>
            </p:nvCxnSpPr>
            <p:spPr>
              <a:xfrm flipH="1">
                <a:off x="1157515" y="1739603"/>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1" name="Straight Connector 590">
                <a:extLst>
                  <a:ext uri="{FF2B5EF4-FFF2-40B4-BE49-F238E27FC236}">
                    <a16:creationId xmlns:a16="http://schemas.microsoft.com/office/drawing/2014/main" id="{058900E5-767D-A845-A097-725F57752F19}"/>
                  </a:ext>
                </a:extLst>
              </p:cNvPr>
              <p:cNvCxnSpPr>
                <a:cxnSpLocks/>
              </p:cNvCxnSpPr>
              <p:nvPr/>
            </p:nvCxnSpPr>
            <p:spPr>
              <a:xfrm flipH="1">
                <a:off x="1157515" y="3012164"/>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92" name="Triangle 591">
                <a:extLst>
                  <a:ext uri="{FF2B5EF4-FFF2-40B4-BE49-F238E27FC236}">
                    <a16:creationId xmlns:a16="http://schemas.microsoft.com/office/drawing/2014/main" id="{54C4B40A-B1D6-DE42-B731-217E34DBBAE1}"/>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10" name="Group 609">
              <a:extLst>
                <a:ext uri="{FF2B5EF4-FFF2-40B4-BE49-F238E27FC236}">
                  <a16:creationId xmlns:a16="http://schemas.microsoft.com/office/drawing/2014/main" id="{BADDCD20-5BF8-3E4B-B134-BF0578816A1A}"/>
                </a:ext>
              </a:extLst>
            </p:cNvPr>
            <p:cNvGrpSpPr/>
            <p:nvPr/>
          </p:nvGrpSpPr>
          <p:grpSpPr>
            <a:xfrm flipH="1">
              <a:off x="9795732" y="3347725"/>
              <a:ext cx="59007" cy="309134"/>
              <a:chOff x="1153057" y="1722775"/>
              <a:chExt cx="242325" cy="1269549"/>
            </a:xfrm>
            <a:grpFill/>
          </p:grpSpPr>
          <p:cxnSp>
            <p:nvCxnSpPr>
              <p:cNvPr id="611" name="Straight Connector 610">
                <a:extLst>
                  <a:ext uri="{FF2B5EF4-FFF2-40B4-BE49-F238E27FC236}">
                    <a16:creationId xmlns:a16="http://schemas.microsoft.com/office/drawing/2014/main" id="{C17EB43F-0E9B-F047-A289-6FDCC9D3036C}"/>
                  </a:ext>
                </a:extLst>
              </p:cNvPr>
              <p:cNvCxnSpPr>
                <a:cxnSpLocks/>
              </p:cNvCxnSpPr>
              <p:nvPr/>
            </p:nvCxnSpPr>
            <p:spPr>
              <a:xfrm flipH="1">
                <a:off x="1274084" y="1730174"/>
                <a:ext cx="0" cy="126215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2" name="Straight Connector 611">
                <a:extLst>
                  <a:ext uri="{FF2B5EF4-FFF2-40B4-BE49-F238E27FC236}">
                    <a16:creationId xmlns:a16="http://schemas.microsoft.com/office/drawing/2014/main" id="{C4C7E81A-809D-2248-8333-B49CFD6679E4}"/>
                  </a:ext>
                </a:extLst>
              </p:cNvPr>
              <p:cNvCxnSpPr>
                <a:cxnSpLocks/>
              </p:cNvCxnSpPr>
              <p:nvPr/>
            </p:nvCxnSpPr>
            <p:spPr>
              <a:xfrm flipH="1">
                <a:off x="1157515" y="1722775"/>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3" name="Straight Connector 612">
                <a:extLst>
                  <a:ext uri="{FF2B5EF4-FFF2-40B4-BE49-F238E27FC236}">
                    <a16:creationId xmlns:a16="http://schemas.microsoft.com/office/drawing/2014/main" id="{0E672A01-F438-CB4D-A007-23809E9D99B8}"/>
                  </a:ext>
                </a:extLst>
              </p:cNvPr>
              <p:cNvCxnSpPr>
                <a:cxnSpLocks/>
              </p:cNvCxnSpPr>
              <p:nvPr/>
            </p:nvCxnSpPr>
            <p:spPr>
              <a:xfrm flipH="1">
                <a:off x="1157515" y="2978506"/>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14" name="Triangle 613">
                <a:extLst>
                  <a:ext uri="{FF2B5EF4-FFF2-40B4-BE49-F238E27FC236}">
                    <a16:creationId xmlns:a16="http://schemas.microsoft.com/office/drawing/2014/main" id="{AA6C6229-C451-934F-9496-F40A75AE8915}"/>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32" name="Group 631">
              <a:extLst>
                <a:ext uri="{FF2B5EF4-FFF2-40B4-BE49-F238E27FC236}">
                  <a16:creationId xmlns:a16="http://schemas.microsoft.com/office/drawing/2014/main" id="{ADD05B33-7E83-0746-AEC9-3CBD62D1E1A4}"/>
                </a:ext>
              </a:extLst>
            </p:cNvPr>
            <p:cNvGrpSpPr/>
            <p:nvPr/>
          </p:nvGrpSpPr>
          <p:grpSpPr>
            <a:xfrm flipH="1">
              <a:off x="10373837" y="3390501"/>
              <a:ext cx="59007" cy="279381"/>
              <a:chOff x="1153057" y="1780660"/>
              <a:chExt cx="242325" cy="1147361"/>
            </a:xfrm>
            <a:grpFill/>
          </p:grpSpPr>
          <p:cxnSp>
            <p:nvCxnSpPr>
              <p:cNvPr id="633" name="Straight Connector 632">
                <a:extLst>
                  <a:ext uri="{FF2B5EF4-FFF2-40B4-BE49-F238E27FC236}">
                    <a16:creationId xmlns:a16="http://schemas.microsoft.com/office/drawing/2014/main" id="{282B29D3-A713-4E46-A17B-652F40430182}"/>
                  </a:ext>
                </a:extLst>
              </p:cNvPr>
              <p:cNvCxnSpPr>
                <a:cxnSpLocks/>
              </p:cNvCxnSpPr>
              <p:nvPr/>
            </p:nvCxnSpPr>
            <p:spPr>
              <a:xfrm flipH="1">
                <a:off x="1274084" y="1780660"/>
                <a:ext cx="0" cy="1144351"/>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34" name="Straight Connector 633">
                <a:extLst>
                  <a:ext uri="{FF2B5EF4-FFF2-40B4-BE49-F238E27FC236}">
                    <a16:creationId xmlns:a16="http://schemas.microsoft.com/office/drawing/2014/main" id="{8AD5D2F5-357C-2F41-AFB1-EA447D301E0B}"/>
                  </a:ext>
                </a:extLst>
              </p:cNvPr>
              <p:cNvCxnSpPr>
                <a:cxnSpLocks/>
              </p:cNvCxnSpPr>
              <p:nvPr/>
            </p:nvCxnSpPr>
            <p:spPr>
              <a:xfrm flipH="1">
                <a:off x="1157515" y="1790089"/>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35" name="Straight Connector 634">
                <a:extLst>
                  <a:ext uri="{FF2B5EF4-FFF2-40B4-BE49-F238E27FC236}">
                    <a16:creationId xmlns:a16="http://schemas.microsoft.com/office/drawing/2014/main" id="{A5898C10-6261-E04C-A066-8F47221B17D8}"/>
                  </a:ext>
                </a:extLst>
              </p:cNvPr>
              <p:cNvCxnSpPr>
                <a:cxnSpLocks/>
              </p:cNvCxnSpPr>
              <p:nvPr/>
            </p:nvCxnSpPr>
            <p:spPr>
              <a:xfrm flipH="1">
                <a:off x="1157515" y="2928021"/>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36" name="Triangle 635">
                <a:extLst>
                  <a:ext uri="{FF2B5EF4-FFF2-40B4-BE49-F238E27FC236}">
                    <a16:creationId xmlns:a16="http://schemas.microsoft.com/office/drawing/2014/main" id="{D51BD99E-3CB9-0B48-9E0C-08F8781B46D0}"/>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54" name="Group 653">
              <a:extLst>
                <a:ext uri="{FF2B5EF4-FFF2-40B4-BE49-F238E27FC236}">
                  <a16:creationId xmlns:a16="http://schemas.microsoft.com/office/drawing/2014/main" id="{07F9003F-751D-7E42-9C40-4301581E4EE2}"/>
                </a:ext>
              </a:extLst>
            </p:cNvPr>
            <p:cNvGrpSpPr/>
            <p:nvPr/>
          </p:nvGrpSpPr>
          <p:grpSpPr>
            <a:xfrm flipH="1">
              <a:off x="10939648" y="3200204"/>
              <a:ext cx="59007" cy="305769"/>
              <a:chOff x="1153057" y="1790088"/>
              <a:chExt cx="242325" cy="1255733"/>
            </a:xfrm>
            <a:grpFill/>
          </p:grpSpPr>
          <p:cxnSp>
            <p:nvCxnSpPr>
              <p:cNvPr id="655" name="Straight Connector 654">
                <a:extLst>
                  <a:ext uri="{FF2B5EF4-FFF2-40B4-BE49-F238E27FC236}">
                    <a16:creationId xmlns:a16="http://schemas.microsoft.com/office/drawing/2014/main" id="{AE096553-1F02-6D4D-AE21-DC08884D06E1}"/>
                  </a:ext>
                </a:extLst>
              </p:cNvPr>
              <p:cNvCxnSpPr>
                <a:cxnSpLocks/>
              </p:cNvCxnSpPr>
              <p:nvPr/>
            </p:nvCxnSpPr>
            <p:spPr>
              <a:xfrm flipH="1">
                <a:off x="1274084" y="1797487"/>
                <a:ext cx="0" cy="1245323"/>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56" name="Straight Connector 655">
                <a:extLst>
                  <a:ext uri="{FF2B5EF4-FFF2-40B4-BE49-F238E27FC236}">
                    <a16:creationId xmlns:a16="http://schemas.microsoft.com/office/drawing/2014/main" id="{F75C7168-0F91-C04C-AF11-F44AE4B98CFF}"/>
                  </a:ext>
                </a:extLst>
              </p:cNvPr>
              <p:cNvCxnSpPr>
                <a:cxnSpLocks/>
              </p:cNvCxnSpPr>
              <p:nvPr/>
            </p:nvCxnSpPr>
            <p:spPr>
              <a:xfrm flipH="1">
                <a:off x="1157515" y="1790088"/>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57" name="Straight Connector 656">
                <a:extLst>
                  <a:ext uri="{FF2B5EF4-FFF2-40B4-BE49-F238E27FC236}">
                    <a16:creationId xmlns:a16="http://schemas.microsoft.com/office/drawing/2014/main" id="{3195770F-3F11-BD4E-8F1A-EFCEA77A3A06}"/>
                  </a:ext>
                </a:extLst>
              </p:cNvPr>
              <p:cNvCxnSpPr>
                <a:cxnSpLocks/>
              </p:cNvCxnSpPr>
              <p:nvPr/>
            </p:nvCxnSpPr>
            <p:spPr>
              <a:xfrm flipH="1">
                <a:off x="1157515" y="3045821"/>
                <a:ext cx="233145" cy="0"/>
              </a:xfrm>
              <a:prstGeom prst="line">
                <a:avLst/>
              </a:prstGeom>
              <a:grpFill/>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58" name="Triangle 657">
                <a:extLst>
                  <a:ext uri="{FF2B5EF4-FFF2-40B4-BE49-F238E27FC236}">
                    <a16:creationId xmlns:a16="http://schemas.microsoft.com/office/drawing/2014/main" id="{23320281-0648-2343-BBC2-6725F7C179B8}"/>
                  </a:ext>
                </a:extLst>
              </p:cNvPr>
              <p:cNvSpPr/>
              <p:nvPr/>
            </p:nvSpPr>
            <p:spPr>
              <a:xfrm>
                <a:off x="1153057" y="2264185"/>
                <a:ext cx="242325" cy="242328"/>
              </a:xfrm>
              <a:prstGeom prst="triangle">
                <a:avLst/>
              </a:prstGeom>
              <a:grp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sp>
        <p:nvSpPr>
          <p:cNvPr id="664" name="TextBox 663">
            <a:extLst>
              <a:ext uri="{FF2B5EF4-FFF2-40B4-BE49-F238E27FC236}">
                <a16:creationId xmlns:a16="http://schemas.microsoft.com/office/drawing/2014/main" id="{B16C7303-1EAF-E14D-A4BD-0094CA5DE52F}"/>
              </a:ext>
            </a:extLst>
          </p:cNvPr>
          <p:cNvSpPr txBox="1"/>
          <p:nvPr/>
        </p:nvSpPr>
        <p:spPr>
          <a:xfrm>
            <a:off x="6797341" y="5069035"/>
            <a:ext cx="4461399" cy="179528"/>
          </a:xfrm>
          <a:prstGeom prst="rect">
            <a:avLst/>
          </a:prstGeom>
          <a:noFill/>
        </p:spPr>
        <p:txBody>
          <a:bodyPr wrap="square" lIns="0" tIns="0" rIns="0" bIns="0" rtlCol="0">
            <a:noAutofit/>
          </a:bodyPr>
          <a:lstStyle/>
          <a:p>
            <a:pPr algn="ctr" defTabSz="914332"/>
            <a:r>
              <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rPr>
              <a:t>Wk</a:t>
            </a:r>
            <a:endParaRPr lang="en-GB"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33" name="Freeform 732">
            <a:extLst>
              <a:ext uri="{FF2B5EF4-FFF2-40B4-BE49-F238E27FC236}">
                <a16:creationId xmlns:a16="http://schemas.microsoft.com/office/drawing/2014/main" id="{31DCFAD9-8A17-474D-BDD8-D1BADE6307DE}"/>
              </a:ext>
            </a:extLst>
          </p:cNvPr>
          <p:cNvSpPr/>
          <p:nvPr/>
        </p:nvSpPr>
        <p:spPr>
          <a:xfrm>
            <a:off x="6883577" y="2618953"/>
            <a:ext cx="4088397" cy="1045281"/>
          </a:xfrm>
          <a:custGeom>
            <a:avLst/>
            <a:gdLst>
              <a:gd name="connsiteX0" fmla="*/ 0 w 3167743"/>
              <a:gd name="connsiteY0" fmla="*/ 0 h 809897"/>
              <a:gd name="connsiteX1" fmla="*/ 186146 w 3167743"/>
              <a:gd name="connsiteY1" fmla="*/ 329837 h 809897"/>
              <a:gd name="connsiteX2" fmla="*/ 525780 w 3167743"/>
              <a:gd name="connsiteY2" fmla="*/ 741317 h 809897"/>
              <a:gd name="connsiteX3" fmla="*/ 871946 w 3167743"/>
              <a:gd name="connsiteY3" fmla="*/ 741317 h 809897"/>
              <a:gd name="connsiteX4" fmla="*/ 1227909 w 3167743"/>
              <a:gd name="connsiteY4" fmla="*/ 649877 h 809897"/>
              <a:gd name="connsiteX5" fmla="*/ 1574075 w 3167743"/>
              <a:gd name="connsiteY5" fmla="*/ 809897 h 809897"/>
              <a:gd name="connsiteX6" fmla="*/ 1933303 w 3167743"/>
              <a:gd name="connsiteY6" fmla="*/ 741317 h 809897"/>
              <a:gd name="connsiteX7" fmla="*/ 2282735 w 3167743"/>
              <a:gd name="connsiteY7" fmla="*/ 692331 h 809897"/>
              <a:gd name="connsiteX8" fmla="*/ 2730137 w 3167743"/>
              <a:gd name="connsiteY8" fmla="*/ 711926 h 809897"/>
              <a:gd name="connsiteX9" fmla="*/ 3167743 w 3167743"/>
              <a:gd name="connsiteY9" fmla="*/ 564968 h 80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7743" h="809897">
                <a:moveTo>
                  <a:pt x="0" y="0"/>
                </a:moveTo>
                <a:lnTo>
                  <a:pt x="186146" y="329837"/>
                </a:lnTo>
                <a:lnTo>
                  <a:pt x="525780" y="741317"/>
                </a:lnTo>
                <a:lnTo>
                  <a:pt x="871946" y="741317"/>
                </a:lnTo>
                <a:lnTo>
                  <a:pt x="1227909" y="649877"/>
                </a:lnTo>
                <a:lnTo>
                  <a:pt x="1574075" y="809897"/>
                </a:lnTo>
                <a:lnTo>
                  <a:pt x="1933303" y="741317"/>
                </a:lnTo>
                <a:lnTo>
                  <a:pt x="2282735" y="692331"/>
                </a:lnTo>
                <a:lnTo>
                  <a:pt x="2730137" y="711926"/>
                </a:lnTo>
                <a:lnTo>
                  <a:pt x="3167743" y="564968"/>
                </a:lnTo>
              </a:path>
            </a:pathLst>
          </a:custGeom>
          <a:no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34" name="Freeform 733">
            <a:extLst>
              <a:ext uri="{FF2B5EF4-FFF2-40B4-BE49-F238E27FC236}">
                <a16:creationId xmlns:a16="http://schemas.microsoft.com/office/drawing/2014/main" id="{2C30AA41-83A6-D84A-994B-E06BF63E97F7}"/>
              </a:ext>
            </a:extLst>
          </p:cNvPr>
          <p:cNvSpPr/>
          <p:nvPr/>
        </p:nvSpPr>
        <p:spPr>
          <a:xfrm>
            <a:off x="6934153" y="2935066"/>
            <a:ext cx="4101042" cy="1167511"/>
          </a:xfrm>
          <a:custGeom>
            <a:avLst/>
            <a:gdLst>
              <a:gd name="connsiteX0" fmla="*/ 0 w 3177540"/>
              <a:gd name="connsiteY0" fmla="*/ 0 h 904603"/>
              <a:gd name="connsiteX1" fmla="*/ 186146 w 3177540"/>
              <a:gd name="connsiteY1" fmla="*/ 264523 h 904603"/>
              <a:gd name="connsiteX2" fmla="*/ 538843 w 3177540"/>
              <a:gd name="connsiteY2" fmla="*/ 627018 h 904603"/>
              <a:gd name="connsiteX3" fmla="*/ 878477 w 3177540"/>
              <a:gd name="connsiteY3" fmla="*/ 845820 h 904603"/>
              <a:gd name="connsiteX4" fmla="*/ 1231174 w 3177540"/>
              <a:gd name="connsiteY4" fmla="*/ 855618 h 904603"/>
              <a:gd name="connsiteX5" fmla="*/ 1580606 w 3177540"/>
              <a:gd name="connsiteY5" fmla="*/ 855618 h 904603"/>
              <a:gd name="connsiteX6" fmla="*/ 1933303 w 3177540"/>
              <a:gd name="connsiteY6" fmla="*/ 891540 h 904603"/>
              <a:gd name="connsiteX7" fmla="*/ 2282734 w 3177540"/>
              <a:gd name="connsiteY7" fmla="*/ 862149 h 904603"/>
              <a:gd name="connsiteX8" fmla="*/ 2733403 w 3177540"/>
              <a:gd name="connsiteY8" fmla="*/ 904603 h 904603"/>
              <a:gd name="connsiteX9" fmla="*/ 3177540 w 3177540"/>
              <a:gd name="connsiteY9" fmla="*/ 881743 h 904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7540" h="904603">
                <a:moveTo>
                  <a:pt x="0" y="0"/>
                </a:moveTo>
                <a:lnTo>
                  <a:pt x="186146" y="264523"/>
                </a:lnTo>
                <a:lnTo>
                  <a:pt x="538843" y="627018"/>
                </a:lnTo>
                <a:lnTo>
                  <a:pt x="878477" y="845820"/>
                </a:lnTo>
                <a:lnTo>
                  <a:pt x="1231174" y="855618"/>
                </a:lnTo>
                <a:lnTo>
                  <a:pt x="1580606" y="855618"/>
                </a:lnTo>
                <a:lnTo>
                  <a:pt x="1933303" y="891540"/>
                </a:lnTo>
                <a:lnTo>
                  <a:pt x="2282734" y="862149"/>
                </a:lnTo>
                <a:lnTo>
                  <a:pt x="2733403" y="904603"/>
                </a:lnTo>
                <a:lnTo>
                  <a:pt x="3177540" y="881743"/>
                </a:ln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35" name="Freeform 734">
            <a:extLst>
              <a:ext uri="{FF2B5EF4-FFF2-40B4-BE49-F238E27FC236}">
                <a16:creationId xmlns:a16="http://schemas.microsoft.com/office/drawing/2014/main" id="{6D090C27-8CFD-0E44-AA4E-C21442AB0035}"/>
              </a:ext>
            </a:extLst>
          </p:cNvPr>
          <p:cNvSpPr/>
          <p:nvPr/>
        </p:nvSpPr>
        <p:spPr>
          <a:xfrm>
            <a:off x="7001591" y="2838125"/>
            <a:ext cx="4092613" cy="1411973"/>
          </a:xfrm>
          <a:custGeom>
            <a:avLst/>
            <a:gdLst>
              <a:gd name="connsiteX0" fmla="*/ 0 w 3171009"/>
              <a:gd name="connsiteY0" fmla="*/ 0 h 1064623"/>
              <a:gd name="connsiteX1" fmla="*/ 176349 w 3171009"/>
              <a:gd name="connsiteY1" fmla="*/ 306977 h 1064623"/>
              <a:gd name="connsiteX2" fmla="*/ 529046 w 3171009"/>
              <a:gd name="connsiteY2" fmla="*/ 790303 h 1064623"/>
              <a:gd name="connsiteX3" fmla="*/ 878477 w 3171009"/>
              <a:gd name="connsiteY3" fmla="*/ 1035231 h 1064623"/>
              <a:gd name="connsiteX4" fmla="*/ 1231175 w 3171009"/>
              <a:gd name="connsiteY4" fmla="*/ 1009106 h 1064623"/>
              <a:gd name="connsiteX5" fmla="*/ 1580606 w 3171009"/>
              <a:gd name="connsiteY5" fmla="*/ 1022169 h 1064623"/>
              <a:gd name="connsiteX6" fmla="*/ 1926772 w 3171009"/>
              <a:gd name="connsiteY6" fmla="*/ 1064623 h 1064623"/>
              <a:gd name="connsiteX7" fmla="*/ 2282735 w 3171009"/>
              <a:gd name="connsiteY7" fmla="*/ 1038497 h 1064623"/>
              <a:gd name="connsiteX8" fmla="*/ 2730137 w 3171009"/>
              <a:gd name="connsiteY8" fmla="*/ 973183 h 1064623"/>
              <a:gd name="connsiteX9" fmla="*/ 3171009 w 3171009"/>
              <a:gd name="connsiteY9" fmla="*/ 917666 h 1064623"/>
              <a:gd name="connsiteX0" fmla="*/ 0 w 3171009"/>
              <a:gd name="connsiteY0" fmla="*/ 0 h 1094015"/>
              <a:gd name="connsiteX1" fmla="*/ 176349 w 3171009"/>
              <a:gd name="connsiteY1" fmla="*/ 306977 h 1094015"/>
              <a:gd name="connsiteX2" fmla="*/ 529046 w 3171009"/>
              <a:gd name="connsiteY2" fmla="*/ 790303 h 1094015"/>
              <a:gd name="connsiteX3" fmla="*/ 878477 w 3171009"/>
              <a:gd name="connsiteY3" fmla="*/ 1035231 h 1094015"/>
              <a:gd name="connsiteX4" fmla="*/ 1231175 w 3171009"/>
              <a:gd name="connsiteY4" fmla="*/ 1009106 h 1094015"/>
              <a:gd name="connsiteX5" fmla="*/ 1580606 w 3171009"/>
              <a:gd name="connsiteY5" fmla="*/ 1022169 h 1094015"/>
              <a:gd name="connsiteX6" fmla="*/ 1923506 w 3171009"/>
              <a:gd name="connsiteY6" fmla="*/ 1094015 h 1094015"/>
              <a:gd name="connsiteX7" fmla="*/ 2282735 w 3171009"/>
              <a:gd name="connsiteY7" fmla="*/ 1038497 h 1094015"/>
              <a:gd name="connsiteX8" fmla="*/ 2730137 w 3171009"/>
              <a:gd name="connsiteY8" fmla="*/ 973183 h 1094015"/>
              <a:gd name="connsiteX9" fmla="*/ 3171009 w 3171009"/>
              <a:gd name="connsiteY9" fmla="*/ 917666 h 1094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1009" h="1094015">
                <a:moveTo>
                  <a:pt x="0" y="0"/>
                </a:moveTo>
                <a:lnTo>
                  <a:pt x="176349" y="306977"/>
                </a:lnTo>
                <a:lnTo>
                  <a:pt x="529046" y="790303"/>
                </a:lnTo>
                <a:lnTo>
                  <a:pt x="878477" y="1035231"/>
                </a:lnTo>
                <a:lnTo>
                  <a:pt x="1231175" y="1009106"/>
                </a:lnTo>
                <a:lnTo>
                  <a:pt x="1580606" y="1022169"/>
                </a:lnTo>
                <a:lnTo>
                  <a:pt x="1923506" y="1094015"/>
                </a:lnTo>
                <a:lnTo>
                  <a:pt x="2282735" y="1038497"/>
                </a:lnTo>
                <a:lnTo>
                  <a:pt x="2730137" y="973183"/>
                </a:lnTo>
                <a:lnTo>
                  <a:pt x="3171009" y="917666"/>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36" name="Freeform 735">
            <a:extLst>
              <a:ext uri="{FF2B5EF4-FFF2-40B4-BE49-F238E27FC236}">
                <a16:creationId xmlns:a16="http://schemas.microsoft.com/office/drawing/2014/main" id="{CBDF797E-A663-4842-B17D-BEE9D3B19554}"/>
              </a:ext>
            </a:extLst>
          </p:cNvPr>
          <p:cNvSpPr/>
          <p:nvPr/>
        </p:nvSpPr>
        <p:spPr>
          <a:xfrm>
            <a:off x="7060600" y="2526226"/>
            <a:ext cx="4088397" cy="316114"/>
          </a:xfrm>
          <a:custGeom>
            <a:avLst/>
            <a:gdLst>
              <a:gd name="connsiteX0" fmla="*/ 0 w 3167743"/>
              <a:gd name="connsiteY0" fmla="*/ 160020 h 244929"/>
              <a:gd name="connsiteX1" fmla="*/ 182880 w 3167743"/>
              <a:gd name="connsiteY1" fmla="*/ 160020 h 244929"/>
              <a:gd name="connsiteX2" fmla="*/ 522515 w 3167743"/>
              <a:gd name="connsiteY2" fmla="*/ 137160 h 244929"/>
              <a:gd name="connsiteX3" fmla="*/ 871946 w 3167743"/>
              <a:gd name="connsiteY3" fmla="*/ 244929 h 244929"/>
              <a:gd name="connsiteX4" fmla="*/ 1224643 w 3167743"/>
              <a:gd name="connsiteY4" fmla="*/ 169817 h 244929"/>
              <a:gd name="connsiteX5" fmla="*/ 1577340 w 3167743"/>
              <a:gd name="connsiteY5" fmla="*/ 0 h 244929"/>
              <a:gd name="connsiteX6" fmla="*/ 1923506 w 3167743"/>
              <a:gd name="connsiteY6" fmla="*/ 150223 h 244929"/>
              <a:gd name="connsiteX7" fmla="*/ 2279469 w 3167743"/>
              <a:gd name="connsiteY7" fmla="*/ 117566 h 244929"/>
              <a:gd name="connsiteX8" fmla="*/ 2726872 w 3167743"/>
              <a:gd name="connsiteY8" fmla="*/ 111034 h 244929"/>
              <a:gd name="connsiteX9" fmla="*/ 3167743 w 3167743"/>
              <a:gd name="connsiteY9" fmla="*/ 160020 h 24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7743" h="244929">
                <a:moveTo>
                  <a:pt x="0" y="160020"/>
                </a:moveTo>
                <a:lnTo>
                  <a:pt x="182880" y="160020"/>
                </a:lnTo>
                <a:lnTo>
                  <a:pt x="522515" y="137160"/>
                </a:lnTo>
                <a:lnTo>
                  <a:pt x="871946" y="244929"/>
                </a:lnTo>
                <a:lnTo>
                  <a:pt x="1224643" y="169817"/>
                </a:lnTo>
                <a:lnTo>
                  <a:pt x="1577340" y="0"/>
                </a:lnTo>
                <a:lnTo>
                  <a:pt x="1923506" y="150223"/>
                </a:lnTo>
                <a:lnTo>
                  <a:pt x="2279469" y="117566"/>
                </a:lnTo>
                <a:lnTo>
                  <a:pt x="2726872" y="111034"/>
                </a:lnTo>
                <a:lnTo>
                  <a:pt x="3167743" y="160020"/>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5" name="Group 54">
            <a:extLst>
              <a:ext uri="{FF2B5EF4-FFF2-40B4-BE49-F238E27FC236}">
                <a16:creationId xmlns:a16="http://schemas.microsoft.com/office/drawing/2014/main" id="{67D6DBEA-63A8-9F46-6B15-08F6931005EF}"/>
              </a:ext>
            </a:extLst>
          </p:cNvPr>
          <p:cNvGrpSpPr/>
          <p:nvPr/>
        </p:nvGrpSpPr>
        <p:grpSpPr>
          <a:xfrm>
            <a:off x="6969192" y="2665910"/>
            <a:ext cx="4147107" cy="1716252"/>
            <a:chOff x="6969192" y="2665910"/>
            <a:chExt cx="4147107" cy="1716252"/>
          </a:xfrm>
        </p:grpSpPr>
        <p:grpSp>
          <p:nvGrpSpPr>
            <p:cNvPr id="505" name="Group 504">
              <a:extLst>
                <a:ext uri="{FF2B5EF4-FFF2-40B4-BE49-F238E27FC236}">
                  <a16:creationId xmlns:a16="http://schemas.microsoft.com/office/drawing/2014/main" id="{CE9AE4E2-A674-1841-9D0E-627CA4C1D36F}"/>
                </a:ext>
              </a:extLst>
            </p:cNvPr>
            <p:cNvGrpSpPr/>
            <p:nvPr/>
          </p:nvGrpSpPr>
          <p:grpSpPr>
            <a:xfrm>
              <a:off x="8097869" y="4056523"/>
              <a:ext cx="56771" cy="232009"/>
              <a:chOff x="4190477" y="2124075"/>
              <a:chExt cx="43987" cy="179764"/>
            </a:xfrm>
          </p:grpSpPr>
          <p:grpSp>
            <p:nvGrpSpPr>
              <p:cNvPr id="506" name="Group 505">
                <a:extLst>
                  <a:ext uri="{FF2B5EF4-FFF2-40B4-BE49-F238E27FC236}">
                    <a16:creationId xmlns:a16="http://schemas.microsoft.com/office/drawing/2014/main" id="{F98E490A-BDCF-3043-8C56-E88469B50ACF}"/>
                  </a:ext>
                </a:extLst>
              </p:cNvPr>
              <p:cNvGrpSpPr/>
              <p:nvPr/>
            </p:nvGrpSpPr>
            <p:grpSpPr>
              <a:xfrm rot="10800000" flipH="1">
                <a:off x="4190477" y="2124075"/>
                <a:ext cx="43987" cy="179764"/>
                <a:chOff x="1157515" y="1840580"/>
                <a:chExt cx="233145" cy="952814"/>
              </a:xfrm>
            </p:grpSpPr>
            <p:cxnSp>
              <p:nvCxnSpPr>
                <p:cNvPr id="508" name="Straight Connector 507">
                  <a:extLst>
                    <a:ext uri="{FF2B5EF4-FFF2-40B4-BE49-F238E27FC236}">
                      <a16:creationId xmlns:a16="http://schemas.microsoft.com/office/drawing/2014/main" id="{D75EBC6C-F84E-E04B-A206-60B3F914B838}"/>
                    </a:ext>
                  </a:extLst>
                </p:cNvPr>
                <p:cNvCxnSpPr>
                  <a:cxnSpLocks/>
                </p:cNvCxnSpPr>
                <p:nvPr/>
              </p:nvCxnSpPr>
              <p:spPr>
                <a:xfrm rot="10800000" flipH="1" flipV="1">
                  <a:off x="1274085" y="1859958"/>
                  <a:ext cx="0" cy="92557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6B752B98-CC31-4844-852D-C55028430461}"/>
                    </a:ext>
                  </a:extLst>
                </p:cNvPr>
                <p:cNvCxnSpPr>
                  <a:cxnSpLocks/>
                </p:cNvCxnSpPr>
                <p:nvPr/>
              </p:nvCxnSpPr>
              <p:spPr>
                <a:xfrm flipH="1">
                  <a:off x="1157515" y="1840580"/>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a:extLst>
                    <a:ext uri="{FF2B5EF4-FFF2-40B4-BE49-F238E27FC236}">
                      <a16:creationId xmlns:a16="http://schemas.microsoft.com/office/drawing/2014/main" id="{7479A3D2-9569-BD4C-B5C2-B67DC5A7BE20}"/>
                    </a:ext>
                  </a:extLst>
                </p:cNvPr>
                <p:cNvCxnSpPr>
                  <a:cxnSpLocks/>
                </p:cNvCxnSpPr>
                <p:nvPr/>
              </p:nvCxnSpPr>
              <p:spPr>
                <a:xfrm flipH="1">
                  <a:off x="1157515" y="2793394"/>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07" name="Oval 506">
                <a:extLst>
                  <a:ext uri="{FF2B5EF4-FFF2-40B4-BE49-F238E27FC236}">
                    <a16:creationId xmlns:a16="http://schemas.microsoft.com/office/drawing/2014/main" id="{79418C57-9D97-E54E-9151-61294112DC36}"/>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12" name="Group 411">
              <a:extLst>
                <a:ext uri="{FF2B5EF4-FFF2-40B4-BE49-F238E27FC236}">
                  <a16:creationId xmlns:a16="http://schemas.microsoft.com/office/drawing/2014/main" id="{69CB4012-E7AF-DC41-804F-4A3C542BD7EA}"/>
                </a:ext>
              </a:extLst>
            </p:cNvPr>
            <p:cNvGrpSpPr/>
            <p:nvPr/>
          </p:nvGrpSpPr>
          <p:grpSpPr>
            <a:xfrm>
              <a:off x="6969192" y="2665910"/>
              <a:ext cx="56771" cy="355794"/>
              <a:chOff x="4190477" y="2073275"/>
              <a:chExt cx="43987" cy="275674"/>
            </a:xfrm>
          </p:grpSpPr>
          <p:grpSp>
            <p:nvGrpSpPr>
              <p:cNvPr id="413" name="Group 412">
                <a:extLst>
                  <a:ext uri="{FF2B5EF4-FFF2-40B4-BE49-F238E27FC236}">
                    <a16:creationId xmlns:a16="http://schemas.microsoft.com/office/drawing/2014/main" id="{FE532932-7D34-6E4F-936B-7C97B919D55F}"/>
                  </a:ext>
                </a:extLst>
              </p:cNvPr>
              <p:cNvGrpSpPr/>
              <p:nvPr/>
            </p:nvGrpSpPr>
            <p:grpSpPr>
              <a:xfrm rot="10800000" flipH="1">
                <a:off x="4190477" y="2073275"/>
                <a:ext cx="43987" cy="275674"/>
                <a:chOff x="1157515" y="1601481"/>
                <a:chExt cx="233145" cy="1461170"/>
              </a:xfrm>
            </p:grpSpPr>
            <p:cxnSp>
              <p:nvCxnSpPr>
                <p:cNvPr id="415" name="Straight Connector 414">
                  <a:extLst>
                    <a:ext uri="{FF2B5EF4-FFF2-40B4-BE49-F238E27FC236}">
                      <a16:creationId xmlns:a16="http://schemas.microsoft.com/office/drawing/2014/main" id="{98D317F5-AAC4-2D46-8D4D-1635A693A03C}"/>
                    </a:ext>
                  </a:extLst>
                </p:cNvPr>
                <p:cNvCxnSpPr>
                  <a:cxnSpLocks/>
                </p:cNvCxnSpPr>
                <p:nvPr/>
              </p:nvCxnSpPr>
              <p:spPr>
                <a:xfrm rot="10800000" flipH="1" flipV="1">
                  <a:off x="1274085" y="1601481"/>
                  <a:ext cx="0" cy="144725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B433C13B-690D-7C49-8AA7-43D5F8E59AAE}"/>
                    </a:ext>
                  </a:extLst>
                </p:cNvPr>
                <p:cNvCxnSpPr>
                  <a:cxnSpLocks/>
                </p:cNvCxnSpPr>
                <p:nvPr/>
              </p:nvCxnSpPr>
              <p:spPr>
                <a:xfrm flipH="1">
                  <a:off x="1157515" y="1604979"/>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FF69C43E-5DFF-D74B-8916-CB2BD45EDB14}"/>
                    </a:ext>
                  </a:extLst>
                </p:cNvPr>
                <p:cNvCxnSpPr>
                  <a:cxnSpLocks/>
                </p:cNvCxnSpPr>
                <p:nvPr/>
              </p:nvCxnSpPr>
              <p:spPr>
                <a:xfrm flipH="1">
                  <a:off x="1157515" y="3062651"/>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14" name="Oval 413">
                <a:extLst>
                  <a:ext uri="{FF2B5EF4-FFF2-40B4-BE49-F238E27FC236}">
                    <a16:creationId xmlns:a16="http://schemas.microsoft.com/office/drawing/2014/main" id="{E84B46BB-BECE-7F4F-9A4F-7088EA07EF47}"/>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61" name="Group 460">
              <a:extLst>
                <a:ext uri="{FF2B5EF4-FFF2-40B4-BE49-F238E27FC236}">
                  <a16:creationId xmlns:a16="http://schemas.microsoft.com/office/drawing/2014/main" id="{EEC2A021-7C4D-3948-9C52-F48C35CF097A}"/>
                </a:ext>
              </a:extLst>
            </p:cNvPr>
            <p:cNvGrpSpPr/>
            <p:nvPr/>
          </p:nvGrpSpPr>
          <p:grpSpPr>
            <a:xfrm>
              <a:off x="7201292" y="3070876"/>
              <a:ext cx="56771" cy="311430"/>
              <a:chOff x="4190477" y="2091774"/>
              <a:chExt cx="43987" cy="241300"/>
            </a:xfrm>
          </p:grpSpPr>
          <p:grpSp>
            <p:nvGrpSpPr>
              <p:cNvPr id="462" name="Group 461">
                <a:extLst>
                  <a:ext uri="{FF2B5EF4-FFF2-40B4-BE49-F238E27FC236}">
                    <a16:creationId xmlns:a16="http://schemas.microsoft.com/office/drawing/2014/main" id="{B1FE48AA-C3F9-FC41-9645-FC3EC6AF38EB}"/>
                  </a:ext>
                </a:extLst>
              </p:cNvPr>
              <p:cNvGrpSpPr/>
              <p:nvPr/>
            </p:nvGrpSpPr>
            <p:grpSpPr>
              <a:xfrm rot="10800000" flipH="1">
                <a:off x="4190477" y="2091774"/>
                <a:ext cx="43987" cy="241300"/>
                <a:chOff x="1157515" y="1685624"/>
                <a:chExt cx="233145" cy="1278977"/>
              </a:xfrm>
            </p:grpSpPr>
            <p:cxnSp>
              <p:nvCxnSpPr>
                <p:cNvPr id="464" name="Straight Connector 463">
                  <a:extLst>
                    <a:ext uri="{FF2B5EF4-FFF2-40B4-BE49-F238E27FC236}">
                      <a16:creationId xmlns:a16="http://schemas.microsoft.com/office/drawing/2014/main" id="{2891156C-EE0F-CA47-8789-CD7E76A02BF2}"/>
                    </a:ext>
                  </a:extLst>
                </p:cNvPr>
                <p:cNvCxnSpPr>
                  <a:cxnSpLocks/>
                </p:cNvCxnSpPr>
                <p:nvPr/>
              </p:nvCxnSpPr>
              <p:spPr>
                <a:xfrm rot="10800000" flipH="1" flipV="1">
                  <a:off x="1274085" y="1685624"/>
                  <a:ext cx="0" cy="127897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333D9A8E-30D4-7148-A047-B471A9FA491C}"/>
                    </a:ext>
                  </a:extLst>
                </p:cNvPr>
                <p:cNvCxnSpPr>
                  <a:cxnSpLocks/>
                </p:cNvCxnSpPr>
                <p:nvPr/>
              </p:nvCxnSpPr>
              <p:spPr>
                <a:xfrm flipH="1">
                  <a:off x="1157515" y="1705951"/>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4A09E54E-8DF6-B242-9EA4-80B8EC7598F5}"/>
                    </a:ext>
                  </a:extLst>
                </p:cNvPr>
                <p:cNvCxnSpPr>
                  <a:cxnSpLocks/>
                </p:cNvCxnSpPr>
                <p:nvPr/>
              </p:nvCxnSpPr>
              <p:spPr>
                <a:xfrm flipH="1">
                  <a:off x="1157515" y="2961681"/>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63" name="Oval 462">
                <a:extLst>
                  <a:ext uri="{FF2B5EF4-FFF2-40B4-BE49-F238E27FC236}">
                    <a16:creationId xmlns:a16="http://schemas.microsoft.com/office/drawing/2014/main" id="{3AD08E79-B145-7648-9B66-903E00BB3747}"/>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83" name="Group 482">
              <a:extLst>
                <a:ext uri="{FF2B5EF4-FFF2-40B4-BE49-F238E27FC236}">
                  <a16:creationId xmlns:a16="http://schemas.microsoft.com/office/drawing/2014/main" id="{BCBB7FC2-716E-F747-A749-33F923EEA3A9}"/>
                </a:ext>
              </a:extLst>
            </p:cNvPr>
            <p:cNvGrpSpPr/>
            <p:nvPr/>
          </p:nvGrpSpPr>
          <p:grpSpPr>
            <a:xfrm>
              <a:off x="7649580" y="3718325"/>
              <a:ext cx="56771" cy="282745"/>
              <a:chOff x="4190477" y="2107650"/>
              <a:chExt cx="43987" cy="219074"/>
            </a:xfrm>
          </p:grpSpPr>
          <p:grpSp>
            <p:nvGrpSpPr>
              <p:cNvPr id="484" name="Group 483">
                <a:extLst>
                  <a:ext uri="{FF2B5EF4-FFF2-40B4-BE49-F238E27FC236}">
                    <a16:creationId xmlns:a16="http://schemas.microsoft.com/office/drawing/2014/main" id="{CAB4531E-BB14-6A45-930E-FAF1A719BC44}"/>
                  </a:ext>
                </a:extLst>
              </p:cNvPr>
              <p:cNvGrpSpPr/>
              <p:nvPr/>
            </p:nvGrpSpPr>
            <p:grpSpPr>
              <a:xfrm rot="10800000" flipH="1">
                <a:off x="4190477" y="2107650"/>
                <a:ext cx="43987" cy="219074"/>
                <a:chOff x="1157515" y="1719282"/>
                <a:chExt cx="233145" cy="1161171"/>
              </a:xfrm>
            </p:grpSpPr>
            <p:cxnSp>
              <p:nvCxnSpPr>
                <p:cNvPr id="486" name="Straight Connector 485">
                  <a:extLst>
                    <a:ext uri="{FF2B5EF4-FFF2-40B4-BE49-F238E27FC236}">
                      <a16:creationId xmlns:a16="http://schemas.microsoft.com/office/drawing/2014/main" id="{1ED70082-04BC-A141-A437-E92AD886F3DE}"/>
                    </a:ext>
                  </a:extLst>
                </p:cNvPr>
                <p:cNvCxnSpPr>
                  <a:cxnSpLocks/>
                </p:cNvCxnSpPr>
                <p:nvPr/>
              </p:nvCxnSpPr>
              <p:spPr>
                <a:xfrm rot="10800000" flipH="1" flipV="1">
                  <a:off x="1274085" y="1719282"/>
                  <a:ext cx="0" cy="1161171"/>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7" name="Straight Connector 486">
                  <a:extLst>
                    <a:ext uri="{FF2B5EF4-FFF2-40B4-BE49-F238E27FC236}">
                      <a16:creationId xmlns:a16="http://schemas.microsoft.com/office/drawing/2014/main" id="{E5BBA3D4-528D-0C4B-855E-67F169395F9C}"/>
                    </a:ext>
                  </a:extLst>
                </p:cNvPr>
                <p:cNvCxnSpPr>
                  <a:cxnSpLocks/>
                </p:cNvCxnSpPr>
                <p:nvPr/>
              </p:nvCxnSpPr>
              <p:spPr>
                <a:xfrm flipH="1">
                  <a:off x="1157515" y="1722780"/>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8" name="Straight Connector 487">
                  <a:extLst>
                    <a:ext uri="{FF2B5EF4-FFF2-40B4-BE49-F238E27FC236}">
                      <a16:creationId xmlns:a16="http://schemas.microsoft.com/office/drawing/2014/main" id="{53C3710C-133A-0844-A828-B49D0EB3B879}"/>
                    </a:ext>
                  </a:extLst>
                </p:cNvPr>
                <p:cNvCxnSpPr>
                  <a:cxnSpLocks/>
                </p:cNvCxnSpPr>
                <p:nvPr/>
              </p:nvCxnSpPr>
              <p:spPr>
                <a:xfrm flipH="1">
                  <a:off x="1157515" y="287753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85" name="Oval 484">
                <a:extLst>
                  <a:ext uri="{FF2B5EF4-FFF2-40B4-BE49-F238E27FC236}">
                    <a16:creationId xmlns:a16="http://schemas.microsoft.com/office/drawing/2014/main" id="{C950FAE6-C831-DB41-8F2D-6EA01FF70122}"/>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27" name="Group 526">
              <a:extLst>
                <a:ext uri="{FF2B5EF4-FFF2-40B4-BE49-F238E27FC236}">
                  <a16:creationId xmlns:a16="http://schemas.microsoft.com/office/drawing/2014/main" id="{13D1FE46-40CD-C347-9AF0-EAF86BC78351}"/>
                </a:ext>
              </a:extLst>
            </p:cNvPr>
            <p:cNvGrpSpPr/>
            <p:nvPr/>
          </p:nvGrpSpPr>
          <p:grpSpPr>
            <a:xfrm>
              <a:off x="8554354" y="4011450"/>
              <a:ext cx="56771" cy="272366"/>
              <a:chOff x="4190477" y="2114550"/>
              <a:chExt cx="43987" cy="211033"/>
            </a:xfrm>
          </p:grpSpPr>
          <p:grpSp>
            <p:nvGrpSpPr>
              <p:cNvPr id="528" name="Group 527">
                <a:extLst>
                  <a:ext uri="{FF2B5EF4-FFF2-40B4-BE49-F238E27FC236}">
                    <a16:creationId xmlns:a16="http://schemas.microsoft.com/office/drawing/2014/main" id="{8613BDFD-5586-4746-A30E-A6A188D163AA}"/>
                  </a:ext>
                </a:extLst>
              </p:cNvPr>
              <p:cNvGrpSpPr/>
              <p:nvPr/>
            </p:nvGrpSpPr>
            <p:grpSpPr>
              <a:xfrm rot="10800000" flipH="1">
                <a:off x="4190477" y="2114550"/>
                <a:ext cx="43987" cy="211033"/>
                <a:chOff x="1157515" y="1725329"/>
                <a:chExt cx="233145" cy="1118551"/>
              </a:xfrm>
            </p:grpSpPr>
            <p:cxnSp>
              <p:nvCxnSpPr>
                <p:cNvPr id="530" name="Straight Connector 529">
                  <a:extLst>
                    <a:ext uri="{FF2B5EF4-FFF2-40B4-BE49-F238E27FC236}">
                      <a16:creationId xmlns:a16="http://schemas.microsoft.com/office/drawing/2014/main" id="{90320B51-3916-9045-8F36-B16D73FCBDC9}"/>
                    </a:ext>
                  </a:extLst>
                </p:cNvPr>
                <p:cNvCxnSpPr>
                  <a:cxnSpLocks/>
                </p:cNvCxnSpPr>
                <p:nvPr/>
              </p:nvCxnSpPr>
              <p:spPr>
                <a:xfrm rot="10800000" flipH="1" flipV="1">
                  <a:off x="1274085" y="1725329"/>
                  <a:ext cx="0" cy="1110691"/>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a:extLst>
                    <a:ext uri="{FF2B5EF4-FFF2-40B4-BE49-F238E27FC236}">
                      <a16:creationId xmlns:a16="http://schemas.microsoft.com/office/drawing/2014/main" id="{B6BA4826-A970-AB4B-A2AF-33DD5A0AC23A}"/>
                    </a:ext>
                  </a:extLst>
                </p:cNvPr>
                <p:cNvCxnSpPr>
                  <a:cxnSpLocks/>
                </p:cNvCxnSpPr>
                <p:nvPr/>
              </p:nvCxnSpPr>
              <p:spPr>
                <a:xfrm flipH="1">
                  <a:off x="1157515" y="1739608"/>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a:extLst>
                    <a:ext uri="{FF2B5EF4-FFF2-40B4-BE49-F238E27FC236}">
                      <a16:creationId xmlns:a16="http://schemas.microsoft.com/office/drawing/2014/main" id="{F049B29A-88EF-C645-9D43-9A9B195D2CDB}"/>
                    </a:ext>
                  </a:extLst>
                </p:cNvPr>
                <p:cNvCxnSpPr>
                  <a:cxnSpLocks/>
                </p:cNvCxnSpPr>
                <p:nvPr/>
              </p:nvCxnSpPr>
              <p:spPr>
                <a:xfrm flipH="1">
                  <a:off x="1157515" y="2843880"/>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29" name="Oval 528">
                <a:extLst>
                  <a:ext uri="{FF2B5EF4-FFF2-40B4-BE49-F238E27FC236}">
                    <a16:creationId xmlns:a16="http://schemas.microsoft.com/office/drawing/2014/main" id="{E24DD321-B9A8-AE41-8C3B-B29C3DCFAA40}"/>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49" name="Group 548">
              <a:extLst>
                <a:ext uri="{FF2B5EF4-FFF2-40B4-BE49-F238E27FC236}">
                  <a16:creationId xmlns:a16="http://schemas.microsoft.com/office/drawing/2014/main" id="{27252C1B-6A43-5D48-963E-744307C460FB}"/>
                </a:ext>
              </a:extLst>
            </p:cNvPr>
            <p:cNvGrpSpPr/>
            <p:nvPr/>
          </p:nvGrpSpPr>
          <p:grpSpPr>
            <a:xfrm>
              <a:off x="9006740" y="4015547"/>
              <a:ext cx="56771" cy="288758"/>
              <a:chOff x="4190477" y="2108200"/>
              <a:chExt cx="43987" cy="223733"/>
            </a:xfrm>
          </p:grpSpPr>
          <p:grpSp>
            <p:nvGrpSpPr>
              <p:cNvPr id="550" name="Group 549">
                <a:extLst>
                  <a:ext uri="{FF2B5EF4-FFF2-40B4-BE49-F238E27FC236}">
                    <a16:creationId xmlns:a16="http://schemas.microsoft.com/office/drawing/2014/main" id="{5F544DD0-9A47-AC44-8AAC-2C10E28D0BA7}"/>
                  </a:ext>
                </a:extLst>
              </p:cNvPr>
              <p:cNvGrpSpPr/>
              <p:nvPr/>
            </p:nvGrpSpPr>
            <p:grpSpPr>
              <a:xfrm rot="10800000" flipH="1">
                <a:off x="4190477" y="2108200"/>
                <a:ext cx="43987" cy="223733"/>
                <a:chOff x="1157515" y="1691671"/>
                <a:chExt cx="233145" cy="1185867"/>
              </a:xfrm>
            </p:grpSpPr>
            <p:cxnSp>
              <p:nvCxnSpPr>
                <p:cNvPr id="552" name="Straight Connector 551">
                  <a:extLst>
                    <a:ext uri="{FF2B5EF4-FFF2-40B4-BE49-F238E27FC236}">
                      <a16:creationId xmlns:a16="http://schemas.microsoft.com/office/drawing/2014/main" id="{61F39115-8BB0-1C47-BF21-7630E12E4CE0}"/>
                    </a:ext>
                  </a:extLst>
                </p:cNvPr>
                <p:cNvCxnSpPr>
                  <a:cxnSpLocks/>
                </p:cNvCxnSpPr>
                <p:nvPr/>
              </p:nvCxnSpPr>
              <p:spPr>
                <a:xfrm rot="10800000" flipH="1" flipV="1">
                  <a:off x="1274085" y="1691671"/>
                  <a:ext cx="0" cy="117800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3" name="Straight Connector 552">
                  <a:extLst>
                    <a:ext uri="{FF2B5EF4-FFF2-40B4-BE49-F238E27FC236}">
                      <a16:creationId xmlns:a16="http://schemas.microsoft.com/office/drawing/2014/main" id="{80F338AE-1597-3347-A5F3-6F0BCEC5A31A}"/>
                    </a:ext>
                  </a:extLst>
                </p:cNvPr>
                <p:cNvCxnSpPr>
                  <a:cxnSpLocks/>
                </p:cNvCxnSpPr>
                <p:nvPr/>
              </p:nvCxnSpPr>
              <p:spPr>
                <a:xfrm flipH="1">
                  <a:off x="1157515" y="1705951"/>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6F39B0E0-14AB-4D47-908E-B6098AEB0185}"/>
                    </a:ext>
                  </a:extLst>
                </p:cNvPr>
                <p:cNvCxnSpPr>
                  <a:cxnSpLocks/>
                </p:cNvCxnSpPr>
                <p:nvPr/>
              </p:nvCxnSpPr>
              <p:spPr>
                <a:xfrm flipH="1">
                  <a:off x="1157515" y="2877538"/>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51" name="Oval 550">
                <a:extLst>
                  <a:ext uri="{FF2B5EF4-FFF2-40B4-BE49-F238E27FC236}">
                    <a16:creationId xmlns:a16="http://schemas.microsoft.com/office/drawing/2014/main" id="{2BEE0F14-166A-EB42-A40F-EA51DA071601}"/>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1" name="Group 570">
              <a:extLst>
                <a:ext uri="{FF2B5EF4-FFF2-40B4-BE49-F238E27FC236}">
                  <a16:creationId xmlns:a16="http://schemas.microsoft.com/office/drawing/2014/main" id="{3DDB496E-8157-0244-9990-BAAEB6D83824}"/>
                </a:ext>
              </a:extLst>
            </p:cNvPr>
            <p:cNvGrpSpPr/>
            <p:nvPr/>
          </p:nvGrpSpPr>
          <p:grpSpPr>
            <a:xfrm>
              <a:off x="9459128" y="4124002"/>
              <a:ext cx="56771" cy="258160"/>
              <a:chOff x="4190477" y="2116033"/>
              <a:chExt cx="43987" cy="200026"/>
            </a:xfrm>
          </p:grpSpPr>
          <p:grpSp>
            <p:nvGrpSpPr>
              <p:cNvPr id="572" name="Group 571">
                <a:extLst>
                  <a:ext uri="{FF2B5EF4-FFF2-40B4-BE49-F238E27FC236}">
                    <a16:creationId xmlns:a16="http://schemas.microsoft.com/office/drawing/2014/main" id="{28456ABB-F2AF-5642-9A54-53D4E9770A6B}"/>
                  </a:ext>
                </a:extLst>
              </p:cNvPr>
              <p:cNvGrpSpPr/>
              <p:nvPr/>
            </p:nvGrpSpPr>
            <p:grpSpPr>
              <a:xfrm rot="10800000" flipH="1">
                <a:off x="4190477" y="2116033"/>
                <a:ext cx="43987" cy="200026"/>
                <a:chOff x="1157515" y="1775810"/>
                <a:chExt cx="233145" cy="1060211"/>
              </a:xfrm>
            </p:grpSpPr>
            <p:cxnSp>
              <p:nvCxnSpPr>
                <p:cNvPr id="574" name="Straight Connector 573">
                  <a:extLst>
                    <a:ext uri="{FF2B5EF4-FFF2-40B4-BE49-F238E27FC236}">
                      <a16:creationId xmlns:a16="http://schemas.microsoft.com/office/drawing/2014/main" id="{56CDAF61-F810-3B44-AB80-7319FDBCCD01}"/>
                    </a:ext>
                  </a:extLst>
                </p:cNvPr>
                <p:cNvCxnSpPr>
                  <a:cxnSpLocks/>
                </p:cNvCxnSpPr>
                <p:nvPr/>
              </p:nvCxnSpPr>
              <p:spPr>
                <a:xfrm rot="10800000" flipH="1" flipV="1">
                  <a:off x="1274085" y="1775810"/>
                  <a:ext cx="0" cy="1060211"/>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5" name="Straight Connector 574">
                  <a:extLst>
                    <a:ext uri="{FF2B5EF4-FFF2-40B4-BE49-F238E27FC236}">
                      <a16:creationId xmlns:a16="http://schemas.microsoft.com/office/drawing/2014/main" id="{851E78E8-830A-B04C-8981-DDCAB9AF0A59}"/>
                    </a:ext>
                  </a:extLst>
                </p:cNvPr>
                <p:cNvCxnSpPr>
                  <a:cxnSpLocks/>
                </p:cNvCxnSpPr>
                <p:nvPr/>
              </p:nvCxnSpPr>
              <p:spPr>
                <a:xfrm flipH="1">
                  <a:off x="1157515" y="1790094"/>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9EC01F77-BEDF-D042-B746-6DEDD522FAAD}"/>
                    </a:ext>
                  </a:extLst>
                </p:cNvPr>
                <p:cNvCxnSpPr>
                  <a:cxnSpLocks/>
                </p:cNvCxnSpPr>
                <p:nvPr/>
              </p:nvCxnSpPr>
              <p:spPr>
                <a:xfrm flipH="1">
                  <a:off x="1157515" y="2827052"/>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73" name="Oval 572">
                <a:extLst>
                  <a:ext uri="{FF2B5EF4-FFF2-40B4-BE49-F238E27FC236}">
                    <a16:creationId xmlns:a16="http://schemas.microsoft.com/office/drawing/2014/main" id="{66EEA4B9-EDF6-CB4E-AF9A-4B6D9731DF4B}"/>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93" name="Group 592">
              <a:extLst>
                <a:ext uri="{FF2B5EF4-FFF2-40B4-BE49-F238E27FC236}">
                  <a16:creationId xmlns:a16="http://schemas.microsoft.com/office/drawing/2014/main" id="{E886AABC-84B8-304C-9AE4-DC565C82994B}"/>
                </a:ext>
              </a:extLst>
            </p:cNvPr>
            <p:cNvGrpSpPr/>
            <p:nvPr/>
          </p:nvGrpSpPr>
          <p:grpSpPr>
            <a:xfrm>
              <a:off x="9915611" y="4043569"/>
              <a:ext cx="56771" cy="265454"/>
              <a:chOff x="4190477" y="2110862"/>
              <a:chExt cx="43987" cy="205677"/>
            </a:xfrm>
          </p:grpSpPr>
          <p:grpSp>
            <p:nvGrpSpPr>
              <p:cNvPr id="594" name="Group 593">
                <a:extLst>
                  <a:ext uri="{FF2B5EF4-FFF2-40B4-BE49-F238E27FC236}">
                    <a16:creationId xmlns:a16="http://schemas.microsoft.com/office/drawing/2014/main" id="{5F3E2BB1-D288-1048-B0B8-B93A9329127A}"/>
                  </a:ext>
                </a:extLst>
              </p:cNvPr>
              <p:cNvGrpSpPr/>
              <p:nvPr/>
            </p:nvGrpSpPr>
            <p:grpSpPr>
              <a:xfrm rot="10800000" flipH="1">
                <a:off x="4190477" y="2110862"/>
                <a:ext cx="43987" cy="205677"/>
                <a:chOff x="1157515" y="1773265"/>
                <a:chExt cx="233145" cy="1090163"/>
              </a:xfrm>
            </p:grpSpPr>
            <p:cxnSp>
              <p:nvCxnSpPr>
                <p:cNvPr id="596" name="Straight Connector 595">
                  <a:extLst>
                    <a:ext uri="{FF2B5EF4-FFF2-40B4-BE49-F238E27FC236}">
                      <a16:creationId xmlns:a16="http://schemas.microsoft.com/office/drawing/2014/main" id="{1C66D707-FE16-7B49-8F54-2AA983363FD4}"/>
                    </a:ext>
                  </a:extLst>
                </p:cNvPr>
                <p:cNvCxnSpPr>
                  <a:cxnSpLocks/>
                </p:cNvCxnSpPr>
                <p:nvPr/>
              </p:nvCxnSpPr>
              <p:spPr>
                <a:xfrm rot="10800000" flipH="1" flipV="1">
                  <a:off x="1274085" y="1775814"/>
                  <a:ext cx="0" cy="108761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7" name="Straight Connector 596">
                  <a:extLst>
                    <a:ext uri="{FF2B5EF4-FFF2-40B4-BE49-F238E27FC236}">
                      <a16:creationId xmlns:a16="http://schemas.microsoft.com/office/drawing/2014/main" id="{99DD4F6C-2377-564C-B8B4-EF5922CE3F0E}"/>
                    </a:ext>
                  </a:extLst>
                </p:cNvPr>
                <p:cNvCxnSpPr>
                  <a:cxnSpLocks/>
                </p:cNvCxnSpPr>
                <p:nvPr/>
              </p:nvCxnSpPr>
              <p:spPr>
                <a:xfrm flipH="1">
                  <a:off x="1157515" y="1773265"/>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8" name="Straight Connector 597">
                  <a:extLst>
                    <a:ext uri="{FF2B5EF4-FFF2-40B4-BE49-F238E27FC236}">
                      <a16:creationId xmlns:a16="http://schemas.microsoft.com/office/drawing/2014/main" id="{DCB00E5B-7D7D-AB46-92D8-A749992B35FF}"/>
                    </a:ext>
                  </a:extLst>
                </p:cNvPr>
                <p:cNvCxnSpPr>
                  <a:cxnSpLocks/>
                </p:cNvCxnSpPr>
                <p:nvPr/>
              </p:nvCxnSpPr>
              <p:spPr>
                <a:xfrm flipH="1">
                  <a:off x="1157515" y="2860709"/>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95" name="Oval 594">
                <a:extLst>
                  <a:ext uri="{FF2B5EF4-FFF2-40B4-BE49-F238E27FC236}">
                    <a16:creationId xmlns:a16="http://schemas.microsoft.com/office/drawing/2014/main" id="{61454DAA-C813-B041-AF49-7AD2CF831EAE}"/>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15" name="Group 614">
              <a:extLst>
                <a:ext uri="{FF2B5EF4-FFF2-40B4-BE49-F238E27FC236}">
                  <a16:creationId xmlns:a16="http://schemas.microsoft.com/office/drawing/2014/main" id="{B4912B88-C399-2E41-8E07-D56497541450}"/>
                </a:ext>
              </a:extLst>
            </p:cNvPr>
            <p:cNvGrpSpPr/>
            <p:nvPr/>
          </p:nvGrpSpPr>
          <p:grpSpPr>
            <a:xfrm>
              <a:off x="10493716" y="3939603"/>
              <a:ext cx="56771" cy="299135"/>
              <a:chOff x="4190477" y="2093809"/>
              <a:chExt cx="43987" cy="231774"/>
            </a:xfrm>
          </p:grpSpPr>
          <p:grpSp>
            <p:nvGrpSpPr>
              <p:cNvPr id="616" name="Group 615">
                <a:extLst>
                  <a:ext uri="{FF2B5EF4-FFF2-40B4-BE49-F238E27FC236}">
                    <a16:creationId xmlns:a16="http://schemas.microsoft.com/office/drawing/2014/main" id="{A66BE637-F619-9B41-A260-B03747A6045E}"/>
                  </a:ext>
                </a:extLst>
              </p:cNvPr>
              <p:cNvGrpSpPr/>
              <p:nvPr/>
            </p:nvGrpSpPr>
            <p:grpSpPr>
              <a:xfrm rot="10800000" flipH="1">
                <a:off x="4190477" y="2093809"/>
                <a:ext cx="43987" cy="231774"/>
                <a:chOff x="1157515" y="1725328"/>
                <a:chExt cx="233145" cy="1228488"/>
              </a:xfrm>
            </p:grpSpPr>
            <p:cxnSp>
              <p:nvCxnSpPr>
                <p:cNvPr id="618" name="Straight Connector 617">
                  <a:extLst>
                    <a:ext uri="{FF2B5EF4-FFF2-40B4-BE49-F238E27FC236}">
                      <a16:creationId xmlns:a16="http://schemas.microsoft.com/office/drawing/2014/main" id="{1E2A1836-6D09-D74C-AC33-24952011DB8F}"/>
                    </a:ext>
                  </a:extLst>
                </p:cNvPr>
                <p:cNvCxnSpPr>
                  <a:cxnSpLocks/>
                </p:cNvCxnSpPr>
                <p:nvPr/>
              </p:nvCxnSpPr>
              <p:spPr>
                <a:xfrm rot="10800000" flipH="1" flipV="1">
                  <a:off x="1274085" y="1725328"/>
                  <a:ext cx="0" cy="12284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9" name="Straight Connector 618">
                  <a:extLst>
                    <a:ext uri="{FF2B5EF4-FFF2-40B4-BE49-F238E27FC236}">
                      <a16:creationId xmlns:a16="http://schemas.microsoft.com/office/drawing/2014/main" id="{304BCA0E-781E-8941-AD76-275C3D9CA10F}"/>
                    </a:ext>
                  </a:extLst>
                </p:cNvPr>
                <p:cNvCxnSpPr>
                  <a:cxnSpLocks/>
                </p:cNvCxnSpPr>
                <p:nvPr/>
              </p:nvCxnSpPr>
              <p:spPr>
                <a:xfrm flipH="1">
                  <a:off x="1157515" y="1739607"/>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0" name="Straight Connector 619">
                  <a:extLst>
                    <a:ext uri="{FF2B5EF4-FFF2-40B4-BE49-F238E27FC236}">
                      <a16:creationId xmlns:a16="http://schemas.microsoft.com/office/drawing/2014/main" id="{193B5D47-18FE-564A-A4A0-81E744F97CA7}"/>
                    </a:ext>
                  </a:extLst>
                </p:cNvPr>
                <p:cNvCxnSpPr>
                  <a:cxnSpLocks/>
                </p:cNvCxnSpPr>
                <p:nvPr/>
              </p:nvCxnSpPr>
              <p:spPr>
                <a:xfrm flipH="1">
                  <a:off x="1157515" y="2944852"/>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7" name="Oval 616">
                <a:extLst>
                  <a:ext uri="{FF2B5EF4-FFF2-40B4-BE49-F238E27FC236}">
                    <a16:creationId xmlns:a16="http://schemas.microsoft.com/office/drawing/2014/main" id="{4EC42443-4D14-A549-8E4F-4837E59EE83A}"/>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37" name="Group 636">
              <a:extLst>
                <a:ext uri="{FF2B5EF4-FFF2-40B4-BE49-F238E27FC236}">
                  <a16:creationId xmlns:a16="http://schemas.microsoft.com/office/drawing/2014/main" id="{A100A09F-16E1-AA40-B13D-589FA05682DD}"/>
                </a:ext>
              </a:extLst>
            </p:cNvPr>
            <p:cNvGrpSpPr/>
            <p:nvPr/>
          </p:nvGrpSpPr>
          <p:grpSpPr>
            <a:xfrm>
              <a:off x="11059528" y="3837161"/>
              <a:ext cx="56771" cy="352406"/>
              <a:chOff x="4190477" y="2068409"/>
              <a:chExt cx="43987" cy="273049"/>
            </a:xfrm>
          </p:grpSpPr>
          <p:grpSp>
            <p:nvGrpSpPr>
              <p:cNvPr id="638" name="Group 637">
                <a:extLst>
                  <a:ext uri="{FF2B5EF4-FFF2-40B4-BE49-F238E27FC236}">
                    <a16:creationId xmlns:a16="http://schemas.microsoft.com/office/drawing/2014/main" id="{6D0257B4-76E4-0E44-AF68-F86A1289D5D8}"/>
                  </a:ext>
                </a:extLst>
              </p:cNvPr>
              <p:cNvGrpSpPr/>
              <p:nvPr/>
            </p:nvGrpSpPr>
            <p:grpSpPr>
              <a:xfrm rot="10800000" flipH="1">
                <a:off x="4190477" y="2068409"/>
                <a:ext cx="43987" cy="273049"/>
                <a:chOff x="1157515" y="1641184"/>
                <a:chExt cx="233145" cy="1447260"/>
              </a:xfrm>
            </p:grpSpPr>
            <p:cxnSp>
              <p:nvCxnSpPr>
                <p:cNvPr id="640" name="Straight Connector 639">
                  <a:extLst>
                    <a:ext uri="{FF2B5EF4-FFF2-40B4-BE49-F238E27FC236}">
                      <a16:creationId xmlns:a16="http://schemas.microsoft.com/office/drawing/2014/main" id="{34892B2D-07A4-E642-B1E5-9A0C17344C7A}"/>
                    </a:ext>
                  </a:extLst>
                </p:cNvPr>
                <p:cNvCxnSpPr>
                  <a:cxnSpLocks/>
                </p:cNvCxnSpPr>
                <p:nvPr/>
              </p:nvCxnSpPr>
              <p:spPr>
                <a:xfrm rot="10800000" flipH="1" flipV="1">
                  <a:off x="1274085" y="1641184"/>
                  <a:ext cx="0" cy="144726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1" name="Straight Connector 640">
                  <a:extLst>
                    <a:ext uri="{FF2B5EF4-FFF2-40B4-BE49-F238E27FC236}">
                      <a16:creationId xmlns:a16="http://schemas.microsoft.com/office/drawing/2014/main" id="{299A0652-2D6F-334D-884A-092715A3625E}"/>
                    </a:ext>
                  </a:extLst>
                </p:cNvPr>
                <p:cNvCxnSpPr>
                  <a:cxnSpLocks/>
                </p:cNvCxnSpPr>
                <p:nvPr/>
              </p:nvCxnSpPr>
              <p:spPr>
                <a:xfrm flipH="1">
                  <a:off x="1157515" y="1672292"/>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2" name="Straight Connector 641">
                  <a:extLst>
                    <a:ext uri="{FF2B5EF4-FFF2-40B4-BE49-F238E27FC236}">
                      <a16:creationId xmlns:a16="http://schemas.microsoft.com/office/drawing/2014/main" id="{A527E410-BFD8-634F-8DB8-AFF28762A5D4}"/>
                    </a:ext>
                  </a:extLst>
                </p:cNvPr>
                <p:cNvCxnSpPr>
                  <a:cxnSpLocks/>
                </p:cNvCxnSpPr>
                <p:nvPr/>
              </p:nvCxnSpPr>
              <p:spPr>
                <a:xfrm flipH="1">
                  <a:off x="1157515" y="3079482"/>
                  <a:ext cx="233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39" name="Oval 638">
                <a:extLst>
                  <a:ext uri="{FF2B5EF4-FFF2-40B4-BE49-F238E27FC236}">
                    <a16:creationId xmlns:a16="http://schemas.microsoft.com/office/drawing/2014/main" id="{091E7CF5-24C4-9F46-B92F-D92EF9D46263}"/>
                  </a:ext>
                </a:extLst>
              </p:cNvPr>
              <p:cNvSpPr>
                <a:spLocks noChangeAspect="1"/>
              </p:cNvSpPr>
              <p:nvPr/>
            </p:nvSpPr>
            <p:spPr>
              <a:xfrm>
                <a:off x="4200524" y="2200272"/>
                <a:ext cx="27948" cy="26580"/>
              </a:xfrm>
              <a:prstGeom prst="ellipse">
                <a:avLst/>
              </a:prstGeom>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50" name="Group 49">
            <a:extLst>
              <a:ext uri="{FF2B5EF4-FFF2-40B4-BE49-F238E27FC236}">
                <a16:creationId xmlns:a16="http://schemas.microsoft.com/office/drawing/2014/main" id="{9055804D-8ABB-030F-A93F-FC5526947FF1}"/>
              </a:ext>
            </a:extLst>
          </p:cNvPr>
          <p:cNvGrpSpPr/>
          <p:nvPr/>
        </p:nvGrpSpPr>
        <p:grpSpPr>
          <a:xfrm>
            <a:off x="7025275" y="2275912"/>
            <a:ext cx="4149343" cy="763654"/>
            <a:chOff x="7025275" y="2275912"/>
            <a:chExt cx="4149343" cy="763654"/>
          </a:xfrm>
        </p:grpSpPr>
        <p:grpSp>
          <p:nvGrpSpPr>
            <p:cNvPr id="424" name="Group 423">
              <a:extLst>
                <a:ext uri="{FF2B5EF4-FFF2-40B4-BE49-F238E27FC236}">
                  <a16:creationId xmlns:a16="http://schemas.microsoft.com/office/drawing/2014/main" id="{9447B2CE-F91D-4A44-99D4-78FF44D1C7C1}"/>
                </a:ext>
              </a:extLst>
            </p:cNvPr>
            <p:cNvGrpSpPr/>
            <p:nvPr/>
          </p:nvGrpSpPr>
          <p:grpSpPr>
            <a:xfrm rot="10800000" flipH="1">
              <a:off x="7025275" y="2558659"/>
              <a:ext cx="59007" cy="344211"/>
              <a:chOff x="1153057" y="1482075"/>
              <a:chExt cx="242325" cy="1413604"/>
            </a:xfrm>
            <a:solidFill>
              <a:schemeClr val="accent3"/>
            </a:solidFill>
          </p:grpSpPr>
          <p:cxnSp>
            <p:nvCxnSpPr>
              <p:cNvPr id="425" name="Straight Connector 424">
                <a:extLst>
                  <a:ext uri="{FF2B5EF4-FFF2-40B4-BE49-F238E27FC236}">
                    <a16:creationId xmlns:a16="http://schemas.microsoft.com/office/drawing/2014/main" id="{C7DF3169-999B-2A47-92FA-AF12BE993814}"/>
                  </a:ext>
                </a:extLst>
              </p:cNvPr>
              <p:cNvCxnSpPr>
                <a:cxnSpLocks/>
              </p:cNvCxnSpPr>
              <p:nvPr/>
            </p:nvCxnSpPr>
            <p:spPr>
              <a:xfrm rot="10800000" flipH="1" flipV="1">
                <a:off x="1274084" y="1482075"/>
                <a:ext cx="0" cy="1413604"/>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7424C72F-8422-EC48-B739-F2AF02345F88}"/>
                  </a:ext>
                </a:extLst>
              </p:cNvPr>
              <p:cNvCxnSpPr>
                <a:cxnSpLocks/>
              </p:cNvCxnSpPr>
              <p:nvPr/>
            </p:nvCxnSpPr>
            <p:spPr>
              <a:xfrm flipH="1">
                <a:off x="1157515" y="1487174"/>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F9F1F46A-41F4-E641-8069-75F19C562677}"/>
                  </a:ext>
                </a:extLst>
              </p:cNvPr>
              <p:cNvCxnSpPr>
                <a:cxnSpLocks/>
              </p:cNvCxnSpPr>
              <p:nvPr/>
            </p:nvCxnSpPr>
            <p:spPr>
              <a:xfrm flipH="1">
                <a:off x="1157515" y="2894364"/>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28" name="Triangle 427">
                <a:extLst>
                  <a:ext uri="{FF2B5EF4-FFF2-40B4-BE49-F238E27FC236}">
                    <a16:creationId xmlns:a16="http://schemas.microsoft.com/office/drawing/2014/main" id="{8D6E81A0-9EA7-714B-833B-D7734468FEF4}"/>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3" name="Group 472">
              <a:extLst>
                <a:ext uri="{FF2B5EF4-FFF2-40B4-BE49-F238E27FC236}">
                  <a16:creationId xmlns:a16="http://schemas.microsoft.com/office/drawing/2014/main" id="{FFBF7C9F-108D-AE4B-9FB2-378A83DBBB72}"/>
                </a:ext>
              </a:extLst>
            </p:cNvPr>
            <p:cNvGrpSpPr/>
            <p:nvPr/>
          </p:nvGrpSpPr>
          <p:grpSpPr>
            <a:xfrm rot="10800000" flipH="1">
              <a:off x="7257375" y="2525875"/>
              <a:ext cx="59007" cy="409776"/>
              <a:chOff x="1153057" y="1364274"/>
              <a:chExt cx="242325" cy="1682868"/>
            </a:xfrm>
            <a:solidFill>
              <a:schemeClr val="accent3"/>
            </a:solidFill>
          </p:grpSpPr>
          <p:cxnSp>
            <p:nvCxnSpPr>
              <p:cNvPr id="474" name="Straight Connector 473">
                <a:extLst>
                  <a:ext uri="{FF2B5EF4-FFF2-40B4-BE49-F238E27FC236}">
                    <a16:creationId xmlns:a16="http://schemas.microsoft.com/office/drawing/2014/main" id="{0DF7B531-EF9F-D44D-908F-3E3D73B8ED56}"/>
                  </a:ext>
                </a:extLst>
              </p:cNvPr>
              <p:cNvCxnSpPr>
                <a:cxnSpLocks/>
              </p:cNvCxnSpPr>
              <p:nvPr/>
            </p:nvCxnSpPr>
            <p:spPr>
              <a:xfrm rot="10800000" flipH="1" flipV="1">
                <a:off x="1274084" y="1364274"/>
                <a:ext cx="0" cy="1682868"/>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D28A2A85-E0C2-324C-8B92-E8311865431F}"/>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BC4AB02B-42EC-804F-B90B-92C92E8B4D4D}"/>
                  </a:ext>
                </a:extLst>
              </p:cNvPr>
              <p:cNvCxnSpPr>
                <a:cxnSpLocks/>
              </p:cNvCxnSpPr>
              <p:nvPr/>
            </p:nvCxnSpPr>
            <p:spPr>
              <a:xfrm flipH="1">
                <a:off x="1157515" y="304582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77" name="Triangle 476">
                <a:extLst>
                  <a:ext uri="{FF2B5EF4-FFF2-40B4-BE49-F238E27FC236}">
                    <a16:creationId xmlns:a16="http://schemas.microsoft.com/office/drawing/2014/main" id="{5EB058AF-BA57-D841-8D91-DB5D5F6BB63D}"/>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95" name="Group 494">
              <a:extLst>
                <a:ext uri="{FF2B5EF4-FFF2-40B4-BE49-F238E27FC236}">
                  <a16:creationId xmlns:a16="http://schemas.microsoft.com/office/drawing/2014/main" id="{1E01A4C5-713B-5442-A2E0-6D222160395E}"/>
                </a:ext>
              </a:extLst>
            </p:cNvPr>
            <p:cNvGrpSpPr/>
            <p:nvPr/>
          </p:nvGrpSpPr>
          <p:grpSpPr>
            <a:xfrm rot="10800000" flipH="1">
              <a:off x="7705664" y="2460311"/>
              <a:ext cx="59007" cy="483535"/>
              <a:chOff x="1153057" y="1179157"/>
              <a:chExt cx="242325" cy="1985781"/>
            </a:xfrm>
            <a:solidFill>
              <a:schemeClr val="accent3"/>
            </a:solidFill>
          </p:grpSpPr>
          <p:cxnSp>
            <p:nvCxnSpPr>
              <p:cNvPr id="496" name="Straight Connector 495">
                <a:extLst>
                  <a:ext uri="{FF2B5EF4-FFF2-40B4-BE49-F238E27FC236}">
                    <a16:creationId xmlns:a16="http://schemas.microsoft.com/office/drawing/2014/main" id="{59E97E04-F5CF-8945-80E0-6AE118ADFC12}"/>
                  </a:ext>
                </a:extLst>
              </p:cNvPr>
              <p:cNvCxnSpPr>
                <a:cxnSpLocks/>
              </p:cNvCxnSpPr>
              <p:nvPr/>
            </p:nvCxnSpPr>
            <p:spPr>
              <a:xfrm rot="10800000" flipH="1" flipV="1">
                <a:off x="1274084" y="1179157"/>
                <a:ext cx="0" cy="1985781"/>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97" name="Straight Connector 496">
                <a:extLst>
                  <a:ext uri="{FF2B5EF4-FFF2-40B4-BE49-F238E27FC236}">
                    <a16:creationId xmlns:a16="http://schemas.microsoft.com/office/drawing/2014/main" id="{D9EE71C0-C582-6C46-9607-3BEC5FD9A074}"/>
                  </a:ext>
                </a:extLst>
              </p:cNvPr>
              <p:cNvCxnSpPr>
                <a:cxnSpLocks/>
              </p:cNvCxnSpPr>
              <p:nvPr/>
            </p:nvCxnSpPr>
            <p:spPr>
              <a:xfrm flipH="1">
                <a:off x="1157515" y="1184256"/>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98" name="Straight Connector 497">
                <a:extLst>
                  <a:ext uri="{FF2B5EF4-FFF2-40B4-BE49-F238E27FC236}">
                    <a16:creationId xmlns:a16="http://schemas.microsoft.com/office/drawing/2014/main" id="{28B90CA2-6A80-8E4B-A377-32296DAC6486}"/>
                  </a:ext>
                </a:extLst>
              </p:cNvPr>
              <p:cNvCxnSpPr>
                <a:cxnSpLocks/>
              </p:cNvCxnSpPr>
              <p:nvPr/>
            </p:nvCxnSpPr>
            <p:spPr>
              <a:xfrm flipH="1">
                <a:off x="1157515" y="316362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99" name="Triangle 498">
                <a:extLst>
                  <a:ext uri="{FF2B5EF4-FFF2-40B4-BE49-F238E27FC236}">
                    <a16:creationId xmlns:a16="http://schemas.microsoft.com/office/drawing/2014/main" id="{D1E369C7-BEE0-E549-8A10-2C28E9070645}"/>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17" name="Group 516">
              <a:extLst>
                <a:ext uri="{FF2B5EF4-FFF2-40B4-BE49-F238E27FC236}">
                  <a16:creationId xmlns:a16="http://schemas.microsoft.com/office/drawing/2014/main" id="{8CFAA545-FC54-A844-9767-F835AB7A883B}"/>
                </a:ext>
              </a:extLst>
            </p:cNvPr>
            <p:cNvGrpSpPr/>
            <p:nvPr/>
          </p:nvGrpSpPr>
          <p:grpSpPr>
            <a:xfrm rot="10800000" flipH="1">
              <a:off x="8153953" y="2634209"/>
              <a:ext cx="59007" cy="405357"/>
              <a:chOff x="1153057" y="1364274"/>
              <a:chExt cx="242325" cy="1664720"/>
            </a:xfrm>
            <a:solidFill>
              <a:schemeClr val="accent3"/>
            </a:solidFill>
          </p:grpSpPr>
          <p:cxnSp>
            <p:nvCxnSpPr>
              <p:cNvPr id="518" name="Straight Connector 517">
                <a:extLst>
                  <a:ext uri="{FF2B5EF4-FFF2-40B4-BE49-F238E27FC236}">
                    <a16:creationId xmlns:a16="http://schemas.microsoft.com/office/drawing/2014/main" id="{965CFAA1-6B50-934A-8035-0FE552E36FDC}"/>
                  </a:ext>
                </a:extLst>
              </p:cNvPr>
              <p:cNvCxnSpPr>
                <a:cxnSpLocks/>
              </p:cNvCxnSpPr>
              <p:nvPr/>
            </p:nvCxnSpPr>
            <p:spPr>
              <a:xfrm rot="10800000" flipH="1" flipV="1">
                <a:off x="1274084" y="1364274"/>
                <a:ext cx="0" cy="1655259"/>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19" name="Straight Connector 518">
                <a:extLst>
                  <a:ext uri="{FF2B5EF4-FFF2-40B4-BE49-F238E27FC236}">
                    <a16:creationId xmlns:a16="http://schemas.microsoft.com/office/drawing/2014/main" id="{11CD72B5-8177-2F45-96DD-BFB8CC229A1F}"/>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20" name="Straight Connector 519">
                <a:extLst>
                  <a:ext uri="{FF2B5EF4-FFF2-40B4-BE49-F238E27FC236}">
                    <a16:creationId xmlns:a16="http://schemas.microsoft.com/office/drawing/2014/main" id="{7843780D-F830-5748-859B-34F7C55CA676}"/>
                  </a:ext>
                </a:extLst>
              </p:cNvPr>
              <p:cNvCxnSpPr>
                <a:cxnSpLocks/>
              </p:cNvCxnSpPr>
              <p:nvPr/>
            </p:nvCxnSpPr>
            <p:spPr>
              <a:xfrm flipH="1">
                <a:off x="1157515" y="3028994"/>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21" name="Triangle 520">
                <a:extLst>
                  <a:ext uri="{FF2B5EF4-FFF2-40B4-BE49-F238E27FC236}">
                    <a16:creationId xmlns:a16="http://schemas.microsoft.com/office/drawing/2014/main" id="{F4110B3B-8AE5-3C40-9D39-681267DE4A3A}"/>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39" name="Group 538">
              <a:extLst>
                <a:ext uri="{FF2B5EF4-FFF2-40B4-BE49-F238E27FC236}">
                  <a16:creationId xmlns:a16="http://schemas.microsoft.com/office/drawing/2014/main" id="{1CAA09F1-56C8-0147-8623-FAD7A8C11EF4}"/>
                </a:ext>
              </a:extLst>
            </p:cNvPr>
            <p:cNvGrpSpPr/>
            <p:nvPr/>
          </p:nvGrpSpPr>
          <p:grpSpPr>
            <a:xfrm rot="10800000" flipH="1">
              <a:off x="8610437" y="2523571"/>
              <a:ext cx="59007" cy="421748"/>
              <a:chOff x="1153057" y="1364274"/>
              <a:chExt cx="242325" cy="1732035"/>
            </a:xfrm>
            <a:solidFill>
              <a:schemeClr val="accent3"/>
            </a:solidFill>
          </p:grpSpPr>
          <p:cxnSp>
            <p:nvCxnSpPr>
              <p:cNvPr id="540" name="Straight Connector 539">
                <a:extLst>
                  <a:ext uri="{FF2B5EF4-FFF2-40B4-BE49-F238E27FC236}">
                    <a16:creationId xmlns:a16="http://schemas.microsoft.com/office/drawing/2014/main" id="{F7B48002-30F7-E64F-9A57-7D97D0F21185}"/>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DDAD966A-A85D-DA4B-9AA1-1C3B139A3064}"/>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F926AC52-413C-C24B-8E61-E432BC3AE158}"/>
                  </a:ext>
                </a:extLst>
              </p:cNvPr>
              <p:cNvCxnSpPr>
                <a:cxnSpLocks/>
              </p:cNvCxnSpPr>
              <p:nvPr/>
            </p:nvCxnSpPr>
            <p:spPr>
              <a:xfrm flipH="1">
                <a:off x="1157515" y="3096309"/>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43" name="Triangle 542">
                <a:extLst>
                  <a:ext uri="{FF2B5EF4-FFF2-40B4-BE49-F238E27FC236}">
                    <a16:creationId xmlns:a16="http://schemas.microsoft.com/office/drawing/2014/main" id="{B5BB3E8C-509F-DC49-8231-FF3BDDEDE62D}"/>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61" name="Group 560">
              <a:extLst>
                <a:ext uri="{FF2B5EF4-FFF2-40B4-BE49-F238E27FC236}">
                  <a16:creationId xmlns:a16="http://schemas.microsoft.com/office/drawing/2014/main" id="{654D29B3-288B-C948-891F-FBF743BA0941}"/>
                </a:ext>
              </a:extLst>
            </p:cNvPr>
            <p:cNvGrpSpPr/>
            <p:nvPr/>
          </p:nvGrpSpPr>
          <p:grpSpPr>
            <a:xfrm rot="10800000" flipH="1">
              <a:off x="9062824" y="2275912"/>
              <a:ext cx="59007" cy="479437"/>
              <a:chOff x="1153057" y="1252520"/>
              <a:chExt cx="242325" cy="1968954"/>
            </a:xfrm>
            <a:solidFill>
              <a:schemeClr val="accent3"/>
            </a:solidFill>
          </p:grpSpPr>
          <p:cxnSp>
            <p:nvCxnSpPr>
              <p:cNvPr id="562" name="Straight Connector 561">
                <a:extLst>
                  <a:ext uri="{FF2B5EF4-FFF2-40B4-BE49-F238E27FC236}">
                    <a16:creationId xmlns:a16="http://schemas.microsoft.com/office/drawing/2014/main" id="{C0A54AC4-C59D-5E4B-8027-0606F7FB195E}"/>
                  </a:ext>
                </a:extLst>
              </p:cNvPr>
              <p:cNvCxnSpPr>
                <a:cxnSpLocks/>
              </p:cNvCxnSpPr>
              <p:nvPr/>
            </p:nvCxnSpPr>
            <p:spPr>
              <a:xfrm rot="10800000" flipH="1" flipV="1">
                <a:off x="1274084" y="1252520"/>
                <a:ext cx="0" cy="1968954"/>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F165F3EB-ED7B-9F45-837B-1AD3546C4561}"/>
                  </a:ext>
                </a:extLst>
              </p:cNvPr>
              <p:cNvCxnSpPr>
                <a:cxnSpLocks/>
              </p:cNvCxnSpPr>
              <p:nvPr/>
            </p:nvCxnSpPr>
            <p:spPr>
              <a:xfrm flipH="1">
                <a:off x="1157515" y="1268400"/>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79B0BF4B-0F6C-1543-8250-5CC828A4CBB7}"/>
                  </a:ext>
                </a:extLst>
              </p:cNvPr>
              <p:cNvCxnSpPr>
                <a:cxnSpLocks/>
              </p:cNvCxnSpPr>
              <p:nvPr/>
            </p:nvCxnSpPr>
            <p:spPr>
              <a:xfrm flipH="1">
                <a:off x="1157515" y="319728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65" name="Triangle 564">
                <a:extLst>
                  <a:ext uri="{FF2B5EF4-FFF2-40B4-BE49-F238E27FC236}">
                    <a16:creationId xmlns:a16="http://schemas.microsoft.com/office/drawing/2014/main" id="{9658C900-A750-3749-89FC-0C2E03325B81}"/>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83" name="Group 582">
              <a:extLst>
                <a:ext uri="{FF2B5EF4-FFF2-40B4-BE49-F238E27FC236}">
                  <a16:creationId xmlns:a16="http://schemas.microsoft.com/office/drawing/2014/main" id="{DDF11020-C543-A84E-912D-1C345A62B60A}"/>
                </a:ext>
              </a:extLst>
            </p:cNvPr>
            <p:cNvGrpSpPr/>
            <p:nvPr/>
          </p:nvGrpSpPr>
          <p:grpSpPr>
            <a:xfrm rot="10800000" flipH="1">
              <a:off x="9515210" y="2521778"/>
              <a:ext cx="59007" cy="394858"/>
              <a:chOff x="1153057" y="1364274"/>
              <a:chExt cx="242325" cy="1621602"/>
            </a:xfrm>
            <a:solidFill>
              <a:schemeClr val="accent3"/>
            </a:solidFill>
          </p:grpSpPr>
          <p:cxnSp>
            <p:nvCxnSpPr>
              <p:cNvPr id="584" name="Straight Connector 583">
                <a:extLst>
                  <a:ext uri="{FF2B5EF4-FFF2-40B4-BE49-F238E27FC236}">
                    <a16:creationId xmlns:a16="http://schemas.microsoft.com/office/drawing/2014/main" id="{4B060C7C-6DA3-B246-862D-001A53A31163}"/>
                  </a:ext>
                </a:extLst>
              </p:cNvPr>
              <p:cNvCxnSpPr>
                <a:cxnSpLocks/>
              </p:cNvCxnSpPr>
              <p:nvPr/>
            </p:nvCxnSpPr>
            <p:spPr>
              <a:xfrm rot="10800000" flipH="1" flipV="1">
                <a:off x="1274084" y="1364274"/>
                <a:ext cx="0" cy="1621602"/>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85" name="Straight Connector 584">
                <a:extLst>
                  <a:ext uri="{FF2B5EF4-FFF2-40B4-BE49-F238E27FC236}">
                    <a16:creationId xmlns:a16="http://schemas.microsoft.com/office/drawing/2014/main" id="{07929687-5868-0B49-9442-8EE6FEB6E331}"/>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86" name="Straight Connector 585">
                <a:extLst>
                  <a:ext uri="{FF2B5EF4-FFF2-40B4-BE49-F238E27FC236}">
                    <a16:creationId xmlns:a16="http://schemas.microsoft.com/office/drawing/2014/main" id="{BFE80981-6D2B-F24E-BAC2-EC16C726B9C8}"/>
                  </a:ext>
                </a:extLst>
              </p:cNvPr>
              <p:cNvCxnSpPr>
                <a:cxnSpLocks/>
              </p:cNvCxnSpPr>
              <p:nvPr/>
            </p:nvCxnSpPr>
            <p:spPr>
              <a:xfrm flipH="1">
                <a:off x="1157515" y="2978508"/>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87" name="Triangle 586">
                <a:extLst>
                  <a:ext uri="{FF2B5EF4-FFF2-40B4-BE49-F238E27FC236}">
                    <a16:creationId xmlns:a16="http://schemas.microsoft.com/office/drawing/2014/main" id="{4D91BDF7-E6F7-E249-B28D-4F2D381BA931}"/>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05" name="Group 604">
              <a:extLst>
                <a:ext uri="{FF2B5EF4-FFF2-40B4-BE49-F238E27FC236}">
                  <a16:creationId xmlns:a16="http://schemas.microsoft.com/office/drawing/2014/main" id="{FC65E343-1C6F-DF41-B0C3-7CB3AC04B552}"/>
                </a:ext>
              </a:extLst>
            </p:cNvPr>
            <p:cNvGrpSpPr/>
            <p:nvPr/>
          </p:nvGrpSpPr>
          <p:grpSpPr>
            <a:xfrm rot="10800000" flipH="1">
              <a:off x="9971695" y="2476702"/>
              <a:ext cx="59007" cy="386663"/>
              <a:chOff x="1153057" y="1364274"/>
              <a:chExt cx="242325" cy="1587944"/>
            </a:xfrm>
            <a:solidFill>
              <a:schemeClr val="accent3"/>
            </a:solidFill>
          </p:grpSpPr>
          <p:cxnSp>
            <p:nvCxnSpPr>
              <p:cNvPr id="606" name="Straight Connector 605">
                <a:extLst>
                  <a:ext uri="{FF2B5EF4-FFF2-40B4-BE49-F238E27FC236}">
                    <a16:creationId xmlns:a16="http://schemas.microsoft.com/office/drawing/2014/main" id="{5958C9D0-A541-444A-8E78-0CCA49005E38}"/>
                  </a:ext>
                </a:extLst>
              </p:cNvPr>
              <p:cNvCxnSpPr>
                <a:cxnSpLocks/>
              </p:cNvCxnSpPr>
              <p:nvPr/>
            </p:nvCxnSpPr>
            <p:spPr>
              <a:xfrm rot="10800000" flipH="1" flipV="1">
                <a:off x="1274084" y="1364274"/>
                <a:ext cx="0" cy="1587944"/>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07" name="Straight Connector 606">
                <a:extLst>
                  <a:ext uri="{FF2B5EF4-FFF2-40B4-BE49-F238E27FC236}">
                    <a16:creationId xmlns:a16="http://schemas.microsoft.com/office/drawing/2014/main" id="{A13E7D40-6F12-1342-BA59-B5744B72EE60}"/>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08" name="Straight Connector 607">
                <a:extLst>
                  <a:ext uri="{FF2B5EF4-FFF2-40B4-BE49-F238E27FC236}">
                    <a16:creationId xmlns:a16="http://schemas.microsoft.com/office/drawing/2014/main" id="{EB3B5C94-D58A-0748-BED4-4761F8F40C8A}"/>
                  </a:ext>
                </a:extLst>
              </p:cNvPr>
              <p:cNvCxnSpPr>
                <a:cxnSpLocks/>
              </p:cNvCxnSpPr>
              <p:nvPr/>
            </p:nvCxnSpPr>
            <p:spPr>
              <a:xfrm flipH="1">
                <a:off x="1157515" y="291119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09" name="Triangle 608">
                <a:extLst>
                  <a:ext uri="{FF2B5EF4-FFF2-40B4-BE49-F238E27FC236}">
                    <a16:creationId xmlns:a16="http://schemas.microsoft.com/office/drawing/2014/main" id="{508000D3-0F76-CE4D-AB57-110F84678EB8}"/>
                  </a:ext>
                </a:extLst>
              </p:cNvPr>
              <p:cNvSpPr/>
              <p:nvPr/>
            </p:nvSpPr>
            <p:spPr>
              <a:xfrm>
                <a:off x="1153057" y="2062233"/>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27" name="Group 626">
              <a:extLst>
                <a:ext uri="{FF2B5EF4-FFF2-40B4-BE49-F238E27FC236}">
                  <a16:creationId xmlns:a16="http://schemas.microsoft.com/office/drawing/2014/main" id="{EE0EDB64-DAC4-3649-9647-BF9A2E90D704}"/>
                </a:ext>
              </a:extLst>
            </p:cNvPr>
            <p:cNvGrpSpPr/>
            <p:nvPr/>
          </p:nvGrpSpPr>
          <p:grpSpPr>
            <a:xfrm rot="10800000" flipH="1">
              <a:off x="10549799" y="2449811"/>
              <a:ext cx="59007" cy="421748"/>
              <a:chOff x="1153057" y="1364274"/>
              <a:chExt cx="242325" cy="1732035"/>
            </a:xfrm>
            <a:solidFill>
              <a:schemeClr val="accent3"/>
            </a:solidFill>
          </p:grpSpPr>
          <p:cxnSp>
            <p:nvCxnSpPr>
              <p:cNvPr id="628" name="Straight Connector 627">
                <a:extLst>
                  <a:ext uri="{FF2B5EF4-FFF2-40B4-BE49-F238E27FC236}">
                    <a16:creationId xmlns:a16="http://schemas.microsoft.com/office/drawing/2014/main" id="{A637DA00-F660-A245-9F01-8CA8D9D90F14}"/>
                  </a:ext>
                </a:extLst>
              </p:cNvPr>
              <p:cNvCxnSpPr>
                <a:cxnSpLocks/>
              </p:cNvCxnSpPr>
              <p:nvPr/>
            </p:nvCxnSpPr>
            <p:spPr>
              <a:xfrm rot="10800000" flipH="1" flipV="1">
                <a:off x="1274084" y="1364274"/>
                <a:ext cx="0" cy="1716526"/>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29" name="Straight Connector 628">
                <a:extLst>
                  <a:ext uri="{FF2B5EF4-FFF2-40B4-BE49-F238E27FC236}">
                    <a16:creationId xmlns:a16="http://schemas.microsoft.com/office/drawing/2014/main" id="{B969C5D3-4CB0-BB4A-993D-D4D6EED74974}"/>
                  </a:ext>
                </a:extLst>
              </p:cNvPr>
              <p:cNvCxnSpPr>
                <a:cxnSpLocks/>
              </p:cNvCxnSpPr>
              <p:nvPr/>
            </p:nvCxnSpPr>
            <p:spPr>
              <a:xfrm flipH="1">
                <a:off x="1157515" y="1369373"/>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30" name="Straight Connector 629">
                <a:extLst>
                  <a:ext uri="{FF2B5EF4-FFF2-40B4-BE49-F238E27FC236}">
                    <a16:creationId xmlns:a16="http://schemas.microsoft.com/office/drawing/2014/main" id="{AD18FC31-8650-054D-9A6A-80903C9F1CCF}"/>
                  </a:ext>
                </a:extLst>
              </p:cNvPr>
              <p:cNvCxnSpPr>
                <a:cxnSpLocks/>
              </p:cNvCxnSpPr>
              <p:nvPr/>
            </p:nvCxnSpPr>
            <p:spPr>
              <a:xfrm flipH="1">
                <a:off x="1157515" y="3096309"/>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1" name="Triangle 630">
                <a:extLst>
                  <a:ext uri="{FF2B5EF4-FFF2-40B4-BE49-F238E27FC236}">
                    <a16:creationId xmlns:a16="http://schemas.microsoft.com/office/drawing/2014/main" id="{40E92FE4-EBDB-BB47-B7CF-BB18ED8C9497}"/>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49" name="Group 648">
              <a:extLst>
                <a:ext uri="{FF2B5EF4-FFF2-40B4-BE49-F238E27FC236}">
                  <a16:creationId xmlns:a16="http://schemas.microsoft.com/office/drawing/2014/main" id="{A14AC463-58A1-A24B-BBE2-00D5DE8AE507}"/>
                </a:ext>
              </a:extLst>
            </p:cNvPr>
            <p:cNvGrpSpPr/>
            <p:nvPr/>
          </p:nvGrpSpPr>
          <p:grpSpPr>
            <a:xfrm rot="10800000" flipH="1">
              <a:off x="11115611" y="2525876"/>
              <a:ext cx="59007" cy="385420"/>
              <a:chOff x="1153057" y="1436688"/>
              <a:chExt cx="242325" cy="1582839"/>
            </a:xfrm>
            <a:solidFill>
              <a:schemeClr val="accent3"/>
            </a:solidFill>
          </p:grpSpPr>
          <p:cxnSp>
            <p:nvCxnSpPr>
              <p:cNvPr id="650" name="Straight Connector 649">
                <a:extLst>
                  <a:ext uri="{FF2B5EF4-FFF2-40B4-BE49-F238E27FC236}">
                    <a16:creationId xmlns:a16="http://schemas.microsoft.com/office/drawing/2014/main" id="{4217F06A-F958-D14C-A975-74C8016506EF}"/>
                  </a:ext>
                </a:extLst>
              </p:cNvPr>
              <p:cNvCxnSpPr>
                <a:cxnSpLocks/>
              </p:cNvCxnSpPr>
              <p:nvPr/>
            </p:nvCxnSpPr>
            <p:spPr>
              <a:xfrm rot="10800000" flipH="1" flipV="1">
                <a:off x="1274084" y="1437636"/>
                <a:ext cx="0" cy="1581891"/>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51" name="Straight Connector 650">
                <a:extLst>
                  <a:ext uri="{FF2B5EF4-FFF2-40B4-BE49-F238E27FC236}">
                    <a16:creationId xmlns:a16="http://schemas.microsoft.com/office/drawing/2014/main" id="{EA9422C2-CE61-FC47-A1E2-088A878B3BFA}"/>
                  </a:ext>
                </a:extLst>
              </p:cNvPr>
              <p:cNvCxnSpPr>
                <a:cxnSpLocks/>
              </p:cNvCxnSpPr>
              <p:nvPr/>
            </p:nvCxnSpPr>
            <p:spPr>
              <a:xfrm flipH="1">
                <a:off x="1157515" y="1436688"/>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52" name="Straight Connector 651">
                <a:extLst>
                  <a:ext uri="{FF2B5EF4-FFF2-40B4-BE49-F238E27FC236}">
                    <a16:creationId xmlns:a16="http://schemas.microsoft.com/office/drawing/2014/main" id="{68C969B3-08CC-1B49-A694-ABE6F7CB31C5}"/>
                  </a:ext>
                </a:extLst>
              </p:cNvPr>
              <p:cNvCxnSpPr>
                <a:cxnSpLocks/>
              </p:cNvCxnSpPr>
              <p:nvPr/>
            </p:nvCxnSpPr>
            <p:spPr>
              <a:xfrm flipH="1">
                <a:off x="1157515" y="2995337"/>
                <a:ext cx="233145" cy="0"/>
              </a:xfrm>
              <a:prstGeom prst="line">
                <a:avLst/>
              </a:prstGeom>
              <a:grpFill/>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3" name="Triangle 652">
                <a:extLst>
                  <a:ext uri="{FF2B5EF4-FFF2-40B4-BE49-F238E27FC236}">
                    <a16:creationId xmlns:a16="http://schemas.microsoft.com/office/drawing/2014/main" id="{186FDF48-8753-1A44-8700-5950BEE42357}"/>
                  </a:ext>
                </a:extLst>
              </p:cNvPr>
              <p:cNvSpPr/>
              <p:nvPr/>
            </p:nvSpPr>
            <p:spPr>
              <a:xfrm>
                <a:off x="1153057" y="2112719"/>
                <a:ext cx="242325" cy="249600"/>
              </a:xfrm>
              <a:prstGeom prst="triangl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algn="ct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sp>
        <p:nvSpPr>
          <p:cNvPr id="3" name="TextBox 2">
            <a:extLst>
              <a:ext uri="{FF2B5EF4-FFF2-40B4-BE49-F238E27FC236}">
                <a16:creationId xmlns:a16="http://schemas.microsoft.com/office/drawing/2014/main" id="{0CD52C2A-8F2D-4821-ABED-CEADAABCC84F}"/>
              </a:ext>
            </a:extLst>
          </p:cNvPr>
          <p:cNvSpPr txBox="1"/>
          <p:nvPr/>
        </p:nvSpPr>
        <p:spPr>
          <a:xfrm>
            <a:off x="11282646" y="2563245"/>
            <a:ext cx="494982" cy="266887"/>
          </a:xfrm>
          <a:prstGeom prst="rect">
            <a:avLst/>
          </a:prstGeom>
          <a:noFill/>
          <a:ln w="19050">
            <a:noFill/>
          </a:ln>
        </p:spPr>
        <p:txBody>
          <a:bodyPr wrap="none" lIns="0" tIns="0" rIns="0" bIns="0" rtlCol="0">
            <a:spAutoFit/>
          </a:bodyPr>
          <a:lstStyle/>
          <a:p>
            <a:pPr algn="l">
              <a:lnSpc>
                <a:spcPct val="120000"/>
              </a:lnSpc>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0.04%</a:t>
            </a:r>
          </a:p>
        </p:txBody>
      </p:sp>
      <p:sp>
        <p:nvSpPr>
          <p:cNvPr id="685" name="TextBox 684">
            <a:extLst>
              <a:ext uri="{FF2B5EF4-FFF2-40B4-BE49-F238E27FC236}">
                <a16:creationId xmlns:a16="http://schemas.microsoft.com/office/drawing/2014/main" id="{3A1A677B-EFBA-44A0-A475-456797C2EE9F}"/>
              </a:ext>
            </a:extLst>
          </p:cNvPr>
          <p:cNvSpPr txBox="1"/>
          <p:nvPr/>
        </p:nvSpPr>
        <p:spPr>
          <a:xfrm>
            <a:off x="11212931" y="3223138"/>
            <a:ext cx="676467" cy="275717"/>
          </a:xfrm>
          <a:prstGeom prst="rect">
            <a:avLst/>
          </a:prstGeom>
          <a:noFill/>
        </p:spPr>
        <p:txBody>
          <a:bodyPr wrap="none" lIns="0" tIns="0" rIns="0" bIns="0" rtlCol="0">
            <a:spAutoFit/>
          </a:bodyPr>
          <a:lstStyle/>
          <a:p>
            <a:pPr algn="l">
              <a:lnSpc>
                <a:spcPct val="120000"/>
              </a:lnSpc>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-0.72%*</a:t>
            </a:r>
          </a:p>
        </p:txBody>
      </p:sp>
      <p:sp>
        <p:nvSpPr>
          <p:cNvPr id="686" name="TextBox 685">
            <a:extLst>
              <a:ext uri="{FF2B5EF4-FFF2-40B4-BE49-F238E27FC236}">
                <a16:creationId xmlns:a16="http://schemas.microsoft.com/office/drawing/2014/main" id="{BE92BC9C-0CC8-46F2-AEF9-DDB40C543380}"/>
              </a:ext>
            </a:extLst>
          </p:cNvPr>
          <p:cNvSpPr txBox="1"/>
          <p:nvPr/>
        </p:nvSpPr>
        <p:spPr>
          <a:xfrm>
            <a:off x="11203007" y="4003234"/>
            <a:ext cx="676467" cy="275717"/>
          </a:xfrm>
          <a:prstGeom prst="rect">
            <a:avLst/>
          </a:prstGeom>
          <a:noFill/>
        </p:spPr>
        <p:txBody>
          <a:bodyPr wrap="none" lIns="0" tIns="0" rIns="0" bIns="0" rtlCol="0">
            <a:spAutoFit/>
          </a:bodyPr>
          <a:lstStyle/>
          <a:p>
            <a:pPr algn="l">
              <a:lnSpc>
                <a:spcPct val="120000"/>
              </a:lnSpc>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-1.28%*</a:t>
            </a:r>
          </a:p>
        </p:txBody>
      </p:sp>
      <p:sp>
        <p:nvSpPr>
          <p:cNvPr id="687" name="TextBox 686">
            <a:extLst>
              <a:ext uri="{FF2B5EF4-FFF2-40B4-BE49-F238E27FC236}">
                <a16:creationId xmlns:a16="http://schemas.microsoft.com/office/drawing/2014/main" id="{B53771D3-5383-4F31-8B09-7CCBF6EEF459}"/>
              </a:ext>
            </a:extLst>
          </p:cNvPr>
          <p:cNvSpPr txBox="1"/>
          <p:nvPr/>
        </p:nvSpPr>
        <p:spPr>
          <a:xfrm>
            <a:off x="11203007" y="3783844"/>
            <a:ext cx="676467" cy="275717"/>
          </a:xfrm>
          <a:prstGeom prst="rect">
            <a:avLst/>
          </a:prstGeom>
          <a:noFill/>
        </p:spPr>
        <p:txBody>
          <a:bodyPr wrap="none" lIns="0" tIns="0" rIns="0" bIns="0" rtlCol="0">
            <a:spAutoFit/>
          </a:bodyPr>
          <a:lstStyle/>
          <a:p>
            <a:pPr algn="l">
              <a:lnSpc>
                <a:spcPct val="120000"/>
              </a:lnSpc>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-1.22%*</a:t>
            </a:r>
          </a:p>
        </p:txBody>
      </p:sp>
      <p:sp>
        <p:nvSpPr>
          <p:cNvPr id="689" name="TextBox 688">
            <a:extLst>
              <a:ext uri="{FF2B5EF4-FFF2-40B4-BE49-F238E27FC236}">
                <a16:creationId xmlns:a16="http://schemas.microsoft.com/office/drawing/2014/main" id="{C208E375-B086-4AA7-A81F-E2CFFD73714B}"/>
              </a:ext>
            </a:extLst>
          </p:cNvPr>
          <p:cNvSpPr txBox="1"/>
          <p:nvPr/>
        </p:nvSpPr>
        <p:spPr>
          <a:xfrm>
            <a:off x="10928326" y="1960759"/>
            <a:ext cx="1263673" cy="492443"/>
          </a:xfrm>
          <a:prstGeom prst="rect">
            <a:avLst/>
          </a:prstGeom>
          <a:noFill/>
        </p:spPr>
        <p:txBody>
          <a:bodyPr wrap="square" lIns="0" tIns="0" rIns="0" bIns="0" rtlCol="0">
            <a:spAutoFit/>
          </a:bodyPr>
          <a:lstStyle/>
          <a:p>
            <a:pPr algn="ct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Change from </a:t>
            </a:r>
            <a:b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BL (%)</a:t>
            </a:r>
          </a:p>
        </p:txBody>
      </p:sp>
      <p:sp>
        <p:nvSpPr>
          <p:cNvPr id="42" name="TextBox 41">
            <a:extLst>
              <a:ext uri="{FF2B5EF4-FFF2-40B4-BE49-F238E27FC236}">
                <a16:creationId xmlns:a16="http://schemas.microsoft.com/office/drawing/2014/main" id="{14C8AE70-433A-47F0-9DFE-575883CBC8D8}"/>
              </a:ext>
            </a:extLst>
          </p:cNvPr>
          <p:cNvSpPr txBox="1"/>
          <p:nvPr/>
        </p:nvSpPr>
        <p:spPr>
          <a:xfrm rot="16200000">
            <a:off x="4980378" y="3266415"/>
            <a:ext cx="2707474" cy="275717"/>
          </a:xfrm>
          <a:prstGeom prst="rect">
            <a:avLst/>
          </a:prstGeom>
          <a:noFill/>
        </p:spPr>
        <p:txBody>
          <a:bodyPr wrap="square" lIns="0" tIns="0" rIns="0" bIns="0" rtlCol="0">
            <a:spAutoFit/>
          </a:bodyPr>
          <a:lstStyle/>
          <a:p>
            <a:pPr algn="ctr" defTabSz="914332">
              <a:lnSpc>
                <a:spcPct val="120000"/>
              </a:lnSpc>
            </a:pPr>
            <a:r>
              <a:rPr lang="en-GB" sz="1600" b="1" dirty="0">
                <a:solidFill>
                  <a:schemeClr val="bg1"/>
                </a:solidFill>
                <a:latin typeface="Calibri" panose="020F0502020204030204" pitchFamily="34" charset="0"/>
                <a:ea typeface="Calibri" panose="020F0502020204030204" pitchFamily="34" charset="0"/>
                <a:cs typeface="Calibri" panose="020F0502020204030204" pitchFamily="34" charset="0"/>
              </a:rPr>
              <a:t>A1C (%)</a:t>
            </a:r>
          </a:p>
        </p:txBody>
      </p:sp>
      <p:sp>
        <p:nvSpPr>
          <p:cNvPr id="6" name="Text Placeholder 2">
            <a:extLst>
              <a:ext uri="{FF2B5EF4-FFF2-40B4-BE49-F238E27FC236}">
                <a16:creationId xmlns:a16="http://schemas.microsoft.com/office/drawing/2014/main" id="{02038A1D-D0A4-955D-CBEC-16D457F11F3D}"/>
              </a:ext>
            </a:extLst>
          </p:cNvPr>
          <p:cNvSpPr txBox="1">
            <a:spLocks/>
          </p:cNvSpPr>
          <p:nvPr/>
        </p:nvSpPr>
        <p:spPr>
          <a:xfrm>
            <a:off x="497369" y="6420364"/>
            <a:ext cx="2906928" cy="244954"/>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lang="en-GB" sz="1067" i="1"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i="0" dirty="0">
                <a:solidFill>
                  <a:schemeClr val="bg2"/>
                </a:solidFill>
              </a:rPr>
              <a:t>Newsome. NEJM. 2021;384:1113.</a:t>
            </a:r>
          </a:p>
        </p:txBody>
      </p:sp>
      <p:sp>
        <p:nvSpPr>
          <p:cNvPr id="4" name="TextBox 3">
            <a:extLst>
              <a:ext uri="{FF2B5EF4-FFF2-40B4-BE49-F238E27FC236}">
                <a16:creationId xmlns:a16="http://schemas.microsoft.com/office/drawing/2014/main" id="{0AB853F9-D3C4-3E70-649F-0478D32F19CC}"/>
              </a:ext>
            </a:extLst>
          </p:cNvPr>
          <p:cNvSpPr txBox="1"/>
          <p:nvPr/>
        </p:nvSpPr>
        <p:spPr bwMode="auto">
          <a:xfrm>
            <a:off x="366827" y="6234976"/>
            <a:ext cx="4734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a:t>
            </a:r>
            <a:r>
              <a:rPr lang="en-US" sz="1200" i="1" dirty="0">
                <a:solidFill>
                  <a:schemeClr val="bg1"/>
                </a:solidFill>
              </a:rPr>
              <a:t>P</a:t>
            </a:r>
            <a:r>
              <a:rPr lang="en-US" sz="1200" dirty="0">
                <a:solidFill>
                  <a:schemeClr val="bg1"/>
                </a:solidFill>
              </a:rPr>
              <a:t> &lt;.05 for estimated treatment difference vs placebo.</a:t>
            </a: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8382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latin typeface="+mn-lt"/>
              </a:rPr>
              <a:t>REGENERATE Study: Phase III Trial of Obeticholic Acid in MASH, Interim Efficacy Analysis at 18 Mo</a:t>
            </a:r>
          </a:p>
        </p:txBody>
      </p:sp>
      <p:sp>
        <p:nvSpPr>
          <p:cNvPr id="3" name="Content Placeholder 2"/>
          <p:cNvSpPr>
            <a:spLocks noGrp="1"/>
          </p:cNvSpPr>
          <p:nvPr>
            <p:ph sz="half" idx="1"/>
          </p:nvPr>
        </p:nvSpPr>
        <p:spPr/>
        <p:txBody>
          <a:bodyPr/>
          <a:lstStyle/>
          <a:p>
            <a:r>
              <a:rPr lang="en-US" sz="2400" b="1" dirty="0"/>
              <a:t>Fibrosis improvement </a:t>
            </a:r>
            <a:r>
              <a:rPr lang="en-US" sz="2400" dirty="0"/>
              <a:t>(≥1 stage) and no worsening of MASH in patients (obeticholic acid vs placebo)</a:t>
            </a:r>
          </a:p>
          <a:p>
            <a:pPr lvl="1"/>
            <a:r>
              <a:rPr lang="en-US" sz="2200" dirty="0"/>
              <a:t>10 mg: 18% vs 12% (</a:t>
            </a:r>
            <a:r>
              <a:rPr lang="en-US" sz="2200" i="1" dirty="0"/>
              <a:t>P </a:t>
            </a:r>
            <a:r>
              <a:rPr lang="en-US" sz="2200" dirty="0"/>
              <a:t>&lt;.05)</a:t>
            </a:r>
          </a:p>
          <a:p>
            <a:pPr lvl="1"/>
            <a:r>
              <a:rPr lang="en-US" sz="2200" dirty="0"/>
              <a:t>25 mg: 23% vs 12% (</a:t>
            </a:r>
            <a:r>
              <a:rPr lang="en-US" sz="2200" i="1" dirty="0"/>
              <a:t>P </a:t>
            </a:r>
            <a:r>
              <a:rPr lang="en-US" sz="2200" dirty="0"/>
              <a:t>= .0002) vs placebo</a:t>
            </a:r>
          </a:p>
          <a:p>
            <a:pPr marL="342900" indent="-342900">
              <a:buFont typeface="Arial" panose="020B0604020202020204" pitchFamily="34" charset="0"/>
              <a:buChar char="•"/>
            </a:pPr>
            <a:r>
              <a:rPr lang="en-US" sz="2400" b="1" dirty="0"/>
              <a:t>MASH resolution </a:t>
            </a:r>
            <a:r>
              <a:rPr lang="en-US" sz="2400" dirty="0"/>
              <a:t>with no worsening of fibrosis</a:t>
            </a:r>
          </a:p>
          <a:p>
            <a:pPr lvl="1"/>
            <a:r>
              <a:rPr lang="en-US" sz="2400" dirty="0"/>
              <a:t>No statistical differences between the 3 arms</a:t>
            </a:r>
          </a:p>
        </p:txBody>
      </p:sp>
      <p:sp>
        <p:nvSpPr>
          <p:cNvPr id="21" name="object 48">
            <a:extLst>
              <a:ext uri="{FF2B5EF4-FFF2-40B4-BE49-F238E27FC236}">
                <a16:creationId xmlns:a16="http://schemas.microsoft.com/office/drawing/2014/main" id="{DEEA5E29-BC47-BA4F-93B5-841D10C778F8}"/>
              </a:ext>
            </a:extLst>
          </p:cNvPr>
          <p:cNvSpPr txBox="1"/>
          <p:nvPr/>
        </p:nvSpPr>
        <p:spPr>
          <a:xfrm>
            <a:off x="628685" y="4001400"/>
            <a:ext cx="5320325" cy="1807995"/>
          </a:xfrm>
          <a:prstGeom prst="rect">
            <a:avLst/>
          </a:prstGeom>
          <a:solidFill>
            <a:schemeClr val="accent3">
              <a:lumMod val="20000"/>
              <a:lumOff val="80000"/>
            </a:schemeClr>
          </a:solidFill>
        </p:spPr>
        <p:txBody>
          <a:bodyPr vert="horz" wrap="square" lIns="0" tIns="59055" rIns="0" bIns="0" rtlCol="0">
            <a:spAutoFit/>
          </a:bodyPr>
          <a:lstStyle/>
          <a:p>
            <a:pPr marL="403860" marR="204470" indent="-342900">
              <a:lnSpc>
                <a:spcPts val="3160"/>
              </a:lnSpc>
              <a:spcBef>
                <a:spcPts val="465"/>
              </a:spcBef>
              <a:buClr>
                <a:schemeClr val="bg1"/>
              </a:buClr>
              <a:buFont typeface="Wingdings" panose="05000000000000000000" pitchFamily="2" charset="2"/>
              <a:buChar char="§"/>
              <a:tabLst>
                <a:tab pos="389890" algn="l"/>
                <a:tab pos="390525" algn="l"/>
              </a:tabLst>
            </a:pPr>
            <a:r>
              <a:rPr lang="en-US" sz="2400" b="1" spc="5" dirty="0">
                <a:solidFill>
                  <a:schemeClr val="bg1"/>
                </a:solidFill>
                <a:cs typeface="Trebuchet MS"/>
              </a:rPr>
              <a:t>Pruritus</a:t>
            </a:r>
            <a:r>
              <a:rPr sz="2400" b="1" spc="10" dirty="0">
                <a:solidFill>
                  <a:schemeClr val="bg1"/>
                </a:solidFill>
                <a:cs typeface="Trebuchet MS"/>
              </a:rPr>
              <a:t>: </a:t>
            </a:r>
            <a:r>
              <a:rPr lang="en-US" sz="2400" b="1" spc="10" dirty="0">
                <a:solidFill>
                  <a:schemeClr val="bg1"/>
                </a:solidFill>
                <a:cs typeface="Trebuchet MS"/>
              </a:rPr>
              <a:t>50% in OCA 25 mg arm</a:t>
            </a:r>
            <a:endParaRPr lang="en-US" sz="2400" dirty="0">
              <a:solidFill>
                <a:schemeClr val="bg1"/>
              </a:solidFill>
              <a:cs typeface="Trebuchet MS"/>
            </a:endParaRPr>
          </a:p>
          <a:p>
            <a:pPr marL="403860" marR="204470" indent="-342900">
              <a:lnSpc>
                <a:spcPts val="3160"/>
              </a:lnSpc>
              <a:spcBef>
                <a:spcPts val="465"/>
              </a:spcBef>
              <a:buClr>
                <a:schemeClr val="bg1"/>
              </a:buClr>
              <a:buFont typeface="Wingdings" panose="05000000000000000000" pitchFamily="2" charset="2"/>
              <a:buChar char="§"/>
              <a:tabLst>
                <a:tab pos="389890" algn="l"/>
                <a:tab pos="390525" algn="l"/>
              </a:tabLst>
            </a:pPr>
            <a:r>
              <a:rPr lang="en-US" sz="2400" b="1" spc="10" dirty="0">
                <a:solidFill>
                  <a:schemeClr val="bg1"/>
                </a:solidFill>
                <a:cs typeface="Trebuchet MS"/>
              </a:rPr>
              <a:t>Worsening lipid profile: increase in LDL and decrease in HDL</a:t>
            </a:r>
          </a:p>
          <a:p>
            <a:pPr marL="403860" marR="204470" indent="-342900">
              <a:lnSpc>
                <a:spcPts val="3160"/>
              </a:lnSpc>
              <a:spcBef>
                <a:spcPts val="465"/>
              </a:spcBef>
              <a:buClr>
                <a:schemeClr val="bg1"/>
              </a:buClr>
              <a:buFont typeface="Wingdings" panose="05000000000000000000" pitchFamily="2" charset="2"/>
              <a:buChar char="§"/>
              <a:tabLst>
                <a:tab pos="389890" algn="l"/>
                <a:tab pos="390525" algn="l"/>
              </a:tabLst>
            </a:pPr>
            <a:r>
              <a:rPr lang="en-US" sz="2400" b="1" spc="10" dirty="0">
                <a:solidFill>
                  <a:schemeClr val="bg1"/>
                </a:solidFill>
                <a:cs typeface="Trebuchet MS"/>
              </a:rPr>
              <a:t>Cholecystitis/? hepatotoxicity </a:t>
            </a:r>
            <a:endParaRPr sz="2750" dirty="0">
              <a:solidFill>
                <a:schemeClr val="bg1"/>
              </a:solidFill>
              <a:cs typeface="Trebuchet MS"/>
            </a:endParaRPr>
          </a:p>
        </p:txBody>
      </p:sp>
      <p:graphicFrame>
        <p:nvGraphicFramePr>
          <p:cNvPr id="7" name="Content Placeholder 8">
            <a:extLst>
              <a:ext uri="{FF2B5EF4-FFF2-40B4-BE49-F238E27FC236}">
                <a16:creationId xmlns:a16="http://schemas.microsoft.com/office/drawing/2014/main" id="{54474AC3-93D0-00F7-61E7-A9BFD1413B7E}"/>
              </a:ext>
            </a:extLst>
          </p:cNvPr>
          <p:cNvGraphicFramePr>
            <a:graphicFrameLocks/>
          </p:cNvGraphicFramePr>
          <p:nvPr>
            <p:extLst>
              <p:ext uri="{D42A27DB-BD31-4B8C-83A1-F6EECF244321}">
                <p14:modId xmlns:p14="http://schemas.microsoft.com/office/powerpoint/2010/main" val="1228559232"/>
              </p:ext>
            </p:extLst>
          </p:nvPr>
        </p:nvGraphicFramePr>
        <p:xfrm>
          <a:off x="6456832" y="1854563"/>
          <a:ext cx="5320325" cy="3479183"/>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1">
            <a:extLst>
              <a:ext uri="{FF2B5EF4-FFF2-40B4-BE49-F238E27FC236}">
                <a16:creationId xmlns:a16="http://schemas.microsoft.com/office/drawing/2014/main" id="{8556A233-C964-B3AC-1E9F-107B62818A95}"/>
              </a:ext>
            </a:extLst>
          </p:cNvPr>
          <p:cNvSpPr txBox="1">
            <a:spLocks noChangeArrowheads="1"/>
          </p:cNvSpPr>
          <p:nvPr/>
        </p:nvSpPr>
        <p:spPr bwMode="auto">
          <a:xfrm>
            <a:off x="6822595" y="1528169"/>
            <a:ext cx="4964926"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85000"/>
              </a:lnSpc>
            </a:pPr>
            <a:r>
              <a:rPr lang="en-US" altLang="en-US" b="1" dirty="0">
                <a:solidFill>
                  <a:prstClr val="black"/>
                </a:solidFill>
                <a:ea typeface="Calibri" panose="020F0502020204030204" pitchFamily="34" charset="0"/>
                <a:cs typeface="Calibri" panose="020F0502020204030204" pitchFamily="34" charset="0"/>
              </a:rPr>
              <a:t>Primary Efficacy Endpoints (ITT)</a:t>
            </a:r>
            <a:endParaRPr lang="en-US" altLang="en-US" sz="1400" b="1" dirty="0">
              <a:solidFill>
                <a:prstClr val="black"/>
              </a:solidFill>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EA9B655-CC2A-57A8-1DBC-3DFBB16ACAC0}"/>
              </a:ext>
            </a:extLst>
          </p:cNvPr>
          <p:cNvSpPr txBox="1"/>
          <p:nvPr/>
        </p:nvSpPr>
        <p:spPr>
          <a:xfrm>
            <a:off x="6830555" y="5237440"/>
            <a:ext cx="2523306" cy="840230"/>
          </a:xfrm>
          <a:prstGeom prst="rect">
            <a:avLst/>
          </a:prstGeom>
          <a:noFill/>
        </p:spPr>
        <p:txBody>
          <a:bodyPr wrap="square" lIns="91440" tIns="45720" rIns="91440" bIns="4572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Fibrosis Improvement</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(≥1 Stage) With No Worsening of MASH</a:t>
            </a:r>
          </a:p>
        </p:txBody>
      </p:sp>
      <p:sp>
        <p:nvSpPr>
          <p:cNvPr id="11" name="TextBox 10">
            <a:extLst>
              <a:ext uri="{FF2B5EF4-FFF2-40B4-BE49-F238E27FC236}">
                <a16:creationId xmlns:a16="http://schemas.microsoft.com/office/drawing/2014/main" id="{0943B789-AEE8-B253-9A37-1B922877CB6A}"/>
              </a:ext>
            </a:extLst>
          </p:cNvPr>
          <p:cNvSpPr txBox="1"/>
          <p:nvPr/>
        </p:nvSpPr>
        <p:spPr>
          <a:xfrm rot="16200000">
            <a:off x="4763058" y="3355546"/>
            <a:ext cx="2976574" cy="341632"/>
          </a:xfrm>
          <a:prstGeom prst="rect">
            <a:avLst/>
          </a:prstGeom>
          <a:noFill/>
        </p:spPr>
        <p:txBody>
          <a:bodyPr wrap="square" lIns="91440" tIns="45720" rIns="91440" bIns="45720" rtlCol="0">
            <a:spAutoFit/>
          </a:bodyPr>
          <a:lstStyle/>
          <a:p>
            <a:pPr algn="ctr">
              <a:lnSpc>
                <a:spcPct val="90000"/>
              </a:lnSpc>
            </a:pPr>
            <a:r>
              <a:rPr lang="en-US" b="1" dirty="0">
                <a:solidFill>
                  <a:prstClr val="black"/>
                </a:solidFill>
                <a:latin typeface="Calibri" panose="020F0502020204030204" pitchFamily="34" charset="0"/>
                <a:ea typeface="Calibri" panose="020F0502020204030204" pitchFamily="34" charset="0"/>
                <a:cs typeface="Calibri" panose="020F0502020204030204" pitchFamily="34" charset="0"/>
              </a:rPr>
              <a:t>Patients (%)</a:t>
            </a:r>
            <a:endParaRPr lang="en-US" sz="16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600DE55D-E887-A3DA-ED8A-A1D28AE42E5C}"/>
              </a:ext>
            </a:extLst>
          </p:cNvPr>
          <p:cNvSpPr txBox="1"/>
          <p:nvPr/>
        </p:nvSpPr>
        <p:spPr>
          <a:xfrm>
            <a:off x="7141097" y="3059742"/>
            <a:ext cx="705045" cy="313932"/>
          </a:xfrm>
          <a:prstGeom prst="rect">
            <a:avLst/>
          </a:prstGeom>
          <a:noFill/>
        </p:spPr>
        <p:txBody>
          <a:bodyPr wrap="square" lIns="91440" tIns="45720" rIns="91440" bIns="4572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18</a:t>
            </a:r>
            <a:endPar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F0F0DB6E-338B-2CB1-9689-0E4173B49F9D}"/>
              </a:ext>
            </a:extLst>
          </p:cNvPr>
          <p:cNvSpPr txBox="1"/>
          <p:nvPr/>
        </p:nvSpPr>
        <p:spPr>
          <a:xfrm>
            <a:off x="8332044" y="3672367"/>
            <a:ext cx="749125" cy="313932"/>
          </a:xfrm>
          <a:prstGeom prst="rect">
            <a:avLst/>
          </a:prstGeom>
          <a:noFill/>
        </p:spPr>
        <p:txBody>
          <a:bodyPr wrap="square" lIns="91440" tIns="45720" rIns="91440" bIns="4572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12</a:t>
            </a:r>
            <a:endPar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5" name="Group 14">
            <a:extLst>
              <a:ext uri="{FF2B5EF4-FFF2-40B4-BE49-F238E27FC236}">
                <a16:creationId xmlns:a16="http://schemas.microsoft.com/office/drawing/2014/main" id="{33693272-BF69-3C6B-55C5-858E13C213B9}"/>
              </a:ext>
            </a:extLst>
          </p:cNvPr>
          <p:cNvGrpSpPr/>
          <p:nvPr/>
        </p:nvGrpSpPr>
        <p:grpSpPr>
          <a:xfrm>
            <a:off x="8925827" y="1929849"/>
            <a:ext cx="3071541" cy="907941"/>
            <a:chOff x="8925827" y="1929849"/>
            <a:chExt cx="3071541" cy="907941"/>
          </a:xfrm>
        </p:grpSpPr>
        <p:sp>
          <p:nvSpPr>
            <p:cNvPr id="29" name="TextBox 1">
              <a:extLst>
                <a:ext uri="{FF2B5EF4-FFF2-40B4-BE49-F238E27FC236}">
                  <a16:creationId xmlns:a16="http://schemas.microsoft.com/office/drawing/2014/main" id="{AB64B3A8-DF58-1252-A58F-DED8EC508F1B}"/>
                </a:ext>
              </a:extLst>
            </p:cNvPr>
            <p:cNvSpPr txBox="1">
              <a:spLocks noChangeArrowheads="1"/>
            </p:cNvSpPr>
            <p:nvPr/>
          </p:nvSpPr>
          <p:spPr bwMode="auto">
            <a:xfrm>
              <a:off x="9025277" y="1929849"/>
              <a:ext cx="2972091"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300"/>
                </a:spcAft>
              </a:pPr>
              <a:r>
                <a:rPr lang="en-US" sz="1600" dirty="0">
                  <a:solidFill>
                    <a:prstClr val="black"/>
                  </a:solidFill>
                  <a:latin typeface="Calibri" panose="020F0502020204030204" pitchFamily="34" charset="0"/>
                  <a:ea typeface="Calibri" panose="020F0502020204030204" pitchFamily="34" charset="0"/>
                  <a:cs typeface="Calibri" panose="020F0502020204030204" pitchFamily="34" charset="0"/>
                </a:rPr>
                <a:t>Obeticholic acid 10 mg (n = 312)</a:t>
              </a:r>
            </a:p>
            <a:p>
              <a:pPr eaLnBrk="1" hangingPunct="1">
                <a:spcAft>
                  <a:spcPts val="300"/>
                </a:spcAft>
              </a:pPr>
              <a:r>
                <a:rPr lang="en-US" sz="1600" dirty="0">
                  <a:solidFill>
                    <a:prstClr val="black"/>
                  </a:solidFill>
                  <a:latin typeface="Calibri" panose="020F0502020204030204" pitchFamily="34" charset="0"/>
                  <a:ea typeface="Calibri" panose="020F0502020204030204" pitchFamily="34" charset="0"/>
                  <a:cs typeface="Calibri" panose="020F0502020204030204" pitchFamily="34" charset="0"/>
                </a:rPr>
                <a:t>Obeticholic acid 25 mg (n = 308)</a:t>
              </a:r>
            </a:p>
            <a:p>
              <a:pPr eaLnBrk="1" hangingPunct="1">
                <a:spcAft>
                  <a:spcPts val="300"/>
                </a:spcAft>
              </a:pPr>
              <a:r>
                <a:rPr lang="en-US" sz="1600" dirty="0">
                  <a:solidFill>
                    <a:prstClr val="black"/>
                  </a:solidFill>
                  <a:latin typeface="Calibri" panose="020F0502020204030204" pitchFamily="34" charset="0"/>
                  <a:ea typeface="Calibri" panose="020F0502020204030204" pitchFamily="34" charset="0"/>
                  <a:cs typeface="Calibri" panose="020F0502020204030204" pitchFamily="34" charset="0"/>
                </a:rPr>
                <a:t>Placebo (n = 311)</a:t>
              </a:r>
            </a:p>
          </p:txBody>
        </p:sp>
        <p:grpSp>
          <p:nvGrpSpPr>
            <p:cNvPr id="14" name="Group 13">
              <a:extLst>
                <a:ext uri="{FF2B5EF4-FFF2-40B4-BE49-F238E27FC236}">
                  <a16:creationId xmlns:a16="http://schemas.microsoft.com/office/drawing/2014/main" id="{DBF80905-C223-E572-8B76-911A4252BC80}"/>
                </a:ext>
              </a:extLst>
            </p:cNvPr>
            <p:cNvGrpSpPr/>
            <p:nvPr/>
          </p:nvGrpSpPr>
          <p:grpSpPr>
            <a:xfrm>
              <a:off x="8925827" y="2031358"/>
              <a:ext cx="137769" cy="703113"/>
              <a:chOff x="9332751" y="1971417"/>
              <a:chExt cx="121253" cy="618821"/>
            </a:xfrm>
          </p:grpSpPr>
          <p:sp>
            <p:nvSpPr>
              <p:cNvPr id="27" name="Rectangle 26">
                <a:extLst>
                  <a:ext uri="{FF2B5EF4-FFF2-40B4-BE49-F238E27FC236}">
                    <a16:creationId xmlns:a16="http://schemas.microsoft.com/office/drawing/2014/main" id="{E9B4BBE8-91A9-A95D-29EA-835943B202F8}"/>
                  </a:ext>
                </a:extLst>
              </p:cNvPr>
              <p:cNvSpPr>
                <a:spLocks noChangeAspect="1"/>
              </p:cNvSpPr>
              <p:nvPr/>
            </p:nvSpPr>
            <p:spPr>
              <a:xfrm>
                <a:off x="9332751" y="1971417"/>
                <a:ext cx="121253" cy="118191"/>
              </a:xfrm>
              <a:prstGeom prst="rect">
                <a:avLst/>
              </a:prstGeom>
              <a:solidFill>
                <a:schemeClr val="accent1"/>
              </a:solidFill>
              <a:ln w="952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0C321B55-3639-3EBE-D088-AC7E875DB627}"/>
                  </a:ext>
                </a:extLst>
              </p:cNvPr>
              <p:cNvSpPr>
                <a:spLocks noChangeAspect="1"/>
              </p:cNvSpPr>
              <p:nvPr/>
            </p:nvSpPr>
            <p:spPr>
              <a:xfrm>
                <a:off x="9332751" y="2215487"/>
                <a:ext cx="121253" cy="118191"/>
              </a:xfrm>
              <a:prstGeom prst="rect">
                <a:avLst/>
              </a:prstGeom>
              <a:solidFill>
                <a:schemeClr val="accent2"/>
              </a:solidFill>
              <a:ln w="952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0" name="Rectangle 29">
                <a:extLst>
                  <a:ext uri="{FF2B5EF4-FFF2-40B4-BE49-F238E27FC236}">
                    <a16:creationId xmlns:a16="http://schemas.microsoft.com/office/drawing/2014/main" id="{7CD38480-4AB5-6981-7B33-2C79A98B9C89}"/>
                  </a:ext>
                </a:extLst>
              </p:cNvPr>
              <p:cNvSpPr>
                <a:spLocks noChangeAspect="1"/>
              </p:cNvSpPr>
              <p:nvPr/>
            </p:nvSpPr>
            <p:spPr>
              <a:xfrm>
                <a:off x="9332751" y="2472047"/>
                <a:ext cx="121253" cy="118191"/>
              </a:xfrm>
              <a:prstGeom prst="rect">
                <a:avLst/>
              </a:prstGeom>
              <a:solidFill>
                <a:schemeClr val="accent3"/>
              </a:solidFill>
              <a:ln w="952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grpSp>
      <p:sp>
        <p:nvSpPr>
          <p:cNvPr id="31" name="TextBox 30">
            <a:extLst>
              <a:ext uri="{FF2B5EF4-FFF2-40B4-BE49-F238E27FC236}">
                <a16:creationId xmlns:a16="http://schemas.microsoft.com/office/drawing/2014/main" id="{5DE629A3-326A-DB82-1E36-2460CE0DDDEB}"/>
              </a:ext>
            </a:extLst>
          </p:cNvPr>
          <p:cNvSpPr txBox="1"/>
          <p:nvPr/>
        </p:nvSpPr>
        <p:spPr>
          <a:xfrm>
            <a:off x="7752897" y="2464295"/>
            <a:ext cx="705045" cy="313932"/>
          </a:xfrm>
          <a:prstGeom prst="rect">
            <a:avLst/>
          </a:prstGeom>
          <a:noFill/>
        </p:spPr>
        <p:txBody>
          <a:bodyPr wrap="square" lIns="91440" tIns="45720" rIns="91440" bIns="4572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23</a:t>
            </a:r>
            <a:endPar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392A3DB9-8D73-805B-4D96-362F4FF4EB7D}"/>
              </a:ext>
            </a:extLst>
          </p:cNvPr>
          <p:cNvSpPr txBox="1"/>
          <p:nvPr/>
        </p:nvSpPr>
        <p:spPr>
          <a:xfrm>
            <a:off x="9499506" y="3741205"/>
            <a:ext cx="705045" cy="313932"/>
          </a:xfrm>
          <a:prstGeom prst="rect">
            <a:avLst/>
          </a:prstGeom>
          <a:noFill/>
        </p:spPr>
        <p:txBody>
          <a:bodyPr wrap="square" lIns="91440" tIns="45720" rIns="91440" bIns="4572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11</a:t>
            </a:r>
            <a:endPar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4FCF2124-8AD0-CE58-358C-F3913DC115AF}"/>
              </a:ext>
            </a:extLst>
          </p:cNvPr>
          <p:cNvSpPr txBox="1"/>
          <p:nvPr/>
        </p:nvSpPr>
        <p:spPr>
          <a:xfrm>
            <a:off x="10674551" y="4074968"/>
            <a:ext cx="749125" cy="313932"/>
          </a:xfrm>
          <a:prstGeom prst="rect">
            <a:avLst/>
          </a:prstGeom>
          <a:noFill/>
        </p:spPr>
        <p:txBody>
          <a:bodyPr wrap="square" lIns="91440" tIns="45720" rIns="91440" bIns="4572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8</a:t>
            </a:r>
            <a:endPar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5B883EF5-856F-CBFD-DA91-069CF034B996}"/>
              </a:ext>
            </a:extLst>
          </p:cNvPr>
          <p:cNvSpPr txBox="1"/>
          <p:nvPr/>
        </p:nvSpPr>
        <p:spPr>
          <a:xfrm>
            <a:off x="10097162" y="3678928"/>
            <a:ext cx="705045" cy="313932"/>
          </a:xfrm>
          <a:prstGeom prst="rect">
            <a:avLst/>
          </a:prstGeom>
          <a:noFill/>
        </p:spPr>
        <p:txBody>
          <a:bodyPr wrap="square" lIns="91440" tIns="45720" rIns="91440" bIns="4572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12</a:t>
            </a:r>
            <a:endPar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9771674B-B766-788B-676C-FCE5D95DBC31}"/>
              </a:ext>
            </a:extLst>
          </p:cNvPr>
          <p:cNvSpPr txBox="1"/>
          <p:nvPr/>
        </p:nvSpPr>
        <p:spPr>
          <a:xfrm>
            <a:off x="9161529" y="5238771"/>
            <a:ext cx="2523306" cy="840230"/>
          </a:xfrm>
          <a:prstGeom prst="rect">
            <a:avLst/>
          </a:prstGeom>
          <a:noFill/>
        </p:spPr>
        <p:txBody>
          <a:bodyPr wrap="square" lIns="91440" tIns="45720" rIns="91440" bIns="4572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MASH Resolution With</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No Worsening of Fibrosis</a:t>
            </a:r>
          </a:p>
        </p:txBody>
      </p:sp>
      <p:sp>
        <p:nvSpPr>
          <p:cNvPr id="36" name="Text Box 15">
            <a:extLst>
              <a:ext uri="{FF2B5EF4-FFF2-40B4-BE49-F238E27FC236}">
                <a16:creationId xmlns:a16="http://schemas.microsoft.com/office/drawing/2014/main" id="{5A3ACE02-AE3B-E63F-60E7-D55F78040F8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Younossi. Lancet. 2019;394:2184.</a:t>
            </a:r>
            <a:endParaRPr lang="en-US" altLang="en-US" sz="1200" b="0" dirty="0">
              <a:solidFill>
                <a:schemeClr val="bg2"/>
              </a:solidFill>
              <a:latin typeface="Calibri" panose="020F0502020204030204" pitchFamily="34" charset="0"/>
              <a:cs typeface="+mn-cs"/>
            </a:endParaRPr>
          </a:p>
        </p:txBody>
      </p:sp>
      <p:grpSp>
        <p:nvGrpSpPr>
          <p:cNvPr id="4" name="Group 3">
            <a:extLst>
              <a:ext uri="{FF2B5EF4-FFF2-40B4-BE49-F238E27FC236}">
                <a16:creationId xmlns:a16="http://schemas.microsoft.com/office/drawing/2014/main" id="{4D99D328-9F65-9F78-2BD5-48A9050E8DE8}"/>
              </a:ext>
            </a:extLst>
          </p:cNvPr>
          <p:cNvGrpSpPr/>
          <p:nvPr/>
        </p:nvGrpSpPr>
        <p:grpSpPr>
          <a:xfrm rot="5400000">
            <a:off x="9228922" y="2899183"/>
            <a:ext cx="90028" cy="4681676"/>
            <a:chOff x="1216952" y="2344705"/>
            <a:chExt cx="64605" cy="1056640"/>
          </a:xfrm>
        </p:grpSpPr>
        <p:cxnSp>
          <p:nvCxnSpPr>
            <p:cNvPr id="5" name="Straight Connector 4">
              <a:extLst>
                <a:ext uri="{FF2B5EF4-FFF2-40B4-BE49-F238E27FC236}">
                  <a16:creationId xmlns:a16="http://schemas.microsoft.com/office/drawing/2014/main" id="{D28CF334-9B9E-206D-FFFE-B16AEBE8C138}"/>
                </a:ext>
              </a:extLst>
            </p:cNvPr>
            <p:cNvCxnSpPr/>
            <p:nvPr/>
          </p:nvCxnSpPr>
          <p:spPr>
            <a:xfrm>
              <a:off x="1216952" y="234470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55148DB-E247-1C72-95AD-62F59E740733}"/>
                </a:ext>
              </a:extLst>
            </p:cNvPr>
            <p:cNvCxnSpPr/>
            <p:nvPr/>
          </p:nvCxnSpPr>
          <p:spPr>
            <a:xfrm>
              <a:off x="1216952" y="287302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FA85CD4-C081-318A-4210-7233EA5414EF}"/>
                </a:ext>
              </a:extLst>
            </p:cNvPr>
            <p:cNvCxnSpPr/>
            <p:nvPr/>
          </p:nvCxnSpPr>
          <p:spPr>
            <a:xfrm>
              <a:off x="1216952" y="340134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923976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5">
            <a:extLst>
              <a:ext uri="{FF2B5EF4-FFF2-40B4-BE49-F238E27FC236}">
                <a16:creationId xmlns:a16="http://schemas.microsoft.com/office/drawing/2014/main" id="{922C70A5-2908-AA28-85A2-48D82AB1AB8E}"/>
              </a:ext>
            </a:extLst>
          </p:cNvPr>
          <p:cNvSpPr>
            <a:spLocks noGrp="1"/>
          </p:cNvSpPr>
          <p:nvPr>
            <p:ph type="title"/>
          </p:nvPr>
        </p:nvSpPr>
        <p:spPr/>
        <p:txBody>
          <a:bodyPr/>
          <a:lstStyle/>
          <a:p>
            <a:r>
              <a:rPr lang="en-US" dirty="0"/>
              <a:t>Galectin-3 Inhibitor: Effects of Belapectin in Patients With MASH With Cirrhosis and Portal Hypertension</a:t>
            </a:r>
          </a:p>
        </p:txBody>
      </p:sp>
      <p:pic>
        <p:nvPicPr>
          <p:cNvPr id="38" name="Content Placeholder 4">
            <a:extLst>
              <a:ext uri="{FF2B5EF4-FFF2-40B4-BE49-F238E27FC236}">
                <a16:creationId xmlns:a16="http://schemas.microsoft.com/office/drawing/2014/main" id="{CED39B22-8039-123F-525A-E84C29BEB96D}"/>
              </a:ext>
            </a:extLst>
          </p:cNvPr>
          <p:cNvPicPr>
            <a:picLocks noGrp="1" noChangeAspect="1"/>
          </p:cNvPicPr>
          <p:nvPr>
            <p:ph idx="1"/>
          </p:nvPr>
        </p:nvPicPr>
        <p:blipFill>
          <a:blip r:embed="rId3"/>
          <a:stretch>
            <a:fillRect/>
          </a:stretch>
        </p:blipFill>
        <p:spPr>
          <a:xfrm>
            <a:off x="520699" y="1558198"/>
            <a:ext cx="2853409" cy="1966719"/>
          </a:xfrm>
        </p:spPr>
      </p:pic>
      <p:sp>
        <p:nvSpPr>
          <p:cNvPr id="2" name="Text Box 15">
            <a:extLst>
              <a:ext uri="{FF2B5EF4-FFF2-40B4-BE49-F238E27FC236}">
                <a16:creationId xmlns:a16="http://schemas.microsoft.com/office/drawing/2014/main" id="{1571F08E-2188-5CC4-03C2-6B5C1EA0D69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Chalasani. Gastroenterology. 2020;158:1334.</a:t>
            </a:r>
          </a:p>
        </p:txBody>
      </p:sp>
      <p:sp>
        <p:nvSpPr>
          <p:cNvPr id="6" name="Rectangle 5">
            <a:extLst>
              <a:ext uri="{FF2B5EF4-FFF2-40B4-BE49-F238E27FC236}">
                <a16:creationId xmlns:a16="http://schemas.microsoft.com/office/drawing/2014/main" id="{3CFF798B-A027-6F16-1326-6F75746DD2A2}"/>
              </a:ext>
            </a:extLst>
          </p:cNvPr>
          <p:cNvSpPr/>
          <p:nvPr/>
        </p:nvSpPr>
        <p:spPr bwMode="auto">
          <a:xfrm>
            <a:off x="2679720" y="2711113"/>
            <a:ext cx="1981095" cy="76734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Belapectin 2 mg/kg (n = 54)</a:t>
            </a:r>
          </a:p>
        </p:txBody>
      </p:sp>
      <p:cxnSp>
        <p:nvCxnSpPr>
          <p:cNvPr id="9" name="Straight Connector 8">
            <a:extLst>
              <a:ext uri="{FF2B5EF4-FFF2-40B4-BE49-F238E27FC236}">
                <a16:creationId xmlns:a16="http://schemas.microsoft.com/office/drawing/2014/main" id="{B3C55546-8586-DA5F-05BF-42CF27060BC3}"/>
              </a:ext>
            </a:extLst>
          </p:cNvPr>
          <p:cNvCxnSpPr/>
          <p:nvPr/>
        </p:nvCxnSpPr>
        <p:spPr bwMode="auto">
          <a:xfrm>
            <a:off x="2679720" y="3478457"/>
            <a:ext cx="6989823"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29C0B043-E040-CD5E-64CA-5F13B0F4BF0B}"/>
              </a:ext>
            </a:extLst>
          </p:cNvPr>
          <p:cNvSpPr txBox="1"/>
          <p:nvPr/>
        </p:nvSpPr>
        <p:spPr bwMode="auto">
          <a:xfrm>
            <a:off x="4660815" y="3170634"/>
            <a:ext cx="3491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Received allocated intervention (n = 53)</a:t>
            </a:r>
          </a:p>
        </p:txBody>
      </p:sp>
      <p:sp>
        <p:nvSpPr>
          <p:cNvPr id="12" name="TextBox 11">
            <a:extLst>
              <a:ext uri="{FF2B5EF4-FFF2-40B4-BE49-F238E27FC236}">
                <a16:creationId xmlns:a16="http://schemas.microsoft.com/office/drawing/2014/main" id="{3A513CC8-D744-A26A-B51B-1C95CB56A526}"/>
              </a:ext>
            </a:extLst>
          </p:cNvPr>
          <p:cNvSpPr txBox="1"/>
          <p:nvPr/>
        </p:nvSpPr>
        <p:spPr bwMode="auto">
          <a:xfrm>
            <a:off x="8630040" y="3179245"/>
            <a:ext cx="11464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-0.28 (0.49)</a:t>
            </a:r>
          </a:p>
          <a:p>
            <a:pPr algn="ctr">
              <a:lnSpc>
                <a:spcPct val="100000"/>
              </a:lnSpc>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 1.0</a:t>
            </a:r>
            <a:endParaRPr lang="en-US" sz="1600"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1DFA1006-74BD-067D-A998-D140A5335CFA}"/>
              </a:ext>
            </a:extLst>
          </p:cNvPr>
          <p:cNvSpPr txBox="1"/>
          <p:nvPr/>
        </p:nvSpPr>
        <p:spPr bwMode="auto">
          <a:xfrm>
            <a:off x="9858422" y="3186363"/>
            <a:ext cx="11464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-1.61 (0.66)</a:t>
            </a:r>
          </a:p>
        </p:txBody>
      </p:sp>
      <p:cxnSp>
        <p:nvCxnSpPr>
          <p:cNvPr id="15" name="Straight Connector 14">
            <a:extLst>
              <a:ext uri="{FF2B5EF4-FFF2-40B4-BE49-F238E27FC236}">
                <a16:creationId xmlns:a16="http://schemas.microsoft.com/office/drawing/2014/main" id="{5EDB6C30-210A-F696-A742-FABD2440FC22}"/>
              </a:ext>
            </a:extLst>
          </p:cNvPr>
          <p:cNvCxnSpPr/>
          <p:nvPr/>
        </p:nvCxnSpPr>
        <p:spPr bwMode="auto">
          <a:xfrm>
            <a:off x="9940336" y="3480828"/>
            <a:ext cx="996287" cy="0"/>
          </a:xfrm>
          <a:prstGeom prst="line">
            <a:avLst/>
          </a:prstGeom>
          <a:noFill/>
          <a:ln w="28575" cap="flat" cmpd="sng" algn="ctr">
            <a:solidFill>
              <a:schemeClr val="accent3"/>
            </a:solidFill>
            <a:prstDash val="sysDash"/>
            <a:round/>
            <a:headEnd type="none" w="med" len="med"/>
            <a:tailEnd type="none" w="med" len="med"/>
          </a:ln>
          <a:effectLst/>
        </p:spPr>
      </p:cxnSp>
      <p:sp>
        <p:nvSpPr>
          <p:cNvPr id="16" name="TextBox 15">
            <a:extLst>
              <a:ext uri="{FF2B5EF4-FFF2-40B4-BE49-F238E27FC236}">
                <a16:creationId xmlns:a16="http://schemas.microsoft.com/office/drawing/2014/main" id="{920E34DC-1A2F-7529-CBB8-4435837AFE9C}"/>
              </a:ext>
            </a:extLst>
          </p:cNvPr>
          <p:cNvSpPr txBox="1"/>
          <p:nvPr/>
        </p:nvSpPr>
        <p:spPr bwMode="auto">
          <a:xfrm>
            <a:off x="8789538" y="2818280"/>
            <a:ext cx="827471" cy="338554"/>
          </a:xfrm>
          <a:prstGeom prst="rect">
            <a:avLst/>
          </a:prstGeom>
          <a:solidFill>
            <a:schemeClr val="accent2"/>
          </a:solidFill>
          <a:ln>
            <a:noFill/>
          </a:ln>
        </p:spPr>
        <p:txBody>
          <a:bodyPr wrap="none" rtlCol="0">
            <a:spAutoFit/>
          </a:bodyPr>
          <a:lstStyle/>
          <a:p>
            <a:pPr algn="ctr">
              <a:lnSpc>
                <a:spcPct val="100000"/>
              </a:lnSpc>
              <a:spcAft>
                <a:spcPct val="0"/>
              </a:spcAft>
              <a:buClrTx/>
              <a:buFontTx/>
              <a:buNone/>
            </a:pPr>
            <a:r>
              <a:rPr lang="en-US" sz="1600" b="0" dirty="0">
                <a:latin typeface="Calibri" panose="020F0502020204030204" pitchFamily="34" charset="0"/>
              </a:rPr>
              <a:t>∆ HVPG</a:t>
            </a:r>
          </a:p>
        </p:txBody>
      </p:sp>
      <p:sp>
        <p:nvSpPr>
          <p:cNvPr id="17" name="TextBox 16">
            <a:extLst>
              <a:ext uri="{FF2B5EF4-FFF2-40B4-BE49-F238E27FC236}">
                <a16:creationId xmlns:a16="http://schemas.microsoft.com/office/drawing/2014/main" id="{B5F1AA16-5909-F4D7-C538-307AA1948A7E}"/>
              </a:ext>
            </a:extLst>
          </p:cNvPr>
          <p:cNvSpPr txBox="1"/>
          <p:nvPr/>
        </p:nvSpPr>
        <p:spPr bwMode="auto">
          <a:xfrm>
            <a:off x="9858422" y="1833395"/>
            <a:ext cx="1146468" cy="1323439"/>
          </a:xfrm>
          <a:prstGeom prst="rect">
            <a:avLst/>
          </a:prstGeom>
          <a:solidFill>
            <a:schemeClr val="accent3">
              <a:lumMod val="60000"/>
              <a:lumOff val="40000"/>
            </a:schemeClr>
          </a:solidFill>
          <a:ln>
            <a:noFill/>
          </a:ln>
        </p:spPr>
        <p:txBody>
          <a:bodyPr wrap="square" rtlCol="0">
            <a:spAutoFit/>
          </a:bodyPr>
          <a:lstStyle/>
          <a:p>
            <a:pPr algn="ctr">
              <a:lnSpc>
                <a:spcPct val="100000"/>
              </a:lnSpc>
              <a:spcAft>
                <a:spcPct val="0"/>
              </a:spcAft>
              <a:buClrTx/>
              <a:buFontTx/>
              <a:buNone/>
            </a:pPr>
            <a:r>
              <a:rPr lang="en-US" sz="1600" b="0" dirty="0">
                <a:latin typeface="Calibri" panose="020F0502020204030204" pitchFamily="34" charset="0"/>
              </a:rPr>
              <a:t>∆ HVPG in subgroup </a:t>
            </a:r>
            <a:r>
              <a:rPr lang="en-US" sz="1600" dirty="0">
                <a:latin typeface="Calibri" panose="020F0502020204030204" pitchFamily="34" charset="0"/>
              </a:rPr>
              <a:t>without varices at baseline</a:t>
            </a:r>
            <a:endParaRPr lang="en-US" sz="1600" b="0" dirty="0">
              <a:latin typeface="Calibri" panose="020F0502020204030204" pitchFamily="34" charset="0"/>
            </a:endParaRPr>
          </a:p>
        </p:txBody>
      </p:sp>
      <p:sp>
        <p:nvSpPr>
          <p:cNvPr id="18" name="Rectangle 17">
            <a:extLst>
              <a:ext uri="{FF2B5EF4-FFF2-40B4-BE49-F238E27FC236}">
                <a16:creationId xmlns:a16="http://schemas.microsoft.com/office/drawing/2014/main" id="{4B8637A6-906F-BC50-177F-4F036A34C67C}"/>
              </a:ext>
            </a:extLst>
          </p:cNvPr>
          <p:cNvSpPr/>
          <p:nvPr/>
        </p:nvSpPr>
        <p:spPr bwMode="auto">
          <a:xfrm>
            <a:off x="2679720" y="3705949"/>
            <a:ext cx="1981095" cy="76734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Belapectin 8 mg/kg (n = 54)</a:t>
            </a:r>
          </a:p>
        </p:txBody>
      </p:sp>
      <p:cxnSp>
        <p:nvCxnSpPr>
          <p:cNvPr id="19" name="Straight Connector 18">
            <a:extLst>
              <a:ext uri="{FF2B5EF4-FFF2-40B4-BE49-F238E27FC236}">
                <a16:creationId xmlns:a16="http://schemas.microsoft.com/office/drawing/2014/main" id="{62F8DDB9-769F-9B3F-A2EC-E96996D05EF1}"/>
              </a:ext>
            </a:extLst>
          </p:cNvPr>
          <p:cNvCxnSpPr/>
          <p:nvPr/>
        </p:nvCxnSpPr>
        <p:spPr bwMode="auto">
          <a:xfrm>
            <a:off x="2679720" y="4473293"/>
            <a:ext cx="6989823"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7EB562FC-DEBC-393E-35E8-BFF71AB104A8}"/>
              </a:ext>
            </a:extLst>
          </p:cNvPr>
          <p:cNvSpPr txBox="1"/>
          <p:nvPr/>
        </p:nvSpPr>
        <p:spPr bwMode="auto">
          <a:xfrm>
            <a:off x="4660815" y="4165470"/>
            <a:ext cx="3491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Received allocated intervention (n = 54)</a:t>
            </a:r>
          </a:p>
        </p:txBody>
      </p:sp>
      <p:sp>
        <p:nvSpPr>
          <p:cNvPr id="21" name="TextBox 20">
            <a:extLst>
              <a:ext uri="{FF2B5EF4-FFF2-40B4-BE49-F238E27FC236}">
                <a16:creationId xmlns:a16="http://schemas.microsoft.com/office/drawing/2014/main" id="{6A683E17-7F02-A8F5-4352-721EB6C66DA8}"/>
              </a:ext>
            </a:extLst>
          </p:cNvPr>
          <p:cNvSpPr txBox="1"/>
          <p:nvPr/>
        </p:nvSpPr>
        <p:spPr bwMode="auto">
          <a:xfrm>
            <a:off x="9858422" y="4181199"/>
            <a:ext cx="114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-0.28 (0.68)</a:t>
            </a:r>
          </a:p>
        </p:txBody>
      </p:sp>
      <p:cxnSp>
        <p:nvCxnSpPr>
          <p:cNvPr id="22" name="Straight Connector 21">
            <a:extLst>
              <a:ext uri="{FF2B5EF4-FFF2-40B4-BE49-F238E27FC236}">
                <a16:creationId xmlns:a16="http://schemas.microsoft.com/office/drawing/2014/main" id="{A8F48AC4-3D7A-55B3-FCD1-CEB1508661F8}"/>
              </a:ext>
            </a:extLst>
          </p:cNvPr>
          <p:cNvCxnSpPr/>
          <p:nvPr/>
        </p:nvCxnSpPr>
        <p:spPr bwMode="auto">
          <a:xfrm>
            <a:off x="9940336" y="4475664"/>
            <a:ext cx="996287" cy="0"/>
          </a:xfrm>
          <a:prstGeom prst="line">
            <a:avLst/>
          </a:prstGeom>
          <a:noFill/>
          <a:ln w="28575" cap="flat" cmpd="sng" algn="ctr">
            <a:solidFill>
              <a:schemeClr val="accent3"/>
            </a:solidFill>
            <a:prstDash val="sysDash"/>
            <a:round/>
            <a:headEnd type="none" w="med" len="med"/>
            <a:tailEnd type="none" w="med" len="med"/>
          </a:ln>
          <a:effectLst/>
        </p:spPr>
      </p:cxnSp>
      <p:sp>
        <p:nvSpPr>
          <p:cNvPr id="24" name="TextBox 23">
            <a:extLst>
              <a:ext uri="{FF2B5EF4-FFF2-40B4-BE49-F238E27FC236}">
                <a16:creationId xmlns:a16="http://schemas.microsoft.com/office/drawing/2014/main" id="{366A9948-E733-7FA1-C9B9-4A65F1863B31}"/>
              </a:ext>
            </a:extLst>
          </p:cNvPr>
          <p:cNvSpPr txBox="1"/>
          <p:nvPr/>
        </p:nvSpPr>
        <p:spPr bwMode="auto">
          <a:xfrm>
            <a:off x="8630040" y="4179118"/>
            <a:ext cx="11464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-0.25 (0.50)</a:t>
            </a:r>
          </a:p>
          <a:p>
            <a:pPr algn="ctr">
              <a:lnSpc>
                <a:spcPct val="100000"/>
              </a:lnSpc>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 1.0</a:t>
            </a:r>
            <a:endParaRPr lang="en-US" sz="1600" b="0" dirty="0">
              <a:solidFill>
                <a:schemeClr val="bg1"/>
              </a:solidFill>
              <a:latin typeface="Calibri" panose="020F0502020204030204" pitchFamily="34" charset="0"/>
            </a:endParaRPr>
          </a:p>
        </p:txBody>
      </p:sp>
      <p:sp>
        <p:nvSpPr>
          <p:cNvPr id="25" name="Rectangle 24">
            <a:extLst>
              <a:ext uri="{FF2B5EF4-FFF2-40B4-BE49-F238E27FC236}">
                <a16:creationId xmlns:a16="http://schemas.microsoft.com/office/drawing/2014/main" id="{4362F9ED-1E7C-B16D-C4EB-934A97016A26}"/>
              </a:ext>
            </a:extLst>
          </p:cNvPr>
          <p:cNvSpPr/>
          <p:nvPr/>
        </p:nvSpPr>
        <p:spPr bwMode="auto">
          <a:xfrm>
            <a:off x="2679720" y="4710541"/>
            <a:ext cx="1981095" cy="76734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Placebo (n = 54)</a:t>
            </a:r>
          </a:p>
        </p:txBody>
      </p:sp>
      <p:cxnSp>
        <p:nvCxnSpPr>
          <p:cNvPr id="26" name="Straight Connector 25">
            <a:extLst>
              <a:ext uri="{FF2B5EF4-FFF2-40B4-BE49-F238E27FC236}">
                <a16:creationId xmlns:a16="http://schemas.microsoft.com/office/drawing/2014/main" id="{C0058017-A64F-851C-F211-90882960841C}"/>
              </a:ext>
            </a:extLst>
          </p:cNvPr>
          <p:cNvCxnSpPr/>
          <p:nvPr/>
        </p:nvCxnSpPr>
        <p:spPr bwMode="auto">
          <a:xfrm>
            <a:off x="2679720" y="5477885"/>
            <a:ext cx="6989823"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B0056374-36C2-D396-32B0-8897867FFB6B}"/>
              </a:ext>
            </a:extLst>
          </p:cNvPr>
          <p:cNvSpPr txBox="1"/>
          <p:nvPr/>
        </p:nvSpPr>
        <p:spPr bwMode="auto">
          <a:xfrm>
            <a:off x="4660815" y="5170062"/>
            <a:ext cx="3491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Received allocated intervention (n = 54)</a:t>
            </a:r>
          </a:p>
        </p:txBody>
      </p:sp>
      <p:sp>
        <p:nvSpPr>
          <p:cNvPr id="28" name="TextBox 27">
            <a:extLst>
              <a:ext uri="{FF2B5EF4-FFF2-40B4-BE49-F238E27FC236}">
                <a16:creationId xmlns:a16="http://schemas.microsoft.com/office/drawing/2014/main" id="{CEFB9488-54A5-A3AF-6CCF-632D90A2207F}"/>
              </a:ext>
            </a:extLst>
          </p:cNvPr>
          <p:cNvSpPr txBox="1"/>
          <p:nvPr/>
        </p:nvSpPr>
        <p:spPr bwMode="auto">
          <a:xfrm>
            <a:off x="9858422" y="5185791"/>
            <a:ext cx="114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-0.40 (0.57)</a:t>
            </a:r>
          </a:p>
        </p:txBody>
      </p:sp>
      <p:cxnSp>
        <p:nvCxnSpPr>
          <p:cNvPr id="29" name="Straight Connector 28">
            <a:extLst>
              <a:ext uri="{FF2B5EF4-FFF2-40B4-BE49-F238E27FC236}">
                <a16:creationId xmlns:a16="http://schemas.microsoft.com/office/drawing/2014/main" id="{8EB64874-AB3C-47F1-8EEE-1E313CA1029B}"/>
              </a:ext>
            </a:extLst>
          </p:cNvPr>
          <p:cNvCxnSpPr/>
          <p:nvPr/>
        </p:nvCxnSpPr>
        <p:spPr bwMode="auto">
          <a:xfrm>
            <a:off x="9940336" y="5480256"/>
            <a:ext cx="996287" cy="0"/>
          </a:xfrm>
          <a:prstGeom prst="line">
            <a:avLst/>
          </a:prstGeom>
          <a:noFill/>
          <a:ln w="28575" cap="flat" cmpd="sng" algn="ctr">
            <a:solidFill>
              <a:schemeClr val="accent3"/>
            </a:solidFill>
            <a:prstDash val="sysDash"/>
            <a:round/>
            <a:headEnd type="none" w="med" len="med"/>
            <a:tailEnd type="none" w="med" len="med"/>
          </a:ln>
          <a:effectLst/>
        </p:spPr>
      </p:cxnSp>
      <p:sp>
        <p:nvSpPr>
          <p:cNvPr id="30" name="TextBox 29">
            <a:extLst>
              <a:ext uri="{FF2B5EF4-FFF2-40B4-BE49-F238E27FC236}">
                <a16:creationId xmlns:a16="http://schemas.microsoft.com/office/drawing/2014/main" id="{A76028E3-0ADC-C264-9C7E-810F4E904728}"/>
              </a:ext>
            </a:extLst>
          </p:cNvPr>
          <p:cNvSpPr txBox="1"/>
          <p:nvPr/>
        </p:nvSpPr>
        <p:spPr bwMode="auto">
          <a:xfrm>
            <a:off x="8661299" y="5183710"/>
            <a:ext cx="1083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0.10 (0.48)</a:t>
            </a:r>
          </a:p>
        </p:txBody>
      </p:sp>
      <p:sp>
        <p:nvSpPr>
          <p:cNvPr id="31" name="TextBox 30">
            <a:extLst>
              <a:ext uri="{FF2B5EF4-FFF2-40B4-BE49-F238E27FC236}">
                <a16:creationId xmlns:a16="http://schemas.microsoft.com/office/drawing/2014/main" id="{CE7C4FA9-6E16-A1B2-DCE4-B7D03FB7C419}"/>
              </a:ext>
            </a:extLst>
          </p:cNvPr>
          <p:cNvSpPr txBox="1"/>
          <p:nvPr/>
        </p:nvSpPr>
        <p:spPr bwMode="auto">
          <a:xfrm>
            <a:off x="2679720" y="5616431"/>
            <a:ext cx="5950320" cy="338554"/>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sz="1600" b="1" dirty="0">
                <a:latin typeface="Calibri" panose="020F0502020204030204" pitchFamily="34" charset="0"/>
              </a:rPr>
              <a:t>56 wk of infusion every other week</a:t>
            </a:r>
          </a:p>
        </p:txBody>
      </p:sp>
      <p:sp>
        <p:nvSpPr>
          <p:cNvPr id="32" name="Freeform: Shape 31">
            <a:extLst>
              <a:ext uri="{FF2B5EF4-FFF2-40B4-BE49-F238E27FC236}">
                <a16:creationId xmlns:a16="http://schemas.microsoft.com/office/drawing/2014/main" id="{AFD29CB3-98E3-65A2-5123-E3FDDCC54C10}"/>
              </a:ext>
            </a:extLst>
          </p:cNvPr>
          <p:cNvSpPr/>
          <p:nvPr/>
        </p:nvSpPr>
        <p:spPr bwMode="auto">
          <a:xfrm>
            <a:off x="11047967" y="4468173"/>
            <a:ext cx="143302" cy="1009934"/>
          </a:xfrm>
          <a:custGeom>
            <a:avLst/>
            <a:gdLst>
              <a:gd name="connsiteX0" fmla="*/ 0 w 143302"/>
              <a:gd name="connsiteY0" fmla="*/ 0 h 1009934"/>
              <a:gd name="connsiteX1" fmla="*/ 143302 w 143302"/>
              <a:gd name="connsiteY1" fmla="*/ 0 h 1009934"/>
              <a:gd name="connsiteX2" fmla="*/ 143302 w 143302"/>
              <a:gd name="connsiteY2" fmla="*/ 1009934 h 1009934"/>
              <a:gd name="connsiteX3" fmla="*/ 13648 w 143302"/>
              <a:gd name="connsiteY3" fmla="*/ 1009934 h 1009934"/>
            </a:gdLst>
            <a:ahLst/>
            <a:cxnLst>
              <a:cxn ang="0">
                <a:pos x="connsiteX0" y="connsiteY0"/>
              </a:cxn>
              <a:cxn ang="0">
                <a:pos x="connsiteX1" y="connsiteY1"/>
              </a:cxn>
              <a:cxn ang="0">
                <a:pos x="connsiteX2" y="connsiteY2"/>
              </a:cxn>
              <a:cxn ang="0">
                <a:pos x="connsiteX3" y="connsiteY3"/>
              </a:cxn>
            </a:cxnLst>
            <a:rect l="l" t="t" r="r" b="b"/>
            <a:pathLst>
              <a:path w="143302" h="1009934">
                <a:moveTo>
                  <a:pt x="0" y="0"/>
                </a:moveTo>
                <a:lnTo>
                  <a:pt x="143302" y="0"/>
                </a:lnTo>
                <a:lnTo>
                  <a:pt x="143302" y="1009934"/>
                </a:lnTo>
                <a:lnTo>
                  <a:pt x="13648" y="1009934"/>
                </a:lnTo>
              </a:path>
            </a:pathLst>
          </a:custGeom>
          <a:noFill/>
          <a:ln w="28575">
            <a:solidFill>
              <a:schemeClr val="accent3"/>
            </a:solidFill>
            <a:miter lim="800000"/>
            <a:headEnd/>
            <a:tailEnd/>
          </a:ln>
        </p:spPr>
        <p:txBody>
          <a:bodyPr rtlCol="0" anchor="ctr"/>
          <a:lstStyle/>
          <a:p>
            <a:pPr algn="ctr"/>
            <a:endParaRPr lang="en-US" dirty="0"/>
          </a:p>
        </p:txBody>
      </p:sp>
      <p:sp>
        <p:nvSpPr>
          <p:cNvPr id="33" name="Freeform: Shape 32">
            <a:extLst>
              <a:ext uri="{FF2B5EF4-FFF2-40B4-BE49-F238E27FC236}">
                <a16:creationId xmlns:a16="http://schemas.microsoft.com/office/drawing/2014/main" id="{4BE7D7CC-7539-B586-40FB-D17A0D127773}"/>
              </a:ext>
            </a:extLst>
          </p:cNvPr>
          <p:cNvSpPr/>
          <p:nvPr/>
        </p:nvSpPr>
        <p:spPr bwMode="auto">
          <a:xfrm>
            <a:off x="11373494" y="3478457"/>
            <a:ext cx="141747" cy="1999428"/>
          </a:xfrm>
          <a:custGeom>
            <a:avLst/>
            <a:gdLst>
              <a:gd name="connsiteX0" fmla="*/ 0 w 143302"/>
              <a:gd name="connsiteY0" fmla="*/ 0 h 1009934"/>
              <a:gd name="connsiteX1" fmla="*/ 143302 w 143302"/>
              <a:gd name="connsiteY1" fmla="*/ 0 h 1009934"/>
              <a:gd name="connsiteX2" fmla="*/ 143302 w 143302"/>
              <a:gd name="connsiteY2" fmla="*/ 1009934 h 1009934"/>
              <a:gd name="connsiteX3" fmla="*/ 13648 w 143302"/>
              <a:gd name="connsiteY3" fmla="*/ 1009934 h 1009934"/>
            </a:gdLst>
            <a:ahLst/>
            <a:cxnLst>
              <a:cxn ang="0">
                <a:pos x="connsiteX0" y="connsiteY0"/>
              </a:cxn>
              <a:cxn ang="0">
                <a:pos x="connsiteX1" y="connsiteY1"/>
              </a:cxn>
              <a:cxn ang="0">
                <a:pos x="connsiteX2" y="connsiteY2"/>
              </a:cxn>
              <a:cxn ang="0">
                <a:pos x="connsiteX3" y="connsiteY3"/>
              </a:cxn>
            </a:cxnLst>
            <a:rect l="l" t="t" r="r" b="b"/>
            <a:pathLst>
              <a:path w="143302" h="1009934">
                <a:moveTo>
                  <a:pt x="0" y="0"/>
                </a:moveTo>
                <a:lnTo>
                  <a:pt x="143302" y="0"/>
                </a:lnTo>
                <a:lnTo>
                  <a:pt x="143302" y="1009934"/>
                </a:lnTo>
                <a:lnTo>
                  <a:pt x="13648" y="1009934"/>
                </a:lnTo>
              </a:path>
            </a:pathLst>
          </a:custGeom>
          <a:noFill/>
          <a:ln w="28575">
            <a:solidFill>
              <a:schemeClr val="accent3"/>
            </a:solidFill>
            <a:miter lim="800000"/>
            <a:headEnd/>
            <a:tailEnd/>
          </a:ln>
        </p:spPr>
        <p:txBody>
          <a:bodyPr rtlCol="0" anchor="ctr"/>
          <a:lstStyle/>
          <a:p>
            <a:pPr algn="ctr"/>
            <a:endParaRPr lang="en-US" dirty="0"/>
          </a:p>
        </p:txBody>
      </p:sp>
      <p:sp>
        <p:nvSpPr>
          <p:cNvPr id="34" name="TextBox 33">
            <a:extLst>
              <a:ext uri="{FF2B5EF4-FFF2-40B4-BE49-F238E27FC236}">
                <a16:creationId xmlns:a16="http://schemas.microsoft.com/office/drawing/2014/main" id="{02F94798-2FEA-B741-2E61-F3B6E3D826F7}"/>
              </a:ext>
            </a:extLst>
          </p:cNvPr>
          <p:cNvSpPr txBox="1"/>
          <p:nvPr/>
        </p:nvSpPr>
        <p:spPr bwMode="auto">
          <a:xfrm>
            <a:off x="10308651" y="4710541"/>
            <a:ext cx="8499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.439</a:t>
            </a:r>
          </a:p>
        </p:txBody>
      </p:sp>
      <p:sp>
        <p:nvSpPr>
          <p:cNvPr id="35" name="TextBox 34">
            <a:extLst>
              <a:ext uri="{FF2B5EF4-FFF2-40B4-BE49-F238E27FC236}">
                <a16:creationId xmlns:a16="http://schemas.microsoft.com/office/drawing/2014/main" id="{A7E54E38-9BF0-C178-4FF4-D013403DC83C}"/>
              </a:ext>
            </a:extLst>
          </p:cNvPr>
          <p:cNvSpPr txBox="1"/>
          <p:nvPr/>
        </p:nvSpPr>
        <p:spPr bwMode="auto">
          <a:xfrm>
            <a:off x="10625755" y="3708098"/>
            <a:ext cx="8499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.020</a:t>
            </a:r>
          </a:p>
        </p:txBody>
      </p:sp>
    </p:spTree>
    <p:extLst>
      <p:ext uri="{BB962C8B-B14F-4D97-AF65-F5344CB8AC3E}">
        <p14:creationId xmlns:p14="http://schemas.microsoft.com/office/powerpoint/2010/main" val="25927193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FGF-21: </a:t>
            </a:r>
            <a:r>
              <a:rPr lang="en-US" altLang="en-US" dirty="0">
                <a:latin typeface="+mn-lt"/>
                <a:cs typeface="Arial" panose="020B0604020202020204" pitchFamily="34" charset="0"/>
              </a:rPr>
              <a:t>Phase IIb </a:t>
            </a:r>
            <a:r>
              <a:rPr lang="en-US" altLang="en-US" dirty="0"/>
              <a:t>HARMONY Trial of Efruxifermin</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3956" y="6401542"/>
            <a:ext cx="8840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Harrison. AASLD 2023. Abstr LBA2.</a:t>
            </a:r>
          </a:p>
        </p:txBody>
      </p:sp>
      <p:sp>
        <p:nvSpPr>
          <p:cNvPr id="5" name="TextBox 4">
            <a:extLst>
              <a:ext uri="{FF2B5EF4-FFF2-40B4-BE49-F238E27FC236}">
                <a16:creationId xmlns:a16="http://schemas.microsoft.com/office/drawing/2014/main" id="{0BA29BD0-C17D-389B-1F25-12A9D5C41B47}"/>
              </a:ext>
            </a:extLst>
          </p:cNvPr>
          <p:cNvSpPr txBox="1"/>
          <p:nvPr/>
        </p:nvSpPr>
        <p:spPr>
          <a:xfrm>
            <a:off x="609759" y="1292378"/>
            <a:ext cx="10643596" cy="646331"/>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en-US"/>
            </a:defPPr>
            <a:lvl1pPr algn="ctr">
              <a:defRPr sz="1619">
                <a:solidFill>
                  <a:schemeClr val="bg1"/>
                </a:solidFill>
                <a:cs typeface="Arial" panose="020B0604020202020204" pitchFamily="34" charset="0"/>
              </a:defRPr>
            </a:lvl1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In randomized, double-blind, placebo-controlled phase IIb HARMONY trial, both EFX doses </a:t>
            </a:r>
            <a:r>
              <a:rPr lang="en-US" sz="1800" dirty="0">
                <a:solidFill>
                  <a:srgbClr val="000000"/>
                </a:solidFill>
                <a:latin typeface="Calibri"/>
              </a:rPr>
              <a:t>a</a:t>
            </a:r>
            <a:r>
              <a:rPr kumimoji="0" lang="en-US" sz="18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ttained statistical </a:t>
            </a:r>
            <a:r>
              <a:rPr lang="en-US" sz="1800" dirty="0">
                <a:solidFill>
                  <a:srgbClr val="000000"/>
                </a:solidFill>
                <a:latin typeface="Calibri"/>
              </a:rPr>
              <a:t>s</a:t>
            </a:r>
            <a:r>
              <a:rPr kumimoji="0" lang="en-US" sz="18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ignificance on primary </a:t>
            </a:r>
            <a:r>
              <a:rPr lang="en-US" sz="1800" dirty="0">
                <a:solidFill>
                  <a:srgbClr val="000000"/>
                </a:solidFill>
                <a:latin typeface="Calibri"/>
              </a:rPr>
              <a:t>e</a:t>
            </a:r>
            <a:r>
              <a:rPr kumimoji="0" lang="en-US" sz="18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ndpoint (fibrosis </a:t>
            </a:r>
            <a:r>
              <a:rPr lang="en-US" sz="1800" dirty="0">
                <a:solidFill>
                  <a:srgbClr val="000000"/>
                </a:solidFill>
                <a:latin typeface="Calibri"/>
              </a:rPr>
              <a:t>i</a:t>
            </a:r>
            <a:r>
              <a:rPr kumimoji="0" lang="en-US" sz="18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mprovement) and key secondary endpoints (MASH resolution)</a:t>
            </a:r>
          </a:p>
        </p:txBody>
      </p:sp>
      <p:graphicFrame>
        <p:nvGraphicFramePr>
          <p:cNvPr id="9" name="Chart 8">
            <a:extLst>
              <a:ext uri="{FF2B5EF4-FFF2-40B4-BE49-F238E27FC236}">
                <a16:creationId xmlns:a16="http://schemas.microsoft.com/office/drawing/2014/main" id="{43A37242-166F-AC6B-210F-A401118A8596}"/>
              </a:ext>
            </a:extLst>
          </p:cNvPr>
          <p:cNvGraphicFramePr/>
          <p:nvPr>
            <p:extLst>
              <p:ext uri="{D42A27DB-BD31-4B8C-83A1-F6EECF244321}">
                <p14:modId xmlns:p14="http://schemas.microsoft.com/office/powerpoint/2010/main" val="251064642"/>
              </p:ext>
            </p:extLst>
          </p:nvPr>
        </p:nvGraphicFramePr>
        <p:xfrm>
          <a:off x="609759" y="1802428"/>
          <a:ext cx="5199176" cy="400838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6540CE29-C13C-EF19-BFED-0F46B49686B7}"/>
              </a:ext>
            </a:extLst>
          </p:cNvPr>
          <p:cNvSpPr txBox="1"/>
          <p:nvPr/>
        </p:nvSpPr>
        <p:spPr bwMode="auto">
          <a:xfrm>
            <a:off x="1640736" y="2192577"/>
            <a:ext cx="3855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Fibrosis Improvement ≥1 Stage and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Worsening of MASH* at Wk 24</a:t>
            </a:r>
          </a:p>
        </p:txBody>
      </p:sp>
      <p:sp>
        <p:nvSpPr>
          <p:cNvPr id="11" name="TextBox 10">
            <a:extLst>
              <a:ext uri="{FF2B5EF4-FFF2-40B4-BE49-F238E27FC236}">
                <a16:creationId xmlns:a16="http://schemas.microsoft.com/office/drawing/2014/main" id="{A82944CF-0889-7C05-9082-510E77ADE2FB}"/>
              </a:ext>
            </a:extLst>
          </p:cNvPr>
          <p:cNvSpPr txBox="1"/>
          <p:nvPr/>
        </p:nvSpPr>
        <p:spPr bwMode="auto">
          <a:xfrm>
            <a:off x="1147497" y="5723273"/>
            <a:ext cx="4938334" cy="59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20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*Improvement in liver fibrosis ≥1 stage and no worsening of MASH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(defined as no increase in MASH for ballooning, inflammation, or steatosis).</a:t>
            </a:r>
          </a:p>
          <a:p>
            <a:pPr marL="0" marR="0" lvl="0" indent="0" algn="l" defTabSz="914400" rtl="0" eaLnBrk="0" fontAlgn="base" latinLnBrk="0" hangingPunct="0">
              <a:lnSpc>
                <a:spcPts val="1200"/>
              </a:lnSpc>
              <a:spcBef>
                <a:spcPts val="300"/>
              </a:spcBef>
              <a:spcAft>
                <a:spcPct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&lt;.05 vs placebo (Cochran-Mantel-Haenszel test).</a:t>
            </a:r>
          </a:p>
        </p:txBody>
      </p:sp>
      <p:graphicFrame>
        <p:nvGraphicFramePr>
          <p:cNvPr id="13" name="Chart 12">
            <a:extLst>
              <a:ext uri="{FF2B5EF4-FFF2-40B4-BE49-F238E27FC236}">
                <a16:creationId xmlns:a16="http://schemas.microsoft.com/office/drawing/2014/main" id="{CA674606-EC01-502E-4CA9-801A5DF5215D}"/>
              </a:ext>
            </a:extLst>
          </p:cNvPr>
          <p:cNvGraphicFramePr/>
          <p:nvPr>
            <p:extLst>
              <p:ext uri="{D42A27DB-BD31-4B8C-83A1-F6EECF244321}">
                <p14:modId xmlns:p14="http://schemas.microsoft.com/office/powerpoint/2010/main" val="2198244974"/>
              </p:ext>
            </p:extLst>
          </p:nvPr>
        </p:nvGraphicFramePr>
        <p:xfrm>
          <a:off x="6190740" y="1802428"/>
          <a:ext cx="5199176" cy="4008386"/>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07CBE5DD-2335-B9E7-743C-702F1BACD363}"/>
              </a:ext>
            </a:extLst>
          </p:cNvPr>
          <p:cNvSpPr txBox="1"/>
          <p:nvPr/>
        </p:nvSpPr>
        <p:spPr bwMode="auto">
          <a:xfrm>
            <a:off x="7137028" y="2192577"/>
            <a:ext cx="39707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MASH Resolution* and No Worsening of Fibrosis at Wk 24</a:t>
            </a:r>
          </a:p>
        </p:txBody>
      </p:sp>
      <p:sp>
        <p:nvSpPr>
          <p:cNvPr id="14" name="TextBox 13">
            <a:extLst>
              <a:ext uri="{FF2B5EF4-FFF2-40B4-BE49-F238E27FC236}">
                <a16:creationId xmlns:a16="http://schemas.microsoft.com/office/drawing/2014/main" id="{29DFAF3E-4BB6-FDF0-4892-F4773A4EA793}"/>
              </a:ext>
            </a:extLst>
          </p:cNvPr>
          <p:cNvSpPr txBox="1"/>
          <p:nvPr/>
        </p:nvSpPr>
        <p:spPr bwMode="auto">
          <a:xfrm>
            <a:off x="6733347" y="5723273"/>
            <a:ext cx="4938334" cy="44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20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*NAS score of 0 or 1 for lobular inflammation and score of 0 for ballooning.</a:t>
            </a:r>
          </a:p>
          <a:p>
            <a:pPr marL="0" marR="0" lvl="0" indent="0" algn="l" defTabSz="914400" rtl="0" eaLnBrk="0" fontAlgn="base" latinLnBrk="0" hangingPunct="0">
              <a:lnSpc>
                <a:spcPts val="1200"/>
              </a:lnSpc>
              <a:spcBef>
                <a:spcPts val="300"/>
              </a:spcBef>
              <a:spcAft>
                <a:spcPct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&lt;.01. </a:t>
            </a:r>
            <a:r>
              <a:rPr kumimoji="0" lang="en-US" sz="1200" b="1" i="0" u="none" strike="noStrike" kern="1200" cap="none" spc="0" normalizeH="0" baseline="30000" noProof="0" dirty="0">
                <a:ln>
                  <a:noFill/>
                </a:ln>
                <a:solidFill>
                  <a:srgbClr val="000000"/>
                </a:solidFill>
                <a:effectLst/>
                <a:uLnTx/>
                <a:uFillTx/>
                <a:latin typeface="Calibri"/>
                <a:ea typeface="Times" panose="02020603050405020304" pitchFamily="18" charset="0"/>
                <a:cs typeface="Times New Roman" panose="02020603050405020304" pitchFamily="18" charset="0"/>
              </a:rPr>
              <a:t>§</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 </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&lt;.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001 vs placebo (Cochran-Mantel-Haenszel test).</a:t>
            </a:r>
          </a:p>
        </p:txBody>
      </p:sp>
      <p:grpSp>
        <p:nvGrpSpPr>
          <p:cNvPr id="21" name="Group 20">
            <a:extLst>
              <a:ext uri="{FF2B5EF4-FFF2-40B4-BE49-F238E27FC236}">
                <a16:creationId xmlns:a16="http://schemas.microsoft.com/office/drawing/2014/main" id="{CD2FBF8B-2FBE-73E6-61F7-BE205EF1B92D}"/>
              </a:ext>
            </a:extLst>
          </p:cNvPr>
          <p:cNvGrpSpPr/>
          <p:nvPr/>
        </p:nvGrpSpPr>
        <p:grpSpPr>
          <a:xfrm>
            <a:off x="719138" y="2213403"/>
            <a:ext cx="691197" cy="3193706"/>
            <a:chOff x="719138" y="2114547"/>
            <a:chExt cx="691197" cy="3193706"/>
          </a:xfrm>
        </p:grpSpPr>
        <p:sp>
          <p:nvSpPr>
            <p:cNvPr id="7" name="Rectangle 6">
              <a:extLst>
                <a:ext uri="{FF2B5EF4-FFF2-40B4-BE49-F238E27FC236}">
                  <a16:creationId xmlns:a16="http://schemas.microsoft.com/office/drawing/2014/main" id="{39B16A33-A324-F377-053C-B626E2DCEA9D}"/>
                </a:ext>
              </a:extLst>
            </p:cNvPr>
            <p:cNvSpPr/>
            <p:nvPr/>
          </p:nvSpPr>
          <p:spPr bwMode="auto">
            <a:xfrm>
              <a:off x="719138" y="2114547"/>
              <a:ext cx="571539" cy="3136183"/>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9AC205F4-6603-E7B1-A096-6CAB2372FF9B}"/>
                </a:ext>
              </a:extLst>
            </p:cNvPr>
            <p:cNvSpPr txBox="1"/>
            <p:nvPr/>
          </p:nvSpPr>
          <p:spPr bwMode="auto">
            <a:xfrm>
              <a:off x="981352" y="21217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 name="TextBox 14">
              <a:extLst>
                <a:ext uri="{FF2B5EF4-FFF2-40B4-BE49-F238E27FC236}">
                  <a16:creationId xmlns:a16="http://schemas.microsoft.com/office/drawing/2014/main" id="{A660F21C-E3CE-9954-9809-EBB7A07E45D3}"/>
                </a:ext>
              </a:extLst>
            </p:cNvPr>
            <p:cNvSpPr txBox="1"/>
            <p:nvPr/>
          </p:nvSpPr>
          <p:spPr bwMode="auto">
            <a:xfrm>
              <a:off x="981352" y="25837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6" name="TextBox 15">
              <a:extLst>
                <a:ext uri="{FF2B5EF4-FFF2-40B4-BE49-F238E27FC236}">
                  <a16:creationId xmlns:a16="http://schemas.microsoft.com/office/drawing/2014/main" id="{93D009A8-CE16-B7BD-ED89-2DD9EAAC8246}"/>
                </a:ext>
              </a:extLst>
            </p:cNvPr>
            <p:cNvSpPr txBox="1"/>
            <p:nvPr/>
          </p:nvSpPr>
          <p:spPr bwMode="auto">
            <a:xfrm>
              <a:off x="991631" y="30683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7" name="TextBox 16">
              <a:extLst>
                <a:ext uri="{FF2B5EF4-FFF2-40B4-BE49-F238E27FC236}">
                  <a16:creationId xmlns:a16="http://schemas.microsoft.com/office/drawing/2014/main" id="{36B2337F-B5E0-4598-E826-3C93C23DC9CB}"/>
                </a:ext>
              </a:extLst>
            </p:cNvPr>
            <p:cNvSpPr txBox="1"/>
            <p:nvPr/>
          </p:nvSpPr>
          <p:spPr bwMode="auto">
            <a:xfrm>
              <a:off x="991631" y="35303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8" name="TextBox 17">
              <a:extLst>
                <a:ext uri="{FF2B5EF4-FFF2-40B4-BE49-F238E27FC236}">
                  <a16:creationId xmlns:a16="http://schemas.microsoft.com/office/drawing/2014/main" id="{18742673-2A3C-9AF2-9CD3-ADB83DEBD4E5}"/>
                </a:ext>
              </a:extLst>
            </p:cNvPr>
            <p:cNvSpPr txBox="1"/>
            <p:nvPr/>
          </p:nvSpPr>
          <p:spPr bwMode="auto">
            <a:xfrm>
              <a:off x="990779" y="399232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 name="TextBox 18">
              <a:extLst>
                <a:ext uri="{FF2B5EF4-FFF2-40B4-BE49-F238E27FC236}">
                  <a16:creationId xmlns:a16="http://schemas.microsoft.com/office/drawing/2014/main" id="{417E4D78-D102-7BEA-B4E7-4C307FA1E9A3}"/>
                </a:ext>
              </a:extLst>
            </p:cNvPr>
            <p:cNvSpPr txBox="1"/>
            <p:nvPr/>
          </p:nvSpPr>
          <p:spPr bwMode="auto">
            <a:xfrm>
              <a:off x="982204" y="44769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0" name="TextBox 19">
              <a:extLst>
                <a:ext uri="{FF2B5EF4-FFF2-40B4-BE49-F238E27FC236}">
                  <a16:creationId xmlns:a16="http://schemas.microsoft.com/office/drawing/2014/main" id="{DB5286C2-12B7-2719-8D91-214BB2BB19C3}"/>
                </a:ext>
              </a:extLst>
            </p:cNvPr>
            <p:cNvSpPr txBox="1"/>
            <p:nvPr/>
          </p:nvSpPr>
          <p:spPr bwMode="auto">
            <a:xfrm>
              <a:off x="1099223" y="493892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23" name="Rectangle 22">
            <a:extLst>
              <a:ext uri="{FF2B5EF4-FFF2-40B4-BE49-F238E27FC236}">
                <a16:creationId xmlns:a16="http://schemas.microsoft.com/office/drawing/2014/main" id="{980835B4-24C7-6841-75CA-36DBA25C9F3F}"/>
              </a:ext>
            </a:extLst>
          </p:cNvPr>
          <p:cNvSpPr/>
          <p:nvPr/>
        </p:nvSpPr>
        <p:spPr bwMode="auto">
          <a:xfrm>
            <a:off x="6267676" y="2213403"/>
            <a:ext cx="571539" cy="3136183"/>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119E28C6-FAE2-6DDA-32BF-507A0A60B2A2}"/>
              </a:ext>
            </a:extLst>
          </p:cNvPr>
          <p:cNvGrpSpPr/>
          <p:nvPr/>
        </p:nvGrpSpPr>
        <p:grpSpPr>
          <a:xfrm>
            <a:off x="6422297" y="2232257"/>
            <a:ext cx="546003" cy="3249229"/>
            <a:chOff x="6412870" y="2583729"/>
            <a:chExt cx="546003" cy="2724524"/>
          </a:xfrm>
        </p:grpSpPr>
        <p:sp>
          <p:nvSpPr>
            <p:cNvPr id="25" name="TextBox 24">
              <a:extLst>
                <a:ext uri="{FF2B5EF4-FFF2-40B4-BE49-F238E27FC236}">
                  <a16:creationId xmlns:a16="http://schemas.microsoft.com/office/drawing/2014/main" id="{8A1B54C5-7377-D0A7-21ED-5945384717C6}"/>
                </a:ext>
              </a:extLst>
            </p:cNvPr>
            <p:cNvSpPr txBox="1"/>
            <p:nvPr/>
          </p:nvSpPr>
          <p:spPr bwMode="auto">
            <a:xfrm>
              <a:off x="6412870" y="2583729"/>
              <a:ext cx="535724" cy="30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6" name="TextBox 25">
              <a:extLst>
                <a:ext uri="{FF2B5EF4-FFF2-40B4-BE49-F238E27FC236}">
                  <a16:creationId xmlns:a16="http://schemas.microsoft.com/office/drawing/2014/main" id="{F2840A79-AB52-3F21-5CE9-126C670D5013}"/>
                </a:ext>
              </a:extLst>
            </p:cNvPr>
            <p:cNvSpPr txBox="1"/>
            <p:nvPr/>
          </p:nvSpPr>
          <p:spPr bwMode="auto">
            <a:xfrm>
              <a:off x="6540169" y="3068337"/>
              <a:ext cx="418704" cy="30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7" name="TextBox 26">
              <a:extLst>
                <a:ext uri="{FF2B5EF4-FFF2-40B4-BE49-F238E27FC236}">
                  <a16:creationId xmlns:a16="http://schemas.microsoft.com/office/drawing/2014/main" id="{7251168E-F83D-47CE-AB68-118B865B473D}"/>
                </a:ext>
              </a:extLst>
            </p:cNvPr>
            <p:cNvSpPr txBox="1"/>
            <p:nvPr/>
          </p:nvSpPr>
          <p:spPr bwMode="auto">
            <a:xfrm>
              <a:off x="6540169" y="3530329"/>
              <a:ext cx="418704" cy="30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8" name="TextBox 27">
              <a:extLst>
                <a:ext uri="{FF2B5EF4-FFF2-40B4-BE49-F238E27FC236}">
                  <a16:creationId xmlns:a16="http://schemas.microsoft.com/office/drawing/2014/main" id="{10A1F7AD-6749-BAE9-E8A9-2147DDC35429}"/>
                </a:ext>
              </a:extLst>
            </p:cNvPr>
            <p:cNvSpPr txBox="1"/>
            <p:nvPr/>
          </p:nvSpPr>
          <p:spPr bwMode="auto">
            <a:xfrm>
              <a:off x="6539317" y="3992321"/>
              <a:ext cx="418704" cy="30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9" name="TextBox 28">
              <a:extLst>
                <a:ext uri="{FF2B5EF4-FFF2-40B4-BE49-F238E27FC236}">
                  <a16:creationId xmlns:a16="http://schemas.microsoft.com/office/drawing/2014/main" id="{9315DBCF-D656-C107-B517-1AABE807DE79}"/>
                </a:ext>
              </a:extLst>
            </p:cNvPr>
            <p:cNvSpPr txBox="1"/>
            <p:nvPr/>
          </p:nvSpPr>
          <p:spPr bwMode="auto">
            <a:xfrm>
              <a:off x="6530742" y="4476929"/>
              <a:ext cx="418704" cy="30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0" name="TextBox 29">
              <a:extLst>
                <a:ext uri="{FF2B5EF4-FFF2-40B4-BE49-F238E27FC236}">
                  <a16:creationId xmlns:a16="http://schemas.microsoft.com/office/drawing/2014/main" id="{6DADA412-76E1-08A9-5C0C-E1B39FE4B250}"/>
                </a:ext>
              </a:extLst>
            </p:cNvPr>
            <p:cNvSpPr txBox="1"/>
            <p:nvPr/>
          </p:nvSpPr>
          <p:spPr bwMode="auto">
            <a:xfrm>
              <a:off x="6647761" y="493892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Tree>
    <p:extLst>
      <p:ext uri="{BB962C8B-B14F-4D97-AF65-F5344CB8AC3E}">
        <p14:creationId xmlns:p14="http://schemas.microsoft.com/office/powerpoint/2010/main" val="1504506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BDB76-7141-0845-9684-90B224CD84A2}"/>
              </a:ext>
            </a:extLst>
          </p:cNvPr>
          <p:cNvSpPr>
            <a:spLocks noGrp="1"/>
          </p:cNvSpPr>
          <p:nvPr>
            <p:ph type="title"/>
          </p:nvPr>
        </p:nvSpPr>
        <p:spPr/>
        <p:txBody>
          <a:bodyPr>
            <a:normAutofit fontScale="90000"/>
          </a:bodyPr>
          <a:lstStyle/>
          <a:p>
            <a:r>
              <a:rPr lang="en-US" b="1" dirty="0"/>
              <a:t>Both EFX Doses Achieved Statistical Significance on Composite Endpoint (Fibrosis Improvement </a:t>
            </a:r>
            <a:r>
              <a:rPr lang="en-US" b="1" u="sng" dirty="0"/>
              <a:t>and</a:t>
            </a:r>
            <a:r>
              <a:rPr lang="en-US" b="1" dirty="0"/>
              <a:t> MASH Resolution)</a:t>
            </a:r>
          </a:p>
        </p:txBody>
      </p:sp>
      <p:graphicFrame>
        <p:nvGraphicFramePr>
          <p:cNvPr id="5" name="Chart 4">
            <a:extLst>
              <a:ext uri="{FF2B5EF4-FFF2-40B4-BE49-F238E27FC236}">
                <a16:creationId xmlns:a16="http://schemas.microsoft.com/office/drawing/2014/main" id="{00000000-0008-0000-0D00-000002000000}"/>
              </a:ext>
            </a:extLst>
          </p:cNvPr>
          <p:cNvGraphicFramePr>
            <a:graphicFrameLocks/>
          </p:cNvGraphicFramePr>
          <p:nvPr>
            <p:extLst>
              <p:ext uri="{D42A27DB-BD31-4B8C-83A1-F6EECF244321}">
                <p14:modId xmlns:p14="http://schemas.microsoft.com/office/powerpoint/2010/main" val="2298318824"/>
              </p:ext>
            </p:extLst>
          </p:nvPr>
        </p:nvGraphicFramePr>
        <p:xfrm>
          <a:off x="764885" y="2022160"/>
          <a:ext cx="4572000" cy="3251210"/>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EA2C3408-4A13-5F43-90CE-2FBF19F54077}"/>
              </a:ext>
            </a:extLst>
          </p:cNvPr>
          <p:cNvSpPr txBox="1"/>
          <p:nvPr/>
        </p:nvSpPr>
        <p:spPr>
          <a:xfrm>
            <a:off x="779958" y="5575589"/>
            <a:ext cx="5146003" cy="646331"/>
          </a:xfrm>
          <a:prstGeom prst="rect">
            <a:avLst/>
          </a:prstGeom>
          <a:noFill/>
        </p:spPr>
        <p:txBody>
          <a:bodyPr wrap="square" rtlCol="0" anchor="t">
            <a:spAutoFit/>
          </a:bodyPr>
          <a:lstStyle/>
          <a:p>
            <a:r>
              <a:rPr lang="en-US" sz="1200" b="1" dirty="0">
                <a:solidFill>
                  <a:schemeClr val="bg1"/>
                </a:solidFill>
              </a:rPr>
              <a:t>*</a:t>
            </a:r>
            <a:r>
              <a:rPr lang="en-US" sz="1200" dirty="0">
                <a:solidFill>
                  <a:schemeClr val="bg1"/>
                </a:solidFill>
              </a:rPr>
              <a:t>Improvement in liver fibrosis </a:t>
            </a:r>
            <a:r>
              <a:rPr lang="en-US" sz="1200" dirty="0">
                <a:solidFill>
                  <a:schemeClr val="bg1"/>
                </a:solidFill>
                <a:latin typeface="Calibri" panose="020F0502020204030204" pitchFamily="34" charset="0"/>
                <a:cs typeface="Calibri" panose="020F0502020204030204" pitchFamily="34" charset="0"/>
              </a:rPr>
              <a:t>≥1</a:t>
            </a:r>
            <a:r>
              <a:rPr lang="en-US" sz="1200" dirty="0">
                <a:solidFill>
                  <a:schemeClr val="bg1"/>
                </a:solidFill>
              </a:rPr>
              <a:t> stage.</a:t>
            </a:r>
          </a:p>
          <a:p>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US" sz="1200" dirty="0">
                <a:solidFill>
                  <a:schemeClr val="bg1"/>
                </a:solidFill>
              </a:rPr>
              <a:t>NAS score of 0 or 1 for lobular inflammation and score of 0 for ballooning.</a:t>
            </a:r>
          </a:p>
          <a:p>
            <a:r>
              <a:rPr lang="en-US" sz="1200" i="0" u="none" strike="noStrike" baseline="30000" dirty="0">
                <a:solidFill>
                  <a:schemeClr val="bg1"/>
                </a:solidFill>
                <a:cs typeface="Arial" panose="020B0604020202020204" pitchFamily="34" charset="0"/>
              </a:rPr>
              <a:t>‡</a:t>
            </a:r>
            <a:r>
              <a:rPr lang="en-US" sz="1200" i="1" dirty="0">
                <a:solidFill>
                  <a:schemeClr val="bg1"/>
                </a:solidFill>
              </a:rPr>
              <a:t>P</a:t>
            </a:r>
            <a:r>
              <a:rPr lang="en-US" sz="1200" dirty="0">
                <a:solidFill>
                  <a:schemeClr val="bg1"/>
                </a:solidFill>
              </a:rPr>
              <a:t> &lt;.01. </a:t>
            </a:r>
            <a:r>
              <a:rPr kumimoji="0" lang="en-US" sz="1200" i="0" u="none" strike="noStrike" kern="1200" cap="none" spc="0" normalizeH="0" baseline="30000" noProof="0" dirty="0">
                <a:ln>
                  <a:noFill/>
                </a:ln>
                <a:solidFill>
                  <a:srgbClr val="000000"/>
                </a:solidFill>
                <a:effectLst/>
                <a:uLnTx/>
                <a:uFillTx/>
                <a:ea typeface="Times" panose="02020603050405020304" pitchFamily="18" charset="0"/>
                <a:cs typeface="Times New Roman" panose="02020603050405020304" pitchFamily="18" charset="0"/>
              </a:rPr>
              <a:t>§</a:t>
            </a:r>
            <a:r>
              <a:rPr lang="en-US" sz="1200" i="1" dirty="0">
                <a:solidFill>
                  <a:schemeClr val="bg1"/>
                </a:solidFill>
              </a:rPr>
              <a:t>P </a:t>
            </a:r>
            <a:r>
              <a:rPr lang="en-US" sz="1200" dirty="0">
                <a:solidFill>
                  <a:schemeClr val="bg1"/>
                </a:solidFill>
              </a:rPr>
              <a:t>&lt;.001 vs placebo (</a:t>
            </a:r>
            <a:r>
              <a:rPr lang="en-US" sz="1200" dirty="0">
                <a:solidFill>
                  <a:schemeClr val="bg1"/>
                </a:solidFill>
                <a:ea typeface="Calibri" panose="020F0502020204030204" pitchFamily="34" charset="0"/>
                <a:cs typeface="Calibri" panose="020F0502020204030204" pitchFamily="34" charset="0"/>
              </a:rPr>
              <a:t>Cochran-Mantel-Haenszel test</a:t>
            </a:r>
            <a:r>
              <a:rPr lang="en-US" sz="1200" dirty="0">
                <a:solidFill>
                  <a:schemeClr val="bg1"/>
                </a:solidFill>
              </a:rPr>
              <a:t>).</a:t>
            </a:r>
          </a:p>
        </p:txBody>
      </p:sp>
      <p:sp>
        <p:nvSpPr>
          <p:cNvPr id="33" name="TextBox 32">
            <a:extLst>
              <a:ext uri="{FF2B5EF4-FFF2-40B4-BE49-F238E27FC236}">
                <a16:creationId xmlns:a16="http://schemas.microsoft.com/office/drawing/2014/main" id="{5794E18F-1AA9-F27B-78A1-BEECAD460C39}"/>
              </a:ext>
            </a:extLst>
          </p:cNvPr>
          <p:cNvSpPr txBox="1"/>
          <p:nvPr/>
        </p:nvSpPr>
        <p:spPr>
          <a:xfrm>
            <a:off x="1402831" y="1508594"/>
            <a:ext cx="3588381" cy="646331"/>
          </a:xfrm>
          <a:prstGeom prst="rect">
            <a:avLst/>
          </a:prstGeom>
          <a:noFill/>
        </p:spPr>
        <p:txBody>
          <a:bodyPr wrap="square" rtlCol="0">
            <a:spAutoFit/>
          </a:bodyPr>
          <a:lstStyle/>
          <a:p>
            <a:pPr algn="ctr"/>
            <a:r>
              <a:rPr lang="en-US" b="1" dirty="0">
                <a:solidFill>
                  <a:schemeClr val="bg1"/>
                </a:solidFill>
              </a:rPr>
              <a:t>Fibrosis Improvement</a:t>
            </a:r>
            <a:r>
              <a:rPr lang="en-US" b="1" baseline="30000" dirty="0">
                <a:solidFill>
                  <a:schemeClr val="bg1"/>
                </a:solidFill>
              </a:rPr>
              <a:t>*  </a:t>
            </a:r>
          </a:p>
          <a:p>
            <a:pPr algn="ctr"/>
            <a:r>
              <a:rPr lang="en-US" b="1" u="sng" dirty="0">
                <a:solidFill>
                  <a:schemeClr val="bg1"/>
                </a:solidFill>
              </a:rPr>
              <a:t>and</a:t>
            </a:r>
            <a:r>
              <a:rPr lang="en-US" b="1" dirty="0">
                <a:solidFill>
                  <a:schemeClr val="bg1"/>
                </a:solidFill>
              </a:rPr>
              <a:t> MASH Resolution</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US" b="1" dirty="0">
                <a:solidFill>
                  <a:schemeClr val="bg1"/>
                </a:solidFill>
              </a:rPr>
              <a:t> at Wk 24</a:t>
            </a:r>
            <a:endParaRPr lang="en-US" b="1" baseline="30000" dirty="0">
              <a:solidFill>
                <a:schemeClr val="bg1"/>
              </a:solidFill>
            </a:endParaRPr>
          </a:p>
        </p:txBody>
      </p:sp>
      <p:sp>
        <p:nvSpPr>
          <p:cNvPr id="8" name="TextBox 122">
            <a:extLst>
              <a:ext uri="{FF2B5EF4-FFF2-40B4-BE49-F238E27FC236}">
                <a16:creationId xmlns:a16="http://schemas.microsoft.com/office/drawing/2014/main" id="{FF687511-20C0-FA03-6F63-FEAF5011858C}"/>
              </a:ext>
            </a:extLst>
          </p:cNvPr>
          <p:cNvSpPr txBox="1"/>
          <p:nvPr/>
        </p:nvSpPr>
        <p:spPr>
          <a:xfrm>
            <a:off x="2995244" y="5074758"/>
            <a:ext cx="709355" cy="269447"/>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800" b="1" dirty="0">
                <a:solidFill>
                  <a:schemeClr val="bg1"/>
                </a:solidFill>
              </a:rPr>
              <a:t>EFX 28 </a:t>
            </a:r>
            <a:r>
              <a:rPr lang="en-US" sz="1800" b="1" dirty="0">
                <a:solidFill>
                  <a:schemeClr val="bg1"/>
                </a:solidFill>
                <a:latin typeface="+mn-lt"/>
              </a:rPr>
              <a:t>mg</a:t>
            </a:r>
          </a:p>
        </p:txBody>
      </p:sp>
      <p:sp>
        <p:nvSpPr>
          <p:cNvPr id="9" name="TextBox 116">
            <a:extLst>
              <a:ext uri="{FF2B5EF4-FFF2-40B4-BE49-F238E27FC236}">
                <a16:creationId xmlns:a16="http://schemas.microsoft.com/office/drawing/2014/main" id="{39CB8BE4-9ADD-E905-2EE7-535C0ACEBC72}"/>
              </a:ext>
            </a:extLst>
          </p:cNvPr>
          <p:cNvSpPr txBox="1"/>
          <p:nvPr/>
        </p:nvSpPr>
        <p:spPr>
          <a:xfrm>
            <a:off x="2995244" y="5326105"/>
            <a:ext cx="709355" cy="21463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800" b="1" dirty="0">
                <a:solidFill>
                  <a:schemeClr val="bg1"/>
                </a:solidFill>
                <a:cs typeface="Arial"/>
              </a:rPr>
              <a:t>(n </a:t>
            </a:r>
            <a:r>
              <a:rPr lang="en-US" sz="1800" b="1" i="0" u="none" strike="noStrike" dirty="0">
                <a:solidFill>
                  <a:schemeClr val="bg1"/>
                </a:solidFill>
                <a:latin typeface="+mn-lt"/>
                <a:cs typeface="Arial"/>
              </a:rPr>
              <a:t>= 38)</a:t>
            </a:r>
            <a:endParaRPr lang="en-US" sz="1800" b="1" dirty="0">
              <a:solidFill>
                <a:schemeClr val="bg1"/>
              </a:solidFill>
              <a:latin typeface="+mn-lt"/>
            </a:endParaRPr>
          </a:p>
        </p:txBody>
      </p:sp>
      <p:sp>
        <p:nvSpPr>
          <p:cNvPr id="15" name="TextBox 123">
            <a:extLst>
              <a:ext uri="{FF2B5EF4-FFF2-40B4-BE49-F238E27FC236}">
                <a16:creationId xmlns:a16="http://schemas.microsoft.com/office/drawing/2014/main" id="{7AFEDE25-D993-0550-B5DB-BEC2C7196CDA}"/>
              </a:ext>
            </a:extLst>
          </p:cNvPr>
          <p:cNvSpPr txBox="1"/>
          <p:nvPr/>
        </p:nvSpPr>
        <p:spPr>
          <a:xfrm>
            <a:off x="4326462" y="5074758"/>
            <a:ext cx="709355" cy="269447"/>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800" b="1" dirty="0">
                <a:solidFill>
                  <a:schemeClr val="bg1"/>
                </a:solidFill>
              </a:rPr>
              <a:t>EFX 5</a:t>
            </a:r>
            <a:r>
              <a:rPr lang="en-US" sz="1800" b="1" dirty="0">
                <a:solidFill>
                  <a:schemeClr val="bg1"/>
                </a:solidFill>
                <a:latin typeface="+mn-lt"/>
              </a:rPr>
              <a:t>0 mg</a:t>
            </a:r>
          </a:p>
        </p:txBody>
      </p:sp>
      <p:sp>
        <p:nvSpPr>
          <p:cNvPr id="16" name="TextBox 117">
            <a:extLst>
              <a:ext uri="{FF2B5EF4-FFF2-40B4-BE49-F238E27FC236}">
                <a16:creationId xmlns:a16="http://schemas.microsoft.com/office/drawing/2014/main" id="{D4FABA35-A2C2-86EF-6196-B7CDE4AF0482}"/>
              </a:ext>
            </a:extLst>
          </p:cNvPr>
          <p:cNvSpPr txBox="1"/>
          <p:nvPr/>
        </p:nvSpPr>
        <p:spPr>
          <a:xfrm>
            <a:off x="4326462" y="5326105"/>
            <a:ext cx="709355" cy="214631"/>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800" b="1" dirty="0">
                <a:solidFill>
                  <a:schemeClr val="bg1"/>
                </a:solidFill>
                <a:cs typeface="Arial"/>
              </a:rPr>
              <a:t>(n </a:t>
            </a:r>
            <a:r>
              <a:rPr lang="en-US" sz="1800" b="1" i="0" u="none" strike="noStrike" dirty="0">
                <a:solidFill>
                  <a:schemeClr val="bg1"/>
                </a:solidFill>
                <a:latin typeface="+mn-lt"/>
                <a:cs typeface="Arial"/>
              </a:rPr>
              <a:t>= 34)</a:t>
            </a:r>
            <a:endParaRPr lang="en-US" sz="1800" b="1" dirty="0">
              <a:solidFill>
                <a:schemeClr val="bg1"/>
              </a:solidFill>
              <a:latin typeface="+mn-lt"/>
            </a:endParaRPr>
          </a:p>
        </p:txBody>
      </p:sp>
      <p:sp>
        <p:nvSpPr>
          <p:cNvPr id="39" name="TextBox 121">
            <a:extLst>
              <a:ext uri="{FF2B5EF4-FFF2-40B4-BE49-F238E27FC236}">
                <a16:creationId xmlns:a16="http://schemas.microsoft.com/office/drawing/2014/main" id="{B979E947-7080-2B52-CF4D-D4A3FD7DFFE3}"/>
              </a:ext>
            </a:extLst>
          </p:cNvPr>
          <p:cNvSpPr txBox="1"/>
          <p:nvPr/>
        </p:nvSpPr>
        <p:spPr>
          <a:xfrm>
            <a:off x="1690150" y="5074758"/>
            <a:ext cx="709355" cy="269447"/>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800" b="1" dirty="0">
                <a:solidFill>
                  <a:schemeClr val="bg1"/>
                </a:solidFill>
                <a:latin typeface="+mn-lt"/>
              </a:rPr>
              <a:t>Placebo</a:t>
            </a:r>
          </a:p>
        </p:txBody>
      </p:sp>
      <p:sp>
        <p:nvSpPr>
          <p:cNvPr id="40" name="TextBox 115">
            <a:extLst>
              <a:ext uri="{FF2B5EF4-FFF2-40B4-BE49-F238E27FC236}">
                <a16:creationId xmlns:a16="http://schemas.microsoft.com/office/drawing/2014/main" id="{C6D5A65C-9669-050A-9CFC-CDC593AC188B}"/>
              </a:ext>
            </a:extLst>
          </p:cNvPr>
          <p:cNvSpPr txBox="1"/>
          <p:nvPr/>
        </p:nvSpPr>
        <p:spPr>
          <a:xfrm>
            <a:off x="1690150" y="5326105"/>
            <a:ext cx="709355" cy="21463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800" b="1" dirty="0">
                <a:solidFill>
                  <a:schemeClr val="bg1"/>
                </a:solidFill>
              </a:rPr>
              <a:t>(n = 41)</a:t>
            </a:r>
          </a:p>
        </p:txBody>
      </p:sp>
      <p:sp>
        <p:nvSpPr>
          <p:cNvPr id="41" name="TextBox 130">
            <a:hlinkClick r:id="rId4"/>
            <a:extLst>
              <a:ext uri="{FF2B5EF4-FFF2-40B4-BE49-F238E27FC236}">
                <a16:creationId xmlns:a16="http://schemas.microsoft.com/office/drawing/2014/main" id="{7FB75C25-D454-0732-3458-6DCC91468052}"/>
              </a:ext>
            </a:extLst>
          </p:cNvPr>
          <p:cNvSpPr txBox="1"/>
          <p:nvPr/>
        </p:nvSpPr>
        <p:spPr>
          <a:xfrm>
            <a:off x="1755793" y="4537124"/>
            <a:ext cx="591129" cy="27432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600" i="0" u="none" strike="noStrike" dirty="0">
                <a:solidFill>
                  <a:schemeClr val="bg1"/>
                </a:solidFill>
                <a:latin typeface="+mn-lt"/>
                <a:cs typeface="Arial"/>
              </a:rPr>
              <a:t>5</a:t>
            </a:r>
            <a:endParaRPr lang="en-US" sz="1600" dirty="0">
              <a:solidFill>
                <a:schemeClr val="bg1"/>
              </a:solidFill>
              <a:latin typeface="+mn-lt"/>
            </a:endParaRPr>
          </a:p>
        </p:txBody>
      </p:sp>
      <p:sp>
        <p:nvSpPr>
          <p:cNvPr id="7" name="Rectangle 6">
            <a:extLst>
              <a:ext uri="{FF2B5EF4-FFF2-40B4-BE49-F238E27FC236}">
                <a16:creationId xmlns:a16="http://schemas.microsoft.com/office/drawing/2014/main" id="{C7747749-505E-F71D-61BE-F4AEB91AE183}"/>
              </a:ext>
            </a:extLst>
          </p:cNvPr>
          <p:cNvSpPr/>
          <p:nvPr/>
        </p:nvSpPr>
        <p:spPr>
          <a:xfrm>
            <a:off x="609759" y="1376387"/>
            <a:ext cx="4869393" cy="408934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6" name="TextBox 131">
            <a:extLst>
              <a:ext uri="{FF2B5EF4-FFF2-40B4-BE49-F238E27FC236}">
                <a16:creationId xmlns:a16="http://schemas.microsoft.com/office/drawing/2014/main" id="{E22A447A-DB4D-1E30-8E6E-4360DE28FDC5}"/>
              </a:ext>
            </a:extLst>
          </p:cNvPr>
          <p:cNvSpPr txBox="1"/>
          <p:nvPr/>
        </p:nvSpPr>
        <p:spPr>
          <a:xfrm>
            <a:off x="2933638" y="3370831"/>
            <a:ext cx="832565" cy="27432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600" i="0" u="none" strike="noStrike" dirty="0">
                <a:solidFill>
                  <a:schemeClr val="bg1"/>
                </a:solidFill>
                <a:cs typeface="Arial"/>
              </a:rPr>
              <a:t>29</a:t>
            </a:r>
            <a:r>
              <a:rPr lang="en-US" sz="1600" i="0" u="none" strike="noStrike" baseline="30000" dirty="0">
                <a:solidFill>
                  <a:schemeClr val="bg1"/>
                </a:solidFill>
                <a:cs typeface="Arial" panose="020B0604020202020204" pitchFamily="34" charset="0"/>
              </a:rPr>
              <a:t>‡</a:t>
            </a:r>
            <a:endParaRPr lang="en-US" sz="2400" baseline="30000" dirty="0">
              <a:solidFill>
                <a:schemeClr val="bg1"/>
              </a:solidFill>
            </a:endParaRPr>
          </a:p>
        </p:txBody>
      </p:sp>
      <p:sp>
        <p:nvSpPr>
          <p:cNvPr id="13" name="TextBox 131">
            <a:extLst>
              <a:ext uri="{FF2B5EF4-FFF2-40B4-BE49-F238E27FC236}">
                <a16:creationId xmlns:a16="http://schemas.microsoft.com/office/drawing/2014/main" id="{195FA66D-E170-4AAB-C595-6A42AEF6413B}"/>
              </a:ext>
            </a:extLst>
          </p:cNvPr>
          <p:cNvSpPr txBox="1"/>
          <p:nvPr/>
        </p:nvSpPr>
        <p:spPr>
          <a:xfrm>
            <a:off x="4159810" y="2753090"/>
            <a:ext cx="1042657" cy="27432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600" dirty="0">
                <a:solidFill>
                  <a:schemeClr val="bg1"/>
                </a:solidFill>
                <a:cs typeface="Arial"/>
              </a:rPr>
              <a:t>41</a:t>
            </a:r>
            <a:r>
              <a:rPr kumimoji="0" lang="en-US" sz="1600" i="0" u="none" strike="noStrike" kern="1200" cap="none" spc="0" normalizeH="0" baseline="30000" noProof="0" dirty="0">
                <a:ln>
                  <a:noFill/>
                </a:ln>
                <a:solidFill>
                  <a:srgbClr val="000000"/>
                </a:solidFill>
                <a:effectLst/>
                <a:uLnTx/>
                <a:uFillTx/>
                <a:ea typeface="Times" panose="02020603050405020304" pitchFamily="18" charset="0"/>
                <a:cs typeface="Times New Roman" panose="02020603050405020304" pitchFamily="18" charset="0"/>
              </a:rPr>
              <a:t>§</a:t>
            </a:r>
            <a:r>
              <a:rPr kumimoji="0" lang="en-US" sz="2400" i="0" u="none" strike="noStrike" kern="1200" cap="none" spc="0" normalizeH="0" baseline="30000" noProof="0" dirty="0">
                <a:ln>
                  <a:noFill/>
                </a:ln>
                <a:solidFill>
                  <a:srgbClr val="000000"/>
                </a:solidFill>
                <a:effectLst/>
                <a:uLnTx/>
                <a:uFillTx/>
                <a:ea typeface="Times" panose="02020603050405020304" pitchFamily="18" charset="0"/>
                <a:cs typeface="Times New Roman" panose="02020603050405020304" pitchFamily="18" charset="0"/>
              </a:rPr>
              <a:t> </a:t>
            </a:r>
            <a:endParaRPr lang="en-US" sz="1600" baseline="30000" dirty="0">
              <a:solidFill>
                <a:schemeClr val="bg1"/>
              </a:solidFill>
            </a:endParaRPr>
          </a:p>
        </p:txBody>
      </p:sp>
      <p:graphicFrame>
        <p:nvGraphicFramePr>
          <p:cNvPr id="18" name="Table 17">
            <a:extLst>
              <a:ext uri="{FF2B5EF4-FFF2-40B4-BE49-F238E27FC236}">
                <a16:creationId xmlns:a16="http://schemas.microsoft.com/office/drawing/2014/main" id="{E8023615-9B69-D89A-C25D-240C6C603DEE}"/>
              </a:ext>
            </a:extLst>
          </p:cNvPr>
          <p:cNvGraphicFramePr>
            <a:graphicFrameLocks noGrp="1"/>
          </p:cNvGraphicFramePr>
          <p:nvPr>
            <p:extLst>
              <p:ext uri="{D42A27DB-BD31-4B8C-83A1-F6EECF244321}">
                <p14:modId xmlns:p14="http://schemas.microsoft.com/office/powerpoint/2010/main" val="269508867"/>
              </p:ext>
            </p:extLst>
          </p:nvPr>
        </p:nvGraphicFramePr>
        <p:xfrm>
          <a:off x="6492726" y="2266611"/>
          <a:ext cx="4986486" cy="914400"/>
        </p:xfrm>
        <a:graphic>
          <a:graphicData uri="http://schemas.openxmlformats.org/drawingml/2006/table">
            <a:tbl>
              <a:tblPr firstRow="1" bandRow="1">
                <a:tableStyleId>{EB344D84-9AFB-497E-A393-DC336BA19D2E}</a:tableStyleId>
              </a:tblPr>
              <a:tblGrid>
                <a:gridCol w="1662162">
                  <a:extLst>
                    <a:ext uri="{9D8B030D-6E8A-4147-A177-3AD203B41FA5}">
                      <a16:colId xmlns:a16="http://schemas.microsoft.com/office/drawing/2014/main" val="4256961776"/>
                    </a:ext>
                  </a:extLst>
                </a:gridCol>
                <a:gridCol w="1662162">
                  <a:extLst>
                    <a:ext uri="{9D8B030D-6E8A-4147-A177-3AD203B41FA5}">
                      <a16:colId xmlns:a16="http://schemas.microsoft.com/office/drawing/2014/main" val="44464892"/>
                    </a:ext>
                  </a:extLst>
                </a:gridCol>
                <a:gridCol w="1662162">
                  <a:extLst>
                    <a:ext uri="{9D8B030D-6E8A-4147-A177-3AD203B41FA5}">
                      <a16:colId xmlns:a16="http://schemas.microsoft.com/office/drawing/2014/main" val="2416356068"/>
                    </a:ext>
                  </a:extLst>
                </a:gridCol>
              </a:tblGrid>
              <a:tr h="490237">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800" b="1" u="none" strike="noStrike" cap="none" spc="0" baseline="0" dirty="0">
                          <a:solidFill>
                            <a:schemeClr val="tx1"/>
                          </a:solidFill>
                          <a:effectLst/>
                          <a:uFillTx/>
                          <a:sym typeface="Calibri Regular"/>
                        </a:rPr>
                        <a:t>Placebo</a:t>
                      </a:r>
                      <a:endParaRPr lang="en-US" sz="1800" b="1" u="none" strike="noStrike" cap="none" spc="0" baseline="30000" dirty="0">
                        <a:solidFill>
                          <a:schemeClr val="tx1"/>
                        </a:solidFill>
                        <a:effectLst/>
                        <a:uFillTx/>
                        <a:sym typeface="Calibri Regular"/>
                      </a:endParaRPr>
                    </a:p>
                    <a:p>
                      <a:pPr marL="0" marR="0" lvl="0" indent="0" algn="ctr" defTabSz="685800" rtl="0" eaLnBrk="1" fontAlgn="ctr" latinLnBrk="0" hangingPunct="1">
                        <a:lnSpc>
                          <a:spcPct val="100000"/>
                        </a:lnSpc>
                        <a:spcBef>
                          <a:spcPts val="0"/>
                        </a:spcBef>
                        <a:spcAft>
                          <a:spcPts val="0"/>
                        </a:spcAft>
                        <a:buClrTx/>
                        <a:buSzTx/>
                        <a:buFontTx/>
                        <a:buNone/>
                        <a:tabLst/>
                        <a:defRPr/>
                      </a:pPr>
                      <a:r>
                        <a:rPr lang="en-US" sz="1800" b="1" u="none" strike="noStrike" cap="none" spc="0" baseline="0" dirty="0">
                          <a:solidFill>
                            <a:schemeClr val="tx1"/>
                          </a:solidFill>
                          <a:effectLst/>
                          <a:uFillTx/>
                          <a:sym typeface="Calibri Regular"/>
                        </a:rPr>
                        <a:t>(n = 41)</a:t>
                      </a:r>
                      <a:endParaRPr lang="en-US" sz="1800" b="1" i="0" u="none" strike="noStrike" cap="none" spc="0" baseline="0" dirty="0">
                        <a:solidFill>
                          <a:schemeClr val="tx1"/>
                        </a:solidFill>
                        <a:effectLst/>
                        <a:uFillTx/>
                        <a:latin typeface="Arial" panose="020B0604020202020204" pitchFamily="34" charset="0"/>
                        <a:ea typeface="+mn-ea"/>
                        <a:cs typeface="Arial" panose="020B0604020202020204" pitchFamily="34" charset="0"/>
                        <a:sym typeface="Calibri Regular"/>
                      </a:endParaRPr>
                    </a:p>
                  </a:txBody>
                  <a:tcPr marL="91535" marR="91535" marT="0" marB="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800" b="1" u="none" strike="noStrike" cap="none" spc="0" baseline="0" dirty="0">
                          <a:solidFill>
                            <a:schemeClr val="tx1"/>
                          </a:solidFill>
                          <a:effectLst/>
                          <a:uFillTx/>
                          <a:sym typeface="Calibri Regular"/>
                        </a:rPr>
                        <a:t>EFX 28 mg</a:t>
                      </a:r>
                    </a:p>
                    <a:p>
                      <a:pPr marL="0" marR="0" lvl="0" indent="0" algn="ctr" defTabSz="685800" rtl="0" eaLnBrk="1" fontAlgn="ctr" latinLnBrk="0" hangingPunct="1">
                        <a:lnSpc>
                          <a:spcPct val="100000"/>
                        </a:lnSpc>
                        <a:spcBef>
                          <a:spcPts val="0"/>
                        </a:spcBef>
                        <a:spcAft>
                          <a:spcPts val="0"/>
                        </a:spcAft>
                        <a:buClrTx/>
                        <a:buSzTx/>
                        <a:buFontTx/>
                        <a:buNone/>
                        <a:tabLst/>
                        <a:defRPr/>
                      </a:pPr>
                      <a:r>
                        <a:rPr lang="en-US" sz="1800" b="1" u="none" strike="noStrike" cap="none" spc="0" baseline="0" dirty="0">
                          <a:solidFill>
                            <a:schemeClr val="tx1"/>
                          </a:solidFill>
                          <a:effectLst/>
                          <a:uFillTx/>
                          <a:sym typeface="Calibri Regular"/>
                        </a:rPr>
                        <a:t>(n = 38)</a:t>
                      </a:r>
                      <a:endParaRPr lang="en-US" sz="1800" b="1" i="0" u="none" strike="noStrike" cap="none" spc="0" baseline="0" dirty="0">
                        <a:solidFill>
                          <a:schemeClr val="tx1"/>
                        </a:solidFill>
                        <a:effectLst/>
                        <a:uFillTx/>
                        <a:latin typeface="Arial" panose="020B0604020202020204" pitchFamily="34" charset="0"/>
                        <a:ea typeface="+mn-ea"/>
                        <a:cs typeface="Arial" panose="020B0604020202020204" pitchFamily="34" charset="0"/>
                        <a:sym typeface="Calibri Regular"/>
                      </a:endParaRPr>
                    </a:p>
                  </a:txBody>
                  <a:tcPr marL="91535" marR="91535" marT="0" marB="0" anchor="ct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marL="0" marR="0" indent="0" algn="ctr" defTabSz="685800" rtl="0" fontAlgn="ctr" latinLnBrk="0">
                        <a:lnSpc>
                          <a:spcPct val="100000"/>
                        </a:lnSpc>
                        <a:spcBef>
                          <a:spcPts val="0"/>
                        </a:spcBef>
                        <a:spcAft>
                          <a:spcPts val="0"/>
                        </a:spcAft>
                        <a:buClrTx/>
                        <a:buSzTx/>
                        <a:buFontTx/>
                        <a:buNone/>
                        <a:tabLst/>
                      </a:pPr>
                      <a:r>
                        <a:rPr lang="en-US" sz="1800" b="1" u="none" strike="noStrike" cap="none" spc="0" baseline="0" dirty="0">
                          <a:solidFill>
                            <a:schemeClr val="tx1"/>
                          </a:solidFill>
                          <a:effectLst/>
                          <a:uFillTx/>
                          <a:sym typeface="Calibri Regular"/>
                        </a:rPr>
                        <a:t>EFX 50 mg</a:t>
                      </a:r>
                    </a:p>
                    <a:p>
                      <a:pPr marL="0" marR="0" indent="0" algn="ctr" defTabSz="685800" rtl="0" fontAlgn="ctr" latinLnBrk="0">
                        <a:lnSpc>
                          <a:spcPct val="100000"/>
                        </a:lnSpc>
                        <a:spcBef>
                          <a:spcPts val="0"/>
                        </a:spcBef>
                        <a:spcAft>
                          <a:spcPts val="0"/>
                        </a:spcAft>
                        <a:buClrTx/>
                        <a:buSzTx/>
                        <a:buFontTx/>
                        <a:buNone/>
                        <a:tabLst/>
                      </a:pPr>
                      <a:r>
                        <a:rPr lang="en-US" sz="1800" b="1" u="none" strike="noStrike" cap="none" spc="0" baseline="0" dirty="0">
                          <a:solidFill>
                            <a:schemeClr val="tx1"/>
                          </a:solidFill>
                          <a:effectLst/>
                          <a:uFillTx/>
                          <a:sym typeface="Calibri Regular"/>
                        </a:rPr>
                        <a:t>(n = 34)</a:t>
                      </a:r>
                      <a:endParaRPr lang="en-US" sz="1800" b="1" i="0" u="none" strike="noStrike" cap="none" spc="0" baseline="0" dirty="0">
                        <a:solidFill>
                          <a:schemeClr val="tx1"/>
                        </a:solidFill>
                        <a:effectLst/>
                        <a:uFillTx/>
                        <a:latin typeface="Arial" panose="020B0604020202020204" pitchFamily="34" charset="0"/>
                        <a:ea typeface="+mn-ea"/>
                        <a:cs typeface="Arial" panose="020B0604020202020204" pitchFamily="34" charset="0"/>
                        <a:sym typeface="Calibri Regular"/>
                      </a:endParaRPr>
                    </a:p>
                  </a:txBody>
                  <a:tcPr marL="91535" marR="91535" marT="0" marB="0" anchor="ctr">
                    <a:lnL>
                      <a:noFill/>
                    </a:lnL>
                    <a:lnR>
                      <a:noFill/>
                    </a:lnR>
                    <a:lnT w="25400" cmpd="sng">
                      <a:noFill/>
                    </a:lnT>
                    <a:lnB w="254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71605800"/>
                  </a:ext>
                </a:extLst>
              </a:tr>
              <a:tr h="0">
                <a:tc>
                  <a:txBody>
                    <a:bodyPr/>
                    <a:lstStyle/>
                    <a:p>
                      <a:pPr marL="0" marR="0" indent="0" algn="ctr" defTabSz="685800" rtl="0" eaLnBrk="1" fontAlgn="ctr" latinLnBrk="0" hangingPunct="1">
                        <a:lnSpc>
                          <a:spcPct val="100000"/>
                        </a:lnSpc>
                        <a:spcBef>
                          <a:spcPts val="0"/>
                        </a:spcBef>
                        <a:spcAft>
                          <a:spcPts val="0"/>
                        </a:spcAft>
                        <a:buClrTx/>
                        <a:buSzTx/>
                        <a:buFontTx/>
                        <a:buNone/>
                        <a:tabLst/>
                      </a:pPr>
                      <a:r>
                        <a:rPr kumimoji="0" lang="en-US" sz="1800" b="0" u="none" strike="noStrike" kern="1200" cap="none" spc="0" normalizeH="0" baseline="0" noProof="0" dirty="0">
                          <a:ln>
                            <a:noFill/>
                          </a:ln>
                          <a:solidFill>
                            <a:schemeClr val="bg1"/>
                          </a:solidFill>
                          <a:effectLst/>
                          <a:uLnTx/>
                          <a:uFillTx/>
                          <a:sym typeface="Calibri Regular"/>
                        </a:rPr>
                        <a:t>5%</a:t>
                      </a:r>
                      <a:endParaRPr lang="en-US" sz="1800" b="0" i="0" u="none" strike="noStrike" kern="1200" cap="none" spc="0" baseline="0" dirty="0">
                        <a:solidFill>
                          <a:schemeClr val="bg1"/>
                        </a:solidFill>
                        <a:effectLst/>
                        <a:uFillTx/>
                        <a:latin typeface="Arial" panose="020B0604020202020204" pitchFamily="34" charset="0"/>
                        <a:ea typeface="+mn-ea"/>
                        <a:cs typeface="Arial" panose="020B0604020202020204" pitchFamily="34" charset="0"/>
                        <a:sym typeface="Calibri Regular"/>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tx2"/>
                    </a:solidFill>
                  </a:tcPr>
                </a:tc>
                <a:tc>
                  <a:txBody>
                    <a:bodyPr/>
                    <a:lstStyle/>
                    <a:p>
                      <a:pPr marL="0" marR="0" indent="0" algn="ctr" defTabSz="685800" rtl="0" eaLnBrk="1" fontAlgn="ctr" latinLnBrk="0" hangingPunct="1">
                        <a:lnSpc>
                          <a:spcPct val="100000"/>
                        </a:lnSpc>
                        <a:spcBef>
                          <a:spcPts val="0"/>
                        </a:spcBef>
                        <a:spcAft>
                          <a:spcPts val="0"/>
                        </a:spcAft>
                        <a:buClrTx/>
                        <a:buSzTx/>
                        <a:buFontTx/>
                        <a:buNone/>
                        <a:tabLst/>
                      </a:pPr>
                      <a:r>
                        <a:rPr kumimoji="0" lang="en-US" sz="1800" b="0" u="none" strike="noStrike" kern="1200" cap="none" spc="0" normalizeH="0" baseline="0" noProof="0" dirty="0">
                          <a:ln>
                            <a:noFill/>
                          </a:ln>
                          <a:solidFill>
                            <a:schemeClr val="bg1"/>
                          </a:solidFill>
                          <a:effectLst/>
                          <a:uLnTx/>
                          <a:uFillTx/>
                          <a:sym typeface="Calibri Regular"/>
                        </a:rPr>
                        <a:t>16%</a:t>
                      </a:r>
                      <a:endParaRPr lang="en-US" sz="1800" b="1" i="0" u="none" strike="noStrike" kern="1200" cap="none" spc="0" baseline="0" dirty="0">
                        <a:solidFill>
                          <a:schemeClr val="bg1"/>
                        </a:solidFill>
                        <a:effectLst/>
                        <a:uFillTx/>
                        <a:latin typeface="Arial" panose="020B0604020202020204" pitchFamily="34" charset="0"/>
                        <a:ea typeface="+mn-ea"/>
                        <a:cs typeface="Arial" panose="020B0604020202020204" pitchFamily="34" charset="0"/>
                        <a:sym typeface="Calibri Regular"/>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685800" rtl="0" eaLnBrk="1" fontAlgn="ctr" latinLnBrk="0" hangingPunct="1">
                        <a:lnSpc>
                          <a:spcPct val="100000"/>
                        </a:lnSpc>
                        <a:spcBef>
                          <a:spcPts val="0"/>
                        </a:spcBef>
                        <a:spcAft>
                          <a:spcPts val="0"/>
                        </a:spcAft>
                        <a:buClrTx/>
                        <a:buSzTx/>
                        <a:buFontTx/>
                        <a:buNone/>
                        <a:tabLst/>
                      </a:pPr>
                      <a:r>
                        <a:rPr kumimoji="0" lang="en-US" sz="1800" b="0" u="none" strike="noStrike" kern="1200" cap="none" spc="0" normalizeH="0" baseline="0" noProof="0" dirty="0">
                          <a:ln>
                            <a:noFill/>
                          </a:ln>
                          <a:solidFill>
                            <a:schemeClr val="bg1"/>
                          </a:solidFill>
                          <a:effectLst/>
                          <a:uLnTx/>
                          <a:uFillTx/>
                          <a:sym typeface="Calibri Regular"/>
                        </a:rPr>
                        <a:t>15%</a:t>
                      </a:r>
                      <a:endParaRPr lang="en-US" sz="1800" b="1" i="0" u="none" strike="noStrike" kern="1200" cap="none" spc="0" baseline="0" dirty="0">
                        <a:solidFill>
                          <a:schemeClr val="bg1"/>
                        </a:solidFill>
                        <a:effectLst/>
                        <a:uFillTx/>
                        <a:latin typeface="Arial" panose="020B0604020202020204" pitchFamily="34" charset="0"/>
                        <a:ea typeface="+mn-ea"/>
                        <a:cs typeface="Arial" panose="020B0604020202020204" pitchFamily="34" charset="0"/>
                        <a:sym typeface="Calibri Regular"/>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34984723"/>
                  </a:ext>
                </a:extLst>
              </a:tr>
            </a:tbl>
          </a:graphicData>
        </a:graphic>
      </p:graphicFrame>
      <p:sp>
        <p:nvSpPr>
          <p:cNvPr id="19" name="TextBox 18">
            <a:extLst>
              <a:ext uri="{FF2B5EF4-FFF2-40B4-BE49-F238E27FC236}">
                <a16:creationId xmlns:a16="http://schemas.microsoft.com/office/drawing/2014/main" id="{77D0EE99-426D-0053-E9A6-8CBCF8B335C7}"/>
              </a:ext>
            </a:extLst>
          </p:cNvPr>
          <p:cNvSpPr txBox="1"/>
          <p:nvPr/>
        </p:nvSpPr>
        <p:spPr>
          <a:xfrm>
            <a:off x="6492726" y="1557979"/>
            <a:ext cx="4986485" cy="646331"/>
          </a:xfrm>
          <a:prstGeom prst="rect">
            <a:avLst/>
          </a:prstGeom>
          <a:noFill/>
        </p:spPr>
        <p:txBody>
          <a:bodyPr wrap="square">
            <a:spAutoFit/>
          </a:bodyPr>
          <a:lstStyle/>
          <a:p>
            <a:pPr marR="0" lvl="0" indent="0" algn="ctr" fontAlgn="ctr">
              <a:spcBef>
                <a:spcPts val="0"/>
              </a:spcBef>
              <a:spcAft>
                <a:spcPts val="0"/>
              </a:spcAft>
              <a:buClrTx/>
              <a:buSzTx/>
              <a:buFontTx/>
              <a:buNone/>
              <a:tabLst/>
              <a:defRPr/>
            </a:pPr>
            <a:r>
              <a:rPr lang="en-US" b="1" dirty="0">
                <a:solidFill>
                  <a:schemeClr val="bg1"/>
                </a:solidFill>
                <a:sym typeface="Calibri Regular"/>
              </a:rPr>
              <a:t>Patients Achieving Fibrosis Improvement ≥2 Stages and No Worsening of MASH at Wk 24</a:t>
            </a:r>
          </a:p>
        </p:txBody>
      </p:sp>
      <p:sp>
        <p:nvSpPr>
          <p:cNvPr id="12" name="Footer Placeholder 2">
            <a:extLst>
              <a:ext uri="{FF2B5EF4-FFF2-40B4-BE49-F238E27FC236}">
                <a16:creationId xmlns:a16="http://schemas.microsoft.com/office/drawing/2014/main" id="{5D4AAD2A-06FF-B168-68C5-C04BC84D8B4D}"/>
              </a:ext>
            </a:extLst>
          </p:cNvPr>
          <p:cNvSpPr txBox="1">
            <a:spLocks/>
          </p:cNvSpPr>
          <p:nvPr/>
        </p:nvSpPr>
        <p:spPr>
          <a:xfrm>
            <a:off x="414533" y="6354128"/>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2"/>
                </a:solidFill>
              </a:rPr>
              <a:t>Harrison. AASLD 2022. Abstr 5005. </a:t>
            </a:r>
          </a:p>
        </p:txBody>
      </p:sp>
      <p:grpSp>
        <p:nvGrpSpPr>
          <p:cNvPr id="24" name="Group 23">
            <a:extLst>
              <a:ext uri="{FF2B5EF4-FFF2-40B4-BE49-F238E27FC236}">
                <a16:creationId xmlns:a16="http://schemas.microsoft.com/office/drawing/2014/main" id="{26CBBD84-0CFE-8EC6-7899-780E8F10A78E}"/>
              </a:ext>
            </a:extLst>
          </p:cNvPr>
          <p:cNvGrpSpPr/>
          <p:nvPr/>
        </p:nvGrpSpPr>
        <p:grpSpPr>
          <a:xfrm>
            <a:off x="1389183" y="5032110"/>
            <a:ext cx="3940878" cy="94970"/>
            <a:chOff x="1389183" y="5032110"/>
            <a:chExt cx="3940878" cy="94970"/>
          </a:xfrm>
        </p:grpSpPr>
        <p:grpSp>
          <p:nvGrpSpPr>
            <p:cNvPr id="11" name="Group 10">
              <a:extLst>
                <a:ext uri="{FF2B5EF4-FFF2-40B4-BE49-F238E27FC236}">
                  <a16:creationId xmlns:a16="http://schemas.microsoft.com/office/drawing/2014/main" id="{80F093ED-BD17-50BB-3C85-093298E0A6DE}"/>
                </a:ext>
              </a:extLst>
            </p:cNvPr>
            <p:cNvGrpSpPr/>
            <p:nvPr/>
          </p:nvGrpSpPr>
          <p:grpSpPr>
            <a:xfrm rot="5400000">
              <a:off x="2663216" y="3764901"/>
              <a:ext cx="88146" cy="2636211"/>
              <a:chOff x="1216952" y="2344705"/>
              <a:chExt cx="64605" cy="1056640"/>
            </a:xfrm>
          </p:grpSpPr>
          <p:cxnSp>
            <p:nvCxnSpPr>
              <p:cNvPr id="20" name="Straight Connector 19">
                <a:extLst>
                  <a:ext uri="{FF2B5EF4-FFF2-40B4-BE49-F238E27FC236}">
                    <a16:creationId xmlns:a16="http://schemas.microsoft.com/office/drawing/2014/main" id="{F4068975-4E5F-08BB-C368-FAB20B92B1E5}"/>
                  </a:ext>
                </a:extLst>
              </p:cNvPr>
              <p:cNvCxnSpPr/>
              <p:nvPr/>
            </p:nvCxnSpPr>
            <p:spPr>
              <a:xfrm>
                <a:off x="1216952" y="234470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EBE124A-02E2-2FDD-29CA-C3D06F75C250}"/>
                  </a:ext>
                </a:extLst>
              </p:cNvPr>
              <p:cNvCxnSpPr/>
              <p:nvPr/>
            </p:nvCxnSpPr>
            <p:spPr>
              <a:xfrm>
                <a:off x="1216952" y="287302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923DFF3-F5C8-6CFC-46E4-8EB9DA04E7F5}"/>
                  </a:ext>
                </a:extLst>
              </p:cNvPr>
              <p:cNvCxnSpPr/>
              <p:nvPr/>
            </p:nvCxnSpPr>
            <p:spPr>
              <a:xfrm>
                <a:off x="1216952" y="340134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C80C7667-E888-A581-A8D1-FE408B3C1033}"/>
                </a:ext>
              </a:extLst>
            </p:cNvPr>
            <p:cNvCxnSpPr/>
            <p:nvPr/>
          </p:nvCxnSpPr>
          <p:spPr>
            <a:xfrm rot="5400000">
              <a:off x="5285988" y="5076183"/>
              <a:ext cx="881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6BBB3F58-464C-61A6-F6E5-EEF389B2C9E0}"/>
              </a:ext>
            </a:extLst>
          </p:cNvPr>
          <p:cNvGrpSpPr/>
          <p:nvPr/>
        </p:nvGrpSpPr>
        <p:grpSpPr>
          <a:xfrm>
            <a:off x="656810" y="1944846"/>
            <a:ext cx="691197" cy="3308051"/>
            <a:chOff x="719138" y="2114547"/>
            <a:chExt cx="691197" cy="3193706"/>
          </a:xfrm>
        </p:grpSpPr>
        <p:sp>
          <p:nvSpPr>
            <p:cNvPr id="36" name="Rectangle 35">
              <a:extLst>
                <a:ext uri="{FF2B5EF4-FFF2-40B4-BE49-F238E27FC236}">
                  <a16:creationId xmlns:a16="http://schemas.microsoft.com/office/drawing/2014/main" id="{6E17A118-B8ED-0C19-951A-42718A46D353}"/>
                </a:ext>
              </a:extLst>
            </p:cNvPr>
            <p:cNvSpPr/>
            <p:nvPr/>
          </p:nvSpPr>
          <p:spPr bwMode="auto">
            <a:xfrm>
              <a:off x="719138" y="2114547"/>
              <a:ext cx="571539" cy="3136183"/>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238BBFA8-320D-4FC9-502F-5820C1251602}"/>
                </a:ext>
              </a:extLst>
            </p:cNvPr>
            <p:cNvSpPr txBox="1"/>
            <p:nvPr/>
          </p:nvSpPr>
          <p:spPr bwMode="auto">
            <a:xfrm>
              <a:off x="981352" y="21217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8" name="TextBox 37">
              <a:extLst>
                <a:ext uri="{FF2B5EF4-FFF2-40B4-BE49-F238E27FC236}">
                  <a16:creationId xmlns:a16="http://schemas.microsoft.com/office/drawing/2014/main" id="{DD080C50-0C66-265E-2721-EE257A422015}"/>
                </a:ext>
              </a:extLst>
            </p:cNvPr>
            <p:cNvSpPr txBox="1"/>
            <p:nvPr/>
          </p:nvSpPr>
          <p:spPr bwMode="auto">
            <a:xfrm>
              <a:off x="981352" y="25837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2" name="TextBox 41">
              <a:extLst>
                <a:ext uri="{FF2B5EF4-FFF2-40B4-BE49-F238E27FC236}">
                  <a16:creationId xmlns:a16="http://schemas.microsoft.com/office/drawing/2014/main" id="{32E4A92D-2FD6-F826-02EA-A584C7CEF0C2}"/>
                </a:ext>
              </a:extLst>
            </p:cNvPr>
            <p:cNvSpPr txBox="1"/>
            <p:nvPr/>
          </p:nvSpPr>
          <p:spPr bwMode="auto">
            <a:xfrm>
              <a:off x="991631" y="30683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4" name="TextBox 43">
              <a:extLst>
                <a:ext uri="{FF2B5EF4-FFF2-40B4-BE49-F238E27FC236}">
                  <a16:creationId xmlns:a16="http://schemas.microsoft.com/office/drawing/2014/main" id="{F3BA48DF-D803-B982-FB42-B85BE44ACDAB}"/>
                </a:ext>
              </a:extLst>
            </p:cNvPr>
            <p:cNvSpPr txBox="1"/>
            <p:nvPr/>
          </p:nvSpPr>
          <p:spPr bwMode="auto">
            <a:xfrm>
              <a:off x="991631" y="35303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5" name="TextBox 44">
              <a:extLst>
                <a:ext uri="{FF2B5EF4-FFF2-40B4-BE49-F238E27FC236}">
                  <a16:creationId xmlns:a16="http://schemas.microsoft.com/office/drawing/2014/main" id="{246F2B9A-3BEE-13B9-0326-FD3A8CD31B82}"/>
                </a:ext>
              </a:extLst>
            </p:cNvPr>
            <p:cNvSpPr txBox="1"/>
            <p:nvPr/>
          </p:nvSpPr>
          <p:spPr bwMode="auto">
            <a:xfrm>
              <a:off x="990779" y="399232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6" name="TextBox 45">
              <a:extLst>
                <a:ext uri="{FF2B5EF4-FFF2-40B4-BE49-F238E27FC236}">
                  <a16:creationId xmlns:a16="http://schemas.microsoft.com/office/drawing/2014/main" id="{C543F60D-686E-74EE-72A5-902F86D0DB88}"/>
                </a:ext>
              </a:extLst>
            </p:cNvPr>
            <p:cNvSpPr txBox="1"/>
            <p:nvPr/>
          </p:nvSpPr>
          <p:spPr bwMode="auto">
            <a:xfrm>
              <a:off x="982204" y="44769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7" name="TextBox 46">
              <a:extLst>
                <a:ext uri="{FF2B5EF4-FFF2-40B4-BE49-F238E27FC236}">
                  <a16:creationId xmlns:a16="http://schemas.microsoft.com/office/drawing/2014/main" id="{34DAFD09-6C61-EB5B-7CC1-4B314D6B7E11}"/>
                </a:ext>
              </a:extLst>
            </p:cNvPr>
            <p:cNvSpPr txBox="1"/>
            <p:nvPr/>
          </p:nvSpPr>
          <p:spPr bwMode="auto">
            <a:xfrm>
              <a:off x="1099223" y="493892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25" name="TextBox 24">
            <a:extLst>
              <a:ext uri="{FF2B5EF4-FFF2-40B4-BE49-F238E27FC236}">
                <a16:creationId xmlns:a16="http://schemas.microsoft.com/office/drawing/2014/main" id="{8D6B5E97-3D35-0F5C-86F9-4E2EF7F75B5D}"/>
              </a:ext>
            </a:extLst>
          </p:cNvPr>
          <p:cNvSpPr txBox="1"/>
          <p:nvPr/>
        </p:nvSpPr>
        <p:spPr bwMode="auto">
          <a:xfrm rot="16200000">
            <a:off x="324397" y="3406216"/>
            <a:ext cx="8670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t>
            </a:r>
          </a:p>
        </p:txBody>
      </p:sp>
    </p:spTree>
    <p:extLst>
      <p:ext uri="{BB962C8B-B14F-4D97-AF65-F5344CB8AC3E}">
        <p14:creationId xmlns:p14="http://schemas.microsoft.com/office/powerpoint/2010/main" val="2847400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C7775E48-18CF-115C-0C72-D31EDC7867E8}"/>
              </a:ext>
            </a:extLst>
          </p:cNvPr>
          <p:cNvGrpSpPr/>
          <p:nvPr/>
        </p:nvGrpSpPr>
        <p:grpSpPr>
          <a:xfrm>
            <a:off x="8621893" y="1813790"/>
            <a:ext cx="2724912" cy="3583555"/>
            <a:chOff x="8621893" y="1813790"/>
            <a:chExt cx="2724912" cy="3583555"/>
          </a:xfrm>
        </p:grpSpPr>
        <p:graphicFrame>
          <p:nvGraphicFramePr>
            <p:cNvPr id="71" name="Chart 70">
              <a:extLst>
                <a:ext uri="{FF2B5EF4-FFF2-40B4-BE49-F238E27FC236}">
                  <a16:creationId xmlns:a16="http://schemas.microsoft.com/office/drawing/2014/main" id="{E9AEF1DD-F405-F69E-C7E5-4A4B50BC5279}"/>
                </a:ext>
              </a:extLst>
            </p:cNvPr>
            <p:cNvGraphicFramePr>
              <a:graphicFrameLocks/>
            </p:cNvGraphicFramePr>
            <p:nvPr>
              <p:extLst>
                <p:ext uri="{D42A27DB-BD31-4B8C-83A1-F6EECF244321}">
                  <p14:modId xmlns:p14="http://schemas.microsoft.com/office/powerpoint/2010/main" val="4064131482"/>
                </p:ext>
              </p:extLst>
            </p:nvPr>
          </p:nvGraphicFramePr>
          <p:xfrm>
            <a:off x="8621893" y="1813790"/>
            <a:ext cx="2724912" cy="3583555"/>
          </p:xfrm>
          <a:graphic>
            <a:graphicData uri="http://schemas.openxmlformats.org/drawingml/2006/chart">
              <c:chart xmlns:c="http://schemas.openxmlformats.org/drawingml/2006/chart" xmlns:r="http://schemas.openxmlformats.org/officeDocument/2006/relationships" r:id="rId3"/>
            </a:graphicData>
          </a:graphic>
        </p:graphicFrame>
        <p:sp>
          <p:nvSpPr>
            <p:cNvPr id="50" name="Rectangle 49">
              <a:extLst>
                <a:ext uri="{FF2B5EF4-FFF2-40B4-BE49-F238E27FC236}">
                  <a16:creationId xmlns:a16="http://schemas.microsoft.com/office/drawing/2014/main" id="{32E29A76-BD5F-6993-EC14-75575316F39F}"/>
                </a:ext>
              </a:extLst>
            </p:cNvPr>
            <p:cNvSpPr/>
            <p:nvPr/>
          </p:nvSpPr>
          <p:spPr bwMode="auto">
            <a:xfrm>
              <a:off x="10022709" y="5046665"/>
              <a:ext cx="244249" cy="22263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aphicFrame>
        <p:nvGraphicFramePr>
          <p:cNvPr id="6" name="Chart 5">
            <a:extLst>
              <a:ext uri="{FF2B5EF4-FFF2-40B4-BE49-F238E27FC236}">
                <a16:creationId xmlns:a16="http://schemas.microsoft.com/office/drawing/2014/main" id="{9D47847F-027F-6B9B-5038-1692A1A89BEE}"/>
              </a:ext>
            </a:extLst>
          </p:cNvPr>
          <p:cNvGraphicFramePr>
            <a:graphicFrameLocks/>
          </p:cNvGraphicFramePr>
          <p:nvPr>
            <p:extLst>
              <p:ext uri="{D42A27DB-BD31-4B8C-83A1-F6EECF244321}">
                <p14:modId xmlns:p14="http://schemas.microsoft.com/office/powerpoint/2010/main" val="2374740935"/>
              </p:ext>
            </p:extLst>
          </p:nvPr>
        </p:nvGraphicFramePr>
        <p:xfrm>
          <a:off x="695601" y="1795307"/>
          <a:ext cx="2724912" cy="3583555"/>
        </p:xfrm>
        <a:graphic>
          <a:graphicData uri="http://schemas.openxmlformats.org/drawingml/2006/chart">
            <c:chart xmlns:c="http://schemas.openxmlformats.org/drawingml/2006/chart" xmlns:r="http://schemas.openxmlformats.org/officeDocument/2006/relationships" r:id="rId4"/>
          </a:graphicData>
        </a:graphic>
      </p:graphicFrame>
      <p:sp>
        <p:nvSpPr>
          <p:cNvPr id="32" name="TextBox 88">
            <a:extLst>
              <a:ext uri="{FF2B5EF4-FFF2-40B4-BE49-F238E27FC236}">
                <a16:creationId xmlns:a16="http://schemas.microsoft.com/office/drawing/2014/main" id="{403242EC-445B-9B20-1A6C-085ABD5B78A9}"/>
              </a:ext>
            </a:extLst>
          </p:cNvPr>
          <p:cNvSpPr txBox="1"/>
          <p:nvPr/>
        </p:nvSpPr>
        <p:spPr>
          <a:xfrm>
            <a:off x="9704055" y="3759824"/>
            <a:ext cx="775854" cy="2743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-2.6</a:t>
            </a:r>
            <a:r>
              <a:rPr lang="en-US" sz="105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1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2" name="TextBox 4">
            <a:extLst>
              <a:ext uri="{FF2B5EF4-FFF2-40B4-BE49-F238E27FC236}">
                <a16:creationId xmlns:a16="http://schemas.microsoft.com/office/drawing/2014/main" id="{06CEF2A9-EA3D-B63F-F423-06615D204410}"/>
              </a:ext>
            </a:extLst>
          </p:cNvPr>
          <p:cNvSpPr txBox="1"/>
          <p:nvPr/>
        </p:nvSpPr>
        <p:spPr>
          <a:xfrm>
            <a:off x="8388580" y="1942639"/>
            <a:ext cx="3333367" cy="344996"/>
          </a:xfrm>
          <a:prstGeom prst="rect">
            <a:avLst/>
          </a:prstGeom>
          <a:noFill/>
        </p:spPr>
        <p:txBody>
          <a:bodyPr wrap="square"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Liver Stiffness by FibroScan</a:t>
            </a:r>
            <a:r>
              <a:rPr lang="en-US" sz="14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(kPa)</a:t>
            </a:r>
          </a:p>
        </p:txBody>
      </p:sp>
      <p:sp>
        <p:nvSpPr>
          <p:cNvPr id="90" name="TextBox 89">
            <a:extLst>
              <a:ext uri="{FF2B5EF4-FFF2-40B4-BE49-F238E27FC236}">
                <a16:creationId xmlns:a16="http://schemas.microsoft.com/office/drawing/2014/main" id="{FF15FC1C-E349-8C8E-C4DD-BB2A385CAA70}"/>
              </a:ext>
            </a:extLst>
          </p:cNvPr>
          <p:cNvSpPr txBox="1"/>
          <p:nvPr/>
        </p:nvSpPr>
        <p:spPr>
          <a:xfrm>
            <a:off x="9602895" y="5020732"/>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EFX 28 mg</a:t>
            </a:r>
          </a:p>
        </p:txBody>
      </p:sp>
      <p:sp>
        <p:nvSpPr>
          <p:cNvPr id="91" name="TextBox 119">
            <a:extLst>
              <a:ext uri="{FF2B5EF4-FFF2-40B4-BE49-F238E27FC236}">
                <a16:creationId xmlns:a16="http://schemas.microsoft.com/office/drawing/2014/main" id="{CADE6E91-54DB-02F0-BEE4-8B4AF750D56F}"/>
              </a:ext>
            </a:extLst>
          </p:cNvPr>
          <p:cNvSpPr txBox="1"/>
          <p:nvPr/>
        </p:nvSpPr>
        <p:spPr>
          <a:xfrm>
            <a:off x="8920338" y="5020732"/>
            <a:ext cx="923493"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Placebo</a:t>
            </a:r>
          </a:p>
        </p:txBody>
      </p:sp>
      <p:sp>
        <p:nvSpPr>
          <p:cNvPr id="92" name="TextBox 120">
            <a:extLst>
              <a:ext uri="{FF2B5EF4-FFF2-40B4-BE49-F238E27FC236}">
                <a16:creationId xmlns:a16="http://schemas.microsoft.com/office/drawing/2014/main" id="{1AE83C9A-17A5-DF4C-F47F-364DBF8B401A}"/>
              </a:ext>
            </a:extLst>
          </p:cNvPr>
          <p:cNvSpPr txBox="1"/>
          <p:nvPr/>
        </p:nvSpPr>
        <p:spPr>
          <a:xfrm>
            <a:off x="9602895" y="5182864"/>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(n = 38)</a:t>
            </a:r>
          </a:p>
        </p:txBody>
      </p:sp>
      <p:sp>
        <p:nvSpPr>
          <p:cNvPr id="93" name="TextBox 119">
            <a:extLst>
              <a:ext uri="{FF2B5EF4-FFF2-40B4-BE49-F238E27FC236}">
                <a16:creationId xmlns:a16="http://schemas.microsoft.com/office/drawing/2014/main" id="{AF507822-58D2-D933-A509-0D32CC06FF5C}"/>
              </a:ext>
            </a:extLst>
          </p:cNvPr>
          <p:cNvSpPr txBox="1"/>
          <p:nvPr/>
        </p:nvSpPr>
        <p:spPr>
          <a:xfrm>
            <a:off x="8920338" y="5182864"/>
            <a:ext cx="923493"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(n = 42)</a:t>
            </a:r>
          </a:p>
        </p:txBody>
      </p:sp>
      <p:sp>
        <p:nvSpPr>
          <p:cNvPr id="94" name="TextBox 120">
            <a:extLst>
              <a:ext uri="{FF2B5EF4-FFF2-40B4-BE49-F238E27FC236}">
                <a16:creationId xmlns:a16="http://schemas.microsoft.com/office/drawing/2014/main" id="{21E8CFE7-0E4C-5F29-7B83-05F99323E999}"/>
              </a:ext>
            </a:extLst>
          </p:cNvPr>
          <p:cNvSpPr txBox="1"/>
          <p:nvPr/>
        </p:nvSpPr>
        <p:spPr>
          <a:xfrm>
            <a:off x="10317794" y="5020732"/>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EFX 50 mg</a:t>
            </a:r>
          </a:p>
        </p:txBody>
      </p:sp>
      <p:sp>
        <p:nvSpPr>
          <p:cNvPr id="95" name="TextBox 120">
            <a:extLst>
              <a:ext uri="{FF2B5EF4-FFF2-40B4-BE49-F238E27FC236}">
                <a16:creationId xmlns:a16="http://schemas.microsoft.com/office/drawing/2014/main" id="{85001392-4604-2BE0-CE15-8F2CF152E036}"/>
              </a:ext>
            </a:extLst>
          </p:cNvPr>
          <p:cNvSpPr txBox="1"/>
          <p:nvPr/>
        </p:nvSpPr>
        <p:spPr>
          <a:xfrm>
            <a:off x="10317794" y="5182864"/>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(n =36)</a:t>
            </a:r>
          </a:p>
        </p:txBody>
      </p:sp>
      <p:sp>
        <p:nvSpPr>
          <p:cNvPr id="97" name="TextBox 91">
            <a:extLst>
              <a:ext uri="{FF2B5EF4-FFF2-40B4-BE49-F238E27FC236}">
                <a16:creationId xmlns:a16="http://schemas.microsoft.com/office/drawing/2014/main" id="{D42FEAA8-0E7F-4B3E-CE0B-8212829F16C5}"/>
              </a:ext>
            </a:extLst>
          </p:cNvPr>
          <p:cNvSpPr txBox="1"/>
          <p:nvPr/>
        </p:nvSpPr>
        <p:spPr>
          <a:xfrm>
            <a:off x="8994958" y="2819062"/>
            <a:ext cx="774252" cy="2743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-0.7</a:t>
            </a:r>
          </a:p>
        </p:txBody>
      </p:sp>
      <p:graphicFrame>
        <p:nvGraphicFramePr>
          <p:cNvPr id="29" name="Chart 28">
            <a:extLst>
              <a:ext uri="{FF2B5EF4-FFF2-40B4-BE49-F238E27FC236}">
                <a16:creationId xmlns:a16="http://schemas.microsoft.com/office/drawing/2014/main" id="{911D25B5-9609-AA04-92AF-E937890797DC}"/>
              </a:ext>
            </a:extLst>
          </p:cNvPr>
          <p:cNvGraphicFramePr>
            <a:graphicFrameLocks/>
          </p:cNvGraphicFramePr>
          <p:nvPr>
            <p:extLst>
              <p:ext uri="{D42A27DB-BD31-4B8C-83A1-F6EECF244321}">
                <p14:modId xmlns:p14="http://schemas.microsoft.com/office/powerpoint/2010/main" val="2849721821"/>
              </p:ext>
            </p:extLst>
          </p:nvPr>
        </p:nvGraphicFramePr>
        <p:xfrm>
          <a:off x="4691138" y="1813790"/>
          <a:ext cx="2724912" cy="3583555"/>
        </p:xfrm>
        <a:graphic>
          <a:graphicData uri="http://schemas.openxmlformats.org/drawingml/2006/chart">
            <c:chart xmlns:c="http://schemas.openxmlformats.org/drawingml/2006/chart" xmlns:r="http://schemas.openxmlformats.org/officeDocument/2006/relationships" r:id="rId5"/>
          </a:graphicData>
        </a:graphic>
      </p:graphicFrame>
      <p:sp>
        <p:nvSpPr>
          <p:cNvPr id="30" name="Rectangle 29">
            <a:extLst>
              <a:ext uri="{FF2B5EF4-FFF2-40B4-BE49-F238E27FC236}">
                <a16:creationId xmlns:a16="http://schemas.microsoft.com/office/drawing/2014/main" id="{DAC780DD-58A3-696B-21BE-17DF529730BF}"/>
              </a:ext>
            </a:extLst>
          </p:cNvPr>
          <p:cNvSpPr/>
          <p:nvPr/>
        </p:nvSpPr>
        <p:spPr>
          <a:xfrm>
            <a:off x="4422920" y="1882134"/>
            <a:ext cx="2364945" cy="349004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TextBox 4">
            <a:extLst>
              <a:ext uri="{FF2B5EF4-FFF2-40B4-BE49-F238E27FC236}">
                <a16:creationId xmlns:a16="http://schemas.microsoft.com/office/drawing/2014/main" id="{DE5CAA47-3F0B-E544-8390-C872350ED7AD}"/>
              </a:ext>
            </a:extLst>
          </p:cNvPr>
          <p:cNvSpPr txBox="1"/>
          <p:nvPr/>
        </p:nvSpPr>
        <p:spPr>
          <a:xfrm>
            <a:off x="4893973" y="1942638"/>
            <a:ext cx="2724912" cy="344998"/>
          </a:xfrm>
          <a:prstGeom prst="rect">
            <a:avLst/>
          </a:prstGeom>
          <a:noFill/>
        </p:spPr>
        <p:txBody>
          <a:bodyPr wrap="square"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ELF Score</a:t>
            </a:r>
          </a:p>
        </p:txBody>
      </p:sp>
      <p:sp>
        <p:nvSpPr>
          <p:cNvPr id="34" name="TextBox 120">
            <a:extLst>
              <a:ext uri="{FF2B5EF4-FFF2-40B4-BE49-F238E27FC236}">
                <a16:creationId xmlns:a16="http://schemas.microsoft.com/office/drawing/2014/main" id="{447462A4-5C3E-323A-ECB0-62AB4182926C}"/>
              </a:ext>
            </a:extLst>
          </p:cNvPr>
          <p:cNvSpPr txBox="1"/>
          <p:nvPr/>
        </p:nvSpPr>
        <p:spPr>
          <a:xfrm>
            <a:off x="5724960" y="5020732"/>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EFX 28 mg</a:t>
            </a:r>
          </a:p>
        </p:txBody>
      </p:sp>
      <p:sp>
        <p:nvSpPr>
          <p:cNvPr id="36" name="TextBox 119">
            <a:extLst>
              <a:ext uri="{FF2B5EF4-FFF2-40B4-BE49-F238E27FC236}">
                <a16:creationId xmlns:a16="http://schemas.microsoft.com/office/drawing/2014/main" id="{55586C8B-EC4A-272D-192E-F75E7E7A485A}"/>
              </a:ext>
            </a:extLst>
          </p:cNvPr>
          <p:cNvSpPr txBox="1"/>
          <p:nvPr/>
        </p:nvSpPr>
        <p:spPr>
          <a:xfrm>
            <a:off x="5048606" y="5020732"/>
            <a:ext cx="923493"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Placebo</a:t>
            </a:r>
          </a:p>
        </p:txBody>
      </p:sp>
      <p:sp>
        <p:nvSpPr>
          <p:cNvPr id="38" name="TextBox 120">
            <a:extLst>
              <a:ext uri="{FF2B5EF4-FFF2-40B4-BE49-F238E27FC236}">
                <a16:creationId xmlns:a16="http://schemas.microsoft.com/office/drawing/2014/main" id="{39B043EC-C32B-F0FC-8E50-828F86CD8501}"/>
              </a:ext>
            </a:extLst>
          </p:cNvPr>
          <p:cNvSpPr txBox="1"/>
          <p:nvPr/>
        </p:nvSpPr>
        <p:spPr>
          <a:xfrm>
            <a:off x="5724960" y="5182864"/>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(n = 37)</a:t>
            </a:r>
          </a:p>
        </p:txBody>
      </p:sp>
      <p:sp>
        <p:nvSpPr>
          <p:cNvPr id="39" name="TextBox 119">
            <a:extLst>
              <a:ext uri="{FF2B5EF4-FFF2-40B4-BE49-F238E27FC236}">
                <a16:creationId xmlns:a16="http://schemas.microsoft.com/office/drawing/2014/main" id="{DB682645-79B7-C10C-5483-ECD3C9FFEB1A}"/>
              </a:ext>
            </a:extLst>
          </p:cNvPr>
          <p:cNvSpPr txBox="1"/>
          <p:nvPr/>
        </p:nvSpPr>
        <p:spPr>
          <a:xfrm>
            <a:off x="5048606" y="5182864"/>
            <a:ext cx="923493"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(n = 42)</a:t>
            </a:r>
          </a:p>
        </p:txBody>
      </p:sp>
      <p:sp>
        <p:nvSpPr>
          <p:cNvPr id="41" name="TextBox 120">
            <a:extLst>
              <a:ext uri="{FF2B5EF4-FFF2-40B4-BE49-F238E27FC236}">
                <a16:creationId xmlns:a16="http://schemas.microsoft.com/office/drawing/2014/main" id="{039D99D3-184C-166A-1096-5C0C7223CCD0}"/>
              </a:ext>
            </a:extLst>
          </p:cNvPr>
          <p:cNvSpPr txBox="1"/>
          <p:nvPr/>
        </p:nvSpPr>
        <p:spPr>
          <a:xfrm>
            <a:off x="6405627" y="5020732"/>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EFX 50 mg</a:t>
            </a:r>
          </a:p>
        </p:txBody>
      </p:sp>
      <p:sp>
        <p:nvSpPr>
          <p:cNvPr id="43" name="TextBox 120">
            <a:extLst>
              <a:ext uri="{FF2B5EF4-FFF2-40B4-BE49-F238E27FC236}">
                <a16:creationId xmlns:a16="http://schemas.microsoft.com/office/drawing/2014/main" id="{D7397F01-3396-D6EC-6005-39430D257D13}"/>
              </a:ext>
            </a:extLst>
          </p:cNvPr>
          <p:cNvSpPr txBox="1"/>
          <p:nvPr/>
        </p:nvSpPr>
        <p:spPr>
          <a:xfrm>
            <a:off x="6405627" y="5182864"/>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(n = 34)</a:t>
            </a:r>
          </a:p>
        </p:txBody>
      </p:sp>
      <p:sp>
        <p:nvSpPr>
          <p:cNvPr id="46" name="TextBox 91">
            <a:extLst>
              <a:ext uri="{FF2B5EF4-FFF2-40B4-BE49-F238E27FC236}">
                <a16:creationId xmlns:a16="http://schemas.microsoft.com/office/drawing/2014/main" id="{EE532BF4-C997-4589-F538-2EABDDA4E1EB}"/>
              </a:ext>
            </a:extLst>
          </p:cNvPr>
          <p:cNvSpPr txBox="1"/>
          <p:nvPr/>
        </p:nvSpPr>
        <p:spPr>
          <a:xfrm>
            <a:off x="5256101" y="2473911"/>
            <a:ext cx="774252" cy="22732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+0.1</a:t>
            </a:r>
            <a:endPar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120">
            <a:extLst>
              <a:ext uri="{FF2B5EF4-FFF2-40B4-BE49-F238E27FC236}">
                <a16:creationId xmlns:a16="http://schemas.microsoft.com/office/drawing/2014/main" id="{72C1A683-BCBF-7C55-BE5F-58A90C513F3C}"/>
              </a:ext>
            </a:extLst>
          </p:cNvPr>
          <p:cNvSpPr txBox="1"/>
          <p:nvPr/>
        </p:nvSpPr>
        <p:spPr>
          <a:xfrm>
            <a:off x="1705785" y="4994976"/>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EFX 28 mg</a:t>
            </a:r>
          </a:p>
        </p:txBody>
      </p:sp>
      <p:sp>
        <p:nvSpPr>
          <p:cNvPr id="11" name="TextBox 119">
            <a:extLst>
              <a:ext uri="{FF2B5EF4-FFF2-40B4-BE49-F238E27FC236}">
                <a16:creationId xmlns:a16="http://schemas.microsoft.com/office/drawing/2014/main" id="{F733EF7E-79D9-1CFF-7751-2E88268B64B5}"/>
              </a:ext>
            </a:extLst>
          </p:cNvPr>
          <p:cNvSpPr txBox="1"/>
          <p:nvPr/>
        </p:nvSpPr>
        <p:spPr>
          <a:xfrm>
            <a:off x="1037809" y="4994976"/>
            <a:ext cx="923493"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Placebo</a:t>
            </a:r>
          </a:p>
        </p:txBody>
      </p:sp>
      <p:sp>
        <p:nvSpPr>
          <p:cNvPr id="12" name="TextBox 120">
            <a:extLst>
              <a:ext uri="{FF2B5EF4-FFF2-40B4-BE49-F238E27FC236}">
                <a16:creationId xmlns:a16="http://schemas.microsoft.com/office/drawing/2014/main" id="{293EA239-6E7A-7A2D-1525-E68DE033699A}"/>
              </a:ext>
            </a:extLst>
          </p:cNvPr>
          <p:cNvSpPr txBox="1"/>
          <p:nvPr/>
        </p:nvSpPr>
        <p:spPr>
          <a:xfrm>
            <a:off x="1705785" y="5157108"/>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(n = 37)</a:t>
            </a:r>
          </a:p>
        </p:txBody>
      </p:sp>
      <p:sp>
        <p:nvSpPr>
          <p:cNvPr id="13" name="TextBox 119">
            <a:extLst>
              <a:ext uri="{FF2B5EF4-FFF2-40B4-BE49-F238E27FC236}">
                <a16:creationId xmlns:a16="http://schemas.microsoft.com/office/drawing/2014/main" id="{27D2C520-4C39-5377-3D4D-D3B37FE313E7}"/>
              </a:ext>
            </a:extLst>
          </p:cNvPr>
          <p:cNvSpPr txBox="1"/>
          <p:nvPr/>
        </p:nvSpPr>
        <p:spPr>
          <a:xfrm>
            <a:off x="1037809" y="5157108"/>
            <a:ext cx="923493"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(n = 40)</a:t>
            </a:r>
          </a:p>
        </p:txBody>
      </p:sp>
      <p:sp>
        <p:nvSpPr>
          <p:cNvPr id="17" name="TextBox 4">
            <a:extLst>
              <a:ext uri="{FF2B5EF4-FFF2-40B4-BE49-F238E27FC236}">
                <a16:creationId xmlns:a16="http://schemas.microsoft.com/office/drawing/2014/main" id="{4DD94388-3DEC-D7C6-CA8A-2BEF78FE2A07}"/>
              </a:ext>
            </a:extLst>
          </p:cNvPr>
          <p:cNvSpPr txBox="1"/>
          <p:nvPr/>
        </p:nvSpPr>
        <p:spPr>
          <a:xfrm>
            <a:off x="1046636" y="1942638"/>
            <a:ext cx="2343269" cy="344998"/>
          </a:xfrm>
          <a:prstGeom prst="rect">
            <a:avLst/>
          </a:prstGeom>
          <a:noFill/>
        </p:spPr>
        <p:txBody>
          <a:bodyPr wrap="square"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Pro-C3 (µg/L)</a:t>
            </a:r>
          </a:p>
        </p:txBody>
      </p:sp>
      <p:sp>
        <p:nvSpPr>
          <p:cNvPr id="21" name="TextBox 120">
            <a:extLst>
              <a:ext uri="{FF2B5EF4-FFF2-40B4-BE49-F238E27FC236}">
                <a16:creationId xmlns:a16="http://schemas.microsoft.com/office/drawing/2014/main" id="{623B2BEA-E349-3825-0DEA-FFD03AE9E359}"/>
              </a:ext>
            </a:extLst>
          </p:cNvPr>
          <p:cNvSpPr txBox="1"/>
          <p:nvPr/>
        </p:nvSpPr>
        <p:spPr>
          <a:xfrm>
            <a:off x="2468094" y="4994976"/>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EFX 50 mg</a:t>
            </a:r>
          </a:p>
        </p:txBody>
      </p:sp>
      <p:sp>
        <p:nvSpPr>
          <p:cNvPr id="23" name="TextBox 120">
            <a:extLst>
              <a:ext uri="{FF2B5EF4-FFF2-40B4-BE49-F238E27FC236}">
                <a16:creationId xmlns:a16="http://schemas.microsoft.com/office/drawing/2014/main" id="{493E7B5D-6B29-C591-3A82-E4552132C45C}"/>
              </a:ext>
            </a:extLst>
          </p:cNvPr>
          <p:cNvSpPr txBox="1"/>
          <p:nvPr/>
        </p:nvSpPr>
        <p:spPr>
          <a:xfrm>
            <a:off x="2468094" y="5157108"/>
            <a:ext cx="978175" cy="27432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(n = 35)</a:t>
            </a:r>
          </a:p>
        </p:txBody>
      </p:sp>
      <p:sp>
        <p:nvSpPr>
          <p:cNvPr id="26" name="TextBox 91">
            <a:extLst>
              <a:ext uri="{FF2B5EF4-FFF2-40B4-BE49-F238E27FC236}">
                <a16:creationId xmlns:a16="http://schemas.microsoft.com/office/drawing/2014/main" id="{B5294625-E45F-8741-76E0-E19BB89663A5}"/>
              </a:ext>
            </a:extLst>
          </p:cNvPr>
          <p:cNvSpPr txBox="1"/>
          <p:nvPr/>
        </p:nvSpPr>
        <p:spPr>
          <a:xfrm>
            <a:off x="1141977" y="2508096"/>
            <a:ext cx="774252" cy="2743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+0.1</a:t>
            </a:r>
            <a:endPar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A2F6A623-77EE-7A3E-454E-8884222AF3E7}"/>
              </a:ext>
            </a:extLst>
          </p:cNvPr>
          <p:cNvSpPr txBox="1"/>
          <p:nvPr/>
        </p:nvSpPr>
        <p:spPr>
          <a:xfrm>
            <a:off x="396248" y="6191786"/>
            <a:ext cx="7720108" cy="276999"/>
          </a:xfrm>
          <a:prstGeom prst="rect">
            <a:avLst/>
          </a:prstGeom>
          <a:noFill/>
        </p:spPr>
        <p:txBody>
          <a:bodyPr wrap="square" rtlCol="0" anchor="ctr">
            <a:spAutoFit/>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1200" i="1" dirty="0">
                <a:solidFill>
                  <a:schemeClr val="bg1"/>
                </a:solidFill>
                <a:latin typeface="Calibri" panose="020F0502020204030204" pitchFamily="34" charset="0"/>
                <a:ea typeface="Calibri" panose="020F0502020204030204" pitchFamily="34" charset="0"/>
                <a:cs typeface="Calibri" panose="020F0502020204030204" pitchFamily="34" charset="0"/>
              </a:rPr>
              <a:t>P </a:t>
            </a: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&lt;0.001 vs placebo (MMRM). </a:t>
            </a:r>
            <a:r>
              <a:rPr lang="en-US" sz="1200"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1200" i="1" dirty="0">
                <a:solidFill>
                  <a:schemeClr val="bg1"/>
                </a:solidFill>
                <a:latin typeface="Calibri" panose="020F0502020204030204" pitchFamily="34" charset="0"/>
                <a:ea typeface="Calibri" panose="020F0502020204030204" pitchFamily="34" charset="0"/>
                <a:cs typeface="Calibri" panose="020F0502020204030204" pitchFamily="34" charset="0"/>
              </a:rPr>
              <a:t>P </a:t>
            </a:r>
            <a:r>
              <a:rPr lang="en-US" sz="1200" baseline="0" dirty="0">
                <a:solidFill>
                  <a:schemeClr val="bg1"/>
                </a:solidFill>
                <a:latin typeface="Calibri" panose="020F0502020204030204" pitchFamily="34" charset="0"/>
                <a:ea typeface="Calibri" panose="020F0502020204030204" pitchFamily="34" charset="0"/>
                <a:cs typeface="Calibri" panose="020F0502020204030204" pitchFamily="34" charset="0"/>
              </a:rPr>
              <a:t>&lt;0.01 vs baseline (ANCOVA). </a:t>
            </a:r>
            <a:r>
              <a:rPr lang="en-US" sz="1200" b="1" i="0" u="none" strike="noStrike" baseline="30000" dirty="0">
                <a:solidFill>
                  <a:schemeClr val="bg1"/>
                </a:solidFill>
                <a:ea typeface="Calibri" panose="020F0502020204030204" pitchFamily="34" charset="0"/>
                <a:cs typeface="Arial" panose="020B0604020202020204" pitchFamily="34" charset="0"/>
              </a:rPr>
              <a:t>‡</a:t>
            </a:r>
            <a:r>
              <a:rPr lang="en-US" sz="1200" i="1" dirty="0">
                <a:solidFill>
                  <a:schemeClr val="bg1"/>
                </a:solidFill>
                <a:latin typeface="Calibri" panose="020F0502020204030204" pitchFamily="34" charset="0"/>
                <a:ea typeface="Calibri" panose="020F0502020204030204" pitchFamily="34" charset="0"/>
                <a:cs typeface="Calibri" panose="020F0502020204030204" pitchFamily="34" charset="0"/>
              </a:rPr>
              <a:t>P </a:t>
            </a: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&lt;0.01 vs placebo (ANCOVA).</a:t>
            </a:r>
          </a:p>
        </p:txBody>
      </p:sp>
      <p:sp>
        <p:nvSpPr>
          <p:cNvPr id="2" name="Title 1">
            <a:extLst>
              <a:ext uri="{FF2B5EF4-FFF2-40B4-BE49-F238E27FC236}">
                <a16:creationId xmlns:a16="http://schemas.microsoft.com/office/drawing/2014/main" id="{EC0824F2-47CA-6D48-A23D-7629614CFBF8}"/>
              </a:ext>
            </a:extLst>
          </p:cNvPr>
          <p:cNvSpPr>
            <a:spLocks noGrp="1"/>
          </p:cNvSpPr>
          <p:nvPr>
            <p:ph type="title"/>
          </p:nvPr>
        </p:nvSpPr>
        <p:spPr/>
        <p:txBody>
          <a:bodyPr>
            <a:noAutofit/>
          </a:bodyPr>
          <a:lstStyle/>
          <a:p>
            <a:r>
              <a:rPr lang="en-US" dirty="0"/>
              <a:t>Statistically Significant Reductions in Noninvasive Markers Reflect Histologic Improvement in Fibrosis</a:t>
            </a:r>
          </a:p>
        </p:txBody>
      </p:sp>
      <p:sp>
        <p:nvSpPr>
          <p:cNvPr id="7" name="TextBox 6">
            <a:extLst>
              <a:ext uri="{FF2B5EF4-FFF2-40B4-BE49-F238E27FC236}">
                <a16:creationId xmlns:a16="http://schemas.microsoft.com/office/drawing/2014/main" id="{B053AED4-7B3D-7046-BA01-A95C9E21DF25}"/>
              </a:ext>
            </a:extLst>
          </p:cNvPr>
          <p:cNvSpPr txBox="1"/>
          <p:nvPr/>
        </p:nvSpPr>
        <p:spPr>
          <a:xfrm>
            <a:off x="3920454" y="1489829"/>
            <a:ext cx="4351093"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LSM Change From Baseline to Wk 24</a:t>
            </a:r>
          </a:p>
        </p:txBody>
      </p:sp>
      <p:sp>
        <p:nvSpPr>
          <p:cNvPr id="22" name="TextBox 88">
            <a:extLst>
              <a:ext uri="{FF2B5EF4-FFF2-40B4-BE49-F238E27FC236}">
                <a16:creationId xmlns:a16="http://schemas.microsoft.com/office/drawing/2014/main" id="{D76C64E8-FE32-F37A-5F00-64870275D191}"/>
              </a:ext>
            </a:extLst>
          </p:cNvPr>
          <p:cNvSpPr txBox="1"/>
          <p:nvPr/>
        </p:nvSpPr>
        <p:spPr>
          <a:xfrm>
            <a:off x="5868502" y="4465784"/>
            <a:ext cx="775854" cy="2743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-0.6</a:t>
            </a:r>
            <a:r>
              <a:rPr lang="en-US" sz="14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88">
            <a:extLst>
              <a:ext uri="{FF2B5EF4-FFF2-40B4-BE49-F238E27FC236}">
                <a16:creationId xmlns:a16="http://schemas.microsoft.com/office/drawing/2014/main" id="{C64AD466-BEDC-D05E-76BE-3C0B37AD824E}"/>
              </a:ext>
            </a:extLst>
          </p:cNvPr>
          <p:cNvSpPr txBox="1"/>
          <p:nvPr/>
        </p:nvSpPr>
        <p:spPr>
          <a:xfrm>
            <a:off x="6546001" y="4683203"/>
            <a:ext cx="775854" cy="2743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-0.7</a:t>
            </a:r>
            <a:r>
              <a:rPr lang="en-US" sz="14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TextBox 88">
            <a:extLst>
              <a:ext uri="{FF2B5EF4-FFF2-40B4-BE49-F238E27FC236}">
                <a16:creationId xmlns:a16="http://schemas.microsoft.com/office/drawing/2014/main" id="{9593995B-2C49-69B5-2A93-D93970C3355F}"/>
              </a:ext>
            </a:extLst>
          </p:cNvPr>
          <p:cNvSpPr txBox="1"/>
          <p:nvPr/>
        </p:nvSpPr>
        <p:spPr>
          <a:xfrm>
            <a:off x="10418954" y="4612421"/>
            <a:ext cx="775854" cy="2743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-4.3</a:t>
            </a:r>
            <a:r>
              <a:rPr lang="en-US" b="1" i="0" u="none" strike="noStrike" baseline="30000" dirty="0">
                <a:solidFill>
                  <a:schemeClr val="bg1"/>
                </a:solidFill>
                <a:ea typeface="Calibri" panose="020F0502020204030204" pitchFamily="34" charset="0"/>
                <a:cs typeface="Arial" panose="020B0604020202020204" pitchFamily="34" charset="0"/>
              </a:rPr>
              <a:t>‡</a:t>
            </a:r>
            <a:endParaRPr lang="en-US" b="1" baseline="30000" dirty="0">
              <a:solidFill>
                <a:schemeClr val="bg1"/>
              </a:solidFill>
              <a:ea typeface="Calibri" panose="020F0502020204030204" pitchFamily="34" charset="0"/>
              <a:cs typeface="Calibri" panose="020F0502020204030204" pitchFamily="34" charset="0"/>
            </a:endParaRPr>
          </a:p>
        </p:txBody>
      </p:sp>
      <p:sp>
        <p:nvSpPr>
          <p:cNvPr id="19" name="Footer Placeholder 2">
            <a:extLst>
              <a:ext uri="{FF2B5EF4-FFF2-40B4-BE49-F238E27FC236}">
                <a16:creationId xmlns:a16="http://schemas.microsoft.com/office/drawing/2014/main" id="{190DB5D2-4E51-DEE8-5581-6191BA15128D}"/>
              </a:ext>
            </a:extLst>
          </p:cNvPr>
          <p:cNvSpPr txBox="1">
            <a:spLocks/>
          </p:cNvSpPr>
          <p:nvPr/>
        </p:nvSpPr>
        <p:spPr>
          <a:xfrm>
            <a:off x="421357" y="63651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2"/>
                </a:solidFill>
              </a:rPr>
              <a:t>Harrison. AASLD 2022. Abstr 5005. </a:t>
            </a:r>
          </a:p>
        </p:txBody>
      </p:sp>
      <p:sp>
        <p:nvSpPr>
          <p:cNvPr id="3" name="Rectangle 2">
            <a:extLst>
              <a:ext uri="{FF2B5EF4-FFF2-40B4-BE49-F238E27FC236}">
                <a16:creationId xmlns:a16="http://schemas.microsoft.com/office/drawing/2014/main" id="{882850FC-459B-B269-D173-E2A44AB15660}"/>
              </a:ext>
            </a:extLst>
          </p:cNvPr>
          <p:cNvSpPr/>
          <p:nvPr/>
        </p:nvSpPr>
        <p:spPr bwMode="auto">
          <a:xfrm>
            <a:off x="331202" y="4381115"/>
            <a:ext cx="225963" cy="14051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AD1C4D68-4E51-AFA5-92A6-B44E429CC026}"/>
              </a:ext>
            </a:extLst>
          </p:cNvPr>
          <p:cNvSpPr/>
          <p:nvPr/>
        </p:nvSpPr>
        <p:spPr bwMode="auto">
          <a:xfrm>
            <a:off x="323680" y="4356436"/>
            <a:ext cx="225155" cy="16874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7493BF06-5864-81B9-A1A4-EA96308A2EE8}"/>
              </a:ext>
            </a:extLst>
          </p:cNvPr>
          <p:cNvSpPr/>
          <p:nvPr/>
        </p:nvSpPr>
        <p:spPr bwMode="auto">
          <a:xfrm>
            <a:off x="2108107" y="4681330"/>
            <a:ext cx="224394" cy="14051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2E738FCE-6DB8-AA06-9AB3-32ECA0AB6FA7}"/>
              </a:ext>
            </a:extLst>
          </p:cNvPr>
          <p:cNvSpPr/>
          <p:nvPr/>
        </p:nvSpPr>
        <p:spPr bwMode="auto">
          <a:xfrm>
            <a:off x="2816737" y="4784948"/>
            <a:ext cx="224394" cy="14051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88">
            <a:extLst>
              <a:ext uri="{FF2B5EF4-FFF2-40B4-BE49-F238E27FC236}">
                <a16:creationId xmlns:a16="http://schemas.microsoft.com/office/drawing/2014/main" id="{1256EC3A-EC13-7C7E-D348-EA53CDF6A1AC}"/>
              </a:ext>
            </a:extLst>
          </p:cNvPr>
          <p:cNvSpPr txBox="1"/>
          <p:nvPr/>
        </p:nvSpPr>
        <p:spPr>
          <a:xfrm>
            <a:off x="1937150" y="4585752"/>
            <a:ext cx="539685" cy="2743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5.1*</a:t>
            </a:r>
            <a:endParaRPr lang="en-US" sz="11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Box 88">
            <a:extLst>
              <a:ext uri="{FF2B5EF4-FFF2-40B4-BE49-F238E27FC236}">
                <a16:creationId xmlns:a16="http://schemas.microsoft.com/office/drawing/2014/main" id="{0F4D7AAD-AEFD-D62D-4DA7-A4A881818C46}"/>
              </a:ext>
            </a:extLst>
          </p:cNvPr>
          <p:cNvSpPr txBox="1"/>
          <p:nvPr/>
        </p:nvSpPr>
        <p:spPr>
          <a:xfrm>
            <a:off x="2643401" y="4631511"/>
            <a:ext cx="539685" cy="27432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i="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5.2*</a:t>
            </a:r>
            <a:endParaRPr lang="en-US" sz="11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92521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BA6E0-EE82-A5D1-9A20-B6D99956E80B}"/>
              </a:ext>
            </a:extLst>
          </p:cNvPr>
          <p:cNvSpPr>
            <a:spLocks noGrp="1"/>
          </p:cNvSpPr>
          <p:nvPr>
            <p:ph type="title"/>
          </p:nvPr>
        </p:nvSpPr>
        <p:spPr/>
        <p:txBody>
          <a:bodyPr>
            <a:normAutofit fontScale="90000"/>
          </a:bodyPr>
          <a:lstStyle/>
          <a:p>
            <a:r>
              <a:rPr lang="en-US" sz="4000" dirty="0">
                <a:effectLst/>
                <a:ea typeface="Calibri" panose="020F0502020204030204" pitchFamily="34" charset="0"/>
                <a:cs typeface="Calibri" panose="020F0502020204030204" pitchFamily="34" charset="0"/>
              </a:rPr>
              <a:t>Randomized, Controlled Trial of FGF-21 Analogue Pegozafermin in MASH </a:t>
            </a:r>
            <a:endParaRPr lang="en-US" sz="4000" dirty="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5A03E74-D506-243E-DD81-1B3E756B6838}"/>
              </a:ext>
            </a:extLst>
          </p:cNvPr>
          <p:cNvSpPr txBox="1"/>
          <p:nvPr/>
        </p:nvSpPr>
        <p:spPr>
          <a:xfrm>
            <a:off x="417272" y="6401078"/>
            <a:ext cx="2100255" cy="276999"/>
          </a:xfrm>
          <a:prstGeom prst="rect">
            <a:avLst/>
          </a:prstGeom>
          <a:noFill/>
        </p:spPr>
        <p:txBody>
          <a:bodyPr wrap="none" rtlCol="0">
            <a:spAutoFit/>
          </a:bodyPr>
          <a:lstStyle/>
          <a:p>
            <a:r>
              <a:rPr lang="en-US" sz="1200" dirty="0">
                <a:solidFill>
                  <a:schemeClr val="bg2"/>
                </a:solidFill>
              </a:rPr>
              <a:t>Loomba. NEJM. 2023;389:998.</a:t>
            </a:r>
          </a:p>
        </p:txBody>
      </p:sp>
      <p:sp>
        <p:nvSpPr>
          <p:cNvPr id="7" name="TextBox 6">
            <a:extLst>
              <a:ext uri="{FF2B5EF4-FFF2-40B4-BE49-F238E27FC236}">
                <a16:creationId xmlns:a16="http://schemas.microsoft.com/office/drawing/2014/main" id="{D93C7209-2BCF-7FDF-2ED6-F0D0B53E3BF2}"/>
              </a:ext>
            </a:extLst>
          </p:cNvPr>
          <p:cNvSpPr txBox="1"/>
          <p:nvPr/>
        </p:nvSpPr>
        <p:spPr bwMode="auto">
          <a:xfrm>
            <a:off x="1040638" y="1502765"/>
            <a:ext cx="4272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MASH Resolution Without Worsening of Fibrosis</a:t>
            </a:r>
          </a:p>
        </p:txBody>
      </p:sp>
      <p:sp>
        <p:nvSpPr>
          <p:cNvPr id="8" name="TextBox 7">
            <a:extLst>
              <a:ext uri="{FF2B5EF4-FFF2-40B4-BE49-F238E27FC236}">
                <a16:creationId xmlns:a16="http://schemas.microsoft.com/office/drawing/2014/main" id="{A1AD0216-5581-B751-559A-C027ED735BC7}"/>
              </a:ext>
            </a:extLst>
          </p:cNvPr>
          <p:cNvSpPr txBox="1"/>
          <p:nvPr/>
        </p:nvSpPr>
        <p:spPr bwMode="auto">
          <a:xfrm>
            <a:off x="1468520" y="2410932"/>
            <a:ext cx="26110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Difference: 21 percentage points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9 to 33)</a:t>
            </a:r>
          </a:p>
        </p:txBody>
      </p:sp>
      <p:sp>
        <p:nvSpPr>
          <p:cNvPr id="9" name="TextBox 8">
            <a:extLst>
              <a:ext uri="{FF2B5EF4-FFF2-40B4-BE49-F238E27FC236}">
                <a16:creationId xmlns:a16="http://schemas.microsoft.com/office/drawing/2014/main" id="{23229BF8-CC21-7CF1-2F28-D570885F8404}"/>
              </a:ext>
            </a:extLst>
          </p:cNvPr>
          <p:cNvSpPr txBox="1"/>
          <p:nvPr/>
        </p:nvSpPr>
        <p:spPr bwMode="auto">
          <a:xfrm>
            <a:off x="1996401" y="1814250"/>
            <a:ext cx="26110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Difference: 24 percentage points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10 to 37)</a:t>
            </a:r>
          </a:p>
        </p:txBody>
      </p:sp>
      <p:sp>
        <p:nvSpPr>
          <p:cNvPr id="10" name="TextBox 9">
            <a:extLst>
              <a:ext uri="{FF2B5EF4-FFF2-40B4-BE49-F238E27FC236}">
                <a16:creationId xmlns:a16="http://schemas.microsoft.com/office/drawing/2014/main" id="{383F6F65-0B86-12FD-2D57-5ED68DEAD2DD}"/>
              </a:ext>
            </a:extLst>
          </p:cNvPr>
          <p:cNvSpPr txBox="1"/>
          <p:nvPr/>
        </p:nvSpPr>
        <p:spPr bwMode="auto">
          <a:xfrm>
            <a:off x="1063080" y="2955075"/>
            <a:ext cx="26142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Difference: 35 percentage points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10 to 59)</a:t>
            </a:r>
          </a:p>
        </p:txBody>
      </p:sp>
      <p:sp>
        <p:nvSpPr>
          <p:cNvPr id="11" name="Freeform 10">
            <a:extLst>
              <a:ext uri="{FF2B5EF4-FFF2-40B4-BE49-F238E27FC236}">
                <a16:creationId xmlns:a16="http://schemas.microsoft.com/office/drawing/2014/main" id="{C458B4F2-6C7B-8A61-D190-57F96A227B5D}"/>
              </a:ext>
            </a:extLst>
          </p:cNvPr>
          <p:cNvSpPr/>
          <p:nvPr/>
        </p:nvSpPr>
        <p:spPr bwMode="auto">
          <a:xfrm flipV="1">
            <a:off x="1512418" y="2302499"/>
            <a:ext cx="3551952" cy="143404"/>
          </a:xfrm>
          <a:custGeom>
            <a:avLst/>
            <a:gdLst>
              <a:gd name="connsiteX0" fmla="*/ 0 w 3778102"/>
              <a:gd name="connsiteY0" fmla="*/ 0 h 141768"/>
              <a:gd name="connsiteX1" fmla="*/ 0 w 3778102"/>
              <a:gd name="connsiteY1" fmla="*/ 141768 h 141768"/>
              <a:gd name="connsiteX2" fmla="*/ 3778102 w 3778102"/>
              <a:gd name="connsiteY2" fmla="*/ 141768 h 141768"/>
              <a:gd name="connsiteX3" fmla="*/ 3778102 w 3778102"/>
              <a:gd name="connsiteY3" fmla="*/ 14177 h 141768"/>
            </a:gdLst>
            <a:ahLst/>
            <a:cxnLst>
              <a:cxn ang="0">
                <a:pos x="connsiteX0" y="connsiteY0"/>
              </a:cxn>
              <a:cxn ang="0">
                <a:pos x="connsiteX1" y="connsiteY1"/>
              </a:cxn>
              <a:cxn ang="0">
                <a:pos x="connsiteX2" y="connsiteY2"/>
              </a:cxn>
              <a:cxn ang="0">
                <a:pos x="connsiteX3" y="connsiteY3"/>
              </a:cxn>
            </a:cxnLst>
            <a:rect l="l" t="t" r="r" b="b"/>
            <a:pathLst>
              <a:path w="3778102" h="141768">
                <a:moveTo>
                  <a:pt x="0" y="0"/>
                </a:moveTo>
                <a:lnTo>
                  <a:pt x="0" y="141768"/>
                </a:lnTo>
                <a:lnTo>
                  <a:pt x="3778102" y="141768"/>
                </a:lnTo>
                <a:lnTo>
                  <a:pt x="3778102" y="14177"/>
                </a:lnTo>
              </a:path>
            </a:pathLst>
          </a:custGeom>
          <a:noFill/>
          <a:ln w="28575">
            <a:solidFill>
              <a:schemeClr val="bg1"/>
            </a:solidFill>
            <a:miter lim="800000"/>
            <a:headEnd/>
            <a:tailEnd/>
          </a:ln>
        </p:spPr>
        <p:txBody>
          <a:bodyPr rtlCol="0" anchor="ctr"/>
          <a:lstStyle/>
          <a:p>
            <a:pPr algn="ctr"/>
            <a:endParaRPr lang="en-US" dirty="0"/>
          </a:p>
        </p:txBody>
      </p:sp>
      <p:sp>
        <p:nvSpPr>
          <p:cNvPr id="12" name="Freeform 11">
            <a:extLst>
              <a:ext uri="{FF2B5EF4-FFF2-40B4-BE49-F238E27FC236}">
                <a16:creationId xmlns:a16="http://schemas.microsoft.com/office/drawing/2014/main" id="{46B803B3-8E32-2CBD-E67A-22EDD8E14DE8}"/>
              </a:ext>
            </a:extLst>
          </p:cNvPr>
          <p:cNvSpPr/>
          <p:nvPr/>
        </p:nvSpPr>
        <p:spPr bwMode="auto">
          <a:xfrm flipV="1">
            <a:off x="1512417" y="2912442"/>
            <a:ext cx="2404894" cy="143404"/>
          </a:xfrm>
          <a:custGeom>
            <a:avLst/>
            <a:gdLst>
              <a:gd name="connsiteX0" fmla="*/ 0 w 3778102"/>
              <a:gd name="connsiteY0" fmla="*/ 0 h 141768"/>
              <a:gd name="connsiteX1" fmla="*/ 0 w 3778102"/>
              <a:gd name="connsiteY1" fmla="*/ 141768 h 141768"/>
              <a:gd name="connsiteX2" fmla="*/ 3778102 w 3778102"/>
              <a:gd name="connsiteY2" fmla="*/ 141768 h 141768"/>
              <a:gd name="connsiteX3" fmla="*/ 3778102 w 3778102"/>
              <a:gd name="connsiteY3" fmla="*/ 14177 h 141768"/>
            </a:gdLst>
            <a:ahLst/>
            <a:cxnLst>
              <a:cxn ang="0">
                <a:pos x="connsiteX0" y="connsiteY0"/>
              </a:cxn>
              <a:cxn ang="0">
                <a:pos x="connsiteX1" y="connsiteY1"/>
              </a:cxn>
              <a:cxn ang="0">
                <a:pos x="connsiteX2" y="connsiteY2"/>
              </a:cxn>
              <a:cxn ang="0">
                <a:pos x="connsiteX3" y="connsiteY3"/>
              </a:cxn>
            </a:cxnLst>
            <a:rect l="l" t="t" r="r" b="b"/>
            <a:pathLst>
              <a:path w="3778102" h="141768">
                <a:moveTo>
                  <a:pt x="0" y="0"/>
                </a:moveTo>
                <a:lnTo>
                  <a:pt x="0" y="141768"/>
                </a:lnTo>
                <a:lnTo>
                  <a:pt x="3778102" y="141768"/>
                </a:lnTo>
                <a:lnTo>
                  <a:pt x="3778102" y="14177"/>
                </a:lnTo>
              </a:path>
            </a:pathLst>
          </a:custGeom>
          <a:noFill/>
          <a:ln w="28575">
            <a:solidFill>
              <a:schemeClr val="bg1"/>
            </a:solidFill>
            <a:miter lim="800000"/>
            <a:headEnd/>
            <a:tailEnd/>
          </a:ln>
        </p:spPr>
        <p:txBody>
          <a:bodyPr rtlCol="0" anchor="ctr"/>
          <a:lstStyle/>
          <a:p>
            <a:pPr algn="ctr"/>
            <a:endParaRPr lang="en-US" dirty="0"/>
          </a:p>
        </p:txBody>
      </p:sp>
      <p:sp>
        <p:nvSpPr>
          <p:cNvPr id="13" name="Freeform 12">
            <a:extLst>
              <a:ext uri="{FF2B5EF4-FFF2-40B4-BE49-F238E27FC236}">
                <a16:creationId xmlns:a16="http://schemas.microsoft.com/office/drawing/2014/main" id="{9D23EDED-9247-F35D-0485-9B5FE7DE488A}"/>
              </a:ext>
            </a:extLst>
          </p:cNvPr>
          <p:cNvSpPr/>
          <p:nvPr/>
        </p:nvSpPr>
        <p:spPr bwMode="auto">
          <a:xfrm flipV="1">
            <a:off x="1512417" y="3481395"/>
            <a:ext cx="1253268" cy="143404"/>
          </a:xfrm>
          <a:custGeom>
            <a:avLst/>
            <a:gdLst>
              <a:gd name="connsiteX0" fmla="*/ 0 w 3778102"/>
              <a:gd name="connsiteY0" fmla="*/ 0 h 141768"/>
              <a:gd name="connsiteX1" fmla="*/ 0 w 3778102"/>
              <a:gd name="connsiteY1" fmla="*/ 141768 h 141768"/>
              <a:gd name="connsiteX2" fmla="*/ 3778102 w 3778102"/>
              <a:gd name="connsiteY2" fmla="*/ 141768 h 141768"/>
              <a:gd name="connsiteX3" fmla="*/ 3778102 w 3778102"/>
              <a:gd name="connsiteY3" fmla="*/ 14177 h 141768"/>
            </a:gdLst>
            <a:ahLst/>
            <a:cxnLst>
              <a:cxn ang="0">
                <a:pos x="connsiteX0" y="connsiteY0"/>
              </a:cxn>
              <a:cxn ang="0">
                <a:pos x="connsiteX1" y="connsiteY1"/>
              </a:cxn>
              <a:cxn ang="0">
                <a:pos x="connsiteX2" y="connsiteY2"/>
              </a:cxn>
              <a:cxn ang="0">
                <a:pos x="connsiteX3" y="connsiteY3"/>
              </a:cxn>
            </a:cxnLst>
            <a:rect l="l" t="t" r="r" b="b"/>
            <a:pathLst>
              <a:path w="3778102" h="141768">
                <a:moveTo>
                  <a:pt x="0" y="0"/>
                </a:moveTo>
                <a:lnTo>
                  <a:pt x="0" y="141768"/>
                </a:lnTo>
                <a:lnTo>
                  <a:pt x="3778102" y="141768"/>
                </a:lnTo>
                <a:lnTo>
                  <a:pt x="3778102" y="14177"/>
                </a:lnTo>
              </a:path>
            </a:pathLst>
          </a:custGeom>
          <a:noFill/>
          <a:ln w="28575">
            <a:solidFill>
              <a:schemeClr val="bg1"/>
            </a:solidFill>
            <a:miter lim="800000"/>
            <a:headEnd/>
            <a:tailEnd/>
          </a:ln>
        </p:spPr>
        <p:txBody>
          <a:bodyPr rtlCol="0" anchor="ctr"/>
          <a:lstStyle/>
          <a:p>
            <a:pPr algn="ctr"/>
            <a:endParaRPr lang="en-US" dirty="0"/>
          </a:p>
        </p:txBody>
      </p:sp>
      <p:grpSp>
        <p:nvGrpSpPr>
          <p:cNvPr id="26" name="Group 25">
            <a:extLst>
              <a:ext uri="{FF2B5EF4-FFF2-40B4-BE49-F238E27FC236}">
                <a16:creationId xmlns:a16="http://schemas.microsoft.com/office/drawing/2014/main" id="{C432E3CD-0DB9-25AA-9063-64A641B26B9D}"/>
              </a:ext>
            </a:extLst>
          </p:cNvPr>
          <p:cNvGrpSpPr/>
          <p:nvPr/>
        </p:nvGrpSpPr>
        <p:grpSpPr>
          <a:xfrm>
            <a:off x="1003559" y="2743157"/>
            <a:ext cx="91440" cy="2488863"/>
            <a:chOff x="1063080" y="2840592"/>
            <a:chExt cx="91440" cy="2488863"/>
          </a:xfrm>
        </p:grpSpPr>
        <p:cxnSp>
          <p:nvCxnSpPr>
            <p:cNvPr id="18" name="Straight Connector 17">
              <a:extLst>
                <a:ext uri="{FF2B5EF4-FFF2-40B4-BE49-F238E27FC236}">
                  <a16:creationId xmlns:a16="http://schemas.microsoft.com/office/drawing/2014/main" id="{BF8C0FFB-45B3-DBEE-5CAC-860692FAF045}"/>
                </a:ext>
              </a:extLst>
            </p:cNvPr>
            <p:cNvCxnSpPr>
              <a:cxnSpLocks/>
            </p:cNvCxnSpPr>
            <p:nvPr/>
          </p:nvCxnSpPr>
          <p:spPr bwMode="auto">
            <a:xfrm>
              <a:off x="1063080" y="284059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D9ADDAF-4120-FFB0-9A2A-AB0BAC81079E}"/>
                </a:ext>
              </a:extLst>
            </p:cNvPr>
            <p:cNvCxnSpPr>
              <a:cxnSpLocks/>
            </p:cNvCxnSpPr>
            <p:nvPr/>
          </p:nvCxnSpPr>
          <p:spPr bwMode="auto">
            <a:xfrm>
              <a:off x="1063080" y="319614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53EE84E-CA0B-AEFF-335F-55C08F87C3F3}"/>
                </a:ext>
              </a:extLst>
            </p:cNvPr>
            <p:cNvCxnSpPr>
              <a:cxnSpLocks/>
            </p:cNvCxnSpPr>
            <p:nvPr/>
          </p:nvCxnSpPr>
          <p:spPr bwMode="auto">
            <a:xfrm>
              <a:off x="1063080" y="35516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8D85EE9-8839-7B3D-D175-FC605B035566}"/>
                </a:ext>
              </a:extLst>
            </p:cNvPr>
            <p:cNvCxnSpPr>
              <a:cxnSpLocks/>
            </p:cNvCxnSpPr>
            <p:nvPr/>
          </p:nvCxnSpPr>
          <p:spPr bwMode="auto">
            <a:xfrm>
              <a:off x="1063080" y="390724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BBCC870-4B0A-2210-FA0B-0C4CFCDB451F}"/>
                </a:ext>
              </a:extLst>
            </p:cNvPr>
            <p:cNvCxnSpPr>
              <a:cxnSpLocks/>
            </p:cNvCxnSpPr>
            <p:nvPr/>
          </p:nvCxnSpPr>
          <p:spPr bwMode="auto">
            <a:xfrm>
              <a:off x="1063080" y="42628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1B3B452-54F3-0F06-68C1-05F004F1DAE0}"/>
                </a:ext>
              </a:extLst>
            </p:cNvPr>
            <p:cNvCxnSpPr>
              <a:cxnSpLocks/>
            </p:cNvCxnSpPr>
            <p:nvPr/>
          </p:nvCxnSpPr>
          <p:spPr bwMode="auto">
            <a:xfrm>
              <a:off x="1063080" y="46183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7FA3218-E829-6289-B1E4-FAE15309EBBE}"/>
                </a:ext>
              </a:extLst>
            </p:cNvPr>
            <p:cNvCxnSpPr>
              <a:cxnSpLocks/>
            </p:cNvCxnSpPr>
            <p:nvPr/>
          </p:nvCxnSpPr>
          <p:spPr bwMode="auto">
            <a:xfrm>
              <a:off x="1063080" y="497390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34D343E-633D-D2E9-79F5-5A17F72FB030}"/>
                </a:ext>
              </a:extLst>
            </p:cNvPr>
            <p:cNvCxnSpPr>
              <a:cxnSpLocks/>
            </p:cNvCxnSpPr>
            <p:nvPr/>
          </p:nvCxnSpPr>
          <p:spPr bwMode="auto">
            <a:xfrm>
              <a:off x="1063080" y="5329455"/>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27" name="Rectangle 26">
            <a:extLst>
              <a:ext uri="{FF2B5EF4-FFF2-40B4-BE49-F238E27FC236}">
                <a16:creationId xmlns:a16="http://schemas.microsoft.com/office/drawing/2014/main" id="{32582319-C136-FE66-3106-9F3B58E7066B}"/>
              </a:ext>
            </a:extLst>
          </p:cNvPr>
          <p:cNvSpPr/>
          <p:nvPr/>
        </p:nvSpPr>
        <p:spPr bwMode="auto">
          <a:xfrm>
            <a:off x="2423610" y="3932038"/>
            <a:ext cx="692563" cy="12946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TextBox 27">
            <a:extLst>
              <a:ext uri="{FF2B5EF4-FFF2-40B4-BE49-F238E27FC236}">
                <a16:creationId xmlns:a16="http://schemas.microsoft.com/office/drawing/2014/main" id="{4B10C364-390C-EAEA-547B-BE57D6A93070}"/>
              </a:ext>
            </a:extLst>
          </p:cNvPr>
          <p:cNvSpPr txBox="1"/>
          <p:nvPr/>
        </p:nvSpPr>
        <p:spPr bwMode="auto">
          <a:xfrm>
            <a:off x="2573363" y="3598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37</a:t>
            </a:r>
          </a:p>
        </p:txBody>
      </p:sp>
      <p:sp>
        <p:nvSpPr>
          <p:cNvPr id="29" name="TextBox 28">
            <a:extLst>
              <a:ext uri="{FF2B5EF4-FFF2-40B4-BE49-F238E27FC236}">
                <a16:creationId xmlns:a16="http://schemas.microsoft.com/office/drawing/2014/main" id="{5D820F53-0BAD-BC9C-739D-75F4E6F742DA}"/>
              </a:ext>
            </a:extLst>
          </p:cNvPr>
          <p:cNvSpPr txBox="1"/>
          <p:nvPr/>
        </p:nvSpPr>
        <p:spPr bwMode="auto">
          <a:xfrm>
            <a:off x="2142694" y="5211972"/>
            <a:ext cx="12416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Pegozafermin</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15 mg Every Wk</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14)</a:t>
            </a:r>
          </a:p>
        </p:txBody>
      </p:sp>
      <p:sp>
        <p:nvSpPr>
          <p:cNvPr id="32" name="Rectangle 31">
            <a:extLst>
              <a:ext uri="{FF2B5EF4-FFF2-40B4-BE49-F238E27FC236}">
                <a16:creationId xmlns:a16="http://schemas.microsoft.com/office/drawing/2014/main" id="{927C3242-96D2-BF4F-2CF8-E3263D3B020F}"/>
              </a:ext>
            </a:extLst>
          </p:cNvPr>
          <p:cNvSpPr/>
          <p:nvPr/>
        </p:nvSpPr>
        <p:spPr bwMode="auto">
          <a:xfrm>
            <a:off x="1274107" y="5160365"/>
            <a:ext cx="692563" cy="7169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TextBox 32">
            <a:extLst>
              <a:ext uri="{FF2B5EF4-FFF2-40B4-BE49-F238E27FC236}">
                <a16:creationId xmlns:a16="http://schemas.microsoft.com/office/drawing/2014/main" id="{0463CB06-656E-92DA-9DE9-C4A24A6CC7C2}"/>
              </a:ext>
            </a:extLst>
          </p:cNvPr>
          <p:cNvSpPr txBox="1"/>
          <p:nvPr/>
        </p:nvSpPr>
        <p:spPr bwMode="auto">
          <a:xfrm>
            <a:off x="1423860" y="482170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34" name="TextBox 33">
            <a:extLst>
              <a:ext uri="{FF2B5EF4-FFF2-40B4-BE49-F238E27FC236}">
                <a16:creationId xmlns:a16="http://schemas.microsoft.com/office/drawing/2014/main" id="{B12C6EC2-4EB6-03F0-A45F-0C694B2023DF}"/>
              </a:ext>
            </a:extLst>
          </p:cNvPr>
          <p:cNvSpPr txBox="1"/>
          <p:nvPr/>
        </p:nvSpPr>
        <p:spPr bwMode="auto">
          <a:xfrm>
            <a:off x="1276384" y="5211972"/>
            <a:ext cx="688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Placebo</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61)</a:t>
            </a:r>
          </a:p>
        </p:txBody>
      </p:sp>
      <p:sp>
        <p:nvSpPr>
          <p:cNvPr id="36" name="Rectangle 35">
            <a:extLst>
              <a:ext uri="{FF2B5EF4-FFF2-40B4-BE49-F238E27FC236}">
                <a16:creationId xmlns:a16="http://schemas.microsoft.com/office/drawing/2014/main" id="{111A7A44-FB72-6DD0-FCF2-731EE6F4422B}"/>
              </a:ext>
            </a:extLst>
          </p:cNvPr>
          <p:cNvSpPr/>
          <p:nvPr/>
        </p:nvSpPr>
        <p:spPr bwMode="auto">
          <a:xfrm>
            <a:off x="4722616" y="4321605"/>
            <a:ext cx="692563" cy="910451"/>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TextBox 36">
            <a:extLst>
              <a:ext uri="{FF2B5EF4-FFF2-40B4-BE49-F238E27FC236}">
                <a16:creationId xmlns:a16="http://schemas.microsoft.com/office/drawing/2014/main" id="{7AB74AA2-6E3F-4802-1313-E2AF9FF21814}"/>
              </a:ext>
            </a:extLst>
          </p:cNvPr>
          <p:cNvSpPr txBox="1"/>
          <p:nvPr/>
        </p:nvSpPr>
        <p:spPr bwMode="auto">
          <a:xfrm>
            <a:off x="4872369" y="39830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26</a:t>
            </a:r>
          </a:p>
        </p:txBody>
      </p:sp>
      <p:sp>
        <p:nvSpPr>
          <p:cNvPr id="38" name="TextBox 37">
            <a:extLst>
              <a:ext uri="{FF2B5EF4-FFF2-40B4-BE49-F238E27FC236}">
                <a16:creationId xmlns:a16="http://schemas.microsoft.com/office/drawing/2014/main" id="{55D6AE7B-3B47-24BD-A976-8482FFCFB540}"/>
              </a:ext>
            </a:extLst>
          </p:cNvPr>
          <p:cNvSpPr txBox="1"/>
          <p:nvPr/>
        </p:nvSpPr>
        <p:spPr bwMode="auto">
          <a:xfrm>
            <a:off x="4409037" y="5211972"/>
            <a:ext cx="13197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Pegozafermin</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44 mg Every 2 Wk</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51)</a:t>
            </a:r>
          </a:p>
        </p:txBody>
      </p:sp>
      <p:sp>
        <p:nvSpPr>
          <p:cNvPr id="40" name="Rectangle 39">
            <a:extLst>
              <a:ext uri="{FF2B5EF4-FFF2-40B4-BE49-F238E27FC236}">
                <a16:creationId xmlns:a16="http://schemas.microsoft.com/office/drawing/2014/main" id="{0D812F85-1E75-D633-8124-721E04281FA6}"/>
              </a:ext>
            </a:extLst>
          </p:cNvPr>
          <p:cNvSpPr/>
          <p:nvPr/>
        </p:nvSpPr>
        <p:spPr bwMode="auto">
          <a:xfrm>
            <a:off x="3573113" y="4429819"/>
            <a:ext cx="692563" cy="80223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TextBox 40">
            <a:extLst>
              <a:ext uri="{FF2B5EF4-FFF2-40B4-BE49-F238E27FC236}">
                <a16:creationId xmlns:a16="http://schemas.microsoft.com/office/drawing/2014/main" id="{367AEE23-B747-FDB9-170C-46198BD91F2C}"/>
              </a:ext>
            </a:extLst>
          </p:cNvPr>
          <p:cNvSpPr txBox="1"/>
          <p:nvPr/>
        </p:nvSpPr>
        <p:spPr bwMode="auto">
          <a:xfrm>
            <a:off x="3722866" y="40912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23</a:t>
            </a:r>
          </a:p>
        </p:txBody>
      </p:sp>
      <p:sp>
        <p:nvSpPr>
          <p:cNvPr id="42" name="TextBox 41">
            <a:extLst>
              <a:ext uri="{FF2B5EF4-FFF2-40B4-BE49-F238E27FC236}">
                <a16:creationId xmlns:a16="http://schemas.microsoft.com/office/drawing/2014/main" id="{AA6D4D2F-5DE0-9DA1-40A1-0EDC11886D76}"/>
              </a:ext>
            </a:extLst>
          </p:cNvPr>
          <p:cNvSpPr txBox="1"/>
          <p:nvPr/>
        </p:nvSpPr>
        <p:spPr bwMode="auto">
          <a:xfrm>
            <a:off x="3316440" y="5211972"/>
            <a:ext cx="12059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Pegozafermin</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30 mg Every Wk</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66)</a:t>
            </a:r>
          </a:p>
        </p:txBody>
      </p:sp>
      <p:sp>
        <p:nvSpPr>
          <p:cNvPr id="14" name="Freeform 13">
            <a:extLst>
              <a:ext uri="{FF2B5EF4-FFF2-40B4-BE49-F238E27FC236}">
                <a16:creationId xmlns:a16="http://schemas.microsoft.com/office/drawing/2014/main" id="{7EF560BF-D667-6FA5-F033-E26CE4B9910D}"/>
              </a:ext>
            </a:extLst>
          </p:cNvPr>
          <p:cNvSpPr/>
          <p:nvPr/>
        </p:nvSpPr>
        <p:spPr bwMode="auto">
          <a:xfrm>
            <a:off x="1082130" y="2694461"/>
            <a:ext cx="4842533" cy="2537595"/>
          </a:xfrm>
          <a:custGeom>
            <a:avLst/>
            <a:gdLst>
              <a:gd name="connsiteX0" fmla="*/ 0 w 4842533"/>
              <a:gd name="connsiteY0" fmla="*/ 0 h 2537595"/>
              <a:gd name="connsiteX1" fmla="*/ 0 w 4842533"/>
              <a:gd name="connsiteY1" fmla="*/ 2537595 h 2537595"/>
              <a:gd name="connsiteX2" fmla="*/ 4842533 w 4842533"/>
              <a:gd name="connsiteY2" fmla="*/ 2537595 h 2537595"/>
            </a:gdLst>
            <a:ahLst/>
            <a:cxnLst>
              <a:cxn ang="0">
                <a:pos x="connsiteX0" y="connsiteY0"/>
              </a:cxn>
              <a:cxn ang="0">
                <a:pos x="connsiteX1" y="connsiteY1"/>
              </a:cxn>
              <a:cxn ang="0">
                <a:pos x="connsiteX2" y="connsiteY2"/>
              </a:cxn>
            </a:cxnLst>
            <a:rect l="l" t="t" r="r" b="b"/>
            <a:pathLst>
              <a:path w="4842533" h="2537595">
                <a:moveTo>
                  <a:pt x="0" y="0"/>
                </a:moveTo>
                <a:lnTo>
                  <a:pt x="0" y="2537595"/>
                </a:lnTo>
                <a:lnTo>
                  <a:pt x="4842533" y="2537595"/>
                </a:lnTo>
              </a:path>
            </a:pathLst>
          </a:custGeom>
          <a:noFill/>
          <a:ln w="28575">
            <a:solidFill>
              <a:schemeClr val="bg1"/>
            </a:solidFill>
            <a:miter lim="800000"/>
            <a:headEnd/>
            <a:tailEnd/>
          </a:ln>
        </p:spPr>
        <p:txBody>
          <a:bodyPr rtlCol="0" anchor="ctr"/>
          <a:lstStyle/>
          <a:p>
            <a:pPr algn="ctr"/>
            <a:endParaRPr lang="en-US" dirty="0"/>
          </a:p>
        </p:txBody>
      </p:sp>
      <p:grpSp>
        <p:nvGrpSpPr>
          <p:cNvPr id="51" name="Group 50">
            <a:extLst>
              <a:ext uri="{FF2B5EF4-FFF2-40B4-BE49-F238E27FC236}">
                <a16:creationId xmlns:a16="http://schemas.microsoft.com/office/drawing/2014/main" id="{1F253BE9-12BE-53FE-D1B5-ED28058034BE}"/>
              </a:ext>
            </a:extLst>
          </p:cNvPr>
          <p:cNvGrpSpPr/>
          <p:nvPr/>
        </p:nvGrpSpPr>
        <p:grpSpPr>
          <a:xfrm>
            <a:off x="678253" y="2573880"/>
            <a:ext cx="393056" cy="2824287"/>
            <a:chOff x="678253" y="2671315"/>
            <a:chExt cx="393056" cy="2824287"/>
          </a:xfrm>
        </p:grpSpPr>
        <p:sp>
          <p:nvSpPr>
            <p:cNvPr id="43" name="TextBox 42">
              <a:extLst>
                <a:ext uri="{FF2B5EF4-FFF2-40B4-BE49-F238E27FC236}">
                  <a16:creationId xmlns:a16="http://schemas.microsoft.com/office/drawing/2014/main" id="{16E8C936-D3AB-B2C9-60E0-10EAD22F770A}"/>
                </a:ext>
              </a:extLst>
            </p:cNvPr>
            <p:cNvSpPr txBox="1"/>
            <p:nvPr/>
          </p:nvSpPr>
          <p:spPr bwMode="auto">
            <a:xfrm>
              <a:off x="678253" y="267131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44" name="TextBox 43">
              <a:extLst>
                <a:ext uri="{FF2B5EF4-FFF2-40B4-BE49-F238E27FC236}">
                  <a16:creationId xmlns:a16="http://schemas.microsoft.com/office/drawing/2014/main" id="{199C36C8-058F-14EB-8545-303EADEA1ECE}"/>
                </a:ext>
              </a:extLst>
            </p:cNvPr>
            <p:cNvSpPr txBox="1"/>
            <p:nvPr/>
          </p:nvSpPr>
          <p:spPr bwMode="auto">
            <a:xfrm>
              <a:off x="678253" y="302642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5" name="TextBox 44">
              <a:extLst>
                <a:ext uri="{FF2B5EF4-FFF2-40B4-BE49-F238E27FC236}">
                  <a16:creationId xmlns:a16="http://schemas.microsoft.com/office/drawing/2014/main" id="{22043E08-C26E-AF4D-1FD0-BBA4859108E1}"/>
                </a:ext>
              </a:extLst>
            </p:cNvPr>
            <p:cNvSpPr txBox="1"/>
            <p:nvPr/>
          </p:nvSpPr>
          <p:spPr bwMode="auto">
            <a:xfrm>
              <a:off x="678253" y="33815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46" name="TextBox 45">
              <a:extLst>
                <a:ext uri="{FF2B5EF4-FFF2-40B4-BE49-F238E27FC236}">
                  <a16:creationId xmlns:a16="http://schemas.microsoft.com/office/drawing/2014/main" id="{94E758D4-7670-1DB8-7066-4AA9D0626295}"/>
                </a:ext>
              </a:extLst>
            </p:cNvPr>
            <p:cNvSpPr txBox="1"/>
            <p:nvPr/>
          </p:nvSpPr>
          <p:spPr bwMode="auto">
            <a:xfrm>
              <a:off x="678253" y="373663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AB263670-AB09-4816-FCC5-C1DE61F316C4}"/>
                </a:ext>
              </a:extLst>
            </p:cNvPr>
            <p:cNvSpPr txBox="1"/>
            <p:nvPr/>
          </p:nvSpPr>
          <p:spPr bwMode="auto">
            <a:xfrm>
              <a:off x="678253" y="409173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8" name="TextBox 47">
              <a:extLst>
                <a:ext uri="{FF2B5EF4-FFF2-40B4-BE49-F238E27FC236}">
                  <a16:creationId xmlns:a16="http://schemas.microsoft.com/office/drawing/2014/main" id="{5EC21F06-FFA6-D51F-ACD7-8EDFBD58EE67}"/>
                </a:ext>
              </a:extLst>
            </p:cNvPr>
            <p:cNvSpPr txBox="1"/>
            <p:nvPr/>
          </p:nvSpPr>
          <p:spPr bwMode="auto">
            <a:xfrm>
              <a:off x="678253" y="44468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29F7CA40-0423-1558-0756-15CBC8B6CF51}"/>
                </a:ext>
              </a:extLst>
            </p:cNvPr>
            <p:cNvSpPr txBox="1"/>
            <p:nvPr/>
          </p:nvSpPr>
          <p:spPr bwMode="auto">
            <a:xfrm>
              <a:off x="678253" y="480194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9B394DC3-9FA9-198D-B772-1E87DC63F512}"/>
                </a:ext>
              </a:extLst>
            </p:cNvPr>
            <p:cNvSpPr txBox="1"/>
            <p:nvPr/>
          </p:nvSpPr>
          <p:spPr bwMode="auto">
            <a:xfrm>
              <a:off x="782448" y="5157048"/>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52" name="TextBox 51">
            <a:extLst>
              <a:ext uri="{FF2B5EF4-FFF2-40B4-BE49-F238E27FC236}">
                <a16:creationId xmlns:a16="http://schemas.microsoft.com/office/drawing/2014/main" id="{B0723C92-21AF-6C11-7879-93D1E609FC30}"/>
              </a:ext>
            </a:extLst>
          </p:cNvPr>
          <p:cNvSpPr txBox="1"/>
          <p:nvPr/>
        </p:nvSpPr>
        <p:spPr bwMode="auto">
          <a:xfrm rot="16200000">
            <a:off x="20674" y="3870428"/>
            <a:ext cx="1073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a:r>
          </a:p>
        </p:txBody>
      </p:sp>
      <p:cxnSp>
        <p:nvCxnSpPr>
          <p:cNvPr id="16" name="Straight Connector 15">
            <a:extLst>
              <a:ext uri="{FF2B5EF4-FFF2-40B4-BE49-F238E27FC236}">
                <a16:creationId xmlns:a16="http://schemas.microsoft.com/office/drawing/2014/main" id="{6AAA8816-B5B2-8366-5A05-DEA1DC30A1BC}"/>
              </a:ext>
            </a:extLst>
          </p:cNvPr>
          <p:cNvCxnSpPr>
            <a:cxnSpLocks/>
          </p:cNvCxnSpPr>
          <p:nvPr/>
        </p:nvCxnSpPr>
        <p:spPr bwMode="auto">
          <a:xfrm>
            <a:off x="1095932" y="5160365"/>
            <a:ext cx="4792484" cy="0"/>
          </a:xfrm>
          <a:prstGeom prst="line">
            <a:avLst/>
          </a:prstGeom>
          <a:noFill/>
          <a:ln w="28575" cap="flat" cmpd="sng" algn="ctr">
            <a:solidFill>
              <a:schemeClr val="bg1"/>
            </a:solidFill>
            <a:prstDash val="sysDot"/>
            <a:round/>
            <a:headEnd type="none" w="med" len="med"/>
            <a:tailEnd type="none" w="med" len="med"/>
          </a:ln>
          <a:effectLst/>
        </p:spPr>
      </p:cxnSp>
      <p:sp>
        <p:nvSpPr>
          <p:cNvPr id="53" name="TextBox 52">
            <a:extLst>
              <a:ext uri="{FF2B5EF4-FFF2-40B4-BE49-F238E27FC236}">
                <a16:creationId xmlns:a16="http://schemas.microsoft.com/office/drawing/2014/main" id="{E66F7DF1-3B59-3CF5-2F4C-0C51E03F464F}"/>
              </a:ext>
            </a:extLst>
          </p:cNvPr>
          <p:cNvSpPr txBox="1"/>
          <p:nvPr/>
        </p:nvSpPr>
        <p:spPr bwMode="auto">
          <a:xfrm>
            <a:off x="6363651" y="1499717"/>
            <a:ext cx="53222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Fibrosis Improvement ≥1 Stage Without Worsening of MASH</a:t>
            </a:r>
          </a:p>
        </p:txBody>
      </p:sp>
      <p:sp>
        <p:nvSpPr>
          <p:cNvPr id="54" name="TextBox 53">
            <a:extLst>
              <a:ext uri="{FF2B5EF4-FFF2-40B4-BE49-F238E27FC236}">
                <a16:creationId xmlns:a16="http://schemas.microsoft.com/office/drawing/2014/main" id="{33A3349A-5DCB-1CB8-9A1B-2DFA093D8999}"/>
              </a:ext>
            </a:extLst>
          </p:cNvPr>
          <p:cNvSpPr txBox="1"/>
          <p:nvPr/>
        </p:nvSpPr>
        <p:spPr bwMode="auto">
          <a:xfrm>
            <a:off x="7340517" y="2407884"/>
            <a:ext cx="25629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Difference: 19 percentage points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5 to 32; </a:t>
            </a:r>
            <a:r>
              <a:rPr lang="en-US" sz="140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 .009)</a:t>
            </a:r>
          </a:p>
        </p:txBody>
      </p:sp>
      <p:sp>
        <p:nvSpPr>
          <p:cNvPr id="55" name="TextBox 54">
            <a:extLst>
              <a:ext uri="{FF2B5EF4-FFF2-40B4-BE49-F238E27FC236}">
                <a16:creationId xmlns:a16="http://schemas.microsoft.com/office/drawing/2014/main" id="{AB462A32-BA4B-35CE-3D51-815E32954210}"/>
              </a:ext>
            </a:extLst>
          </p:cNvPr>
          <p:cNvSpPr txBox="1"/>
          <p:nvPr/>
        </p:nvSpPr>
        <p:spPr bwMode="auto">
          <a:xfrm>
            <a:off x="7868398" y="1811202"/>
            <a:ext cx="25629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Difference: 20 percentage points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5 to 35; </a:t>
            </a:r>
            <a:r>
              <a:rPr lang="en-US" sz="140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 .008)</a:t>
            </a:r>
          </a:p>
        </p:txBody>
      </p:sp>
      <p:sp>
        <p:nvSpPr>
          <p:cNvPr id="56" name="TextBox 55">
            <a:extLst>
              <a:ext uri="{FF2B5EF4-FFF2-40B4-BE49-F238E27FC236}">
                <a16:creationId xmlns:a16="http://schemas.microsoft.com/office/drawing/2014/main" id="{0F32CA3D-31EE-0034-3931-22685EE9D09C}"/>
              </a:ext>
            </a:extLst>
          </p:cNvPr>
          <p:cNvSpPr txBox="1"/>
          <p:nvPr/>
        </p:nvSpPr>
        <p:spPr bwMode="auto">
          <a:xfrm>
            <a:off x="6936680" y="2952027"/>
            <a:ext cx="25629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Difference: 14 percentage points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-9 to 38)</a:t>
            </a:r>
          </a:p>
        </p:txBody>
      </p:sp>
      <p:sp>
        <p:nvSpPr>
          <p:cNvPr id="57" name="Freeform 56">
            <a:extLst>
              <a:ext uri="{FF2B5EF4-FFF2-40B4-BE49-F238E27FC236}">
                <a16:creationId xmlns:a16="http://schemas.microsoft.com/office/drawing/2014/main" id="{4C4C2A69-774B-5370-85DD-A3144FF24B2A}"/>
              </a:ext>
            </a:extLst>
          </p:cNvPr>
          <p:cNvSpPr/>
          <p:nvPr/>
        </p:nvSpPr>
        <p:spPr bwMode="auto">
          <a:xfrm flipV="1">
            <a:off x="7360370" y="2299451"/>
            <a:ext cx="3551952" cy="143404"/>
          </a:xfrm>
          <a:custGeom>
            <a:avLst/>
            <a:gdLst>
              <a:gd name="connsiteX0" fmla="*/ 0 w 3778102"/>
              <a:gd name="connsiteY0" fmla="*/ 0 h 141768"/>
              <a:gd name="connsiteX1" fmla="*/ 0 w 3778102"/>
              <a:gd name="connsiteY1" fmla="*/ 141768 h 141768"/>
              <a:gd name="connsiteX2" fmla="*/ 3778102 w 3778102"/>
              <a:gd name="connsiteY2" fmla="*/ 141768 h 141768"/>
              <a:gd name="connsiteX3" fmla="*/ 3778102 w 3778102"/>
              <a:gd name="connsiteY3" fmla="*/ 14177 h 141768"/>
            </a:gdLst>
            <a:ahLst/>
            <a:cxnLst>
              <a:cxn ang="0">
                <a:pos x="connsiteX0" y="connsiteY0"/>
              </a:cxn>
              <a:cxn ang="0">
                <a:pos x="connsiteX1" y="connsiteY1"/>
              </a:cxn>
              <a:cxn ang="0">
                <a:pos x="connsiteX2" y="connsiteY2"/>
              </a:cxn>
              <a:cxn ang="0">
                <a:pos x="connsiteX3" y="connsiteY3"/>
              </a:cxn>
            </a:cxnLst>
            <a:rect l="l" t="t" r="r" b="b"/>
            <a:pathLst>
              <a:path w="3778102" h="141768">
                <a:moveTo>
                  <a:pt x="0" y="0"/>
                </a:moveTo>
                <a:lnTo>
                  <a:pt x="0" y="141768"/>
                </a:lnTo>
                <a:lnTo>
                  <a:pt x="3778102" y="141768"/>
                </a:lnTo>
                <a:lnTo>
                  <a:pt x="3778102" y="14177"/>
                </a:lnTo>
              </a:path>
            </a:pathLst>
          </a:custGeom>
          <a:noFill/>
          <a:ln w="28575">
            <a:solidFill>
              <a:schemeClr val="bg1"/>
            </a:solidFill>
            <a:miter lim="800000"/>
            <a:headEnd/>
            <a:tailEnd/>
          </a:ln>
        </p:spPr>
        <p:txBody>
          <a:bodyPr rtlCol="0" anchor="ctr"/>
          <a:lstStyle/>
          <a:p>
            <a:pPr algn="ctr"/>
            <a:endParaRPr lang="en-US" dirty="0"/>
          </a:p>
        </p:txBody>
      </p:sp>
      <p:sp>
        <p:nvSpPr>
          <p:cNvPr id="58" name="Freeform 57">
            <a:extLst>
              <a:ext uri="{FF2B5EF4-FFF2-40B4-BE49-F238E27FC236}">
                <a16:creationId xmlns:a16="http://schemas.microsoft.com/office/drawing/2014/main" id="{89E3D5B7-1DAE-A7BB-DE10-ADC88528EA94}"/>
              </a:ext>
            </a:extLst>
          </p:cNvPr>
          <p:cNvSpPr/>
          <p:nvPr/>
        </p:nvSpPr>
        <p:spPr bwMode="auto">
          <a:xfrm flipV="1">
            <a:off x="7360369" y="2909394"/>
            <a:ext cx="2404894" cy="143404"/>
          </a:xfrm>
          <a:custGeom>
            <a:avLst/>
            <a:gdLst>
              <a:gd name="connsiteX0" fmla="*/ 0 w 3778102"/>
              <a:gd name="connsiteY0" fmla="*/ 0 h 141768"/>
              <a:gd name="connsiteX1" fmla="*/ 0 w 3778102"/>
              <a:gd name="connsiteY1" fmla="*/ 141768 h 141768"/>
              <a:gd name="connsiteX2" fmla="*/ 3778102 w 3778102"/>
              <a:gd name="connsiteY2" fmla="*/ 141768 h 141768"/>
              <a:gd name="connsiteX3" fmla="*/ 3778102 w 3778102"/>
              <a:gd name="connsiteY3" fmla="*/ 14177 h 141768"/>
            </a:gdLst>
            <a:ahLst/>
            <a:cxnLst>
              <a:cxn ang="0">
                <a:pos x="connsiteX0" y="connsiteY0"/>
              </a:cxn>
              <a:cxn ang="0">
                <a:pos x="connsiteX1" y="connsiteY1"/>
              </a:cxn>
              <a:cxn ang="0">
                <a:pos x="connsiteX2" y="connsiteY2"/>
              </a:cxn>
              <a:cxn ang="0">
                <a:pos x="connsiteX3" y="connsiteY3"/>
              </a:cxn>
            </a:cxnLst>
            <a:rect l="l" t="t" r="r" b="b"/>
            <a:pathLst>
              <a:path w="3778102" h="141768">
                <a:moveTo>
                  <a:pt x="0" y="0"/>
                </a:moveTo>
                <a:lnTo>
                  <a:pt x="0" y="141768"/>
                </a:lnTo>
                <a:lnTo>
                  <a:pt x="3778102" y="141768"/>
                </a:lnTo>
                <a:lnTo>
                  <a:pt x="3778102" y="14177"/>
                </a:lnTo>
              </a:path>
            </a:pathLst>
          </a:custGeom>
          <a:noFill/>
          <a:ln w="28575">
            <a:solidFill>
              <a:schemeClr val="bg1"/>
            </a:solidFill>
            <a:miter lim="800000"/>
            <a:headEnd/>
            <a:tailEnd/>
          </a:ln>
        </p:spPr>
        <p:txBody>
          <a:bodyPr rtlCol="0" anchor="ctr"/>
          <a:lstStyle/>
          <a:p>
            <a:pPr algn="ctr"/>
            <a:endParaRPr lang="en-US" dirty="0"/>
          </a:p>
        </p:txBody>
      </p:sp>
      <p:sp>
        <p:nvSpPr>
          <p:cNvPr id="59" name="Freeform 58">
            <a:extLst>
              <a:ext uri="{FF2B5EF4-FFF2-40B4-BE49-F238E27FC236}">
                <a16:creationId xmlns:a16="http://schemas.microsoft.com/office/drawing/2014/main" id="{60DDF29F-05A8-0A4E-76C3-ABE24C3EDE0B}"/>
              </a:ext>
            </a:extLst>
          </p:cNvPr>
          <p:cNvSpPr/>
          <p:nvPr/>
        </p:nvSpPr>
        <p:spPr bwMode="auto">
          <a:xfrm flipV="1">
            <a:off x="7360369" y="3478347"/>
            <a:ext cx="1253268" cy="143404"/>
          </a:xfrm>
          <a:custGeom>
            <a:avLst/>
            <a:gdLst>
              <a:gd name="connsiteX0" fmla="*/ 0 w 3778102"/>
              <a:gd name="connsiteY0" fmla="*/ 0 h 141768"/>
              <a:gd name="connsiteX1" fmla="*/ 0 w 3778102"/>
              <a:gd name="connsiteY1" fmla="*/ 141768 h 141768"/>
              <a:gd name="connsiteX2" fmla="*/ 3778102 w 3778102"/>
              <a:gd name="connsiteY2" fmla="*/ 141768 h 141768"/>
              <a:gd name="connsiteX3" fmla="*/ 3778102 w 3778102"/>
              <a:gd name="connsiteY3" fmla="*/ 14177 h 141768"/>
            </a:gdLst>
            <a:ahLst/>
            <a:cxnLst>
              <a:cxn ang="0">
                <a:pos x="connsiteX0" y="connsiteY0"/>
              </a:cxn>
              <a:cxn ang="0">
                <a:pos x="connsiteX1" y="connsiteY1"/>
              </a:cxn>
              <a:cxn ang="0">
                <a:pos x="connsiteX2" y="connsiteY2"/>
              </a:cxn>
              <a:cxn ang="0">
                <a:pos x="connsiteX3" y="connsiteY3"/>
              </a:cxn>
            </a:cxnLst>
            <a:rect l="l" t="t" r="r" b="b"/>
            <a:pathLst>
              <a:path w="3778102" h="141768">
                <a:moveTo>
                  <a:pt x="0" y="0"/>
                </a:moveTo>
                <a:lnTo>
                  <a:pt x="0" y="141768"/>
                </a:lnTo>
                <a:lnTo>
                  <a:pt x="3778102" y="141768"/>
                </a:lnTo>
                <a:lnTo>
                  <a:pt x="3778102" y="14177"/>
                </a:lnTo>
              </a:path>
            </a:pathLst>
          </a:custGeom>
          <a:noFill/>
          <a:ln w="28575">
            <a:solidFill>
              <a:schemeClr val="bg1"/>
            </a:solidFill>
            <a:miter lim="800000"/>
            <a:headEnd/>
            <a:tailEnd/>
          </a:ln>
        </p:spPr>
        <p:txBody>
          <a:bodyPr rtlCol="0" anchor="ctr"/>
          <a:lstStyle/>
          <a:p>
            <a:pPr algn="ctr"/>
            <a:endParaRPr lang="en-US" dirty="0"/>
          </a:p>
        </p:txBody>
      </p:sp>
      <p:grpSp>
        <p:nvGrpSpPr>
          <p:cNvPr id="61" name="Group 60">
            <a:extLst>
              <a:ext uri="{FF2B5EF4-FFF2-40B4-BE49-F238E27FC236}">
                <a16:creationId xmlns:a16="http://schemas.microsoft.com/office/drawing/2014/main" id="{00FCB7F7-EB31-D178-7B88-AEEFA1C4AC14}"/>
              </a:ext>
            </a:extLst>
          </p:cNvPr>
          <p:cNvGrpSpPr/>
          <p:nvPr/>
        </p:nvGrpSpPr>
        <p:grpSpPr>
          <a:xfrm>
            <a:off x="6851511" y="3451213"/>
            <a:ext cx="91440" cy="1777759"/>
            <a:chOff x="1063080" y="3551696"/>
            <a:chExt cx="91440" cy="1777759"/>
          </a:xfrm>
        </p:grpSpPr>
        <p:cxnSp>
          <p:nvCxnSpPr>
            <p:cNvPr id="64" name="Straight Connector 63">
              <a:extLst>
                <a:ext uri="{FF2B5EF4-FFF2-40B4-BE49-F238E27FC236}">
                  <a16:creationId xmlns:a16="http://schemas.microsoft.com/office/drawing/2014/main" id="{42712C0F-540D-D79E-A526-131499EA8406}"/>
                </a:ext>
              </a:extLst>
            </p:cNvPr>
            <p:cNvCxnSpPr>
              <a:cxnSpLocks/>
            </p:cNvCxnSpPr>
            <p:nvPr/>
          </p:nvCxnSpPr>
          <p:spPr bwMode="auto">
            <a:xfrm>
              <a:off x="1063080" y="35516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235CFCC-7000-1B9C-FD43-06AFC089AEA7}"/>
                </a:ext>
              </a:extLst>
            </p:cNvPr>
            <p:cNvCxnSpPr>
              <a:cxnSpLocks/>
            </p:cNvCxnSpPr>
            <p:nvPr/>
          </p:nvCxnSpPr>
          <p:spPr bwMode="auto">
            <a:xfrm>
              <a:off x="1063080" y="390724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4ACEF06-ED51-676E-CBFC-CD839B6266D6}"/>
                </a:ext>
              </a:extLst>
            </p:cNvPr>
            <p:cNvCxnSpPr>
              <a:cxnSpLocks/>
            </p:cNvCxnSpPr>
            <p:nvPr/>
          </p:nvCxnSpPr>
          <p:spPr bwMode="auto">
            <a:xfrm>
              <a:off x="1063080" y="42628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C244C8F-7A90-B07D-AE30-F3444B678062}"/>
                </a:ext>
              </a:extLst>
            </p:cNvPr>
            <p:cNvCxnSpPr>
              <a:cxnSpLocks/>
            </p:cNvCxnSpPr>
            <p:nvPr/>
          </p:nvCxnSpPr>
          <p:spPr bwMode="auto">
            <a:xfrm>
              <a:off x="1063080" y="46183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FE2028A-9D1C-FE8B-D64D-AA3AA9F8901A}"/>
                </a:ext>
              </a:extLst>
            </p:cNvPr>
            <p:cNvCxnSpPr>
              <a:cxnSpLocks/>
            </p:cNvCxnSpPr>
            <p:nvPr/>
          </p:nvCxnSpPr>
          <p:spPr bwMode="auto">
            <a:xfrm>
              <a:off x="1063080" y="497390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5C75996-52F2-05A5-7C36-B83A8DC49AF2}"/>
                </a:ext>
              </a:extLst>
            </p:cNvPr>
            <p:cNvCxnSpPr>
              <a:cxnSpLocks/>
            </p:cNvCxnSpPr>
            <p:nvPr/>
          </p:nvCxnSpPr>
          <p:spPr bwMode="auto">
            <a:xfrm>
              <a:off x="1063080" y="5329455"/>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70" name="Rectangle 69">
            <a:extLst>
              <a:ext uri="{FF2B5EF4-FFF2-40B4-BE49-F238E27FC236}">
                <a16:creationId xmlns:a16="http://schemas.microsoft.com/office/drawing/2014/main" id="{297AB2AC-D04B-7246-FB62-1DBE5B85A7A9}"/>
              </a:ext>
            </a:extLst>
          </p:cNvPr>
          <p:cNvSpPr/>
          <p:nvPr/>
        </p:nvSpPr>
        <p:spPr bwMode="auto">
          <a:xfrm>
            <a:off x="8271562" y="4429818"/>
            <a:ext cx="692563" cy="7937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TextBox 70">
            <a:extLst>
              <a:ext uri="{FF2B5EF4-FFF2-40B4-BE49-F238E27FC236}">
                <a16:creationId xmlns:a16="http://schemas.microsoft.com/office/drawing/2014/main" id="{1B9D53E5-71B3-508A-8319-95D3B2EAEB3E}"/>
              </a:ext>
            </a:extLst>
          </p:cNvPr>
          <p:cNvSpPr txBox="1"/>
          <p:nvPr/>
        </p:nvSpPr>
        <p:spPr bwMode="auto">
          <a:xfrm>
            <a:off x="8421315" y="40974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72" name="TextBox 71">
            <a:extLst>
              <a:ext uri="{FF2B5EF4-FFF2-40B4-BE49-F238E27FC236}">
                <a16:creationId xmlns:a16="http://schemas.microsoft.com/office/drawing/2014/main" id="{AECDFE63-3165-FD06-41D5-C2C220933BDE}"/>
              </a:ext>
            </a:extLst>
          </p:cNvPr>
          <p:cNvSpPr txBox="1"/>
          <p:nvPr/>
        </p:nvSpPr>
        <p:spPr bwMode="auto">
          <a:xfrm>
            <a:off x="8014890" y="5208924"/>
            <a:ext cx="1205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Pegozafermin</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15 mg Every Wk</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14)</a:t>
            </a:r>
          </a:p>
        </p:txBody>
      </p:sp>
      <p:sp>
        <p:nvSpPr>
          <p:cNvPr id="73" name="Rectangle 72">
            <a:extLst>
              <a:ext uri="{FF2B5EF4-FFF2-40B4-BE49-F238E27FC236}">
                <a16:creationId xmlns:a16="http://schemas.microsoft.com/office/drawing/2014/main" id="{7D871289-6C44-FCAC-FFDD-DF717A5A54A7}"/>
              </a:ext>
            </a:extLst>
          </p:cNvPr>
          <p:cNvSpPr/>
          <p:nvPr/>
        </p:nvSpPr>
        <p:spPr bwMode="auto">
          <a:xfrm>
            <a:off x="7122059" y="4973063"/>
            <a:ext cx="692563" cy="25594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TextBox 73">
            <a:extLst>
              <a:ext uri="{FF2B5EF4-FFF2-40B4-BE49-F238E27FC236}">
                <a16:creationId xmlns:a16="http://schemas.microsoft.com/office/drawing/2014/main" id="{B20687A1-F40A-1B68-0BFA-57CD7F354D47}"/>
              </a:ext>
            </a:extLst>
          </p:cNvPr>
          <p:cNvSpPr txBox="1"/>
          <p:nvPr/>
        </p:nvSpPr>
        <p:spPr bwMode="auto">
          <a:xfrm>
            <a:off x="7271812" y="463450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a:t>
            </a:r>
          </a:p>
        </p:txBody>
      </p:sp>
      <p:sp>
        <p:nvSpPr>
          <p:cNvPr id="75" name="TextBox 74">
            <a:extLst>
              <a:ext uri="{FF2B5EF4-FFF2-40B4-BE49-F238E27FC236}">
                <a16:creationId xmlns:a16="http://schemas.microsoft.com/office/drawing/2014/main" id="{CC9B787D-B25F-A6BA-BD5E-5FA1BA7BDB19}"/>
              </a:ext>
            </a:extLst>
          </p:cNvPr>
          <p:cNvSpPr txBox="1"/>
          <p:nvPr/>
        </p:nvSpPr>
        <p:spPr bwMode="auto">
          <a:xfrm>
            <a:off x="7124336" y="5208924"/>
            <a:ext cx="688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Placebo</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61)</a:t>
            </a:r>
          </a:p>
        </p:txBody>
      </p:sp>
      <p:sp>
        <p:nvSpPr>
          <p:cNvPr id="76" name="Rectangle 75">
            <a:extLst>
              <a:ext uri="{FF2B5EF4-FFF2-40B4-BE49-F238E27FC236}">
                <a16:creationId xmlns:a16="http://schemas.microsoft.com/office/drawing/2014/main" id="{02F65C8A-2253-7F7E-3F18-496590CBCCF0}"/>
              </a:ext>
            </a:extLst>
          </p:cNvPr>
          <p:cNvSpPr/>
          <p:nvPr/>
        </p:nvSpPr>
        <p:spPr bwMode="auto">
          <a:xfrm>
            <a:off x="10570568" y="4280457"/>
            <a:ext cx="692563" cy="935851"/>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TextBox 76">
            <a:extLst>
              <a:ext uri="{FF2B5EF4-FFF2-40B4-BE49-F238E27FC236}">
                <a16:creationId xmlns:a16="http://schemas.microsoft.com/office/drawing/2014/main" id="{322FCA41-C0CD-1D50-76FA-7709FCD79DA8}"/>
              </a:ext>
            </a:extLst>
          </p:cNvPr>
          <p:cNvSpPr txBox="1"/>
          <p:nvPr/>
        </p:nvSpPr>
        <p:spPr bwMode="auto">
          <a:xfrm>
            <a:off x="10720321" y="395460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78" name="TextBox 77">
            <a:extLst>
              <a:ext uri="{FF2B5EF4-FFF2-40B4-BE49-F238E27FC236}">
                <a16:creationId xmlns:a16="http://schemas.microsoft.com/office/drawing/2014/main" id="{2D7F6820-8980-65D0-FDC8-09F1B03956FE}"/>
              </a:ext>
            </a:extLst>
          </p:cNvPr>
          <p:cNvSpPr txBox="1"/>
          <p:nvPr/>
        </p:nvSpPr>
        <p:spPr bwMode="auto">
          <a:xfrm>
            <a:off x="10256989" y="5208924"/>
            <a:ext cx="13197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Pegozafermin</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44 mg Every 2 Wk</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51)</a:t>
            </a:r>
          </a:p>
        </p:txBody>
      </p:sp>
      <p:sp>
        <p:nvSpPr>
          <p:cNvPr id="79" name="Rectangle 78">
            <a:extLst>
              <a:ext uri="{FF2B5EF4-FFF2-40B4-BE49-F238E27FC236}">
                <a16:creationId xmlns:a16="http://schemas.microsoft.com/office/drawing/2014/main" id="{A3929F51-F0ED-8C42-1076-9D1F4654EA3B}"/>
              </a:ext>
            </a:extLst>
          </p:cNvPr>
          <p:cNvSpPr/>
          <p:nvPr/>
        </p:nvSpPr>
        <p:spPr bwMode="auto">
          <a:xfrm>
            <a:off x="9421065" y="4312207"/>
            <a:ext cx="692563" cy="910451"/>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TextBox 79">
            <a:extLst>
              <a:ext uri="{FF2B5EF4-FFF2-40B4-BE49-F238E27FC236}">
                <a16:creationId xmlns:a16="http://schemas.microsoft.com/office/drawing/2014/main" id="{7346AFF5-6E55-62A6-7FD5-92DE832BDFF2}"/>
              </a:ext>
            </a:extLst>
          </p:cNvPr>
          <p:cNvSpPr txBox="1"/>
          <p:nvPr/>
        </p:nvSpPr>
        <p:spPr bwMode="auto">
          <a:xfrm>
            <a:off x="9570818" y="39866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26</a:t>
            </a:r>
          </a:p>
        </p:txBody>
      </p:sp>
      <p:sp>
        <p:nvSpPr>
          <p:cNvPr id="81" name="TextBox 80">
            <a:extLst>
              <a:ext uri="{FF2B5EF4-FFF2-40B4-BE49-F238E27FC236}">
                <a16:creationId xmlns:a16="http://schemas.microsoft.com/office/drawing/2014/main" id="{BDEE3349-6AE8-1FBE-17D4-CFBF96663D73}"/>
              </a:ext>
            </a:extLst>
          </p:cNvPr>
          <p:cNvSpPr txBox="1"/>
          <p:nvPr/>
        </p:nvSpPr>
        <p:spPr bwMode="auto">
          <a:xfrm>
            <a:off x="9164392" y="5208924"/>
            <a:ext cx="12059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Pegozafermin</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30 mg Every Wk</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66)</a:t>
            </a:r>
          </a:p>
        </p:txBody>
      </p:sp>
      <p:sp>
        <p:nvSpPr>
          <p:cNvPr id="82" name="Freeform 81">
            <a:extLst>
              <a:ext uri="{FF2B5EF4-FFF2-40B4-BE49-F238E27FC236}">
                <a16:creationId xmlns:a16="http://schemas.microsoft.com/office/drawing/2014/main" id="{5DF42AD6-54BF-5AB0-081A-0E5BB4744019}"/>
              </a:ext>
            </a:extLst>
          </p:cNvPr>
          <p:cNvSpPr/>
          <p:nvPr/>
        </p:nvSpPr>
        <p:spPr bwMode="auto">
          <a:xfrm>
            <a:off x="6930082" y="3331565"/>
            <a:ext cx="4842533" cy="1897443"/>
          </a:xfrm>
          <a:custGeom>
            <a:avLst/>
            <a:gdLst>
              <a:gd name="connsiteX0" fmla="*/ 0 w 4842533"/>
              <a:gd name="connsiteY0" fmla="*/ 0 h 2537595"/>
              <a:gd name="connsiteX1" fmla="*/ 0 w 4842533"/>
              <a:gd name="connsiteY1" fmla="*/ 2537595 h 2537595"/>
              <a:gd name="connsiteX2" fmla="*/ 4842533 w 4842533"/>
              <a:gd name="connsiteY2" fmla="*/ 2537595 h 2537595"/>
            </a:gdLst>
            <a:ahLst/>
            <a:cxnLst>
              <a:cxn ang="0">
                <a:pos x="connsiteX0" y="connsiteY0"/>
              </a:cxn>
              <a:cxn ang="0">
                <a:pos x="connsiteX1" y="connsiteY1"/>
              </a:cxn>
              <a:cxn ang="0">
                <a:pos x="connsiteX2" y="connsiteY2"/>
              </a:cxn>
            </a:cxnLst>
            <a:rect l="l" t="t" r="r" b="b"/>
            <a:pathLst>
              <a:path w="4842533" h="2537595">
                <a:moveTo>
                  <a:pt x="0" y="0"/>
                </a:moveTo>
                <a:lnTo>
                  <a:pt x="0" y="2537595"/>
                </a:lnTo>
                <a:lnTo>
                  <a:pt x="4842533" y="2537595"/>
                </a:lnTo>
              </a:path>
            </a:pathLst>
          </a:custGeom>
          <a:noFill/>
          <a:ln w="28575">
            <a:solidFill>
              <a:schemeClr val="bg1"/>
            </a:solidFill>
            <a:miter lim="800000"/>
            <a:headEnd/>
            <a:tailEnd/>
          </a:ln>
        </p:spPr>
        <p:txBody>
          <a:bodyPr rtlCol="0" anchor="ctr"/>
          <a:lstStyle/>
          <a:p>
            <a:pPr algn="ctr"/>
            <a:endParaRPr lang="en-US" dirty="0"/>
          </a:p>
        </p:txBody>
      </p:sp>
      <p:grpSp>
        <p:nvGrpSpPr>
          <p:cNvPr id="83" name="Group 82">
            <a:extLst>
              <a:ext uri="{FF2B5EF4-FFF2-40B4-BE49-F238E27FC236}">
                <a16:creationId xmlns:a16="http://schemas.microsoft.com/office/drawing/2014/main" id="{A8F80EB7-F1F5-9BD8-B547-3D3C2E89B1B9}"/>
              </a:ext>
            </a:extLst>
          </p:cNvPr>
          <p:cNvGrpSpPr/>
          <p:nvPr/>
        </p:nvGrpSpPr>
        <p:grpSpPr>
          <a:xfrm>
            <a:off x="6526205" y="3281042"/>
            <a:ext cx="393056" cy="2114077"/>
            <a:chOff x="678253" y="3381525"/>
            <a:chExt cx="393056" cy="2114077"/>
          </a:xfrm>
        </p:grpSpPr>
        <p:sp>
          <p:nvSpPr>
            <p:cNvPr id="86" name="TextBox 85">
              <a:extLst>
                <a:ext uri="{FF2B5EF4-FFF2-40B4-BE49-F238E27FC236}">
                  <a16:creationId xmlns:a16="http://schemas.microsoft.com/office/drawing/2014/main" id="{05B16844-8EFE-916C-0CC5-C630F913ED40}"/>
                </a:ext>
              </a:extLst>
            </p:cNvPr>
            <p:cNvSpPr txBox="1"/>
            <p:nvPr/>
          </p:nvSpPr>
          <p:spPr bwMode="auto">
            <a:xfrm>
              <a:off x="678253" y="33815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87" name="TextBox 86">
              <a:extLst>
                <a:ext uri="{FF2B5EF4-FFF2-40B4-BE49-F238E27FC236}">
                  <a16:creationId xmlns:a16="http://schemas.microsoft.com/office/drawing/2014/main" id="{A0E1C97F-5B05-C1B6-4A2C-18BB19104090}"/>
                </a:ext>
              </a:extLst>
            </p:cNvPr>
            <p:cNvSpPr txBox="1"/>
            <p:nvPr/>
          </p:nvSpPr>
          <p:spPr bwMode="auto">
            <a:xfrm>
              <a:off x="678253" y="373663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88" name="TextBox 87">
              <a:extLst>
                <a:ext uri="{FF2B5EF4-FFF2-40B4-BE49-F238E27FC236}">
                  <a16:creationId xmlns:a16="http://schemas.microsoft.com/office/drawing/2014/main" id="{A0A8CB54-2EAA-5A89-0A20-4B709FFD4954}"/>
                </a:ext>
              </a:extLst>
            </p:cNvPr>
            <p:cNvSpPr txBox="1"/>
            <p:nvPr/>
          </p:nvSpPr>
          <p:spPr bwMode="auto">
            <a:xfrm>
              <a:off x="678253" y="409173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89" name="TextBox 88">
              <a:extLst>
                <a:ext uri="{FF2B5EF4-FFF2-40B4-BE49-F238E27FC236}">
                  <a16:creationId xmlns:a16="http://schemas.microsoft.com/office/drawing/2014/main" id="{D8F1ADAE-96BA-7886-E68C-669E2EBCCD9B}"/>
                </a:ext>
              </a:extLst>
            </p:cNvPr>
            <p:cNvSpPr txBox="1"/>
            <p:nvPr/>
          </p:nvSpPr>
          <p:spPr bwMode="auto">
            <a:xfrm>
              <a:off x="678253" y="44468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0" name="TextBox 89">
              <a:extLst>
                <a:ext uri="{FF2B5EF4-FFF2-40B4-BE49-F238E27FC236}">
                  <a16:creationId xmlns:a16="http://schemas.microsoft.com/office/drawing/2014/main" id="{01B2C8B5-AF2F-E0DB-5D1D-0C794AAB65A2}"/>
                </a:ext>
              </a:extLst>
            </p:cNvPr>
            <p:cNvSpPr txBox="1"/>
            <p:nvPr/>
          </p:nvSpPr>
          <p:spPr bwMode="auto">
            <a:xfrm>
              <a:off x="678253" y="480194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91" name="TextBox 90">
              <a:extLst>
                <a:ext uri="{FF2B5EF4-FFF2-40B4-BE49-F238E27FC236}">
                  <a16:creationId xmlns:a16="http://schemas.microsoft.com/office/drawing/2014/main" id="{35AFC523-1D01-D425-75A5-926D4900C4AA}"/>
                </a:ext>
              </a:extLst>
            </p:cNvPr>
            <p:cNvSpPr txBox="1"/>
            <p:nvPr/>
          </p:nvSpPr>
          <p:spPr bwMode="auto">
            <a:xfrm>
              <a:off x="782448" y="5157048"/>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92" name="TextBox 91">
            <a:extLst>
              <a:ext uri="{FF2B5EF4-FFF2-40B4-BE49-F238E27FC236}">
                <a16:creationId xmlns:a16="http://schemas.microsoft.com/office/drawing/2014/main" id="{04DEC95F-4C90-2602-5BA4-F57F03D845F4}"/>
              </a:ext>
            </a:extLst>
          </p:cNvPr>
          <p:cNvSpPr txBox="1"/>
          <p:nvPr/>
        </p:nvSpPr>
        <p:spPr bwMode="auto">
          <a:xfrm rot="16200000">
            <a:off x="5868624" y="3867380"/>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a:r>
          </a:p>
        </p:txBody>
      </p:sp>
      <p:cxnSp>
        <p:nvCxnSpPr>
          <p:cNvPr id="60" name="Straight Connector 59">
            <a:extLst>
              <a:ext uri="{FF2B5EF4-FFF2-40B4-BE49-F238E27FC236}">
                <a16:creationId xmlns:a16="http://schemas.microsoft.com/office/drawing/2014/main" id="{864F6F0F-788F-837E-7E37-B224226A2EC2}"/>
              </a:ext>
            </a:extLst>
          </p:cNvPr>
          <p:cNvCxnSpPr>
            <a:cxnSpLocks/>
          </p:cNvCxnSpPr>
          <p:nvPr/>
        </p:nvCxnSpPr>
        <p:spPr bwMode="auto">
          <a:xfrm>
            <a:off x="6942951" y="4966817"/>
            <a:ext cx="4840485" cy="0"/>
          </a:xfrm>
          <a:prstGeom prst="line">
            <a:avLst/>
          </a:prstGeom>
          <a:noFill/>
          <a:ln w="28575" cap="flat" cmpd="sng" algn="ctr">
            <a:solidFill>
              <a:schemeClr val="bg1"/>
            </a:solidFill>
            <a:prstDash val="sysDot"/>
            <a:round/>
            <a:headEnd type="none" w="med" len="med"/>
            <a:tailEnd type="none" w="med" len="med"/>
          </a:ln>
          <a:effectLst/>
        </p:spPr>
      </p:cxnSp>
    </p:spTree>
    <p:extLst>
      <p:ext uri="{BB962C8B-B14F-4D97-AF65-F5344CB8AC3E}">
        <p14:creationId xmlns:p14="http://schemas.microsoft.com/office/powerpoint/2010/main" val="32343176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369C230-B2B3-B4E1-D163-CE6C3BD6F376}"/>
              </a:ext>
            </a:extLst>
          </p:cNvPr>
          <p:cNvSpPr>
            <a:spLocks noGrp="1"/>
          </p:cNvSpPr>
          <p:nvPr>
            <p:ph type="title"/>
          </p:nvPr>
        </p:nvSpPr>
        <p:spPr>
          <a:xfrm>
            <a:off x="609759" y="238127"/>
            <a:ext cx="10872444" cy="762899"/>
          </a:xfrm>
        </p:spPr>
        <p:txBody>
          <a:bodyPr/>
          <a:lstStyle/>
          <a:p>
            <a:r>
              <a:rPr lang="en-US" b="1" i="0" dirty="0">
                <a:effectLst/>
                <a:latin typeface="+mn-lt"/>
              </a:rPr>
              <a:t>Pegozafermin</a:t>
            </a:r>
            <a:endParaRPr lang="en-US" dirty="0">
              <a:latin typeface="+mn-lt"/>
            </a:endParaRPr>
          </a:p>
        </p:txBody>
      </p:sp>
      <p:grpSp>
        <p:nvGrpSpPr>
          <p:cNvPr id="4" name="Group 3">
            <a:extLst>
              <a:ext uri="{FF2B5EF4-FFF2-40B4-BE49-F238E27FC236}">
                <a16:creationId xmlns:a16="http://schemas.microsoft.com/office/drawing/2014/main" id="{F348A28F-E7FB-F672-B699-03274A924779}"/>
              </a:ext>
            </a:extLst>
          </p:cNvPr>
          <p:cNvGrpSpPr/>
          <p:nvPr/>
        </p:nvGrpSpPr>
        <p:grpSpPr>
          <a:xfrm>
            <a:off x="3307070" y="2692387"/>
            <a:ext cx="2069444" cy="2908527"/>
            <a:chOff x="5260044" y="86206"/>
            <a:chExt cx="2069444" cy="2908527"/>
          </a:xfrm>
        </p:grpSpPr>
        <p:sp>
          <p:nvSpPr>
            <p:cNvPr id="6" name="TextBox 5">
              <a:extLst>
                <a:ext uri="{FF2B5EF4-FFF2-40B4-BE49-F238E27FC236}">
                  <a16:creationId xmlns:a16="http://schemas.microsoft.com/office/drawing/2014/main" id="{769BA77D-5587-4724-D926-6727B5A2E448}"/>
                </a:ext>
              </a:extLst>
            </p:cNvPr>
            <p:cNvSpPr txBox="1"/>
            <p:nvPr/>
          </p:nvSpPr>
          <p:spPr>
            <a:xfrm>
              <a:off x="6051003" y="633835"/>
              <a:ext cx="830387" cy="369332"/>
            </a:xfrm>
            <a:prstGeom prst="rect">
              <a:avLst/>
            </a:prstGeom>
            <a:noFill/>
            <a:ln>
              <a:solidFill>
                <a:srgbClr val="FF0000"/>
              </a:solidFill>
            </a:ln>
          </p:spPr>
          <p:txBody>
            <a:bodyPr wrap="square" rtlCol="0">
              <a:spAutoFit/>
            </a:bodyPr>
            <a:lstStyle/>
            <a:p>
              <a:r>
                <a:rPr lang="en-US" dirty="0">
                  <a:solidFill>
                    <a:srgbClr val="FF0000"/>
                  </a:solidFill>
                </a:rPr>
                <a:t>ALT</a:t>
              </a:r>
            </a:p>
          </p:txBody>
        </p:sp>
        <p:sp>
          <p:nvSpPr>
            <p:cNvPr id="7" name="TextBox 6">
              <a:extLst>
                <a:ext uri="{FF2B5EF4-FFF2-40B4-BE49-F238E27FC236}">
                  <a16:creationId xmlns:a16="http://schemas.microsoft.com/office/drawing/2014/main" id="{A2BEF512-B99B-4592-A038-AD941CB159F7}"/>
                </a:ext>
              </a:extLst>
            </p:cNvPr>
            <p:cNvSpPr txBox="1"/>
            <p:nvPr/>
          </p:nvSpPr>
          <p:spPr>
            <a:xfrm>
              <a:off x="6048011" y="1341686"/>
              <a:ext cx="830387" cy="369332"/>
            </a:xfrm>
            <a:prstGeom prst="rect">
              <a:avLst/>
            </a:prstGeom>
            <a:noFill/>
            <a:ln>
              <a:solidFill>
                <a:srgbClr val="FF0000"/>
              </a:solidFill>
            </a:ln>
          </p:spPr>
          <p:txBody>
            <a:bodyPr wrap="square" rtlCol="0">
              <a:spAutoFit/>
            </a:bodyPr>
            <a:lstStyle/>
            <a:p>
              <a:r>
                <a:rPr lang="en-US" dirty="0">
                  <a:solidFill>
                    <a:srgbClr val="FF0000"/>
                  </a:solidFill>
                </a:rPr>
                <a:t>PDFF</a:t>
              </a:r>
            </a:p>
          </p:txBody>
        </p:sp>
        <p:sp>
          <p:nvSpPr>
            <p:cNvPr id="8" name="TextBox 7">
              <a:extLst>
                <a:ext uri="{FF2B5EF4-FFF2-40B4-BE49-F238E27FC236}">
                  <a16:creationId xmlns:a16="http://schemas.microsoft.com/office/drawing/2014/main" id="{3875B152-23BF-22AC-0199-45AB04DED79E}"/>
                </a:ext>
              </a:extLst>
            </p:cNvPr>
            <p:cNvSpPr txBox="1"/>
            <p:nvPr/>
          </p:nvSpPr>
          <p:spPr>
            <a:xfrm>
              <a:off x="6180661" y="2106410"/>
              <a:ext cx="830387" cy="369332"/>
            </a:xfrm>
            <a:prstGeom prst="rect">
              <a:avLst/>
            </a:prstGeom>
            <a:noFill/>
            <a:ln>
              <a:solidFill>
                <a:srgbClr val="FF0000"/>
              </a:solidFill>
            </a:ln>
          </p:spPr>
          <p:txBody>
            <a:bodyPr wrap="square" rtlCol="0">
              <a:spAutoFit/>
            </a:bodyPr>
            <a:lstStyle/>
            <a:p>
              <a:r>
                <a:rPr lang="en-US" dirty="0">
                  <a:solidFill>
                    <a:srgbClr val="FF0000"/>
                  </a:solidFill>
                </a:rPr>
                <a:t>ELF</a:t>
              </a:r>
            </a:p>
          </p:txBody>
        </p:sp>
        <p:sp>
          <p:nvSpPr>
            <p:cNvPr id="9" name="TextBox 8">
              <a:extLst>
                <a:ext uri="{FF2B5EF4-FFF2-40B4-BE49-F238E27FC236}">
                  <a16:creationId xmlns:a16="http://schemas.microsoft.com/office/drawing/2014/main" id="{2198D1C8-FBF6-5330-8EFC-7ED158833E5A}"/>
                </a:ext>
              </a:extLst>
            </p:cNvPr>
            <p:cNvSpPr txBox="1"/>
            <p:nvPr/>
          </p:nvSpPr>
          <p:spPr>
            <a:xfrm>
              <a:off x="6200148" y="2625401"/>
              <a:ext cx="1129340" cy="369332"/>
            </a:xfrm>
            <a:prstGeom prst="rect">
              <a:avLst/>
            </a:prstGeom>
            <a:noFill/>
            <a:ln>
              <a:solidFill>
                <a:srgbClr val="FF0000"/>
              </a:solidFill>
            </a:ln>
          </p:spPr>
          <p:txBody>
            <a:bodyPr wrap="square" rtlCol="0">
              <a:spAutoFit/>
            </a:bodyPr>
            <a:lstStyle/>
            <a:p>
              <a:r>
                <a:rPr lang="en-US" dirty="0">
                  <a:solidFill>
                    <a:srgbClr val="FF0000"/>
                  </a:solidFill>
                </a:rPr>
                <a:t>PRO-C-3</a:t>
              </a:r>
            </a:p>
          </p:txBody>
        </p:sp>
        <p:sp>
          <p:nvSpPr>
            <p:cNvPr id="10" name="TextBox 9">
              <a:extLst>
                <a:ext uri="{FF2B5EF4-FFF2-40B4-BE49-F238E27FC236}">
                  <a16:creationId xmlns:a16="http://schemas.microsoft.com/office/drawing/2014/main" id="{17FB4873-B433-ECCD-7888-BFECB537E2AC}"/>
                </a:ext>
              </a:extLst>
            </p:cNvPr>
            <p:cNvSpPr txBox="1"/>
            <p:nvPr/>
          </p:nvSpPr>
          <p:spPr>
            <a:xfrm>
              <a:off x="5260044" y="86206"/>
              <a:ext cx="1814920" cy="646331"/>
            </a:xfrm>
            <a:prstGeom prst="rect">
              <a:avLst/>
            </a:prstGeom>
            <a:noFill/>
          </p:spPr>
          <p:txBody>
            <a:bodyPr wrap="none" rtlCol="0">
              <a:spAutoFit/>
            </a:bodyPr>
            <a:lstStyle/>
            <a:p>
              <a:r>
                <a:rPr lang="en-US" b="1" i="0" dirty="0">
                  <a:solidFill>
                    <a:srgbClr val="212121"/>
                  </a:solidFill>
                  <a:effectLst/>
                  <a:latin typeface="Merriweather" pitchFamily="2" charset="77"/>
                </a:rPr>
                <a:t>Pegozafermin</a:t>
              </a:r>
            </a:p>
            <a:p>
              <a:endParaRPr lang="en-US" dirty="0"/>
            </a:p>
          </p:txBody>
        </p:sp>
      </p:grpSp>
      <p:graphicFrame>
        <p:nvGraphicFramePr>
          <p:cNvPr id="14" name="Table 13">
            <a:extLst>
              <a:ext uri="{FF2B5EF4-FFF2-40B4-BE49-F238E27FC236}">
                <a16:creationId xmlns:a16="http://schemas.microsoft.com/office/drawing/2014/main" id="{C0FA991F-0B9B-626D-EF00-5E8A8D1CA83C}"/>
              </a:ext>
            </a:extLst>
          </p:cNvPr>
          <p:cNvGraphicFramePr>
            <a:graphicFrameLocks noGrp="1"/>
          </p:cNvGraphicFramePr>
          <p:nvPr>
            <p:extLst>
              <p:ext uri="{D42A27DB-BD31-4B8C-83A1-F6EECF244321}">
                <p14:modId xmlns:p14="http://schemas.microsoft.com/office/powerpoint/2010/main" val="3118509983"/>
              </p:ext>
            </p:extLst>
          </p:nvPr>
        </p:nvGraphicFramePr>
        <p:xfrm>
          <a:off x="717550" y="1150685"/>
          <a:ext cx="10764653" cy="4950863"/>
        </p:xfrm>
        <a:graphic>
          <a:graphicData uri="http://schemas.openxmlformats.org/drawingml/2006/table">
            <a:tbl>
              <a:tblPr firstRow="1" bandRow="1">
                <a:tableStyleId>{EB344D84-9AFB-497E-A393-DC336BA19D2E}</a:tableStyleId>
              </a:tblPr>
              <a:tblGrid>
                <a:gridCol w="3153902">
                  <a:extLst>
                    <a:ext uri="{9D8B030D-6E8A-4147-A177-3AD203B41FA5}">
                      <a16:colId xmlns:a16="http://schemas.microsoft.com/office/drawing/2014/main" val="1631379392"/>
                    </a:ext>
                  </a:extLst>
                </a:gridCol>
                <a:gridCol w="1430593">
                  <a:extLst>
                    <a:ext uri="{9D8B030D-6E8A-4147-A177-3AD203B41FA5}">
                      <a16:colId xmlns:a16="http://schemas.microsoft.com/office/drawing/2014/main" val="69687152"/>
                    </a:ext>
                  </a:extLst>
                </a:gridCol>
                <a:gridCol w="2153265">
                  <a:extLst>
                    <a:ext uri="{9D8B030D-6E8A-4147-A177-3AD203B41FA5}">
                      <a16:colId xmlns:a16="http://schemas.microsoft.com/office/drawing/2014/main" val="3302892630"/>
                    </a:ext>
                  </a:extLst>
                </a:gridCol>
                <a:gridCol w="1895167">
                  <a:extLst>
                    <a:ext uri="{9D8B030D-6E8A-4147-A177-3AD203B41FA5}">
                      <a16:colId xmlns:a16="http://schemas.microsoft.com/office/drawing/2014/main" val="1308532212"/>
                    </a:ext>
                  </a:extLst>
                </a:gridCol>
                <a:gridCol w="2131726">
                  <a:extLst>
                    <a:ext uri="{9D8B030D-6E8A-4147-A177-3AD203B41FA5}">
                      <a16:colId xmlns:a16="http://schemas.microsoft.com/office/drawing/2014/main" val="937534977"/>
                    </a:ext>
                  </a:extLst>
                </a:gridCol>
              </a:tblGrid>
              <a:tr h="145366">
                <a:tc>
                  <a:txBody>
                    <a:bodyPr/>
                    <a:lstStyle/>
                    <a:p>
                      <a:pPr algn="l" fontAlgn="b">
                        <a:lnSpc>
                          <a:spcPct val="110000"/>
                        </a:lnSpc>
                        <a:spcBef>
                          <a:spcPts val="0"/>
                        </a:spcBef>
                        <a:spcAft>
                          <a:spcPts val="0"/>
                        </a:spcAft>
                      </a:pPr>
                      <a:r>
                        <a:rPr lang="en-US" sz="1800" b="1" dirty="0">
                          <a:solidFill>
                            <a:schemeClr val="tx1"/>
                          </a:solidFill>
                          <a:effectLst/>
                        </a:rPr>
                        <a:t>Endpoint</a:t>
                      </a:r>
                      <a:endParaRPr lang="en-US" sz="1800" b="1" i="0" dirty="0">
                        <a:solidFill>
                          <a:schemeClr val="tx1"/>
                        </a:solidFill>
                        <a:effectLst/>
                        <a:latin typeface="+mn-lt"/>
                      </a:endParaRPr>
                    </a:p>
                  </a:txBody>
                  <a:tcPr marL="13994" marR="13994" marT="8396" marB="5597"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lnSpc>
                          <a:spcPct val="110000"/>
                        </a:lnSpc>
                        <a:spcBef>
                          <a:spcPts val="0"/>
                        </a:spcBef>
                        <a:spcAft>
                          <a:spcPts val="0"/>
                        </a:spcAft>
                      </a:pPr>
                      <a:r>
                        <a:rPr lang="en-US" sz="1800" b="1" dirty="0">
                          <a:solidFill>
                            <a:schemeClr val="tx1"/>
                          </a:solidFill>
                          <a:effectLst/>
                        </a:rPr>
                        <a:t>Placebo</a:t>
                      </a:r>
                      <a:br>
                        <a:rPr lang="en-US" sz="1800" b="1" dirty="0">
                          <a:solidFill>
                            <a:schemeClr val="tx1"/>
                          </a:solidFill>
                          <a:effectLst/>
                        </a:rPr>
                      </a:br>
                      <a:r>
                        <a:rPr lang="en-US" sz="1800" b="1" dirty="0">
                          <a:solidFill>
                            <a:schemeClr val="tx1"/>
                          </a:solidFill>
                          <a:effectLst/>
                        </a:rPr>
                        <a:t>(n = 61)</a:t>
                      </a:r>
                      <a:endParaRPr lang="en-US" sz="1800" b="1" i="0" dirty="0">
                        <a:solidFill>
                          <a:schemeClr val="tx1"/>
                        </a:solidFill>
                        <a:effectLst/>
                        <a:latin typeface="+mn-lt"/>
                      </a:endParaRPr>
                    </a:p>
                  </a:txBody>
                  <a:tcPr marL="13994" marR="13994" marT="8396" marB="5597"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lnSpc>
                          <a:spcPct val="110000"/>
                        </a:lnSpc>
                        <a:spcBef>
                          <a:spcPts val="0"/>
                        </a:spcBef>
                        <a:spcAft>
                          <a:spcPts val="0"/>
                        </a:spcAft>
                      </a:pPr>
                      <a:r>
                        <a:rPr lang="en-US" sz="1800" b="1" dirty="0">
                          <a:solidFill>
                            <a:schemeClr val="tx1"/>
                          </a:solidFill>
                          <a:effectLst/>
                        </a:rPr>
                        <a:t>Pegozafermin</a:t>
                      </a:r>
                      <a:br>
                        <a:rPr lang="en-US" sz="1800" b="1" dirty="0">
                          <a:solidFill>
                            <a:schemeClr val="tx1"/>
                          </a:solidFill>
                          <a:effectLst/>
                        </a:rPr>
                      </a:br>
                      <a:r>
                        <a:rPr lang="en-US" sz="1800" b="1" dirty="0">
                          <a:solidFill>
                            <a:schemeClr val="tx1"/>
                          </a:solidFill>
                          <a:effectLst/>
                        </a:rPr>
                        <a:t>15 mg Weekly</a:t>
                      </a:r>
                      <a:br>
                        <a:rPr lang="en-US" sz="1800" b="1" dirty="0">
                          <a:solidFill>
                            <a:schemeClr val="tx1"/>
                          </a:solidFill>
                          <a:effectLst/>
                        </a:rPr>
                      </a:br>
                      <a:r>
                        <a:rPr lang="en-US" sz="1800" b="1" dirty="0">
                          <a:solidFill>
                            <a:schemeClr val="tx1"/>
                          </a:solidFill>
                          <a:effectLst/>
                        </a:rPr>
                        <a:t>(n = 14)</a:t>
                      </a:r>
                      <a:endParaRPr lang="en-US" sz="1800" b="1" i="0" dirty="0">
                        <a:solidFill>
                          <a:schemeClr val="tx1"/>
                        </a:solidFill>
                        <a:effectLst/>
                        <a:latin typeface="+mn-lt"/>
                      </a:endParaRPr>
                    </a:p>
                  </a:txBody>
                  <a:tcPr marL="13994" marR="13994" marT="8396" marB="5597"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lnSpc>
                          <a:spcPct val="110000"/>
                        </a:lnSpc>
                        <a:spcBef>
                          <a:spcPts val="0"/>
                        </a:spcBef>
                        <a:spcAft>
                          <a:spcPts val="0"/>
                        </a:spcAft>
                      </a:pPr>
                      <a:r>
                        <a:rPr lang="en-US" sz="1800" b="1" dirty="0">
                          <a:solidFill>
                            <a:schemeClr val="tx1"/>
                          </a:solidFill>
                          <a:effectLst/>
                        </a:rPr>
                        <a:t>Pegozafermin</a:t>
                      </a:r>
                      <a:br>
                        <a:rPr lang="en-US" sz="1800" b="1" dirty="0">
                          <a:solidFill>
                            <a:schemeClr val="tx1"/>
                          </a:solidFill>
                          <a:effectLst/>
                        </a:rPr>
                      </a:br>
                      <a:r>
                        <a:rPr lang="en-US" sz="1800" b="1" dirty="0">
                          <a:solidFill>
                            <a:schemeClr val="tx1"/>
                          </a:solidFill>
                          <a:effectLst/>
                        </a:rPr>
                        <a:t>30 mg Weekly</a:t>
                      </a:r>
                      <a:br>
                        <a:rPr lang="en-US" sz="1800" b="1" dirty="0">
                          <a:solidFill>
                            <a:schemeClr val="tx1"/>
                          </a:solidFill>
                          <a:effectLst/>
                        </a:rPr>
                      </a:br>
                      <a:r>
                        <a:rPr lang="en-US" sz="1800" b="1" dirty="0">
                          <a:solidFill>
                            <a:schemeClr val="tx1"/>
                          </a:solidFill>
                          <a:effectLst/>
                        </a:rPr>
                        <a:t>(n = 66)</a:t>
                      </a:r>
                      <a:endParaRPr lang="en-US" sz="1800" b="1" i="0" dirty="0">
                        <a:solidFill>
                          <a:schemeClr val="tx1"/>
                        </a:solidFill>
                        <a:effectLst/>
                        <a:latin typeface="+mn-lt"/>
                      </a:endParaRPr>
                    </a:p>
                  </a:txBody>
                  <a:tcPr marL="13994" marR="13994" marT="8396" marB="5597"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lnSpc>
                          <a:spcPct val="110000"/>
                        </a:lnSpc>
                        <a:spcBef>
                          <a:spcPts val="0"/>
                        </a:spcBef>
                        <a:spcAft>
                          <a:spcPts val="0"/>
                        </a:spcAft>
                      </a:pPr>
                      <a:r>
                        <a:rPr lang="en-US" sz="1800" b="1" dirty="0">
                          <a:solidFill>
                            <a:schemeClr val="tx1"/>
                          </a:solidFill>
                          <a:effectLst/>
                        </a:rPr>
                        <a:t>Pegozafermin</a:t>
                      </a:r>
                      <a:br>
                        <a:rPr lang="en-US" sz="1800" b="1" dirty="0">
                          <a:solidFill>
                            <a:schemeClr val="tx1"/>
                          </a:solidFill>
                          <a:effectLst/>
                        </a:rPr>
                      </a:br>
                      <a:r>
                        <a:rPr lang="en-US" sz="1800" b="1" dirty="0">
                          <a:solidFill>
                            <a:schemeClr val="tx1"/>
                          </a:solidFill>
                          <a:effectLst/>
                        </a:rPr>
                        <a:t>44 mg Every 2 Wk</a:t>
                      </a:r>
                      <a:br>
                        <a:rPr lang="en-US" sz="1800" b="1" dirty="0">
                          <a:solidFill>
                            <a:schemeClr val="tx1"/>
                          </a:solidFill>
                          <a:effectLst/>
                        </a:rPr>
                      </a:br>
                      <a:r>
                        <a:rPr lang="en-US" sz="1800" b="1" dirty="0">
                          <a:solidFill>
                            <a:schemeClr val="tx1"/>
                          </a:solidFill>
                          <a:effectLst/>
                        </a:rPr>
                        <a:t>(n = 51)</a:t>
                      </a:r>
                      <a:endParaRPr lang="en-US" sz="1800" b="1" i="0" dirty="0">
                        <a:solidFill>
                          <a:schemeClr val="tx1"/>
                        </a:solidFill>
                        <a:effectLst/>
                        <a:latin typeface="+mn-lt"/>
                      </a:endParaRPr>
                    </a:p>
                  </a:txBody>
                  <a:tcPr marL="13994" marR="13994" marT="8396" marB="5597"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40312450"/>
                  </a:ext>
                </a:extLst>
              </a:tr>
              <a:tr h="80530">
                <a:tc>
                  <a:txBody>
                    <a:bodyPr/>
                    <a:lstStyle/>
                    <a:p>
                      <a:pPr algn="l" fontAlgn="t">
                        <a:lnSpc>
                          <a:spcPct val="110000"/>
                        </a:lnSpc>
                        <a:spcBef>
                          <a:spcPts val="0"/>
                        </a:spcBef>
                        <a:spcAft>
                          <a:spcPts val="0"/>
                        </a:spcAft>
                      </a:pPr>
                      <a:r>
                        <a:rPr lang="en-US" sz="1800" b="1" dirty="0">
                          <a:solidFill>
                            <a:schemeClr val="accent3"/>
                          </a:solidFill>
                          <a:effectLst/>
                        </a:rPr>
                        <a:t>ALT</a:t>
                      </a:r>
                      <a:endParaRPr lang="en-US" sz="1800" b="1" i="0" dirty="0">
                        <a:solidFill>
                          <a:schemeClr val="accent3"/>
                        </a:solidFill>
                        <a:effectLst/>
                        <a:latin typeface="+mn-lt"/>
                      </a:endParaRPr>
                    </a:p>
                  </a:txBody>
                  <a:tcPr marL="55974" marR="13994" marT="8396" marB="5597"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60549651"/>
                  </a:ext>
                </a:extLst>
              </a:tr>
              <a:tr h="50274">
                <a:tc>
                  <a:txBody>
                    <a:bodyPr/>
                    <a:lstStyle/>
                    <a:p>
                      <a:pPr algn="l" fontAlgn="t">
                        <a:lnSpc>
                          <a:spcPct val="110000"/>
                        </a:lnSpc>
                        <a:spcBef>
                          <a:spcPts val="0"/>
                        </a:spcBef>
                        <a:spcAft>
                          <a:spcPts val="0"/>
                        </a:spcAft>
                      </a:pPr>
                      <a:r>
                        <a:rPr lang="en-US" sz="1800" b="0" dirty="0">
                          <a:solidFill>
                            <a:schemeClr val="bg1"/>
                          </a:solidFill>
                          <a:effectLst/>
                        </a:rPr>
                        <a:t>Absolute change, U/L</a:t>
                      </a:r>
                      <a:endParaRPr lang="en-US" sz="1800" b="0" i="0" dirty="0">
                        <a:solidFill>
                          <a:schemeClr val="bg1"/>
                        </a:solidFill>
                        <a:effectLst/>
                        <a:latin typeface="+mn-lt"/>
                      </a:endParaRPr>
                    </a:p>
                  </a:txBody>
                  <a:tcPr marL="5597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-8.8 ± 2.5</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-24.3 ± 5.1</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-26.3 ± 2.4</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-23.5 ± 2.7</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98578804"/>
                  </a:ext>
                </a:extLst>
              </a:tr>
              <a:tr h="50274">
                <a:tc>
                  <a:txBody>
                    <a:bodyPr/>
                    <a:lstStyle/>
                    <a:p>
                      <a:pPr algn="l" fontAlgn="t">
                        <a:lnSpc>
                          <a:spcPct val="110000"/>
                        </a:lnSpc>
                        <a:spcBef>
                          <a:spcPts val="0"/>
                        </a:spcBef>
                        <a:spcAft>
                          <a:spcPts val="0"/>
                        </a:spcAft>
                      </a:pPr>
                      <a:r>
                        <a:rPr lang="en-US" sz="1800" b="0" dirty="0">
                          <a:solidFill>
                            <a:schemeClr val="bg1"/>
                          </a:solidFill>
                          <a:effectLst/>
                        </a:rPr>
                        <a:t>Change, %</a:t>
                      </a:r>
                      <a:endParaRPr lang="en-US" sz="1800" b="0" i="0" dirty="0">
                        <a:solidFill>
                          <a:schemeClr val="bg1"/>
                        </a:solidFill>
                        <a:effectLst/>
                        <a:latin typeface="+mn-lt"/>
                      </a:endParaRPr>
                    </a:p>
                  </a:txBody>
                  <a:tcPr marL="5597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-4.6 ± 5.0</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-37.7 ± 10.1</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-41.6 ± 4.8</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-31.8 ± 5.4</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05083822"/>
                  </a:ext>
                </a:extLst>
              </a:tr>
              <a:tr h="50274">
                <a:tc>
                  <a:txBody>
                    <a:bodyPr/>
                    <a:lstStyle/>
                    <a:p>
                      <a:pPr algn="l" fontAlgn="t">
                        <a:lnSpc>
                          <a:spcPct val="110000"/>
                        </a:lnSpc>
                        <a:spcBef>
                          <a:spcPts val="0"/>
                        </a:spcBef>
                        <a:spcAft>
                          <a:spcPts val="0"/>
                        </a:spcAft>
                      </a:pPr>
                      <a:r>
                        <a:rPr lang="en-US" sz="1800" b="1" dirty="0">
                          <a:solidFill>
                            <a:schemeClr val="accent3"/>
                          </a:solidFill>
                          <a:effectLst/>
                        </a:rPr>
                        <a:t>Liver fat content</a:t>
                      </a:r>
                      <a:r>
                        <a:rPr lang="en-US" sz="1800" b="1" u="none" strike="noStrike" dirty="0">
                          <a:solidFill>
                            <a:schemeClr val="accent3"/>
                          </a:solidFill>
                          <a:effectLst/>
                        </a:rPr>
                        <a:t> (PDFF)</a:t>
                      </a:r>
                      <a:endParaRPr lang="en-US" sz="1800" b="1" i="0" dirty="0">
                        <a:solidFill>
                          <a:schemeClr val="accent3"/>
                        </a:solidFill>
                        <a:effectLst/>
                        <a:latin typeface="+mn-lt"/>
                      </a:endParaRPr>
                    </a:p>
                  </a:txBody>
                  <a:tcPr marL="5597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10126992"/>
                  </a:ext>
                </a:extLst>
              </a:tr>
              <a:tr h="97820">
                <a:tc>
                  <a:txBody>
                    <a:bodyPr/>
                    <a:lstStyle/>
                    <a:p>
                      <a:pPr algn="l" fontAlgn="t">
                        <a:lnSpc>
                          <a:spcPct val="110000"/>
                        </a:lnSpc>
                        <a:spcBef>
                          <a:spcPts val="0"/>
                        </a:spcBef>
                        <a:spcAft>
                          <a:spcPts val="0"/>
                        </a:spcAft>
                      </a:pPr>
                      <a:r>
                        <a:rPr lang="en-US" sz="1800" b="0" dirty="0">
                          <a:solidFill>
                            <a:schemeClr val="bg1"/>
                          </a:solidFill>
                          <a:effectLst/>
                        </a:rPr>
                        <a:t>Absolute change, </a:t>
                      </a:r>
                      <a:br>
                        <a:rPr lang="en-US" sz="1800" b="0" dirty="0">
                          <a:solidFill>
                            <a:schemeClr val="bg1"/>
                          </a:solidFill>
                          <a:effectLst/>
                        </a:rPr>
                      </a:br>
                      <a:r>
                        <a:rPr lang="en-US" sz="1800" b="0" dirty="0">
                          <a:solidFill>
                            <a:schemeClr val="bg1"/>
                          </a:solidFill>
                          <a:effectLst/>
                        </a:rPr>
                        <a:t>percentage points</a:t>
                      </a:r>
                      <a:endParaRPr lang="en-US" sz="1800" b="0" i="0" dirty="0">
                        <a:solidFill>
                          <a:schemeClr val="bg1"/>
                        </a:solidFill>
                        <a:effectLst/>
                        <a:latin typeface="+mn-lt"/>
                      </a:endParaRPr>
                    </a:p>
                  </a:txBody>
                  <a:tcPr marL="5597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-1.5 ± 0.7</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-4.6 ± 1.4</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-8.1 ± 0.7</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-8.2 ± 0.8</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07074307"/>
                  </a:ext>
                </a:extLst>
              </a:tr>
              <a:tr h="50274">
                <a:tc>
                  <a:txBody>
                    <a:bodyPr/>
                    <a:lstStyle/>
                    <a:p>
                      <a:pPr algn="l" fontAlgn="t">
                        <a:lnSpc>
                          <a:spcPct val="110000"/>
                        </a:lnSpc>
                        <a:spcBef>
                          <a:spcPts val="0"/>
                        </a:spcBef>
                        <a:spcAft>
                          <a:spcPts val="0"/>
                        </a:spcAft>
                      </a:pPr>
                      <a:r>
                        <a:rPr lang="en-US" sz="1800" b="0" dirty="0">
                          <a:solidFill>
                            <a:schemeClr val="bg1"/>
                          </a:solidFill>
                          <a:effectLst/>
                        </a:rPr>
                        <a:t>Change, %</a:t>
                      </a:r>
                      <a:endParaRPr lang="en-US" sz="1800" b="0" i="0" dirty="0">
                        <a:solidFill>
                          <a:schemeClr val="bg1"/>
                        </a:solidFill>
                        <a:effectLst/>
                        <a:latin typeface="+mn-lt"/>
                      </a:endParaRPr>
                    </a:p>
                  </a:txBody>
                  <a:tcPr marL="5597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-5.0 ± 5.2</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-27.1 ± 10.3</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-48.2 ± 5.1</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-41.9 ± 5.6</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71533"/>
                  </a:ext>
                </a:extLst>
              </a:tr>
              <a:tr h="97820">
                <a:tc>
                  <a:txBody>
                    <a:bodyPr/>
                    <a:lstStyle/>
                    <a:p>
                      <a:pPr algn="l" fontAlgn="t">
                        <a:lnSpc>
                          <a:spcPct val="110000"/>
                        </a:lnSpc>
                        <a:spcBef>
                          <a:spcPts val="0"/>
                        </a:spcBef>
                        <a:spcAft>
                          <a:spcPts val="0"/>
                        </a:spcAft>
                      </a:pPr>
                      <a:r>
                        <a:rPr lang="en-US" sz="1800" b="1" dirty="0">
                          <a:solidFill>
                            <a:schemeClr val="accent3"/>
                          </a:solidFill>
                          <a:effectLst/>
                        </a:rPr>
                        <a:t>Enhanced Liver Fibrosis </a:t>
                      </a:r>
                      <a:br>
                        <a:rPr lang="en-US" sz="1800" b="1" dirty="0">
                          <a:solidFill>
                            <a:schemeClr val="accent3"/>
                          </a:solidFill>
                          <a:effectLst/>
                        </a:rPr>
                      </a:br>
                      <a:r>
                        <a:rPr lang="en-US" sz="1800" b="0" dirty="0">
                          <a:solidFill>
                            <a:schemeClr val="bg1"/>
                          </a:solidFill>
                          <a:effectLst/>
                        </a:rPr>
                        <a:t>test score</a:t>
                      </a:r>
                      <a:endParaRPr lang="en-US" sz="1800" b="0" i="0" dirty="0">
                        <a:solidFill>
                          <a:schemeClr val="bg1"/>
                        </a:solidFill>
                        <a:effectLst/>
                        <a:latin typeface="+mn-lt"/>
                      </a:endParaRPr>
                    </a:p>
                  </a:txBody>
                  <a:tcPr marL="5597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0.2 ± 0.1</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-0.3 ± 0.1</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-0.3 ± 0.1</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-0.3 ± 0.1</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589839"/>
                  </a:ext>
                </a:extLst>
              </a:tr>
              <a:tr h="50274">
                <a:tc>
                  <a:txBody>
                    <a:bodyPr/>
                    <a:lstStyle/>
                    <a:p>
                      <a:pPr algn="l" fontAlgn="t">
                        <a:lnSpc>
                          <a:spcPct val="110000"/>
                        </a:lnSpc>
                        <a:spcBef>
                          <a:spcPts val="0"/>
                        </a:spcBef>
                        <a:spcAft>
                          <a:spcPts val="0"/>
                        </a:spcAft>
                      </a:pPr>
                      <a:r>
                        <a:rPr lang="en-US" sz="1800" b="0" dirty="0">
                          <a:solidFill>
                            <a:schemeClr val="bg1"/>
                          </a:solidFill>
                          <a:effectLst/>
                        </a:rPr>
                        <a:t>Liver stiffness, kPa</a:t>
                      </a:r>
                      <a:endParaRPr lang="en-US" sz="1800" b="0" i="0" dirty="0">
                        <a:solidFill>
                          <a:schemeClr val="bg1"/>
                        </a:solidFill>
                        <a:effectLst/>
                        <a:latin typeface="+mn-lt"/>
                      </a:endParaRPr>
                    </a:p>
                  </a:txBody>
                  <a:tcPr marL="5597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0.8 ± 0.8</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-1.4 ± 1.5</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-3.1 ± 0.8</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-2.4 ± 0.9</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80336788"/>
                  </a:ext>
                </a:extLst>
              </a:tr>
              <a:tr h="50274">
                <a:tc>
                  <a:txBody>
                    <a:bodyPr/>
                    <a:lstStyle/>
                    <a:p>
                      <a:pPr algn="l" fontAlgn="t">
                        <a:lnSpc>
                          <a:spcPct val="110000"/>
                        </a:lnSpc>
                        <a:spcBef>
                          <a:spcPts val="0"/>
                        </a:spcBef>
                        <a:spcAft>
                          <a:spcPts val="0"/>
                        </a:spcAft>
                      </a:pPr>
                      <a:r>
                        <a:rPr lang="en-US" sz="1800" b="1" dirty="0">
                          <a:solidFill>
                            <a:schemeClr val="accent3"/>
                          </a:solidFill>
                          <a:effectLst/>
                        </a:rPr>
                        <a:t>Pro-C3</a:t>
                      </a:r>
                      <a:endParaRPr lang="en-US" sz="1800" b="1" i="0" dirty="0">
                        <a:solidFill>
                          <a:schemeClr val="accent3"/>
                        </a:solidFill>
                        <a:effectLst/>
                        <a:latin typeface="+mn-lt"/>
                      </a:endParaRPr>
                    </a:p>
                  </a:txBody>
                  <a:tcPr marL="5597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endParaRPr lang="en-US" sz="1800" b="0" i="0" dirty="0">
                        <a:solidFill>
                          <a:schemeClr val="bg2"/>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0560582"/>
                  </a:ext>
                </a:extLst>
              </a:tr>
              <a:tr h="50274">
                <a:tc>
                  <a:txBody>
                    <a:bodyPr/>
                    <a:lstStyle/>
                    <a:p>
                      <a:pPr algn="l" fontAlgn="t">
                        <a:lnSpc>
                          <a:spcPct val="110000"/>
                        </a:lnSpc>
                        <a:spcBef>
                          <a:spcPts val="0"/>
                        </a:spcBef>
                        <a:spcAft>
                          <a:spcPts val="0"/>
                        </a:spcAft>
                      </a:pPr>
                      <a:r>
                        <a:rPr lang="en-US" sz="1800" b="0" dirty="0">
                          <a:solidFill>
                            <a:schemeClr val="bg1"/>
                          </a:solidFill>
                          <a:effectLst/>
                        </a:rPr>
                        <a:t>Absolute change, ng/mL</a:t>
                      </a:r>
                      <a:endParaRPr lang="en-US" sz="1800" b="0" i="0" dirty="0">
                        <a:solidFill>
                          <a:schemeClr val="bg1"/>
                        </a:solidFill>
                        <a:effectLst/>
                        <a:latin typeface="+mn-lt"/>
                      </a:endParaRPr>
                    </a:p>
                  </a:txBody>
                  <a:tcPr marL="5597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-1.2 ± 1.8</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-9.9 ± 3.7</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-13.8 ± 1.8</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lnSpc>
                          <a:spcPct val="110000"/>
                        </a:lnSpc>
                        <a:spcBef>
                          <a:spcPts val="0"/>
                        </a:spcBef>
                        <a:spcAft>
                          <a:spcPts val="0"/>
                        </a:spcAft>
                      </a:pPr>
                      <a:r>
                        <a:rPr lang="en-US" sz="1800" b="0" dirty="0">
                          <a:solidFill>
                            <a:schemeClr val="bg1"/>
                          </a:solidFill>
                          <a:effectLst/>
                        </a:rPr>
                        <a:t>-11.4 ± 2.0</a:t>
                      </a:r>
                      <a:endParaRPr lang="en-US" sz="1800" b="0" i="0" dirty="0">
                        <a:solidFill>
                          <a:schemeClr val="bg1"/>
                        </a:solidFill>
                        <a:effectLst/>
                        <a:latin typeface="+mn-lt"/>
                      </a:endParaRPr>
                    </a:p>
                  </a:txBody>
                  <a:tcPr marL="13994" marR="13994" marT="8396" marB="5597"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41687253"/>
                  </a:ext>
                </a:extLst>
              </a:tr>
              <a:tr h="50274">
                <a:tc>
                  <a:txBody>
                    <a:bodyPr/>
                    <a:lstStyle/>
                    <a:p>
                      <a:pPr algn="l" fontAlgn="t">
                        <a:lnSpc>
                          <a:spcPct val="110000"/>
                        </a:lnSpc>
                        <a:spcBef>
                          <a:spcPts val="0"/>
                        </a:spcBef>
                        <a:spcAft>
                          <a:spcPts val="0"/>
                        </a:spcAft>
                      </a:pPr>
                      <a:r>
                        <a:rPr lang="en-US" sz="1800" b="0" dirty="0">
                          <a:solidFill>
                            <a:schemeClr val="bg1"/>
                          </a:solidFill>
                          <a:effectLst/>
                        </a:rPr>
                        <a:t>Change, %</a:t>
                      </a:r>
                      <a:endParaRPr lang="en-US" sz="1800" b="0" i="0" dirty="0">
                        <a:solidFill>
                          <a:schemeClr val="bg1"/>
                        </a:solidFill>
                        <a:effectLst/>
                        <a:latin typeface="+mn-lt"/>
                      </a:endParaRPr>
                    </a:p>
                  </a:txBody>
                  <a:tcPr marL="55974" marR="13994" marT="8396" marB="5597"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6.4 ± 4.1</a:t>
                      </a:r>
                      <a:endParaRPr lang="en-US" sz="1800" b="0" i="0" dirty="0">
                        <a:solidFill>
                          <a:schemeClr val="bg1"/>
                        </a:solidFill>
                        <a:effectLst/>
                        <a:latin typeface="+mn-lt"/>
                      </a:endParaRPr>
                    </a:p>
                  </a:txBody>
                  <a:tcPr marL="13994" marR="13994" marT="8396" marB="5597"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-5.4 ± 8.3</a:t>
                      </a:r>
                      <a:endParaRPr lang="en-US" sz="1800" b="0" i="0" dirty="0">
                        <a:solidFill>
                          <a:schemeClr val="bg1"/>
                        </a:solidFill>
                        <a:effectLst/>
                        <a:latin typeface="+mn-lt"/>
                      </a:endParaRPr>
                    </a:p>
                  </a:txBody>
                  <a:tcPr marL="13994" marR="13994" marT="8396" marB="5597"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-18.1 ± 4.0</a:t>
                      </a:r>
                      <a:endParaRPr lang="en-US" sz="1800" b="0" i="0" dirty="0">
                        <a:solidFill>
                          <a:schemeClr val="bg1"/>
                        </a:solidFill>
                        <a:effectLst/>
                        <a:latin typeface="+mn-lt"/>
                      </a:endParaRPr>
                    </a:p>
                  </a:txBody>
                  <a:tcPr marL="13994" marR="13994" marT="8396" marB="5597"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fontAlgn="t">
                        <a:lnSpc>
                          <a:spcPct val="110000"/>
                        </a:lnSpc>
                        <a:spcBef>
                          <a:spcPts val="0"/>
                        </a:spcBef>
                        <a:spcAft>
                          <a:spcPts val="0"/>
                        </a:spcAft>
                      </a:pPr>
                      <a:r>
                        <a:rPr lang="en-US" sz="1800" b="0" dirty="0">
                          <a:solidFill>
                            <a:schemeClr val="bg1"/>
                          </a:solidFill>
                          <a:effectLst/>
                        </a:rPr>
                        <a:t>-17.3 ± 4.4</a:t>
                      </a:r>
                      <a:endParaRPr lang="en-US" sz="1800" b="0" i="0" dirty="0">
                        <a:solidFill>
                          <a:schemeClr val="bg1"/>
                        </a:solidFill>
                        <a:effectLst/>
                        <a:latin typeface="+mn-lt"/>
                      </a:endParaRPr>
                    </a:p>
                  </a:txBody>
                  <a:tcPr marL="13994" marR="13994" marT="8396" marB="5597"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06269453"/>
                  </a:ext>
                </a:extLst>
              </a:tr>
            </a:tbl>
          </a:graphicData>
        </a:graphic>
      </p:graphicFrame>
      <p:sp>
        <p:nvSpPr>
          <p:cNvPr id="15" name="TextBox 14">
            <a:extLst>
              <a:ext uri="{FF2B5EF4-FFF2-40B4-BE49-F238E27FC236}">
                <a16:creationId xmlns:a16="http://schemas.microsoft.com/office/drawing/2014/main" id="{B037A974-7ECB-E17F-7DBC-AC43B2A186F9}"/>
              </a:ext>
            </a:extLst>
          </p:cNvPr>
          <p:cNvSpPr txBox="1"/>
          <p:nvPr/>
        </p:nvSpPr>
        <p:spPr>
          <a:xfrm>
            <a:off x="417374" y="6401078"/>
            <a:ext cx="2100255" cy="276999"/>
          </a:xfrm>
          <a:prstGeom prst="rect">
            <a:avLst/>
          </a:prstGeom>
          <a:noFill/>
        </p:spPr>
        <p:txBody>
          <a:bodyPr wrap="none" rtlCol="0">
            <a:spAutoFit/>
          </a:bodyPr>
          <a:lstStyle/>
          <a:p>
            <a:r>
              <a:rPr lang="en-US" sz="1200" dirty="0">
                <a:solidFill>
                  <a:schemeClr val="bg2"/>
                </a:solidFill>
              </a:rPr>
              <a:t>Loomba. NEJM. 2023;389:998.</a:t>
            </a:r>
          </a:p>
        </p:txBody>
      </p:sp>
    </p:spTree>
    <p:extLst>
      <p:ext uri="{BB962C8B-B14F-4D97-AF65-F5344CB8AC3E}">
        <p14:creationId xmlns:p14="http://schemas.microsoft.com/office/powerpoint/2010/main" val="17025437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DD7C5-9B2C-4886-B6B9-BF0FCDBA0316}"/>
              </a:ext>
            </a:extLst>
          </p:cNvPr>
          <p:cNvSpPr>
            <a:spLocks noGrp="1"/>
          </p:cNvSpPr>
          <p:nvPr>
            <p:ph type="title"/>
          </p:nvPr>
        </p:nvSpPr>
        <p:spPr/>
        <p:txBody>
          <a:bodyPr/>
          <a:lstStyle/>
          <a:p>
            <a:r>
              <a:rPr lang="en-US" b="1" dirty="0"/>
              <a:t>Combination Therapy</a:t>
            </a:r>
          </a:p>
        </p:txBody>
      </p:sp>
      <p:sp>
        <p:nvSpPr>
          <p:cNvPr id="3" name="Content Placeholder 2">
            <a:extLst>
              <a:ext uri="{FF2B5EF4-FFF2-40B4-BE49-F238E27FC236}">
                <a16:creationId xmlns:a16="http://schemas.microsoft.com/office/drawing/2014/main" id="{2C90926F-F3E8-4480-B1E7-DD9EBAACDEE6}"/>
              </a:ext>
            </a:extLst>
          </p:cNvPr>
          <p:cNvSpPr>
            <a:spLocks noGrp="1"/>
          </p:cNvSpPr>
          <p:nvPr>
            <p:ph idx="1"/>
          </p:nvPr>
        </p:nvSpPr>
        <p:spPr/>
        <p:txBody>
          <a:bodyPr/>
          <a:lstStyle/>
          <a:p>
            <a:pPr marL="0" indent="0">
              <a:buNone/>
            </a:pPr>
            <a:endParaRPr lang="en-US" dirty="0">
              <a:solidFill>
                <a:schemeClr val="bg2"/>
              </a:solidFill>
            </a:endParaRPr>
          </a:p>
          <a:p>
            <a:endParaRPr lang="en-US" dirty="0">
              <a:solidFill>
                <a:schemeClr val="bg2"/>
              </a:solidFill>
            </a:endParaRPr>
          </a:p>
          <a:p>
            <a:endParaRPr lang="en-US" dirty="0">
              <a:solidFill>
                <a:schemeClr val="bg2"/>
              </a:solidFill>
            </a:endParaRPr>
          </a:p>
        </p:txBody>
      </p:sp>
      <p:sp>
        <p:nvSpPr>
          <p:cNvPr id="12" name="Oval 11">
            <a:extLst>
              <a:ext uri="{FF2B5EF4-FFF2-40B4-BE49-F238E27FC236}">
                <a16:creationId xmlns:a16="http://schemas.microsoft.com/office/drawing/2014/main" id="{A5A37672-90C0-44EA-8655-068A02E59A5F}"/>
              </a:ext>
            </a:extLst>
          </p:cNvPr>
          <p:cNvSpPr/>
          <p:nvPr/>
        </p:nvSpPr>
        <p:spPr>
          <a:xfrm>
            <a:off x="7089227" y="4254564"/>
            <a:ext cx="1559353" cy="1528989"/>
          </a:xfrm>
          <a:prstGeom prst="ellipse">
            <a:avLst/>
          </a:prstGeom>
          <a:solidFill>
            <a:schemeClr val="accent3">
              <a:alpha val="20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solidFill>
                <a:schemeClr val="bg2"/>
              </a:solidFill>
            </a:endParaRPr>
          </a:p>
        </p:txBody>
      </p:sp>
      <p:sp>
        <p:nvSpPr>
          <p:cNvPr id="10" name="Oval 9">
            <a:extLst>
              <a:ext uri="{FF2B5EF4-FFF2-40B4-BE49-F238E27FC236}">
                <a16:creationId xmlns:a16="http://schemas.microsoft.com/office/drawing/2014/main" id="{2B5B9842-FD90-4F3C-9FD9-0428F59CB1CF}"/>
              </a:ext>
            </a:extLst>
          </p:cNvPr>
          <p:cNvSpPr>
            <a:spLocks noChangeAspect="1"/>
          </p:cNvSpPr>
          <p:nvPr/>
        </p:nvSpPr>
        <p:spPr>
          <a:xfrm>
            <a:off x="6652355" y="4597951"/>
            <a:ext cx="834430" cy="818182"/>
          </a:xfrm>
          <a:prstGeom prst="ellipse">
            <a:avLst/>
          </a:prstGeom>
          <a:solidFill>
            <a:schemeClr val="accent2">
              <a:alpha val="20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solidFill>
                <a:schemeClr val="bg2"/>
              </a:solidFill>
            </a:endParaRPr>
          </a:p>
        </p:txBody>
      </p:sp>
      <p:sp>
        <p:nvSpPr>
          <p:cNvPr id="14" name="Oval 13">
            <a:extLst>
              <a:ext uri="{FF2B5EF4-FFF2-40B4-BE49-F238E27FC236}">
                <a16:creationId xmlns:a16="http://schemas.microsoft.com/office/drawing/2014/main" id="{A55B6CE6-0739-4367-9374-70538E1365F5}"/>
              </a:ext>
            </a:extLst>
          </p:cNvPr>
          <p:cNvSpPr>
            <a:spLocks noChangeAspect="1"/>
          </p:cNvSpPr>
          <p:nvPr/>
        </p:nvSpPr>
        <p:spPr>
          <a:xfrm>
            <a:off x="4144923" y="4544618"/>
            <a:ext cx="915321" cy="897497"/>
          </a:xfrm>
          <a:prstGeom prst="ellipse">
            <a:avLst/>
          </a:prstGeom>
          <a:solidFill>
            <a:schemeClr val="accent3">
              <a:alpha val="20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solidFill>
                <a:schemeClr val="bg2"/>
              </a:solidFill>
            </a:endParaRPr>
          </a:p>
        </p:txBody>
      </p:sp>
      <p:sp>
        <p:nvSpPr>
          <p:cNvPr id="15" name="Oval 14">
            <a:extLst>
              <a:ext uri="{FF2B5EF4-FFF2-40B4-BE49-F238E27FC236}">
                <a16:creationId xmlns:a16="http://schemas.microsoft.com/office/drawing/2014/main" id="{A223930D-85C7-4E05-8D38-EEAF478ED77B}"/>
              </a:ext>
            </a:extLst>
          </p:cNvPr>
          <p:cNvSpPr/>
          <p:nvPr/>
        </p:nvSpPr>
        <p:spPr>
          <a:xfrm>
            <a:off x="3049784" y="4218454"/>
            <a:ext cx="1559353" cy="1528989"/>
          </a:xfrm>
          <a:prstGeom prst="ellipse">
            <a:avLst/>
          </a:prstGeom>
          <a:solidFill>
            <a:schemeClr val="accent2">
              <a:alpha val="20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solidFill>
                <a:schemeClr val="bg2"/>
              </a:solidFill>
            </a:endParaRPr>
          </a:p>
        </p:txBody>
      </p:sp>
      <p:sp>
        <p:nvSpPr>
          <p:cNvPr id="16" name="TextBox 15">
            <a:extLst>
              <a:ext uri="{FF2B5EF4-FFF2-40B4-BE49-F238E27FC236}">
                <a16:creationId xmlns:a16="http://schemas.microsoft.com/office/drawing/2014/main" id="{53392924-7370-44DD-8F4D-2756EC474F2E}"/>
              </a:ext>
            </a:extLst>
          </p:cNvPr>
          <p:cNvSpPr txBox="1"/>
          <p:nvPr/>
        </p:nvSpPr>
        <p:spPr bwMode="auto">
          <a:xfrm>
            <a:off x="2919560" y="5739860"/>
            <a:ext cx="22228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Agents with liver fat/metabolic effects</a:t>
            </a:r>
          </a:p>
        </p:txBody>
      </p:sp>
      <p:sp>
        <p:nvSpPr>
          <p:cNvPr id="18" name="TextBox 17">
            <a:extLst>
              <a:ext uri="{FF2B5EF4-FFF2-40B4-BE49-F238E27FC236}">
                <a16:creationId xmlns:a16="http://schemas.microsoft.com/office/drawing/2014/main" id="{16AFD51F-A4EC-47CE-98E8-70EF778AAB0B}"/>
              </a:ext>
            </a:extLst>
          </p:cNvPr>
          <p:cNvSpPr txBox="1"/>
          <p:nvPr/>
        </p:nvSpPr>
        <p:spPr bwMode="auto">
          <a:xfrm>
            <a:off x="6611312" y="5739860"/>
            <a:ext cx="22228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Agents with antifibrotic effects</a:t>
            </a:r>
          </a:p>
        </p:txBody>
      </p:sp>
      <p:sp>
        <p:nvSpPr>
          <p:cNvPr id="21" name="TextBox 20">
            <a:extLst>
              <a:ext uri="{FF2B5EF4-FFF2-40B4-BE49-F238E27FC236}">
                <a16:creationId xmlns:a16="http://schemas.microsoft.com/office/drawing/2014/main" id="{CEFEDBCD-F620-4D84-8B94-A30F51F7347A}"/>
              </a:ext>
            </a:extLst>
          </p:cNvPr>
          <p:cNvSpPr txBox="1"/>
          <p:nvPr/>
        </p:nvSpPr>
        <p:spPr bwMode="auto">
          <a:xfrm>
            <a:off x="721843" y="4622639"/>
            <a:ext cx="24451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Combination Therapy for Noncirrhotic MASH</a:t>
            </a:r>
          </a:p>
        </p:txBody>
      </p:sp>
      <p:sp>
        <p:nvSpPr>
          <p:cNvPr id="22" name="TextBox 21">
            <a:extLst>
              <a:ext uri="{FF2B5EF4-FFF2-40B4-BE49-F238E27FC236}">
                <a16:creationId xmlns:a16="http://schemas.microsoft.com/office/drawing/2014/main" id="{23736FD0-CAA7-44BB-92E0-339CEBDC71F7}"/>
              </a:ext>
            </a:extLst>
          </p:cNvPr>
          <p:cNvSpPr txBox="1"/>
          <p:nvPr/>
        </p:nvSpPr>
        <p:spPr bwMode="auto">
          <a:xfrm>
            <a:off x="8582480" y="4622639"/>
            <a:ext cx="22228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Combination Therapy for Cirrhotic MASH</a:t>
            </a:r>
          </a:p>
        </p:txBody>
      </p:sp>
      <p:sp>
        <p:nvSpPr>
          <p:cNvPr id="37" name="Isosceles Triangle 36">
            <a:extLst>
              <a:ext uri="{FF2B5EF4-FFF2-40B4-BE49-F238E27FC236}">
                <a16:creationId xmlns:a16="http://schemas.microsoft.com/office/drawing/2014/main" id="{268A3DC8-3FF7-4F10-A1FC-A6F3B2B7E032}"/>
              </a:ext>
            </a:extLst>
          </p:cNvPr>
          <p:cNvSpPr/>
          <p:nvPr/>
        </p:nvSpPr>
        <p:spPr>
          <a:xfrm>
            <a:off x="1254960" y="3409552"/>
            <a:ext cx="9152626" cy="750498"/>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38" name="Isosceles Triangle 37">
            <a:extLst>
              <a:ext uri="{FF2B5EF4-FFF2-40B4-BE49-F238E27FC236}">
                <a16:creationId xmlns:a16="http://schemas.microsoft.com/office/drawing/2014/main" id="{6E237BF6-6031-4485-82C8-F1FC14B22CBD}"/>
              </a:ext>
            </a:extLst>
          </p:cNvPr>
          <p:cNvSpPr/>
          <p:nvPr/>
        </p:nvSpPr>
        <p:spPr>
          <a:xfrm rot="10800000">
            <a:off x="1254960" y="3327412"/>
            <a:ext cx="9152626" cy="750498"/>
          </a:xfrm>
          <a:prstGeom prst="triangle">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39" name="TextBox 38">
            <a:extLst>
              <a:ext uri="{FF2B5EF4-FFF2-40B4-BE49-F238E27FC236}">
                <a16:creationId xmlns:a16="http://schemas.microsoft.com/office/drawing/2014/main" id="{B25D7883-7F20-418B-AD03-AD2D97146AF3}"/>
              </a:ext>
            </a:extLst>
          </p:cNvPr>
          <p:cNvSpPr txBox="1"/>
          <p:nvPr/>
        </p:nvSpPr>
        <p:spPr>
          <a:xfrm>
            <a:off x="1488900" y="3708579"/>
            <a:ext cx="1270732" cy="369332"/>
          </a:xfrm>
          <a:prstGeom prst="rect">
            <a:avLst/>
          </a:prstGeom>
          <a:noFill/>
        </p:spPr>
        <p:txBody>
          <a:bodyPr wrap="square" rtlCol="0">
            <a:spAutoFit/>
          </a:bodyPr>
          <a:lstStyle/>
          <a:p>
            <a:r>
              <a:rPr lang="en-US" b="1" dirty="0"/>
              <a:t>Safety First</a:t>
            </a:r>
          </a:p>
        </p:txBody>
      </p:sp>
      <p:sp>
        <p:nvSpPr>
          <p:cNvPr id="40" name="TextBox 39">
            <a:extLst>
              <a:ext uri="{FF2B5EF4-FFF2-40B4-BE49-F238E27FC236}">
                <a16:creationId xmlns:a16="http://schemas.microsoft.com/office/drawing/2014/main" id="{65E8C162-F631-43B0-BD5F-7AAF08325172}"/>
              </a:ext>
            </a:extLst>
          </p:cNvPr>
          <p:cNvSpPr txBox="1"/>
          <p:nvPr/>
        </p:nvSpPr>
        <p:spPr>
          <a:xfrm>
            <a:off x="8648580" y="3378918"/>
            <a:ext cx="1539845" cy="369332"/>
          </a:xfrm>
          <a:prstGeom prst="rect">
            <a:avLst/>
          </a:prstGeom>
          <a:noFill/>
        </p:spPr>
        <p:txBody>
          <a:bodyPr wrap="none" rtlCol="0">
            <a:spAutoFit/>
          </a:bodyPr>
          <a:lstStyle/>
          <a:p>
            <a:r>
              <a:rPr lang="en-US" b="1" dirty="0"/>
              <a:t>Risk Tolerance</a:t>
            </a:r>
          </a:p>
        </p:txBody>
      </p:sp>
      <p:sp>
        <p:nvSpPr>
          <p:cNvPr id="41" name="Arrow: Right 40">
            <a:extLst>
              <a:ext uri="{FF2B5EF4-FFF2-40B4-BE49-F238E27FC236}">
                <a16:creationId xmlns:a16="http://schemas.microsoft.com/office/drawing/2014/main" id="{FACEADD2-D12A-4B88-A85A-546E77630192}"/>
              </a:ext>
            </a:extLst>
          </p:cNvPr>
          <p:cNvSpPr/>
          <p:nvPr/>
        </p:nvSpPr>
        <p:spPr>
          <a:xfrm>
            <a:off x="1254961" y="2968215"/>
            <a:ext cx="9152625" cy="270546"/>
          </a:xfrm>
          <a:prstGeom prst="rightArrow">
            <a:avLst>
              <a:gd name="adj1" fmla="val 10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Liver Disease Progression</a:t>
            </a:r>
          </a:p>
        </p:txBody>
      </p:sp>
      <p:sp>
        <p:nvSpPr>
          <p:cNvPr id="42" name="TextBox 41">
            <a:extLst>
              <a:ext uri="{FF2B5EF4-FFF2-40B4-BE49-F238E27FC236}">
                <a16:creationId xmlns:a16="http://schemas.microsoft.com/office/drawing/2014/main" id="{8F7DDD5C-1301-49BC-9244-51D102045121}"/>
              </a:ext>
            </a:extLst>
          </p:cNvPr>
          <p:cNvSpPr txBox="1"/>
          <p:nvPr/>
        </p:nvSpPr>
        <p:spPr>
          <a:xfrm>
            <a:off x="1679006" y="2479149"/>
            <a:ext cx="433132" cy="400110"/>
          </a:xfrm>
          <a:prstGeom prst="rect">
            <a:avLst/>
          </a:prstGeom>
          <a:noFill/>
        </p:spPr>
        <p:txBody>
          <a:bodyPr wrap="none" rtlCol="0">
            <a:spAutoFit/>
          </a:bodyPr>
          <a:lstStyle/>
          <a:p>
            <a:r>
              <a:rPr lang="en-US" sz="2000" dirty="0">
                <a:solidFill>
                  <a:schemeClr val="bg1"/>
                </a:solidFill>
              </a:rPr>
              <a:t>F0</a:t>
            </a:r>
          </a:p>
        </p:txBody>
      </p:sp>
      <p:sp>
        <p:nvSpPr>
          <p:cNvPr id="43" name="TextBox 42">
            <a:extLst>
              <a:ext uri="{FF2B5EF4-FFF2-40B4-BE49-F238E27FC236}">
                <a16:creationId xmlns:a16="http://schemas.microsoft.com/office/drawing/2014/main" id="{0D191DA9-666B-4BF5-84ED-7ED94659B819}"/>
              </a:ext>
            </a:extLst>
          </p:cNvPr>
          <p:cNvSpPr txBox="1"/>
          <p:nvPr/>
        </p:nvSpPr>
        <p:spPr>
          <a:xfrm>
            <a:off x="3568197" y="2479149"/>
            <a:ext cx="433132" cy="400110"/>
          </a:xfrm>
          <a:prstGeom prst="rect">
            <a:avLst/>
          </a:prstGeom>
          <a:noFill/>
        </p:spPr>
        <p:txBody>
          <a:bodyPr wrap="none" rtlCol="0">
            <a:spAutoFit/>
          </a:bodyPr>
          <a:lstStyle/>
          <a:p>
            <a:r>
              <a:rPr lang="en-US" sz="2000" dirty="0">
                <a:solidFill>
                  <a:schemeClr val="bg1"/>
                </a:solidFill>
              </a:rPr>
              <a:t>F1</a:t>
            </a:r>
          </a:p>
        </p:txBody>
      </p:sp>
      <p:sp>
        <p:nvSpPr>
          <p:cNvPr id="44" name="TextBox 43">
            <a:extLst>
              <a:ext uri="{FF2B5EF4-FFF2-40B4-BE49-F238E27FC236}">
                <a16:creationId xmlns:a16="http://schemas.microsoft.com/office/drawing/2014/main" id="{F9B973B1-8C56-4AB0-89AF-D41B541341B8}"/>
              </a:ext>
            </a:extLst>
          </p:cNvPr>
          <p:cNvSpPr txBox="1"/>
          <p:nvPr/>
        </p:nvSpPr>
        <p:spPr>
          <a:xfrm>
            <a:off x="5527059" y="2479149"/>
            <a:ext cx="433132" cy="400110"/>
          </a:xfrm>
          <a:prstGeom prst="rect">
            <a:avLst/>
          </a:prstGeom>
          <a:noFill/>
        </p:spPr>
        <p:txBody>
          <a:bodyPr wrap="none" rtlCol="0">
            <a:spAutoFit/>
          </a:bodyPr>
          <a:lstStyle/>
          <a:p>
            <a:r>
              <a:rPr lang="en-US" sz="2000" dirty="0">
                <a:solidFill>
                  <a:schemeClr val="bg1"/>
                </a:solidFill>
              </a:rPr>
              <a:t>F2</a:t>
            </a:r>
          </a:p>
        </p:txBody>
      </p:sp>
      <p:sp>
        <p:nvSpPr>
          <p:cNvPr id="45" name="TextBox 44">
            <a:extLst>
              <a:ext uri="{FF2B5EF4-FFF2-40B4-BE49-F238E27FC236}">
                <a16:creationId xmlns:a16="http://schemas.microsoft.com/office/drawing/2014/main" id="{DEC9A896-F626-4651-904A-65C4E4E3C60D}"/>
              </a:ext>
            </a:extLst>
          </p:cNvPr>
          <p:cNvSpPr txBox="1"/>
          <p:nvPr/>
        </p:nvSpPr>
        <p:spPr>
          <a:xfrm>
            <a:off x="7416245" y="2479149"/>
            <a:ext cx="433132" cy="400110"/>
          </a:xfrm>
          <a:prstGeom prst="rect">
            <a:avLst/>
          </a:prstGeom>
          <a:noFill/>
        </p:spPr>
        <p:txBody>
          <a:bodyPr wrap="none" rtlCol="0">
            <a:spAutoFit/>
          </a:bodyPr>
          <a:lstStyle/>
          <a:p>
            <a:r>
              <a:rPr lang="en-US" sz="2000" dirty="0">
                <a:solidFill>
                  <a:schemeClr val="bg1"/>
                </a:solidFill>
              </a:rPr>
              <a:t>F3</a:t>
            </a:r>
          </a:p>
        </p:txBody>
      </p:sp>
      <p:sp>
        <p:nvSpPr>
          <p:cNvPr id="46" name="TextBox 45">
            <a:extLst>
              <a:ext uri="{FF2B5EF4-FFF2-40B4-BE49-F238E27FC236}">
                <a16:creationId xmlns:a16="http://schemas.microsoft.com/office/drawing/2014/main" id="{FA42FF3F-81F0-4D9E-B42E-1F222D7B712C}"/>
              </a:ext>
            </a:extLst>
          </p:cNvPr>
          <p:cNvSpPr txBox="1"/>
          <p:nvPr/>
        </p:nvSpPr>
        <p:spPr>
          <a:xfrm>
            <a:off x="9357684" y="2479149"/>
            <a:ext cx="433132" cy="400110"/>
          </a:xfrm>
          <a:prstGeom prst="rect">
            <a:avLst/>
          </a:prstGeom>
          <a:noFill/>
        </p:spPr>
        <p:txBody>
          <a:bodyPr wrap="none" rtlCol="0">
            <a:spAutoFit/>
          </a:bodyPr>
          <a:lstStyle/>
          <a:p>
            <a:r>
              <a:rPr lang="en-US" sz="2000" dirty="0">
                <a:solidFill>
                  <a:schemeClr val="bg1"/>
                </a:solidFill>
              </a:rPr>
              <a:t>F4</a:t>
            </a:r>
          </a:p>
        </p:txBody>
      </p:sp>
      <p:sp>
        <p:nvSpPr>
          <p:cNvPr id="47" name="Isosceles Triangle 46">
            <a:extLst>
              <a:ext uri="{FF2B5EF4-FFF2-40B4-BE49-F238E27FC236}">
                <a16:creationId xmlns:a16="http://schemas.microsoft.com/office/drawing/2014/main" id="{A5729EC4-598F-44CB-9D4E-251A3C11EC09}"/>
              </a:ext>
            </a:extLst>
          </p:cNvPr>
          <p:cNvSpPr/>
          <p:nvPr/>
        </p:nvSpPr>
        <p:spPr>
          <a:xfrm>
            <a:off x="1883356" y="4096327"/>
            <a:ext cx="380469" cy="207335"/>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48" name="Isosceles Triangle 47">
            <a:extLst>
              <a:ext uri="{FF2B5EF4-FFF2-40B4-BE49-F238E27FC236}">
                <a16:creationId xmlns:a16="http://schemas.microsoft.com/office/drawing/2014/main" id="{5F6B51C5-B0BE-4437-8705-504FB8BE9145}"/>
              </a:ext>
            </a:extLst>
          </p:cNvPr>
          <p:cNvSpPr/>
          <p:nvPr/>
        </p:nvSpPr>
        <p:spPr>
          <a:xfrm>
            <a:off x="9313424" y="4096326"/>
            <a:ext cx="380469" cy="207335"/>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pic>
        <p:nvPicPr>
          <p:cNvPr id="8" name="Picture 7">
            <a:extLst>
              <a:ext uri="{FF2B5EF4-FFF2-40B4-BE49-F238E27FC236}">
                <a16:creationId xmlns:a16="http://schemas.microsoft.com/office/drawing/2014/main" id="{36F33A7E-F74B-228C-F6BE-027AEAA4488B}"/>
              </a:ext>
            </a:extLst>
          </p:cNvPr>
          <p:cNvPicPr>
            <a:picLocks noChangeAspect="1"/>
          </p:cNvPicPr>
          <p:nvPr/>
        </p:nvPicPr>
        <p:blipFill>
          <a:blip r:embed="rId3"/>
          <a:stretch>
            <a:fillRect/>
          </a:stretch>
        </p:blipFill>
        <p:spPr>
          <a:xfrm>
            <a:off x="8768465" y="1563522"/>
            <a:ext cx="1601315" cy="1103710"/>
          </a:xfrm>
          <a:prstGeom prst="rect">
            <a:avLst/>
          </a:prstGeom>
        </p:spPr>
      </p:pic>
      <p:pic>
        <p:nvPicPr>
          <p:cNvPr id="11" name="Picture 10">
            <a:extLst>
              <a:ext uri="{FF2B5EF4-FFF2-40B4-BE49-F238E27FC236}">
                <a16:creationId xmlns:a16="http://schemas.microsoft.com/office/drawing/2014/main" id="{36F7A762-60A3-F9D9-F710-4B12CFA0F32E}"/>
              </a:ext>
            </a:extLst>
          </p:cNvPr>
          <p:cNvPicPr>
            <a:picLocks noChangeAspect="1"/>
          </p:cNvPicPr>
          <p:nvPr/>
        </p:nvPicPr>
        <p:blipFill>
          <a:blip r:embed="rId4"/>
          <a:stretch>
            <a:fillRect/>
          </a:stretch>
        </p:blipFill>
        <p:spPr>
          <a:xfrm>
            <a:off x="4880602" y="1577696"/>
            <a:ext cx="1590092" cy="1073780"/>
          </a:xfrm>
          <a:prstGeom prst="rect">
            <a:avLst/>
          </a:prstGeom>
        </p:spPr>
      </p:pic>
      <p:pic>
        <p:nvPicPr>
          <p:cNvPr id="4" name="Picture 3">
            <a:extLst>
              <a:ext uri="{FF2B5EF4-FFF2-40B4-BE49-F238E27FC236}">
                <a16:creationId xmlns:a16="http://schemas.microsoft.com/office/drawing/2014/main" id="{71C0EEE1-3E36-C954-A717-A1FEEACD791D}"/>
              </a:ext>
            </a:extLst>
          </p:cNvPr>
          <p:cNvPicPr>
            <a:picLocks noChangeAspect="1"/>
          </p:cNvPicPr>
          <p:nvPr/>
        </p:nvPicPr>
        <p:blipFill>
          <a:blip r:embed="rId5"/>
          <a:stretch>
            <a:fillRect/>
          </a:stretch>
        </p:blipFill>
        <p:spPr>
          <a:xfrm>
            <a:off x="1123699" y="1618423"/>
            <a:ext cx="1644261" cy="992326"/>
          </a:xfrm>
          <a:prstGeom prst="rect">
            <a:avLst/>
          </a:prstGeom>
        </p:spPr>
      </p:pic>
    </p:spTree>
    <p:extLst>
      <p:ext uri="{BB962C8B-B14F-4D97-AF65-F5344CB8AC3E}">
        <p14:creationId xmlns:p14="http://schemas.microsoft.com/office/powerpoint/2010/main" val="120640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E3DA-8D86-4B81-BFDF-4C0FA3212B27}"/>
              </a:ext>
            </a:extLst>
          </p:cNvPr>
          <p:cNvSpPr>
            <a:spLocks noGrp="1"/>
          </p:cNvSpPr>
          <p:nvPr>
            <p:ph type="title"/>
          </p:nvPr>
        </p:nvSpPr>
        <p:spPr/>
        <p:txBody>
          <a:bodyPr/>
          <a:lstStyle/>
          <a:p>
            <a:r>
              <a:rPr lang="en-US" b="1" dirty="0"/>
              <a:t>Ideal Combination</a:t>
            </a:r>
          </a:p>
        </p:txBody>
      </p:sp>
      <p:sp>
        <p:nvSpPr>
          <p:cNvPr id="3" name="Content Placeholder 2">
            <a:extLst>
              <a:ext uri="{FF2B5EF4-FFF2-40B4-BE49-F238E27FC236}">
                <a16:creationId xmlns:a16="http://schemas.microsoft.com/office/drawing/2014/main" id="{2328176F-CBCD-4D74-A8EB-5544998A1405}"/>
              </a:ext>
            </a:extLst>
          </p:cNvPr>
          <p:cNvSpPr>
            <a:spLocks noGrp="1"/>
          </p:cNvSpPr>
          <p:nvPr>
            <p:ph sz="half" idx="1"/>
          </p:nvPr>
        </p:nvSpPr>
        <p:spPr>
          <a:xfrm>
            <a:off x="601820" y="1510730"/>
            <a:ext cx="3865249" cy="4678738"/>
          </a:xfrm>
        </p:spPr>
        <p:txBody>
          <a:bodyPr>
            <a:normAutofit/>
          </a:bodyPr>
          <a:lstStyle/>
          <a:p>
            <a:r>
              <a:rPr lang="en-US" sz="2400" dirty="0"/>
              <a:t>Oral</a:t>
            </a:r>
          </a:p>
          <a:p>
            <a:r>
              <a:rPr lang="en-US" sz="2400" dirty="0"/>
              <a:t>Well-tolerated and safe</a:t>
            </a:r>
          </a:p>
          <a:p>
            <a:r>
              <a:rPr lang="en-US" sz="2400" dirty="0"/>
              <a:t>Synergistic</a:t>
            </a:r>
          </a:p>
          <a:p>
            <a:pPr lvl="1"/>
            <a:r>
              <a:rPr lang="en-US" sz="2200" dirty="0"/>
              <a:t>Improves histopathology</a:t>
            </a:r>
          </a:p>
          <a:p>
            <a:pPr lvl="1"/>
            <a:r>
              <a:rPr lang="en-US" sz="2200" dirty="0"/>
              <a:t>Improves extrahepatic metabolic profiles</a:t>
            </a:r>
          </a:p>
          <a:p>
            <a:r>
              <a:rPr lang="en-US" sz="2400" dirty="0"/>
              <a:t>Enhances long-term outcomes</a:t>
            </a:r>
          </a:p>
        </p:txBody>
      </p:sp>
      <p:graphicFrame>
        <p:nvGraphicFramePr>
          <p:cNvPr id="4" name="Content Placeholder 3">
            <a:extLst>
              <a:ext uri="{FF2B5EF4-FFF2-40B4-BE49-F238E27FC236}">
                <a16:creationId xmlns:a16="http://schemas.microsoft.com/office/drawing/2014/main" id="{AEC7A99A-5CE5-4CF9-A0E6-20A880FA0ADA}"/>
              </a:ext>
            </a:extLst>
          </p:cNvPr>
          <p:cNvGraphicFramePr>
            <a:graphicFrameLocks/>
          </p:cNvGraphicFramePr>
          <p:nvPr>
            <p:extLst>
              <p:ext uri="{D42A27DB-BD31-4B8C-83A1-F6EECF244321}">
                <p14:modId xmlns:p14="http://schemas.microsoft.com/office/powerpoint/2010/main" val="2930419200"/>
              </p:ext>
            </p:extLst>
          </p:nvPr>
        </p:nvGraphicFramePr>
        <p:xfrm>
          <a:off x="2662085" y="1430594"/>
          <a:ext cx="9112404" cy="474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11">
            <a:extLst>
              <a:ext uri="{FF2B5EF4-FFF2-40B4-BE49-F238E27FC236}">
                <a16:creationId xmlns:a16="http://schemas.microsoft.com/office/drawing/2014/main" id="{38873819-5D87-8BFB-7ACF-85C2F39E1D40}"/>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Dufour. Gut. 2020;69:1877</a:t>
            </a:r>
            <a:r>
              <a:rPr lang="en-US" altLang="en-US" sz="120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040746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4EF9407-E16E-3870-F3F4-BDA0FC2A74A7}"/>
              </a:ext>
            </a:extLst>
          </p:cNvPr>
          <p:cNvSpPr txBox="1"/>
          <p:nvPr/>
        </p:nvSpPr>
        <p:spPr bwMode="auto">
          <a:xfrm>
            <a:off x="604675" y="1253081"/>
            <a:ext cx="11174574" cy="507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90000"/>
              </a:lnSpc>
              <a:spcBef>
                <a:spcPts val="1000"/>
              </a:spcBef>
              <a:spcAft>
                <a:spcPts val="4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Open-label phase II trial to assess safety and tolerability of semaglutide with cilofexor and/or firsocostat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patients with MASH</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ts val="4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and tolerability (AEs, labs, vital signs, ECG, and physical examinations)</a:t>
            </a:r>
          </a:p>
          <a:p>
            <a:pPr marL="285750" marR="0" lvl="0" indent="-285750" algn="l" defTabSz="914400" rtl="0" eaLnBrk="0" fontAlgn="base" latinLnBrk="0" hangingPunct="0">
              <a:lnSpc>
                <a:spcPct val="90000"/>
              </a:lnSpc>
              <a:spcBef>
                <a:spcPts val="1000"/>
              </a:spcBef>
              <a:spcAft>
                <a:spcPts val="4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efficacy endpoints exploratory (ie, changes from BL at Wk 24 in liver steatosis, changes in liver biochemistry)</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Semaglutide + Firsocostat + Cilofexor: Study Design</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666968" y="2867348"/>
            <a:ext cx="2864281"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Histologically confirmed MASH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MASH CRN F2-F3 fibrosis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equivalent) 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 diagnosis of MASLD,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MRI-PDFF ≥10%, liver stiffness by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VCTE ≥7.0 kPa, and FibroTest &lt;0.75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108)</a:t>
            </a: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flipH="1" flipV="1">
            <a:off x="3770881" y="2642336"/>
            <a:ext cx="276205" cy="690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3E1E8BB9-0443-8E08-0E89-2CC2041706EC}"/>
              </a:ext>
            </a:extLst>
          </p:cNvPr>
          <p:cNvSpPr txBox="1"/>
          <p:nvPr/>
        </p:nvSpPr>
        <p:spPr bwMode="auto">
          <a:xfrm>
            <a:off x="2753289" y="1867397"/>
            <a:ext cx="2304482"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 stratified </a:t>
            </a:r>
          </a:p>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diabetes mellitus (1:1:1:1:1) </a:t>
            </a:r>
          </a:p>
        </p:txBody>
      </p:sp>
      <p:sp>
        <p:nvSpPr>
          <p:cNvPr id="5" name="Text Box 15">
            <a:extLst>
              <a:ext uri="{FF2B5EF4-FFF2-40B4-BE49-F238E27FC236}">
                <a16:creationId xmlns:a16="http://schemas.microsoft.com/office/drawing/2014/main" id="{B5129CC7-86EF-C62A-9030-EAD7E807627E}"/>
              </a:ext>
            </a:extLst>
          </p:cNvPr>
          <p:cNvSpPr txBox="1">
            <a:spLocks noChangeArrowheads="1"/>
          </p:cNvSpPr>
          <p:nvPr/>
        </p:nvSpPr>
        <p:spPr bwMode="auto">
          <a:xfrm>
            <a:off x="426003" y="63849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Alkhouri. J Hepatol. 2022;77:607.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FF3FDFA9-3AC5-A322-E723-1CE4EE29ADFE}"/>
              </a:ext>
            </a:extLst>
          </p:cNvPr>
          <p:cNvSpPr/>
          <p:nvPr/>
        </p:nvSpPr>
        <p:spPr bwMode="auto">
          <a:xfrm>
            <a:off x="4370892" y="2820809"/>
            <a:ext cx="6278057" cy="30152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SEMA</a:t>
            </a:r>
          </a:p>
        </p:txBody>
      </p:sp>
      <p:grpSp>
        <p:nvGrpSpPr>
          <p:cNvPr id="23" name="Group 22">
            <a:extLst>
              <a:ext uri="{FF2B5EF4-FFF2-40B4-BE49-F238E27FC236}">
                <a16:creationId xmlns:a16="http://schemas.microsoft.com/office/drawing/2014/main" id="{A1E9E025-647B-7307-5523-C926AF2021CD}"/>
              </a:ext>
            </a:extLst>
          </p:cNvPr>
          <p:cNvGrpSpPr/>
          <p:nvPr/>
        </p:nvGrpSpPr>
        <p:grpSpPr>
          <a:xfrm>
            <a:off x="4370892" y="3173546"/>
            <a:ext cx="6278058" cy="301520"/>
            <a:chOff x="4370892" y="3563658"/>
            <a:chExt cx="6278058" cy="301520"/>
          </a:xfrm>
        </p:grpSpPr>
        <p:sp>
          <p:nvSpPr>
            <p:cNvPr id="3" name="Rectangle 2">
              <a:extLst>
                <a:ext uri="{FF2B5EF4-FFF2-40B4-BE49-F238E27FC236}">
                  <a16:creationId xmlns:a16="http://schemas.microsoft.com/office/drawing/2014/main" id="{9274DE63-8A56-CF1C-2F91-2ED6F387EC55}"/>
                </a:ext>
              </a:extLst>
            </p:cNvPr>
            <p:cNvSpPr/>
            <p:nvPr/>
          </p:nvSpPr>
          <p:spPr bwMode="auto">
            <a:xfrm>
              <a:off x="4370892" y="3563658"/>
              <a:ext cx="3058608" cy="30152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SEMA</a:t>
              </a:r>
            </a:p>
          </p:txBody>
        </p:sp>
        <p:sp>
          <p:nvSpPr>
            <p:cNvPr id="6" name="Rectangle 5">
              <a:extLst>
                <a:ext uri="{FF2B5EF4-FFF2-40B4-BE49-F238E27FC236}">
                  <a16:creationId xmlns:a16="http://schemas.microsoft.com/office/drawing/2014/main" id="{80AEF6E6-970B-4E72-1DD2-8E276D6DAB80}"/>
                </a:ext>
              </a:extLst>
            </p:cNvPr>
            <p:cNvSpPr/>
            <p:nvPr/>
          </p:nvSpPr>
          <p:spPr bwMode="auto">
            <a:xfrm>
              <a:off x="7406482" y="3563658"/>
              <a:ext cx="3242468" cy="301520"/>
            </a:xfrm>
            <a:prstGeom prst="rect">
              <a:avLst/>
            </a:prstGeom>
            <a:solidFill>
              <a:schemeClr val="accent3"/>
            </a:solidFill>
            <a:ln w="0">
              <a:noFill/>
              <a:miter lim="800000"/>
              <a:headEnd/>
              <a:tailEnd/>
            </a:ln>
          </p:spPr>
          <p:txBody>
            <a:bodyPr rtlCol="0" anchor="b"/>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FIR 20 mg</a:t>
              </a:r>
            </a:p>
          </p:txBody>
        </p:sp>
      </p:grpSp>
      <p:grpSp>
        <p:nvGrpSpPr>
          <p:cNvPr id="22" name="Group 21">
            <a:extLst>
              <a:ext uri="{FF2B5EF4-FFF2-40B4-BE49-F238E27FC236}">
                <a16:creationId xmlns:a16="http://schemas.microsoft.com/office/drawing/2014/main" id="{F8D01878-7E83-CA32-76D3-ABE28335B749}"/>
              </a:ext>
            </a:extLst>
          </p:cNvPr>
          <p:cNvGrpSpPr/>
          <p:nvPr/>
        </p:nvGrpSpPr>
        <p:grpSpPr>
          <a:xfrm>
            <a:off x="4370893" y="3526283"/>
            <a:ext cx="6278057" cy="301520"/>
            <a:chOff x="4370893" y="3908230"/>
            <a:chExt cx="6278057" cy="301520"/>
          </a:xfrm>
        </p:grpSpPr>
        <p:sp>
          <p:nvSpPr>
            <p:cNvPr id="8" name="Rectangle 7">
              <a:extLst>
                <a:ext uri="{FF2B5EF4-FFF2-40B4-BE49-F238E27FC236}">
                  <a16:creationId xmlns:a16="http://schemas.microsoft.com/office/drawing/2014/main" id="{09444E75-798B-BE4A-D7C0-10E598DE1A0F}"/>
                </a:ext>
              </a:extLst>
            </p:cNvPr>
            <p:cNvSpPr/>
            <p:nvPr/>
          </p:nvSpPr>
          <p:spPr bwMode="auto">
            <a:xfrm>
              <a:off x="4370893" y="3908230"/>
              <a:ext cx="3106232" cy="30152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SEMA</a:t>
              </a:r>
            </a:p>
          </p:txBody>
        </p:sp>
        <p:sp>
          <p:nvSpPr>
            <p:cNvPr id="9" name="Rectangle 8">
              <a:extLst>
                <a:ext uri="{FF2B5EF4-FFF2-40B4-BE49-F238E27FC236}">
                  <a16:creationId xmlns:a16="http://schemas.microsoft.com/office/drawing/2014/main" id="{25DB56FD-61F1-A508-F1EE-4E92EC6F304F}"/>
                </a:ext>
              </a:extLst>
            </p:cNvPr>
            <p:cNvSpPr/>
            <p:nvPr/>
          </p:nvSpPr>
          <p:spPr bwMode="auto">
            <a:xfrm>
              <a:off x="7477125" y="3908230"/>
              <a:ext cx="3171825" cy="301520"/>
            </a:xfrm>
            <a:prstGeom prst="rect">
              <a:avLst/>
            </a:prstGeom>
            <a:solidFill>
              <a:schemeClr val="accent2"/>
            </a:solidFill>
            <a:ln w="0">
              <a:noFill/>
              <a:miter lim="800000"/>
              <a:headEnd/>
              <a:tailEnd/>
            </a:ln>
          </p:spPr>
          <p:txBody>
            <a:bodyPr rtlCol="0" anchor="b"/>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CILO 30 mg</a:t>
              </a:r>
            </a:p>
          </p:txBody>
        </p:sp>
      </p:grpSp>
      <p:grpSp>
        <p:nvGrpSpPr>
          <p:cNvPr id="21" name="Group 20">
            <a:extLst>
              <a:ext uri="{FF2B5EF4-FFF2-40B4-BE49-F238E27FC236}">
                <a16:creationId xmlns:a16="http://schemas.microsoft.com/office/drawing/2014/main" id="{8FFA6276-CF53-B5C4-6C2A-D5EBB913B611}"/>
              </a:ext>
            </a:extLst>
          </p:cNvPr>
          <p:cNvGrpSpPr/>
          <p:nvPr/>
        </p:nvGrpSpPr>
        <p:grpSpPr>
          <a:xfrm>
            <a:off x="4370893" y="3879020"/>
            <a:ext cx="6278057" cy="301520"/>
            <a:chOff x="4370893" y="4252802"/>
            <a:chExt cx="6278057" cy="301520"/>
          </a:xfrm>
        </p:grpSpPr>
        <p:sp>
          <p:nvSpPr>
            <p:cNvPr id="10" name="Rectangle 9">
              <a:extLst>
                <a:ext uri="{FF2B5EF4-FFF2-40B4-BE49-F238E27FC236}">
                  <a16:creationId xmlns:a16="http://schemas.microsoft.com/office/drawing/2014/main" id="{DD20884B-71B0-76F9-BB9E-9976BCBB6C34}"/>
                </a:ext>
              </a:extLst>
            </p:cNvPr>
            <p:cNvSpPr/>
            <p:nvPr/>
          </p:nvSpPr>
          <p:spPr bwMode="auto">
            <a:xfrm>
              <a:off x="4370893" y="4252802"/>
              <a:ext cx="3106232" cy="30152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SEMA</a:t>
              </a:r>
            </a:p>
          </p:txBody>
        </p:sp>
        <p:sp>
          <p:nvSpPr>
            <p:cNvPr id="11" name="Rectangle 10">
              <a:extLst>
                <a:ext uri="{FF2B5EF4-FFF2-40B4-BE49-F238E27FC236}">
                  <a16:creationId xmlns:a16="http://schemas.microsoft.com/office/drawing/2014/main" id="{F0CC35D4-2509-39CE-163A-8826AF9969C8}"/>
                </a:ext>
              </a:extLst>
            </p:cNvPr>
            <p:cNvSpPr/>
            <p:nvPr/>
          </p:nvSpPr>
          <p:spPr bwMode="auto">
            <a:xfrm>
              <a:off x="7477125" y="4252802"/>
              <a:ext cx="3171825" cy="301520"/>
            </a:xfrm>
            <a:prstGeom prst="rect">
              <a:avLst/>
            </a:prstGeom>
            <a:solidFill>
              <a:schemeClr val="accent4"/>
            </a:solidFill>
            <a:ln w="0">
              <a:noFill/>
              <a:miter lim="800000"/>
              <a:headEnd/>
              <a:tailEnd/>
            </a:ln>
          </p:spPr>
          <p:txBody>
            <a:bodyPr rtlCol="0" anchor="b"/>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CILO 100 mg</a:t>
              </a:r>
            </a:p>
          </p:txBody>
        </p:sp>
      </p:grpSp>
      <p:grpSp>
        <p:nvGrpSpPr>
          <p:cNvPr id="20" name="Group 19">
            <a:extLst>
              <a:ext uri="{FF2B5EF4-FFF2-40B4-BE49-F238E27FC236}">
                <a16:creationId xmlns:a16="http://schemas.microsoft.com/office/drawing/2014/main" id="{A5CE773D-F3A3-A22C-3960-986050741B8D}"/>
              </a:ext>
            </a:extLst>
          </p:cNvPr>
          <p:cNvGrpSpPr/>
          <p:nvPr/>
        </p:nvGrpSpPr>
        <p:grpSpPr>
          <a:xfrm>
            <a:off x="4370893" y="4231756"/>
            <a:ext cx="6278058" cy="301520"/>
            <a:chOff x="4370893" y="4636304"/>
            <a:chExt cx="6278058" cy="301520"/>
          </a:xfrm>
        </p:grpSpPr>
        <p:sp>
          <p:nvSpPr>
            <p:cNvPr id="17" name="Rectangle 16">
              <a:extLst>
                <a:ext uri="{FF2B5EF4-FFF2-40B4-BE49-F238E27FC236}">
                  <a16:creationId xmlns:a16="http://schemas.microsoft.com/office/drawing/2014/main" id="{DBE48D23-99CF-9F69-1C20-BE782F63CC1E}"/>
                </a:ext>
              </a:extLst>
            </p:cNvPr>
            <p:cNvSpPr/>
            <p:nvPr/>
          </p:nvSpPr>
          <p:spPr bwMode="auto">
            <a:xfrm>
              <a:off x="4370893" y="4636304"/>
              <a:ext cx="1763207" cy="30152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SEM</a:t>
              </a:r>
              <a:r>
                <a:rPr lang="en-US" b="1" dirty="0">
                  <a:solidFill>
                    <a:srgbClr val="FFFFFF"/>
                  </a:solidFill>
                  <a:latin typeface="Calibri" panose="020F0502020204030204" pitchFamily="34" charset="0"/>
                  <a:cs typeface="Arial" panose="020B0604020202020204" pitchFamily="34" charset="0"/>
                </a:rPr>
                <a:t>A</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16475D9E-B31E-FE7D-2240-1AAF4344B967}"/>
                </a:ext>
              </a:extLst>
            </p:cNvPr>
            <p:cNvSpPr/>
            <p:nvPr/>
          </p:nvSpPr>
          <p:spPr bwMode="auto">
            <a:xfrm>
              <a:off x="6134101" y="4636304"/>
              <a:ext cx="2495549" cy="301520"/>
            </a:xfrm>
            <a:prstGeom prst="rect">
              <a:avLst/>
            </a:prstGeom>
            <a:solidFill>
              <a:schemeClr val="accent3"/>
            </a:solidFill>
            <a:ln w="0">
              <a:noFill/>
              <a:miter lim="800000"/>
              <a:headEnd/>
              <a:tailEnd/>
            </a:ln>
          </p:spPr>
          <p:txBody>
            <a:bodyPr rtlCol="0" anchor="b"/>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FIR 20 mg</a:t>
              </a:r>
            </a:p>
          </p:txBody>
        </p:sp>
        <p:sp>
          <p:nvSpPr>
            <p:cNvPr id="19" name="Rectangle 18">
              <a:extLst>
                <a:ext uri="{FF2B5EF4-FFF2-40B4-BE49-F238E27FC236}">
                  <a16:creationId xmlns:a16="http://schemas.microsoft.com/office/drawing/2014/main" id="{C8322575-4811-91C3-89D5-33F28911EC72}"/>
                </a:ext>
              </a:extLst>
            </p:cNvPr>
            <p:cNvSpPr/>
            <p:nvPr/>
          </p:nvSpPr>
          <p:spPr bwMode="auto">
            <a:xfrm>
              <a:off x="8601077" y="4636304"/>
              <a:ext cx="2047874" cy="301520"/>
            </a:xfrm>
            <a:prstGeom prst="rect">
              <a:avLst/>
            </a:prstGeom>
            <a:solidFill>
              <a:schemeClr val="accent2"/>
            </a:solidFill>
            <a:ln w="0">
              <a:noFill/>
              <a:miter lim="800000"/>
              <a:headEnd/>
              <a:tailEnd/>
            </a:ln>
          </p:spPr>
          <p:txBody>
            <a:bodyPr rtlCol="0" anchor="b"/>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CILO 30 mg</a:t>
              </a:r>
            </a:p>
          </p:txBody>
        </p:sp>
      </p:grpSp>
      <p:cxnSp>
        <p:nvCxnSpPr>
          <p:cNvPr id="27" name="Straight Connector 26">
            <a:extLst>
              <a:ext uri="{FF2B5EF4-FFF2-40B4-BE49-F238E27FC236}">
                <a16:creationId xmlns:a16="http://schemas.microsoft.com/office/drawing/2014/main" id="{351554BD-C8FC-037F-D983-9A3594CE5ECB}"/>
              </a:ext>
            </a:extLst>
          </p:cNvPr>
          <p:cNvCxnSpPr/>
          <p:nvPr/>
        </p:nvCxnSpPr>
        <p:spPr bwMode="auto">
          <a:xfrm>
            <a:off x="4361366" y="2732590"/>
            <a:ext cx="629107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6DDFB48-FA85-FE35-FE11-0B373EEA2664}"/>
              </a:ext>
            </a:extLst>
          </p:cNvPr>
          <p:cNvCxnSpPr/>
          <p:nvPr/>
        </p:nvCxnSpPr>
        <p:spPr bwMode="auto">
          <a:xfrm>
            <a:off x="4370892" y="2627815"/>
            <a:ext cx="0" cy="10477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054A67E-5BB1-6631-3F3B-2FB95F066DCE}"/>
              </a:ext>
            </a:extLst>
          </p:cNvPr>
          <p:cNvCxnSpPr/>
          <p:nvPr/>
        </p:nvCxnSpPr>
        <p:spPr bwMode="auto">
          <a:xfrm>
            <a:off x="5432637" y="2627815"/>
            <a:ext cx="0" cy="104775"/>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DE41A79-248A-6387-5230-E739C919FE75}"/>
              </a:ext>
            </a:extLst>
          </p:cNvPr>
          <p:cNvCxnSpPr/>
          <p:nvPr/>
        </p:nvCxnSpPr>
        <p:spPr bwMode="auto">
          <a:xfrm>
            <a:off x="6481379" y="2627815"/>
            <a:ext cx="0" cy="104775"/>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4340AE3-103E-AFBD-9F53-B0D88AB609EF}"/>
              </a:ext>
            </a:extLst>
          </p:cNvPr>
          <p:cNvCxnSpPr/>
          <p:nvPr/>
        </p:nvCxnSpPr>
        <p:spPr bwMode="auto">
          <a:xfrm>
            <a:off x="7521455" y="2627815"/>
            <a:ext cx="0" cy="104775"/>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9A41A94-DD3E-187E-0CD5-580DB9B5BCDB}"/>
              </a:ext>
            </a:extLst>
          </p:cNvPr>
          <p:cNvCxnSpPr/>
          <p:nvPr/>
        </p:nvCxnSpPr>
        <p:spPr bwMode="auto">
          <a:xfrm>
            <a:off x="8565864" y="2627815"/>
            <a:ext cx="0" cy="10477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D685EE6-7BF2-40C1-4FDD-05B92402941F}"/>
              </a:ext>
            </a:extLst>
          </p:cNvPr>
          <p:cNvCxnSpPr/>
          <p:nvPr/>
        </p:nvCxnSpPr>
        <p:spPr bwMode="auto">
          <a:xfrm>
            <a:off x="10641682" y="2627815"/>
            <a:ext cx="0" cy="104775"/>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6743708D-5D72-2BA7-FB14-2FD37C096790}"/>
              </a:ext>
            </a:extLst>
          </p:cNvPr>
          <p:cNvSpPr txBox="1"/>
          <p:nvPr/>
        </p:nvSpPr>
        <p:spPr bwMode="auto">
          <a:xfrm>
            <a:off x="4229639" y="2328387"/>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 name="TextBox 35">
            <a:extLst>
              <a:ext uri="{FF2B5EF4-FFF2-40B4-BE49-F238E27FC236}">
                <a16:creationId xmlns:a16="http://schemas.microsoft.com/office/drawing/2014/main" id="{9FA84470-056C-BD8F-7BE2-8774697CA83A}"/>
              </a:ext>
            </a:extLst>
          </p:cNvPr>
          <p:cNvSpPr txBox="1"/>
          <p:nvPr/>
        </p:nvSpPr>
        <p:spPr bwMode="auto">
          <a:xfrm>
            <a:off x="4832444" y="2328387"/>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7" name="TextBox 36">
            <a:extLst>
              <a:ext uri="{FF2B5EF4-FFF2-40B4-BE49-F238E27FC236}">
                <a16:creationId xmlns:a16="http://schemas.microsoft.com/office/drawing/2014/main" id="{7347DE5D-BED2-62CA-5F36-36928193569B}"/>
              </a:ext>
            </a:extLst>
          </p:cNvPr>
          <p:cNvSpPr txBox="1"/>
          <p:nvPr/>
        </p:nvSpPr>
        <p:spPr bwMode="auto">
          <a:xfrm>
            <a:off x="5885521" y="2328387"/>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8" name="TextBox 37">
            <a:extLst>
              <a:ext uri="{FF2B5EF4-FFF2-40B4-BE49-F238E27FC236}">
                <a16:creationId xmlns:a16="http://schemas.microsoft.com/office/drawing/2014/main" id="{CED2D198-5537-AE68-B75A-886C67F58EE7}"/>
              </a:ext>
            </a:extLst>
          </p:cNvPr>
          <p:cNvSpPr txBox="1"/>
          <p:nvPr/>
        </p:nvSpPr>
        <p:spPr bwMode="auto">
          <a:xfrm>
            <a:off x="6934264" y="2328387"/>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9" name="TextBox 38">
            <a:extLst>
              <a:ext uri="{FF2B5EF4-FFF2-40B4-BE49-F238E27FC236}">
                <a16:creationId xmlns:a16="http://schemas.microsoft.com/office/drawing/2014/main" id="{FD349307-8F28-672A-02A0-42426FBA6CE3}"/>
              </a:ext>
            </a:extLst>
          </p:cNvPr>
          <p:cNvSpPr txBox="1"/>
          <p:nvPr/>
        </p:nvSpPr>
        <p:spPr bwMode="auto">
          <a:xfrm>
            <a:off x="7965672" y="2328387"/>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40" name="TextBox 39">
            <a:extLst>
              <a:ext uri="{FF2B5EF4-FFF2-40B4-BE49-F238E27FC236}">
                <a16:creationId xmlns:a16="http://schemas.microsoft.com/office/drawing/2014/main" id="{3EEFC734-4090-43C0-7032-B1742082C5E4}"/>
              </a:ext>
            </a:extLst>
          </p:cNvPr>
          <p:cNvSpPr txBox="1"/>
          <p:nvPr/>
        </p:nvSpPr>
        <p:spPr bwMode="auto">
          <a:xfrm>
            <a:off x="10058824" y="2328387"/>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3" name="TextBox 42">
            <a:extLst>
              <a:ext uri="{FF2B5EF4-FFF2-40B4-BE49-F238E27FC236}">
                <a16:creationId xmlns:a16="http://schemas.microsoft.com/office/drawing/2014/main" id="{DCFDA120-FE75-6DD4-A639-05C044D18B54}"/>
              </a:ext>
            </a:extLst>
          </p:cNvPr>
          <p:cNvSpPr txBox="1"/>
          <p:nvPr/>
        </p:nvSpPr>
        <p:spPr bwMode="auto">
          <a:xfrm>
            <a:off x="4465742" y="4590961"/>
            <a:ext cx="62780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0.24 mg  </a:t>
            </a:r>
            <a:r>
              <a:rPr kumimoji="0" lang="en-US" sz="1800" b="1"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Wingdings 3" panose="05040102010807070707" pitchFamily="18" charset="2"/>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3" panose="05040102010807070707" pitchFamily="18" charset="2"/>
              </a:rPr>
              <a:t> 0.5 mg </a:t>
            </a:r>
            <a:r>
              <a:rPr kumimoji="0" lang="en-US" sz="1800" b="1"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Wingdings 3" panose="05040102010807070707" pitchFamily="18" charset="2"/>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3" panose="05040102010807070707" pitchFamily="18" charset="2"/>
              </a:rPr>
              <a:t>    1 mg   </a:t>
            </a:r>
            <a:r>
              <a:rPr kumimoji="0" lang="en-US" sz="1800" b="1"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Wingdings 3" panose="05040102010807070707" pitchFamily="18" charset="2"/>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3" panose="05040102010807070707" pitchFamily="18" charset="2"/>
              </a:rPr>
              <a:t>   1.7 mg </a:t>
            </a:r>
            <a:r>
              <a:rPr kumimoji="0" lang="en-US" sz="1800" b="1"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Wingdings 3" panose="05040102010807070707" pitchFamily="18" charset="2"/>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3" panose="05040102010807070707" pitchFamily="18" charset="2"/>
              </a:rPr>
              <a:t>            2.4 mg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44" name="TextBox 43">
            <a:extLst>
              <a:ext uri="{FF2B5EF4-FFF2-40B4-BE49-F238E27FC236}">
                <a16:creationId xmlns:a16="http://schemas.microsoft.com/office/drawing/2014/main" id="{72357CCA-55BF-AA1B-2BC4-18ECECBB280C}"/>
              </a:ext>
            </a:extLst>
          </p:cNvPr>
          <p:cNvSpPr txBox="1"/>
          <p:nvPr/>
        </p:nvSpPr>
        <p:spPr bwMode="auto">
          <a:xfrm>
            <a:off x="1031897" y="4590961"/>
            <a:ext cx="3209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SEMA QW dose escalation</a:t>
            </a:r>
          </a:p>
        </p:txBody>
      </p:sp>
      <p:sp>
        <p:nvSpPr>
          <p:cNvPr id="45" name="TextBox 44">
            <a:extLst>
              <a:ext uri="{FF2B5EF4-FFF2-40B4-BE49-F238E27FC236}">
                <a16:creationId xmlns:a16="http://schemas.microsoft.com/office/drawing/2014/main" id="{53E397C6-8FE3-0719-C81D-08BC1674EF6E}"/>
              </a:ext>
            </a:extLst>
          </p:cNvPr>
          <p:cNvSpPr txBox="1"/>
          <p:nvPr/>
        </p:nvSpPr>
        <p:spPr bwMode="auto">
          <a:xfrm>
            <a:off x="433474" y="4867344"/>
            <a:ext cx="3801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MRI-PDFF, MRE, CAP, and LS by VCTE</a:t>
            </a:r>
          </a:p>
        </p:txBody>
      </p:sp>
      <p:sp>
        <p:nvSpPr>
          <p:cNvPr id="46" name="Flowchart: Decision 45">
            <a:extLst>
              <a:ext uri="{FF2B5EF4-FFF2-40B4-BE49-F238E27FC236}">
                <a16:creationId xmlns:a16="http://schemas.microsoft.com/office/drawing/2014/main" id="{A3EF5961-3726-2CE0-3E73-2E77E29A4C4A}"/>
              </a:ext>
            </a:extLst>
          </p:cNvPr>
          <p:cNvSpPr/>
          <p:nvPr/>
        </p:nvSpPr>
        <p:spPr bwMode="auto">
          <a:xfrm>
            <a:off x="4334804" y="4940000"/>
            <a:ext cx="261875" cy="175456"/>
          </a:xfrm>
          <a:prstGeom prst="flowChartDecision">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Flowchart: Decision 46">
            <a:extLst>
              <a:ext uri="{FF2B5EF4-FFF2-40B4-BE49-F238E27FC236}">
                <a16:creationId xmlns:a16="http://schemas.microsoft.com/office/drawing/2014/main" id="{C60A4FE0-5126-6B12-D026-7435A4B05484}"/>
              </a:ext>
            </a:extLst>
          </p:cNvPr>
          <p:cNvSpPr/>
          <p:nvPr/>
        </p:nvSpPr>
        <p:spPr bwMode="auto">
          <a:xfrm>
            <a:off x="7363754" y="4940000"/>
            <a:ext cx="261875" cy="175456"/>
          </a:xfrm>
          <a:prstGeom prst="flowChartDecision">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Flowchart: Decision 47">
            <a:extLst>
              <a:ext uri="{FF2B5EF4-FFF2-40B4-BE49-F238E27FC236}">
                <a16:creationId xmlns:a16="http://schemas.microsoft.com/office/drawing/2014/main" id="{848019F9-F769-94E0-244F-D07F00085A29}"/>
              </a:ext>
            </a:extLst>
          </p:cNvPr>
          <p:cNvSpPr/>
          <p:nvPr/>
        </p:nvSpPr>
        <p:spPr bwMode="auto">
          <a:xfrm>
            <a:off x="10468904" y="4940000"/>
            <a:ext cx="261875" cy="175456"/>
          </a:xfrm>
          <a:prstGeom prst="flowChartDecision">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TextBox 48">
            <a:extLst>
              <a:ext uri="{FF2B5EF4-FFF2-40B4-BE49-F238E27FC236}">
                <a16:creationId xmlns:a16="http://schemas.microsoft.com/office/drawing/2014/main" id="{6082907C-D158-AA3A-C347-35370D2E80AD}"/>
              </a:ext>
            </a:extLst>
          </p:cNvPr>
          <p:cNvSpPr txBox="1"/>
          <p:nvPr/>
        </p:nvSpPr>
        <p:spPr bwMode="auto">
          <a:xfrm>
            <a:off x="433474" y="5075423"/>
            <a:ext cx="3801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Serum biomarkers</a:t>
            </a:r>
          </a:p>
        </p:txBody>
      </p:sp>
      <p:sp>
        <p:nvSpPr>
          <p:cNvPr id="50" name="TextBox 49">
            <a:extLst>
              <a:ext uri="{FF2B5EF4-FFF2-40B4-BE49-F238E27FC236}">
                <a16:creationId xmlns:a16="http://schemas.microsoft.com/office/drawing/2014/main" id="{E3387005-3FFD-1777-B88B-523C0DF01D0E}"/>
              </a:ext>
            </a:extLst>
          </p:cNvPr>
          <p:cNvSpPr txBox="1"/>
          <p:nvPr/>
        </p:nvSpPr>
        <p:spPr bwMode="auto">
          <a:xfrm>
            <a:off x="4334804" y="2042637"/>
            <a:ext cx="6291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a:t>
            </a:r>
          </a:p>
        </p:txBody>
      </p:sp>
      <p:sp>
        <p:nvSpPr>
          <p:cNvPr id="51" name="TextBox 50">
            <a:extLst>
              <a:ext uri="{FF2B5EF4-FFF2-40B4-BE49-F238E27FC236}">
                <a16:creationId xmlns:a16="http://schemas.microsoft.com/office/drawing/2014/main" id="{5FB3E867-C67C-5A5D-1FEC-646548B42DFF}"/>
              </a:ext>
            </a:extLst>
          </p:cNvPr>
          <p:cNvSpPr txBox="1"/>
          <p:nvPr/>
        </p:nvSpPr>
        <p:spPr bwMode="auto">
          <a:xfrm>
            <a:off x="3337199" y="2738808"/>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21</a:t>
            </a:r>
          </a:p>
        </p:txBody>
      </p:sp>
      <p:cxnSp>
        <p:nvCxnSpPr>
          <p:cNvPr id="53" name="Straight Connector 52">
            <a:extLst>
              <a:ext uri="{FF2B5EF4-FFF2-40B4-BE49-F238E27FC236}">
                <a16:creationId xmlns:a16="http://schemas.microsoft.com/office/drawing/2014/main" id="{A8150DF6-AB03-280F-89C5-78FDD5429E66}"/>
              </a:ext>
            </a:extLst>
          </p:cNvPr>
          <p:cNvCxnSpPr>
            <a:cxnSpLocks/>
          </p:cNvCxnSpPr>
          <p:nvPr/>
        </p:nvCxnSpPr>
        <p:spPr bwMode="auto">
          <a:xfrm>
            <a:off x="3667125" y="3047299"/>
            <a:ext cx="562514" cy="0"/>
          </a:xfrm>
          <a:prstGeom prst="line">
            <a:avLst/>
          </a:prstGeom>
          <a:noFill/>
          <a:ln w="28575" cap="flat" cmpd="sng" algn="ctr">
            <a:solidFill>
              <a:schemeClr val="bg1"/>
            </a:solidFill>
            <a:prstDash val="solid"/>
            <a:round/>
            <a:headEnd type="none" w="med" len="med"/>
            <a:tailEnd type="triangle" w="med" len="med"/>
          </a:ln>
          <a:effectLst/>
        </p:spPr>
      </p:cxnSp>
      <p:sp>
        <p:nvSpPr>
          <p:cNvPr id="55" name="TextBox 54">
            <a:extLst>
              <a:ext uri="{FF2B5EF4-FFF2-40B4-BE49-F238E27FC236}">
                <a16:creationId xmlns:a16="http://schemas.microsoft.com/office/drawing/2014/main" id="{CB7DD4E9-18E8-F280-62FB-DC661A32D4A5}"/>
              </a:ext>
            </a:extLst>
          </p:cNvPr>
          <p:cNvSpPr txBox="1"/>
          <p:nvPr/>
        </p:nvSpPr>
        <p:spPr bwMode="auto">
          <a:xfrm>
            <a:off x="3337199" y="3100758"/>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22</a:t>
            </a:r>
          </a:p>
        </p:txBody>
      </p:sp>
      <p:cxnSp>
        <p:nvCxnSpPr>
          <p:cNvPr id="56" name="Straight Connector 55">
            <a:extLst>
              <a:ext uri="{FF2B5EF4-FFF2-40B4-BE49-F238E27FC236}">
                <a16:creationId xmlns:a16="http://schemas.microsoft.com/office/drawing/2014/main" id="{C0378F6C-C3D7-49B2-181F-1D71B7463929}"/>
              </a:ext>
            </a:extLst>
          </p:cNvPr>
          <p:cNvCxnSpPr>
            <a:cxnSpLocks/>
          </p:cNvCxnSpPr>
          <p:nvPr/>
        </p:nvCxnSpPr>
        <p:spPr bwMode="auto">
          <a:xfrm>
            <a:off x="3667125" y="3409249"/>
            <a:ext cx="562514" cy="0"/>
          </a:xfrm>
          <a:prstGeom prst="line">
            <a:avLst/>
          </a:prstGeom>
          <a:noFill/>
          <a:ln w="28575" cap="flat" cmpd="sng" algn="ctr">
            <a:solidFill>
              <a:schemeClr val="bg1"/>
            </a:solidFill>
            <a:prstDash val="solid"/>
            <a:round/>
            <a:headEnd type="none" w="med" len="med"/>
            <a:tailEnd type="triangle" w="med" len="med"/>
          </a:ln>
          <a:effectLst/>
        </p:spPr>
      </p:cxnSp>
      <p:sp>
        <p:nvSpPr>
          <p:cNvPr id="57" name="TextBox 56">
            <a:extLst>
              <a:ext uri="{FF2B5EF4-FFF2-40B4-BE49-F238E27FC236}">
                <a16:creationId xmlns:a16="http://schemas.microsoft.com/office/drawing/2014/main" id="{958A71D1-40F2-191D-A5C8-2CC7114AF1C3}"/>
              </a:ext>
            </a:extLst>
          </p:cNvPr>
          <p:cNvSpPr txBox="1"/>
          <p:nvPr/>
        </p:nvSpPr>
        <p:spPr bwMode="auto">
          <a:xfrm>
            <a:off x="3337199" y="3472233"/>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22</a:t>
            </a:r>
          </a:p>
        </p:txBody>
      </p:sp>
      <p:cxnSp>
        <p:nvCxnSpPr>
          <p:cNvPr id="58" name="Straight Connector 57">
            <a:extLst>
              <a:ext uri="{FF2B5EF4-FFF2-40B4-BE49-F238E27FC236}">
                <a16:creationId xmlns:a16="http://schemas.microsoft.com/office/drawing/2014/main" id="{2AD95FA5-EB7F-2452-94D2-FFFEA7C7731E}"/>
              </a:ext>
            </a:extLst>
          </p:cNvPr>
          <p:cNvCxnSpPr>
            <a:cxnSpLocks/>
          </p:cNvCxnSpPr>
          <p:nvPr/>
        </p:nvCxnSpPr>
        <p:spPr bwMode="auto">
          <a:xfrm>
            <a:off x="3667125" y="3780724"/>
            <a:ext cx="562514" cy="0"/>
          </a:xfrm>
          <a:prstGeom prst="line">
            <a:avLst/>
          </a:prstGeom>
          <a:noFill/>
          <a:ln w="28575" cap="flat" cmpd="sng" algn="ctr">
            <a:solidFill>
              <a:schemeClr val="bg1"/>
            </a:solidFill>
            <a:prstDash val="solid"/>
            <a:round/>
            <a:headEnd type="none" w="med" len="med"/>
            <a:tailEnd type="triangle" w="med" len="med"/>
          </a:ln>
          <a:effectLst/>
        </p:spPr>
      </p:cxnSp>
      <p:sp>
        <p:nvSpPr>
          <p:cNvPr id="59" name="TextBox 58">
            <a:extLst>
              <a:ext uri="{FF2B5EF4-FFF2-40B4-BE49-F238E27FC236}">
                <a16:creationId xmlns:a16="http://schemas.microsoft.com/office/drawing/2014/main" id="{CB146647-D852-7F5B-C67D-CF5EEF48449D}"/>
              </a:ext>
            </a:extLst>
          </p:cNvPr>
          <p:cNvSpPr txBox="1"/>
          <p:nvPr/>
        </p:nvSpPr>
        <p:spPr bwMode="auto">
          <a:xfrm>
            <a:off x="3337199" y="3805608"/>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22</a:t>
            </a:r>
          </a:p>
        </p:txBody>
      </p:sp>
      <p:cxnSp>
        <p:nvCxnSpPr>
          <p:cNvPr id="60" name="Straight Connector 59">
            <a:extLst>
              <a:ext uri="{FF2B5EF4-FFF2-40B4-BE49-F238E27FC236}">
                <a16:creationId xmlns:a16="http://schemas.microsoft.com/office/drawing/2014/main" id="{C80398A3-A89F-3663-FF61-CA74563EA21F}"/>
              </a:ext>
            </a:extLst>
          </p:cNvPr>
          <p:cNvCxnSpPr>
            <a:cxnSpLocks/>
          </p:cNvCxnSpPr>
          <p:nvPr/>
        </p:nvCxnSpPr>
        <p:spPr bwMode="auto">
          <a:xfrm>
            <a:off x="3667125" y="4114099"/>
            <a:ext cx="562514" cy="0"/>
          </a:xfrm>
          <a:prstGeom prst="line">
            <a:avLst/>
          </a:prstGeom>
          <a:noFill/>
          <a:ln w="28575" cap="flat" cmpd="sng" algn="ctr">
            <a:solidFill>
              <a:schemeClr val="bg1"/>
            </a:solidFill>
            <a:prstDash val="solid"/>
            <a:round/>
            <a:headEnd type="none" w="med" len="med"/>
            <a:tailEnd type="triangle" w="med" len="med"/>
          </a:ln>
          <a:effectLst/>
        </p:spPr>
      </p:cxnSp>
      <p:sp>
        <p:nvSpPr>
          <p:cNvPr id="61" name="TextBox 60">
            <a:extLst>
              <a:ext uri="{FF2B5EF4-FFF2-40B4-BE49-F238E27FC236}">
                <a16:creationId xmlns:a16="http://schemas.microsoft.com/office/drawing/2014/main" id="{F8E0564F-7396-F259-9C82-19FDFC54E5A2}"/>
              </a:ext>
            </a:extLst>
          </p:cNvPr>
          <p:cNvSpPr txBox="1"/>
          <p:nvPr/>
        </p:nvSpPr>
        <p:spPr bwMode="auto">
          <a:xfrm>
            <a:off x="3337199" y="4167558"/>
            <a:ext cx="1184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21</a:t>
            </a:r>
          </a:p>
        </p:txBody>
      </p:sp>
      <p:cxnSp>
        <p:nvCxnSpPr>
          <p:cNvPr id="62" name="Straight Connector 61">
            <a:extLst>
              <a:ext uri="{FF2B5EF4-FFF2-40B4-BE49-F238E27FC236}">
                <a16:creationId xmlns:a16="http://schemas.microsoft.com/office/drawing/2014/main" id="{9C93D4E2-7515-9E9C-E358-62952F619747}"/>
              </a:ext>
            </a:extLst>
          </p:cNvPr>
          <p:cNvCxnSpPr>
            <a:cxnSpLocks/>
          </p:cNvCxnSpPr>
          <p:nvPr/>
        </p:nvCxnSpPr>
        <p:spPr bwMode="auto">
          <a:xfrm>
            <a:off x="3667125" y="4476049"/>
            <a:ext cx="562514" cy="0"/>
          </a:xfrm>
          <a:prstGeom prst="line">
            <a:avLst/>
          </a:prstGeom>
          <a:noFill/>
          <a:ln w="28575" cap="flat" cmpd="sng" algn="ctr">
            <a:solidFill>
              <a:schemeClr val="bg1"/>
            </a:solidFill>
            <a:prstDash val="solid"/>
            <a:round/>
            <a:headEnd type="none" w="med" len="med"/>
            <a:tailEnd type="triangle" w="med" len="med"/>
          </a:ln>
          <a:effectLst/>
        </p:spPr>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Group 142">
            <a:extLst>
              <a:ext uri="{FF2B5EF4-FFF2-40B4-BE49-F238E27FC236}">
                <a16:creationId xmlns:a16="http://schemas.microsoft.com/office/drawing/2014/main" id="{C279BC83-DF95-1CA2-966E-4A1AFE6BA477}"/>
              </a:ext>
            </a:extLst>
          </p:cNvPr>
          <p:cNvGrpSpPr/>
          <p:nvPr/>
        </p:nvGrpSpPr>
        <p:grpSpPr>
          <a:xfrm>
            <a:off x="6918560" y="1806077"/>
            <a:ext cx="559770" cy="2760023"/>
            <a:chOff x="7634936" y="1600975"/>
            <a:chExt cx="559770" cy="2760023"/>
          </a:xfrm>
        </p:grpSpPr>
        <p:sp>
          <p:nvSpPr>
            <p:cNvPr id="137" name="TextBox 136">
              <a:extLst>
                <a:ext uri="{FF2B5EF4-FFF2-40B4-BE49-F238E27FC236}">
                  <a16:creationId xmlns:a16="http://schemas.microsoft.com/office/drawing/2014/main" id="{D838F559-E929-0A59-FC43-668582E7ECCF}"/>
                </a:ext>
              </a:extLst>
            </p:cNvPr>
            <p:cNvSpPr txBox="1"/>
            <p:nvPr/>
          </p:nvSpPr>
          <p:spPr bwMode="auto">
            <a:xfrm>
              <a:off x="7905844" y="1600975"/>
              <a:ext cx="288862" cy="352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38" name="TextBox 137">
              <a:extLst>
                <a:ext uri="{FF2B5EF4-FFF2-40B4-BE49-F238E27FC236}">
                  <a16:creationId xmlns:a16="http://schemas.microsoft.com/office/drawing/2014/main" id="{B3F277AA-44BD-4DE4-ECD8-8E2FD2212F4E}"/>
                </a:ext>
              </a:extLst>
            </p:cNvPr>
            <p:cNvSpPr txBox="1"/>
            <p:nvPr/>
          </p:nvSpPr>
          <p:spPr bwMode="auto">
            <a:xfrm>
              <a:off x="7739132" y="2090816"/>
              <a:ext cx="455574" cy="352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39" name="TextBox 138">
              <a:extLst>
                <a:ext uri="{FF2B5EF4-FFF2-40B4-BE49-F238E27FC236}">
                  <a16:creationId xmlns:a16="http://schemas.microsoft.com/office/drawing/2014/main" id="{ED8F0749-4025-3DF0-7DCC-A4ACD4D6FBF6}"/>
                </a:ext>
              </a:extLst>
            </p:cNvPr>
            <p:cNvSpPr txBox="1"/>
            <p:nvPr/>
          </p:nvSpPr>
          <p:spPr bwMode="auto">
            <a:xfrm>
              <a:off x="7739132" y="2580657"/>
              <a:ext cx="455574" cy="352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40" name="TextBox 139">
              <a:extLst>
                <a:ext uri="{FF2B5EF4-FFF2-40B4-BE49-F238E27FC236}">
                  <a16:creationId xmlns:a16="http://schemas.microsoft.com/office/drawing/2014/main" id="{26C1519D-830E-E38D-091A-7D708BEBD4B5}"/>
                </a:ext>
              </a:extLst>
            </p:cNvPr>
            <p:cNvSpPr txBox="1"/>
            <p:nvPr/>
          </p:nvSpPr>
          <p:spPr bwMode="auto">
            <a:xfrm>
              <a:off x="7739132" y="307049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41" name="TextBox 140">
              <a:extLst>
                <a:ext uri="{FF2B5EF4-FFF2-40B4-BE49-F238E27FC236}">
                  <a16:creationId xmlns:a16="http://schemas.microsoft.com/office/drawing/2014/main" id="{9D9A6637-75EA-6122-6F6B-D43367DD2497}"/>
                </a:ext>
              </a:extLst>
            </p:cNvPr>
            <p:cNvSpPr txBox="1"/>
            <p:nvPr/>
          </p:nvSpPr>
          <p:spPr bwMode="auto">
            <a:xfrm>
              <a:off x="7739132" y="3546471"/>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42" name="TextBox 141">
              <a:extLst>
                <a:ext uri="{FF2B5EF4-FFF2-40B4-BE49-F238E27FC236}">
                  <a16:creationId xmlns:a16="http://schemas.microsoft.com/office/drawing/2014/main" id="{75131CCA-3D34-F339-D5B3-C57CA58D6C8F}"/>
                </a:ext>
              </a:extLst>
            </p:cNvPr>
            <p:cNvSpPr txBox="1"/>
            <p:nvPr/>
          </p:nvSpPr>
          <p:spPr bwMode="auto">
            <a:xfrm>
              <a:off x="7634936" y="4022444"/>
              <a:ext cx="559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sp>
        <p:nvSpPr>
          <p:cNvPr id="261" name="Rectangle 260">
            <a:extLst>
              <a:ext uri="{FF2B5EF4-FFF2-40B4-BE49-F238E27FC236}">
                <a16:creationId xmlns:a16="http://schemas.microsoft.com/office/drawing/2014/main" id="{8878A1A9-56AB-9F87-3E2B-BBFF1F7FB38F}"/>
              </a:ext>
            </a:extLst>
          </p:cNvPr>
          <p:cNvSpPr/>
          <p:nvPr/>
        </p:nvSpPr>
        <p:spPr bwMode="auto">
          <a:xfrm>
            <a:off x="1428907" y="2006820"/>
            <a:ext cx="4827013" cy="691638"/>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itle 4"/>
          <p:cNvSpPr>
            <a:spLocks noGrp="1"/>
          </p:cNvSpPr>
          <p:nvPr>
            <p:ph type="title"/>
          </p:nvPr>
        </p:nvSpPr>
        <p:spPr/>
        <p:txBody>
          <a:bodyPr>
            <a:normAutofit/>
          </a:bodyPr>
          <a:lstStyle/>
          <a:p>
            <a:r>
              <a:rPr lang="en-US" b="1" dirty="0"/>
              <a:t>MRI-PDFF: Greater Improvements With Combinations</a:t>
            </a:r>
          </a:p>
        </p:txBody>
      </p:sp>
      <p:sp>
        <p:nvSpPr>
          <p:cNvPr id="2" name="Slide Number Placeholder 1">
            <a:extLst>
              <a:ext uri="{FF2B5EF4-FFF2-40B4-BE49-F238E27FC236}">
                <a16:creationId xmlns:a16="http://schemas.microsoft.com/office/drawing/2014/main" id="{048B6D51-379C-403A-9FCC-77541C6889E6}"/>
              </a:ext>
            </a:extLst>
          </p:cNvPr>
          <p:cNvSpPr>
            <a:spLocks noGrp="1"/>
          </p:cNvSpPr>
          <p:nvPr>
            <p:ph type="sldNum" sz="quarter" idx="4294967295"/>
          </p:nvPr>
        </p:nvSpPr>
        <p:spPr>
          <a:xfrm>
            <a:off x="11601450" y="6153150"/>
            <a:ext cx="590550" cy="365125"/>
          </a:xfrm>
          <a:prstGeom prst="rect">
            <a:avLst/>
          </a:prstGeom>
        </p:spPr>
        <p:txBody>
          <a:bodyPr/>
          <a:lstStyle/>
          <a:p>
            <a:pPr defTabSz="914377">
              <a:defRPr/>
            </a:pPr>
            <a:fld id="{2BE16F37-D63B-443C-96C0-C234F1098F79}" type="slidenum">
              <a:rPr lang="en-US" b="0" baseline="0">
                <a:latin typeface="Arial"/>
              </a:rPr>
              <a:pPr defTabSz="914377">
                <a:defRPr/>
              </a:pPr>
              <a:t>43</a:t>
            </a:fld>
            <a:endParaRPr lang="en-US" b="0" baseline="0" dirty="0">
              <a:latin typeface="Arial"/>
            </a:endParaRPr>
          </a:p>
        </p:txBody>
      </p:sp>
      <p:sp>
        <p:nvSpPr>
          <p:cNvPr id="34" name="Text Placeholder 30">
            <a:extLst>
              <a:ext uri="{FF2B5EF4-FFF2-40B4-BE49-F238E27FC236}">
                <a16:creationId xmlns:a16="http://schemas.microsoft.com/office/drawing/2014/main" id="{07EB12F6-1795-474D-9083-58FD03AD0A66}"/>
              </a:ext>
            </a:extLst>
          </p:cNvPr>
          <p:cNvSpPr txBox="1">
            <a:spLocks/>
          </p:cNvSpPr>
          <p:nvPr/>
        </p:nvSpPr>
        <p:spPr bwMode="auto">
          <a:xfrm>
            <a:off x="7298952" y="5107130"/>
            <a:ext cx="4392437" cy="832756"/>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lumMod val="65000"/>
                  <a:lumOff val="35000"/>
                </a:schemeClr>
              </a:buClr>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buNone/>
            </a:pPr>
            <a:r>
              <a:rPr lang="en-US" sz="1400" kern="0" dirty="0">
                <a:solidFill>
                  <a:schemeClr val="bg1"/>
                </a:solidFill>
              </a:rPr>
              <a:t>Data collected beyond 30 days after last dose of any study drug excluded from analysis. Changes in PDFF based on ANCOVA models adjusted for BL and diabetes status</a:t>
            </a:r>
            <a:r>
              <a:rPr lang="en-US" sz="1400" dirty="0">
                <a:solidFill>
                  <a:schemeClr val="bg1"/>
                </a:solidFill>
              </a:rPr>
              <a:t>. </a:t>
            </a:r>
            <a:br>
              <a:rPr lang="en-US" sz="1400" dirty="0">
                <a:solidFill>
                  <a:schemeClr val="bg1"/>
                </a:solidFill>
              </a:rPr>
            </a:br>
            <a:r>
              <a:rPr lang="en-US" sz="1400" dirty="0">
                <a:solidFill>
                  <a:schemeClr val="bg1"/>
                </a:solidFill>
              </a:rPr>
              <a:t>*</a:t>
            </a:r>
            <a:r>
              <a:rPr lang="en-US" sz="1400" i="1" dirty="0">
                <a:solidFill>
                  <a:schemeClr val="bg1"/>
                </a:solidFill>
              </a:rPr>
              <a:t>P</a:t>
            </a:r>
            <a:r>
              <a:rPr lang="en-US" sz="1400" dirty="0">
                <a:solidFill>
                  <a:schemeClr val="bg1"/>
                </a:solidFill>
              </a:rPr>
              <a:t> &lt;.05 vs SEMA alone.</a:t>
            </a:r>
          </a:p>
        </p:txBody>
      </p:sp>
      <p:graphicFrame>
        <p:nvGraphicFramePr>
          <p:cNvPr id="37" name="Content Placeholder 3">
            <a:extLst>
              <a:ext uri="{FF2B5EF4-FFF2-40B4-BE49-F238E27FC236}">
                <a16:creationId xmlns:a16="http://schemas.microsoft.com/office/drawing/2014/main" id="{521C3F6B-B28D-4179-AF3A-DFA152FC689C}"/>
              </a:ext>
            </a:extLst>
          </p:cNvPr>
          <p:cNvGraphicFramePr>
            <a:graphicFrameLocks/>
          </p:cNvGraphicFramePr>
          <p:nvPr>
            <p:extLst>
              <p:ext uri="{D42A27DB-BD31-4B8C-83A1-F6EECF244321}">
                <p14:modId xmlns:p14="http://schemas.microsoft.com/office/powerpoint/2010/main" val="3090939944"/>
              </p:ext>
            </p:extLst>
          </p:nvPr>
        </p:nvGraphicFramePr>
        <p:xfrm>
          <a:off x="687088" y="5086788"/>
          <a:ext cx="5568834" cy="914400"/>
        </p:xfrm>
        <a:graphic>
          <a:graphicData uri="http://schemas.openxmlformats.org/drawingml/2006/table">
            <a:tbl>
              <a:tblPr firstRow="1" bandRow="1">
                <a:tableStyleId>{EB344D84-9AFB-497E-A393-DC336BA19D2E}</a:tableStyleId>
              </a:tblPr>
              <a:tblGrid>
                <a:gridCol w="875619">
                  <a:extLst>
                    <a:ext uri="{9D8B030D-6E8A-4147-A177-3AD203B41FA5}">
                      <a16:colId xmlns:a16="http://schemas.microsoft.com/office/drawing/2014/main" val="20001"/>
                    </a:ext>
                  </a:extLst>
                </a:gridCol>
                <a:gridCol w="938643">
                  <a:extLst>
                    <a:ext uri="{9D8B030D-6E8A-4147-A177-3AD203B41FA5}">
                      <a16:colId xmlns:a16="http://schemas.microsoft.com/office/drawing/2014/main" val="20002"/>
                    </a:ext>
                  </a:extLst>
                </a:gridCol>
                <a:gridCol w="938643">
                  <a:extLst>
                    <a:ext uri="{9D8B030D-6E8A-4147-A177-3AD203B41FA5}">
                      <a16:colId xmlns:a16="http://schemas.microsoft.com/office/drawing/2014/main" val="4194180074"/>
                    </a:ext>
                  </a:extLst>
                </a:gridCol>
                <a:gridCol w="938643">
                  <a:extLst>
                    <a:ext uri="{9D8B030D-6E8A-4147-A177-3AD203B41FA5}">
                      <a16:colId xmlns:a16="http://schemas.microsoft.com/office/drawing/2014/main" val="318571388"/>
                    </a:ext>
                  </a:extLst>
                </a:gridCol>
                <a:gridCol w="938643">
                  <a:extLst>
                    <a:ext uri="{9D8B030D-6E8A-4147-A177-3AD203B41FA5}">
                      <a16:colId xmlns:a16="http://schemas.microsoft.com/office/drawing/2014/main" val="20003"/>
                    </a:ext>
                  </a:extLst>
                </a:gridCol>
                <a:gridCol w="938643">
                  <a:extLst>
                    <a:ext uri="{9D8B030D-6E8A-4147-A177-3AD203B41FA5}">
                      <a16:colId xmlns:a16="http://schemas.microsoft.com/office/drawing/2014/main" val="1298595459"/>
                    </a:ext>
                  </a:extLst>
                </a:gridCol>
              </a:tblGrid>
              <a:tr h="27432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rPr>
                        <a:t> ≥30% ↓</a:t>
                      </a:r>
                      <a:endParaRPr lang="en-US" sz="1400" b="1" kern="1200" dirty="0">
                        <a:solidFill>
                          <a:schemeClr val="bg1"/>
                        </a:solidFill>
                        <a:latin typeface="+mn-lt"/>
                        <a:ea typeface="+mn-ea"/>
                        <a:cs typeface="+mn-cs"/>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tx2"/>
                    </a:solidFill>
                  </a:tcPr>
                </a:tc>
                <a:tc>
                  <a:txBody>
                    <a:bodyPr/>
                    <a:lstStyle/>
                    <a:p>
                      <a:pPr marL="0" marR="0" algn="ctr" defTabSz="1219170" rtl="0" eaLnBrk="1" latinLnBrk="0" hangingPunct="1">
                        <a:lnSpc>
                          <a:spcPct val="100000"/>
                        </a:lnSpc>
                        <a:spcBef>
                          <a:spcPts val="50"/>
                        </a:spcBef>
                        <a:spcAft>
                          <a:spcPts val="50"/>
                        </a:spcAft>
                      </a:pPr>
                      <a:r>
                        <a:rPr lang="en-US" sz="1400" b="1" kern="1200" dirty="0">
                          <a:solidFill>
                            <a:schemeClr val="bg1"/>
                          </a:solidFill>
                        </a:rPr>
                        <a:t>12 (80)</a:t>
                      </a:r>
                      <a:endParaRPr lang="en-US" sz="1400" b="1" kern="1200" dirty="0">
                        <a:solidFill>
                          <a:schemeClr val="bg1"/>
                        </a:solidFill>
                        <a:latin typeface="+mj-lt"/>
                        <a:ea typeface="+mn-ea"/>
                        <a:cs typeface="+mn-cs"/>
                      </a:endParaRPr>
                    </a:p>
                  </a:txBody>
                  <a:tcPr marL="6351" marR="6351" marT="0" marB="0" anchor="ctr">
                    <a:lnL>
                      <a:noFill/>
                    </a:lnL>
                    <a:lnR>
                      <a:noFill/>
                    </a:lnR>
                    <a:lnT w="25400" cmpd="sng">
                      <a:noFill/>
                    </a:lnT>
                    <a:lnB w="25400" cmpd="sng">
                      <a:noFill/>
                    </a:lnB>
                    <a:lnTlToBr w="12700" cmpd="sng">
                      <a:noFill/>
                      <a:prstDash val="solid"/>
                    </a:lnTlToBr>
                    <a:lnBlToTr w="12700" cmpd="sng">
                      <a:noFill/>
                      <a:prstDash val="solid"/>
                    </a:lnBlToTr>
                    <a:solidFill>
                      <a:schemeClr val="tx2"/>
                    </a:solidFill>
                  </a:tcPr>
                </a:tc>
                <a:tc>
                  <a:txBody>
                    <a:bodyPr/>
                    <a:lstStyle/>
                    <a:p>
                      <a:pPr marL="0" marR="0" algn="ctr" defTabSz="1219170" rtl="0" eaLnBrk="1" latinLnBrk="0" hangingPunct="1">
                        <a:lnSpc>
                          <a:spcPct val="100000"/>
                        </a:lnSpc>
                        <a:spcBef>
                          <a:spcPts val="50"/>
                        </a:spcBef>
                        <a:spcAft>
                          <a:spcPts val="50"/>
                        </a:spcAft>
                      </a:pPr>
                      <a:r>
                        <a:rPr lang="en-US" sz="1400" b="1" kern="1200" dirty="0">
                          <a:solidFill>
                            <a:schemeClr val="bg1"/>
                          </a:solidFill>
                        </a:rPr>
                        <a:t>14 (93)</a:t>
                      </a:r>
                      <a:endParaRPr lang="en-US" sz="1400" b="1" kern="1200" dirty="0">
                        <a:solidFill>
                          <a:schemeClr val="bg1"/>
                        </a:solidFill>
                        <a:latin typeface="+mj-lt"/>
                        <a:ea typeface="+mn-ea"/>
                        <a:cs typeface="+mn-cs"/>
                      </a:endParaRPr>
                    </a:p>
                  </a:txBody>
                  <a:tcPr marL="6351" marR="6351" marT="0" marB="0" anchor="ctr">
                    <a:lnL>
                      <a:noFill/>
                    </a:lnL>
                    <a:lnR>
                      <a:noFill/>
                    </a:lnR>
                    <a:lnT w="25400" cmpd="sng">
                      <a:noFill/>
                    </a:lnT>
                    <a:lnB w="25400" cmpd="sng">
                      <a:noFill/>
                    </a:lnB>
                    <a:lnTlToBr w="12700" cmpd="sng">
                      <a:noFill/>
                      <a:prstDash val="solid"/>
                    </a:lnTlToBr>
                    <a:lnBlToTr w="12700" cmpd="sng">
                      <a:noFill/>
                      <a:prstDash val="solid"/>
                    </a:lnBlToTr>
                    <a:solidFill>
                      <a:schemeClr val="tx2"/>
                    </a:solidFill>
                  </a:tcPr>
                </a:tc>
                <a:tc>
                  <a:txBody>
                    <a:bodyPr/>
                    <a:lstStyle/>
                    <a:p>
                      <a:pPr marL="0" marR="0" algn="ctr" defTabSz="1219170" rtl="0" eaLnBrk="1" latinLnBrk="0" hangingPunct="1">
                        <a:lnSpc>
                          <a:spcPct val="100000"/>
                        </a:lnSpc>
                        <a:spcBef>
                          <a:spcPts val="50"/>
                        </a:spcBef>
                        <a:spcAft>
                          <a:spcPts val="50"/>
                        </a:spcAft>
                      </a:pPr>
                      <a:r>
                        <a:rPr lang="en-US" sz="1400" b="1" kern="1200" dirty="0">
                          <a:solidFill>
                            <a:schemeClr val="bg1"/>
                          </a:solidFill>
                        </a:rPr>
                        <a:t>17 (94)</a:t>
                      </a:r>
                      <a:endParaRPr lang="en-US" sz="1400" b="1" kern="1200" dirty="0">
                        <a:solidFill>
                          <a:schemeClr val="bg1"/>
                        </a:solidFill>
                        <a:latin typeface="+mj-lt"/>
                        <a:ea typeface="+mn-ea"/>
                        <a:cs typeface="+mn-cs"/>
                      </a:endParaRPr>
                    </a:p>
                  </a:txBody>
                  <a:tcPr marL="6351" marR="6351" marT="0" marB="0" anchor="ctr">
                    <a:lnL>
                      <a:noFill/>
                    </a:lnL>
                    <a:lnR>
                      <a:noFill/>
                    </a:lnR>
                    <a:lnT w="25400" cmpd="sng">
                      <a:noFill/>
                    </a:lnT>
                    <a:lnB w="25400" cmpd="sng">
                      <a:noFill/>
                    </a:lnB>
                    <a:lnTlToBr w="12700" cmpd="sng">
                      <a:noFill/>
                      <a:prstDash val="solid"/>
                    </a:lnTlToBr>
                    <a:lnBlToTr w="12700" cmpd="sng">
                      <a:noFill/>
                      <a:prstDash val="solid"/>
                    </a:lnBlToTr>
                    <a:solidFill>
                      <a:schemeClr val="tx2"/>
                    </a:solidFill>
                  </a:tcPr>
                </a:tc>
                <a:tc>
                  <a:txBody>
                    <a:bodyPr/>
                    <a:lstStyle/>
                    <a:p>
                      <a:pPr marL="0" marR="0" algn="ctr" defTabSz="1219170" rtl="0" eaLnBrk="1" latinLnBrk="0" hangingPunct="1">
                        <a:lnSpc>
                          <a:spcPct val="100000"/>
                        </a:lnSpc>
                        <a:spcBef>
                          <a:spcPts val="50"/>
                        </a:spcBef>
                        <a:spcAft>
                          <a:spcPts val="50"/>
                        </a:spcAft>
                      </a:pPr>
                      <a:r>
                        <a:rPr lang="en-US" sz="1400" b="1" kern="1200" dirty="0">
                          <a:solidFill>
                            <a:schemeClr val="bg1"/>
                          </a:solidFill>
                        </a:rPr>
                        <a:t>13 (87)</a:t>
                      </a:r>
                      <a:endParaRPr lang="en-US" sz="1400" b="1" kern="1200" dirty="0">
                        <a:solidFill>
                          <a:schemeClr val="bg1"/>
                        </a:solidFill>
                        <a:latin typeface="+mj-lt"/>
                        <a:ea typeface="+mn-ea"/>
                        <a:cs typeface="+mn-cs"/>
                      </a:endParaRPr>
                    </a:p>
                  </a:txBody>
                  <a:tcPr marL="6351" marR="6351" marT="0" marB="0" anchor="ctr">
                    <a:lnL>
                      <a:noFill/>
                    </a:lnL>
                    <a:lnR>
                      <a:noFill/>
                    </a:lnR>
                    <a:lnT w="25400" cmpd="sng">
                      <a:noFill/>
                    </a:lnT>
                    <a:lnB w="25400" cmpd="sng">
                      <a:noFill/>
                    </a:lnB>
                    <a:lnTlToBr w="12700" cmpd="sng">
                      <a:noFill/>
                      <a:prstDash val="solid"/>
                    </a:lnTlToBr>
                    <a:lnBlToTr w="12700" cmpd="sng">
                      <a:noFill/>
                      <a:prstDash val="solid"/>
                    </a:lnBlToTr>
                    <a:solidFill>
                      <a:schemeClr val="tx2"/>
                    </a:solidFill>
                  </a:tcPr>
                </a:tc>
                <a:tc>
                  <a:txBody>
                    <a:bodyPr/>
                    <a:lstStyle/>
                    <a:p>
                      <a:pPr marL="0" marR="0" algn="ctr" defTabSz="1219170" rtl="0" eaLnBrk="1" latinLnBrk="0" hangingPunct="1">
                        <a:lnSpc>
                          <a:spcPct val="100000"/>
                        </a:lnSpc>
                        <a:spcBef>
                          <a:spcPts val="50"/>
                        </a:spcBef>
                        <a:spcAft>
                          <a:spcPts val="50"/>
                        </a:spcAft>
                      </a:pPr>
                      <a:r>
                        <a:rPr lang="en-US" sz="1400" b="1" kern="1200" dirty="0">
                          <a:solidFill>
                            <a:schemeClr val="bg1"/>
                          </a:solidFill>
                        </a:rPr>
                        <a:t>12 (92)</a:t>
                      </a:r>
                      <a:endParaRPr lang="en-US" sz="1400" b="1" kern="1200" dirty="0">
                        <a:solidFill>
                          <a:schemeClr val="bg1"/>
                        </a:solidFill>
                        <a:latin typeface="+mj-lt"/>
                        <a:ea typeface="+mn-ea"/>
                        <a:cs typeface="+mn-cs"/>
                      </a:endParaRPr>
                    </a:p>
                  </a:txBody>
                  <a:tcPr marL="6351" marR="6351" marT="0" marB="0" anchor="ctr">
                    <a:lnL>
                      <a:noFill/>
                    </a:lnL>
                    <a:lnR>
                      <a:noFill/>
                    </a:lnR>
                    <a:lnT w="25400" cmpd="sng">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79595533"/>
                  </a:ext>
                </a:extLst>
              </a:tr>
              <a:tr h="274320">
                <a:tc>
                  <a:txBody>
                    <a:bodyPr/>
                    <a:lstStyle>
                      <a:lvl1pPr marL="0" algn="l" defTabSz="1218750" rtl="0" eaLnBrk="1" latinLnBrk="0" hangingPunct="1">
                        <a:defRPr sz="2400" kern="1200">
                          <a:solidFill>
                            <a:schemeClr val="tx1"/>
                          </a:solidFill>
                          <a:latin typeface="Arial"/>
                        </a:defRPr>
                      </a:lvl1pPr>
                      <a:lvl2pPr marL="609363" algn="l" defTabSz="1218750" rtl="0" eaLnBrk="1" latinLnBrk="0" hangingPunct="1">
                        <a:defRPr sz="2400" kern="1200">
                          <a:solidFill>
                            <a:schemeClr val="tx1"/>
                          </a:solidFill>
                          <a:latin typeface="Arial"/>
                        </a:defRPr>
                      </a:lvl2pPr>
                      <a:lvl3pPr marL="1218750" algn="l" defTabSz="1218750" rtl="0" eaLnBrk="1" latinLnBrk="0" hangingPunct="1">
                        <a:defRPr sz="2400" kern="1200">
                          <a:solidFill>
                            <a:schemeClr val="tx1"/>
                          </a:solidFill>
                          <a:latin typeface="Arial"/>
                        </a:defRPr>
                      </a:lvl3pPr>
                      <a:lvl4pPr marL="1828120" algn="l" defTabSz="1218750" rtl="0" eaLnBrk="1" latinLnBrk="0" hangingPunct="1">
                        <a:defRPr sz="2400" kern="1200">
                          <a:solidFill>
                            <a:schemeClr val="tx1"/>
                          </a:solidFill>
                          <a:latin typeface="Arial"/>
                        </a:defRPr>
                      </a:lvl4pPr>
                      <a:lvl5pPr marL="2437498" algn="l" defTabSz="1218750" rtl="0" eaLnBrk="1" latinLnBrk="0" hangingPunct="1">
                        <a:defRPr sz="2400" kern="1200">
                          <a:solidFill>
                            <a:schemeClr val="tx1"/>
                          </a:solidFill>
                          <a:latin typeface="Arial"/>
                        </a:defRPr>
                      </a:lvl5pPr>
                      <a:lvl6pPr marL="3046860" algn="l" defTabSz="1218750" rtl="0" eaLnBrk="1" latinLnBrk="0" hangingPunct="1">
                        <a:defRPr sz="2400" kern="1200">
                          <a:solidFill>
                            <a:schemeClr val="tx1"/>
                          </a:solidFill>
                          <a:latin typeface="Arial"/>
                        </a:defRPr>
                      </a:lvl6pPr>
                      <a:lvl7pPr marL="3656223" algn="l" defTabSz="1218750" rtl="0" eaLnBrk="1" latinLnBrk="0" hangingPunct="1">
                        <a:defRPr sz="2400" kern="1200">
                          <a:solidFill>
                            <a:schemeClr val="tx1"/>
                          </a:solidFill>
                          <a:latin typeface="Arial"/>
                        </a:defRPr>
                      </a:lvl7pPr>
                      <a:lvl8pPr marL="4265600" algn="l" defTabSz="1218750" rtl="0" eaLnBrk="1" latinLnBrk="0" hangingPunct="1">
                        <a:defRPr sz="2400" kern="1200">
                          <a:solidFill>
                            <a:schemeClr val="tx1"/>
                          </a:solidFill>
                          <a:latin typeface="Arial"/>
                        </a:defRPr>
                      </a:lvl8pPr>
                      <a:lvl9pPr marL="4874971" algn="l" defTabSz="1218750" rtl="0" eaLnBrk="1" latinLnBrk="0" hangingPunct="1">
                        <a:defRPr sz="2400" kern="1200">
                          <a:solidFill>
                            <a:schemeClr val="tx1"/>
                          </a:solidFill>
                          <a:latin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latin typeface="Calibri" panose="020F0502020204030204" pitchFamily="34" charset="0"/>
                          <a:ea typeface="Calibri" panose="020F0502020204030204" pitchFamily="34" charset="0"/>
                          <a:cs typeface="Calibri" panose="020F0502020204030204" pitchFamily="34" charset="0"/>
                        </a:rPr>
                        <a:t> ≥50% ↓</a:t>
                      </a:r>
                    </a:p>
                  </a:txBody>
                  <a:tcPr anchor="ctr">
                    <a:lnL>
                      <a:noFill/>
                    </a:lnL>
                    <a:lnR>
                      <a:noFill/>
                    </a:lnR>
                    <a:lnT w="25400" cmpd="sng">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1218750" rtl="0" eaLnBrk="1" latinLnBrk="0" hangingPunct="1">
                        <a:defRPr sz="2400" kern="1200">
                          <a:solidFill>
                            <a:schemeClr val="tx1"/>
                          </a:solidFill>
                          <a:latin typeface="Arial"/>
                        </a:defRPr>
                      </a:lvl1pPr>
                      <a:lvl2pPr marL="609363" algn="l" defTabSz="1218750" rtl="0" eaLnBrk="1" latinLnBrk="0" hangingPunct="1">
                        <a:defRPr sz="2400" kern="1200">
                          <a:solidFill>
                            <a:schemeClr val="tx1"/>
                          </a:solidFill>
                          <a:latin typeface="Arial"/>
                        </a:defRPr>
                      </a:lvl2pPr>
                      <a:lvl3pPr marL="1218750" algn="l" defTabSz="1218750" rtl="0" eaLnBrk="1" latinLnBrk="0" hangingPunct="1">
                        <a:defRPr sz="2400" kern="1200">
                          <a:solidFill>
                            <a:schemeClr val="tx1"/>
                          </a:solidFill>
                          <a:latin typeface="Arial"/>
                        </a:defRPr>
                      </a:lvl3pPr>
                      <a:lvl4pPr marL="1828120" algn="l" defTabSz="1218750" rtl="0" eaLnBrk="1" latinLnBrk="0" hangingPunct="1">
                        <a:defRPr sz="2400" kern="1200">
                          <a:solidFill>
                            <a:schemeClr val="tx1"/>
                          </a:solidFill>
                          <a:latin typeface="Arial"/>
                        </a:defRPr>
                      </a:lvl4pPr>
                      <a:lvl5pPr marL="2437498" algn="l" defTabSz="1218750" rtl="0" eaLnBrk="1" latinLnBrk="0" hangingPunct="1">
                        <a:defRPr sz="2400" kern="1200">
                          <a:solidFill>
                            <a:schemeClr val="tx1"/>
                          </a:solidFill>
                          <a:latin typeface="Arial"/>
                        </a:defRPr>
                      </a:lvl5pPr>
                      <a:lvl6pPr marL="3046860" algn="l" defTabSz="1218750" rtl="0" eaLnBrk="1" latinLnBrk="0" hangingPunct="1">
                        <a:defRPr sz="2400" kern="1200">
                          <a:solidFill>
                            <a:schemeClr val="tx1"/>
                          </a:solidFill>
                          <a:latin typeface="Arial"/>
                        </a:defRPr>
                      </a:lvl6pPr>
                      <a:lvl7pPr marL="3656223" algn="l" defTabSz="1218750" rtl="0" eaLnBrk="1" latinLnBrk="0" hangingPunct="1">
                        <a:defRPr sz="2400" kern="1200">
                          <a:solidFill>
                            <a:schemeClr val="tx1"/>
                          </a:solidFill>
                          <a:latin typeface="Arial"/>
                        </a:defRPr>
                      </a:lvl7pPr>
                      <a:lvl8pPr marL="4265600" algn="l" defTabSz="1218750" rtl="0" eaLnBrk="1" latinLnBrk="0" hangingPunct="1">
                        <a:defRPr sz="2400" kern="1200">
                          <a:solidFill>
                            <a:schemeClr val="tx1"/>
                          </a:solidFill>
                          <a:latin typeface="Arial"/>
                        </a:defRPr>
                      </a:lvl8pPr>
                      <a:lvl9pPr marL="4874971" algn="l" defTabSz="1218750" rtl="0" eaLnBrk="1" latinLnBrk="0" hangingPunct="1">
                        <a:defRPr sz="24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6 (40)</a:t>
                      </a:r>
                    </a:p>
                  </a:txBody>
                  <a:tcPr marL="6351" marR="6351" marT="0" marB="0" anchor="ctr">
                    <a:lnL>
                      <a:noFill/>
                    </a:lnL>
                    <a:lnR>
                      <a:noFill/>
                    </a:lnR>
                    <a:lnT w="25400" cmpd="sng">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10 (67)</a:t>
                      </a:r>
                    </a:p>
                  </a:txBody>
                  <a:tcPr marL="6351" marR="6351" marT="0" marB="0" anchor="ctr">
                    <a:lnL>
                      <a:noFill/>
                    </a:lnL>
                    <a:lnR>
                      <a:noFill/>
                    </a:lnR>
                    <a:lnT w="25400" cmpd="sng">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14 (78)</a:t>
                      </a:r>
                    </a:p>
                  </a:txBody>
                  <a:tcPr marL="6351" marR="6351" marT="0" marB="0" anchor="ctr">
                    <a:lnL>
                      <a:noFill/>
                    </a:lnL>
                    <a:lnR>
                      <a:noFill/>
                    </a:lnR>
                    <a:lnT w="25400" cmpd="sng">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1218750" rtl="0" eaLnBrk="1" latinLnBrk="0" hangingPunct="1">
                        <a:defRPr sz="2400" kern="1200">
                          <a:solidFill>
                            <a:schemeClr val="tx1"/>
                          </a:solidFill>
                          <a:latin typeface="Arial"/>
                        </a:defRPr>
                      </a:lvl1pPr>
                      <a:lvl2pPr marL="609363" algn="l" defTabSz="1218750" rtl="0" eaLnBrk="1" latinLnBrk="0" hangingPunct="1">
                        <a:defRPr sz="2400" kern="1200">
                          <a:solidFill>
                            <a:schemeClr val="tx1"/>
                          </a:solidFill>
                          <a:latin typeface="Arial"/>
                        </a:defRPr>
                      </a:lvl2pPr>
                      <a:lvl3pPr marL="1218750" algn="l" defTabSz="1218750" rtl="0" eaLnBrk="1" latinLnBrk="0" hangingPunct="1">
                        <a:defRPr sz="2400" kern="1200">
                          <a:solidFill>
                            <a:schemeClr val="tx1"/>
                          </a:solidFill>
                          <a:latin typeface="Arial"/>
                        </a:defRPr>
                      </a:lvl3pPr>
                      <a:lvl4pPr marL="1828120" algn="l" defTabSz="1218750" rtl="0" eaLnBrk="1" latinLnBrk="0" hangingPunct="1">
                        <a:defRPr sz="2400" kern="1200">
                          <a:solidFill>
                            <a:schemeClr val="tx1"/>
                          </a:solidFill>
                          <a:latin typeface="Arial"/>
                        </a:defRPr>
                      </a:lvl4pPr>
                      <a:lvl5pPr marL="2437498" algn="l" defTabSz="1218750" rtl="0" eaLnBrk="1" latinLnBrk="0" hangingPunct="1">
                        <a:defRPr sz="2400" kern="1200">
                          <a:solidFill>
                            <a:schemeClr val="tx1"/>
                          </a:solidFill>
                          <a:latin typeface="Arial"/>
                        </a:defRPr>
                      </a:lvl5pPr>
                      <a:lvl6pPr marL="3046860" algn="l" defTabSz="1218750" rtl="0" eaLnBrk="1" latinLnBrk="0" hangingPunct="1">
                        <a:defRPr sz="2400" kern="1200">
                          <a:solidFill>
                            <a:schemeClr val="tx1"/>
                          </a:solidFill>
                          <a:latin typeface="Arial"/>
                        </a:defRPr>
                      </a:lvl6pPr>
                      <a:lvl7pPr marL="3656223" algn="l" defTabSz="1218750" rtl="0" eaLnBrk="1" latinLnBrk="0" hangingPunct="1">
                        <a:defRPr sz="2400" kern="1200">
                          <a:solidFill>
                            <a:schemeClr val="tx1"/>
                          </a:solidFill>
                          <a:latin typeface="Arial"/>
                        </a:defRPr>
                      </a:lvl7pPr>
                      <a:lvl8pPr marL="4265600" algn="l" defTabSz="1218750" rtl="0" eaLnBrk="1" latinLnBrk="0" hangingPunct="1">
                        <a:defRPr sz="2400" kern="1200">
                          <a:solidFill>
                            <a:schemeClr val="tx1"/>
                          </a:solidFill>
                          <a:latin typeface="Arial"/>
                        </a:defRPr>
                      </a:lvl8pPr>
                      <a:lvl9pPr marL="4874971" algn="l" defTabSz="1218750" rtl="0" eaLnBrk="1" latinLnBrk="0" hangingPunct="1">
                        <a:defRPr sz="24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8 (53)</a:t>
                      </a:r>
                    </a:p>
                  </a:txBody>
                  <a:tcPr marL="6351" marR="6351" marT="0" marB="0" anchor="ctr">
                    <a:lnL>
                      <a:noFill/>
                    </a:lnL>
                    <a:lnR>
                      <a:noFill/>
                    </a:lnR>
                    <a:lnT w="25400" cmpd="sng">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1218750" rtl="0" eaLnBrk="1" latinLnBrk="0" hangingPunct="1">
                        <a:defRPr sz="2400" kern="1200">
                          <a:solidFill>
                            <a:schemeClr val="tx1"/>
                          </a:solidFill>
                          <a:latin typeface="Arial"/>
                        </a:defRPr>
                      </a:lvl1pPr>
                      <a:lvl2pPr marL="609363" algn="l" defTabSz="1218750" rtl="0" eaLnBrk="1" latinLnBrk="0" hangingPunct="1">
                        <a:defRPr sz="2400" kern="1200">
                          <a:solidFill>
                            <a:schemeClr val="tx1"/>
                          </a:solidFill>
                          <a:latin typeface="Arial"/>
                        </a:defRPr>
                      </a:lvl2pPr>
                      <a:lvl3pPr marL="1218750" algn="l" defTabSz="1218750" rtl="0" eaLnBrk="1" latinLnBrk="0" hangingPunct="1">
                        <a:defRPr sz="2400" kern="1200">
                          <a:solidFill>
                            <a:schemeClr val="tx1"/>
                          </a:solidFill>
                          <a:latin typeface="Arial"/>
                        </a:defRPr>
                      </a:lvl3pPr>
                      <a:lvl4pPr marL="1828120" algn="l" defTabSz="1218750" rtl="0" eaLnBrk="1" latinLnBrk="0" hangingPunct="1">
                        <a:defRPr sz="2400" kern="1200">
                          <a:solidFill>
                            <a:schemeClr val="tx1"/>
                          </a:solidFill>
                          <a:latin typeface="Arial"/>
                        </a:defRPr>
                      </a:lvl4pPr>
                      <a:lvl5pPr marL="2437498" algn="l" defTabSz="1218750" rtl="0" eaLnBrk="1" latinLnBrk="0" hangingPunct="1">
                        <a:defRPr sz="2400" kern="1200">
                          <a:solidFill>
                            <a:schemeClr val="tx1"/>
                          </a:solidFill>
                          <a:latin typeface="Arial"/>
                        </a:defRPr>
                      </a:lvl5pPr>
                      <a:lvl6pPr marL="3046860" algn="l" defTabSz="1218750" rtl="0" eaLnBrk="1" latinLnBrk="0" hangingPunct="1">
                        <a:defRPr sz="2400" kern="1200">
                          <a:solidFill>
                            <a:schemeClr val="tx1"/>
                          </a:solidFill>
                          <a:latin typeface="Arial"/>
                        </a:defRPr>
                      </a:lvl6pPr>
                      <a:lvl7pPr marL="3656223" algn="l" defTabSz="1218750" rtl="0" eaLnBrk="1" latinLnBrk="0" hangingPunct="1">
                        <a:defRPr sz="2400" kern="1200">
                          <a:solidFill>
                            <a:schemeClr val="tx1"/>
                          </a:solidFill>
                          <a:latin typeface="Arial"/>
                        </a:defRPr>
                      </a:lvl7pPr>
                      <a:lvl8pPr marL="4265600" algn="l" defTabSz="1218750" rtl="0" eaLnBrk="1" latinLnBrk="0" hangingPunct="1">
                        <a:defRPr sz="2400" kern="1200">
                          <a:solidFill>
                            <a:schemeClr val="tx1"/>
                          </a:solidFill>
                          <a:latin typeface="Arial"/>
                        </a:defRPr>
                      </a:lvl8pPr>
                      <a:lvl9pPr marL="4874971" algn="l" defTabSz="1218750" rtl="0" eaLnBrk="1" latinLnBrk="0" hangingPunct="1">
                        <a:defRPr sz="24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11 (85)</a:t>
                      </a:r>
                    </a:p>
                  </a:txBody>
                  <a:tcPr marL="6351" marR="6351" marT="0" marB="0" anchor="ctr">
                    <a:lnL>
                      <a:noFill/>
                    </a:lnL>
                    <a:lnR>
                      <a:noFill/>
                    </a:lnR>
                    <a:lnT w="254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1"/>
                  </a:ext>
                </a:extLst>
              </a:tr>
              <a:tr h="274320">
                <a:tc>
                  <a:txBody>
                    <a:bodyPr/>
                    <a:lstStyle>
                      <a:lvl1pPr marL="0" algn="l" defTabSz="1218750" rtl="0" eaLnBrk="1" latinLnBrk="0" hangingPunct="1">
                        <a:defRPr sz="2400" kern="1200">
                          <a:solidFill>
                            <a:schemeClr val="tx1"/>
                          </a:solidFill>
                          <a:latin typeface="Arial"/>
                        </a:defRPr>
                      </a:lvl1pPr>
                      <a:lvl2pPr marL="609363" algn="l" defTabSz="1218750" rtl="0" eaLnBrk="1" latinLnBrk="0" hangingPunct="1">
                        <a:defRPr sz="2400" kern="1200">
                          <a:solidFill>
                            <a:schemeClr val="tx1"/>
                          </a:solidFill>
                          <a:latin typeface="Arial"/>
                        </a:defRPr>
                      </a:lvl2pPr>
                      <a:lvl3pPr marL="1218750" algn="l" defTabSz="1218750" rtl="0" eaLnBrk="1" latinLnBrk="0" hangingPunct="1">
                        <a:defRPr sz="2400" kern="1200">
                          <a:solidFill>
                            <a:schemeClr val="tx1"/>
                          </a:solidFill>
                          <a:latin typeface="Arial"/>
                        </a:defRPr>
                      </a:lvl3pPr>
                      <a:lvl4pPr marL="1828120" algn="l" defTabSz="1218750" rtl="0" eaLnBrk="1" latinLnBrk="0" hangingPunct="1">
                        <a:defRPr sz="2400" kern="1200">
                          <a:solidFill>
                            <a:schemeClr val="tx1"/>
                          </a:solidFill>
                          <a:latin typeface="Arial"/>
                        </a:defRPr>
                      </a:lvl4pPr>
                      <a:lvl5pPr marL="2437498" algn="l" defTabSz="1218750" rtl="0" eaLnBrk="1" latinLnBrk="0" hangingPunct="1">
                        <a:defRPr sz="2400" kern="1200">
                          <a:solidFill>
                            <a:schemeClr val="tx1"/>
                          </a:solidFill>
                          <a:latin typeface="Arial"/>
                        </a:defRPr>
                      </a:lvl5pPr>
                      <a:lvl6pPr marL="3046860" algn="l" defTabSz="1218750" rtl="0" eaLnBrk="1" latinLnBrk="0" hangingPunct="1">
                        <a:defRPr sz="2400" kern="1200">
                          <a:solidFill>
                            <a:schemeClr val="tx1"/>
                          </a:solidFill>
                          <a:latin typeface="Arial"/>
                        </a:defRPr>
                      </a:lvl6pPr>
                      <a:lvl7pPr marL="3656223" algn="l" defTabSz="1218750" rtl="0" eaLnBrk="1" latinLnBrk="0" hangingPunct="1">
                        <a:defRPr sz="2400" kern="1200">
                          <a:solidFill>
                            <a:schemeClr val="tx1"/>
                          </a:solidFill>
                          <a:latin typeface="Arial"/>
                        </a:defRPr>
                      </a:lvl7pPr>
                      <a:lvl8pPr marL="4265600" algn="l" defTabSz="1218750" rtl="0" eaLnBrk="1" latinLnBrk="0" hangingPunct="1">
                        <a:defRPr sz="2400" kern="1200">
                          <a:solidFill>
                            <a:schemeClr val="tx1"/>
                          </a:solidFill>
                          <a:latin typeface="Arial"/>
                        </a:defRPr>
                      </a:lvl8pPr>
                      <a:lvl9pPr marL="4874971" algn="l" defTabSz="1218750" rtl="0" eaLnBrk="1" latinLnBrk="0" hangingPunct="1">
                        <a:defRPr sz="2400" kern="1200">
                          <a:solidFill>
                            <a:schemeClr val="tx1"/>
                          </a:solidFill>
                          <a:latin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latin typeface="Calibri" panose="020F0502020204030204" pitchFamily="34" charset="0"/>
                          <a:ea typeface="Calibri" panose="020F0502020204030204" pitchFamily="34" charset="0"/>
                          <a:cs typeface="Calibri" panose="020F0502020204030204" pitchFamily="34" charset="0"/>
                        </a:rPr>
                        <a:t> ≥70% ↓</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1218750" rtl="0" eaLnBrk="1" latinLnBrk="0" hangingPunct="1">
                        <a:defRPr sz="2400" kern="1200">
                          <a:solidFill>
                            <a:schemeClr val="tx1"/>
                          </a:solidFill>
                          <a:latin typeface="Arial"/>
                        </a:defRPr>
                      </a:lvl1pPr>
                      <a:lvl2pPr marL="609363" algn="l" defTabSz="1218750" rtl="0" eaLnBrk="1" latinLnBrk="0" hangingPunct="1">
                        <a:defRPr sz="2400" kern="1200">
                          <a:solidFill>
                            <a:schemeClr val="tx1"/>
                          </a:solidFill>
                          <a:latin typeface="Arial"/>
                        </a:defRPr>
                      </a:lvl2pPr>
                      <a:lvl3pPr marL="1218750" algn="l" defTabSz="1218750" rtl="0" eaLnBrk="1" latinLnBrk="0" hangingPunct="1">
                        <a:defRPr sz="2400" kern="1200">
                          <a:solidFill>
                            <a:schemeClr val="tx1"/>
                          </a:solidFill>
                          <a:latin typeface="Arial"/>
                        </a:defRPr>
                      </a:lvl3pPr>
                      <a:lvl4pPr marL="1828120" algn="l" defTabSz="1218750" rtl="0" eaLnBrk="1" latinLnBrk="0" hangingPunct="1">
                        <a:defRPr sz="2400" kern="1200">
                          <a:solidFill>
                            <a:schemeClr val="tx1"/>
                          </a:solidFill>
                          <a:latin typeface="Arial"/>
                        </a:defRPr>
                      </a:lvl4pPr>
                      <a:lvl5pPr marL="2437498" algn="l" defTabSz="1218750" rtl="0" eaLnBrk="1" latinLnBrk="0" hangingPunct="1">
                        <a:defRPr sz="2400" kern="1200">
                          <a:solidFill>
                            <a:schemeClr val="tx1"/>
                          </a:solidFill>
                          <a:latin typeface="Arial"/>
                        </a:defRPr>
                      </a:lvl5pPr>
                      <a:lvl6pPr marL="3046860" algn="l" defTabSz="1218750" rtl="0" eaLnBrk="1" latinLnBrk="0" hangingPunct="1">
                        <a:defRPr sz="2400" kern="1200">
                          <a:solidFill>
                            <a:schemeClr val="tx1"/>
                          </a:solidFill>
                          <a:latin typeface="Arial"/>
                        </a:defRPr>
                      </a:lvl6pPr>
                      <a:lvl7pPr marL="3656223" algn="l" defTabSz="1218750" rtl="0" eaLnBrk="1" latinLnBrk="0" hangingPunct="1">
                        <a:defRPr sz="2400" kern="1200">
                          <a:solidFill>
                            <a:schemeClr val="tx1"/>
                          </a:solidFill>
                          <a:latin typeface="Arial"/>
                        </a:defRPr>
                      </a:lvl7pPr>
                      <a:lvl8pPr marL="4265600" algn="l" defTabSz="1218750" rtl="0" eaLnBrk="1" latinLnBrk="0" hangingPunct="1">
                        <a:defRPr sz="2400" kern="1200">
                          <a:solidFill>
                            <a:schemeClr val="tx1"/>
                          </a:solidFill>
                          <a:latin typeface="Arial"/>
                        </a:defRPr>
                      </a:lvl8pPr>
                      <a:lvl9pPr marL="4874971" algn="l" defTabSz="1218750" rtl="0" eaLnBrk="1" latinLnBrk="0" hangingPunct="1">
                        <a:defRPr sz="24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1 (7)</a:t>
                      </a:r>
                    </a:p>
                  </a:txBody>
                  <a:tcPr marL="6351" marR="6351"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4 (27)</a:t>
                      </a:r>
                    </a:p>
                  </a:txBody>
                  <a:tcPr marL="6351" marR="6351"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6 (33)</a:t>
                      </a:r>
                    </a:p>
                  </a:txBody>
                  <a:tcPr marL="6351" marR="6351"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1218750" rtl="0" eaLnBrk="1" latinLnBrk="0" hangingPunct="1">
                        <a:defRPr sz="2400" kern="1200">
                          <a:solidFill>
                            <a:schemeClr val="tx1"/>
                          </a:solidFill>
                          <a:latin typeface="Arial"/>
                        </a:defRPr>
                      </a:lvl1pPr>
                      <a:lvl2pPr marL="609363" algn="l" defTabSz="1218750" rtl="0" eaLnBrk="1" latinLnBrk="0" hangingPunct="1">
                        <a:defRPr sz="2400" kern="1200">
                          <a:solidFill>
                            <a:schemeClr val="tx1"/>
                          </a:solidFill>
                          <a:latin typeface="Arial"/>
                        </a:defRPr>
                      </a:lvl2pPr>
                      <a:lvl3pPr marL="1218750" algn="l" defTabSz="1218750" rtl="0" eaLnBrk="1" latinLnBrk="0" hangingPunct="1">
                        <a:defRPr sz="2400" kern="1200">
                          <a:solidFill>
                            <a:schemeClr val="tx1"/>
                          </a:solidFill>
                          <a:latin typeface="Arial"/>
                        </a:defRPr>
                      </a:lvl3pPr>
                      <a:lvl4pPr marL="1828120" algn="l" defTabSz="1218750" rtl="0" eaLnBrk="1" latinLnBrk="0" hangingPunct="1">
                        <a:defRPr sz="2400" kern="1200">
                          <a:solidFill>
                            <a:schemeClr val="tx1"/>
                          </a:solidFill>
                          <a:latin typeface="Arial"/>
                        </a:defRPr>
                      </a:lvl4pPr>
                      <a:lvl5pPr marL="2437498" algn="l" defTabSz="1218750" rtl="0" eaLnBrk="1" latinLnBrk="0" hangingPunct="1">
                        <a:defRPr sz="2400" kern="1200">
                          <a:solidFill>
                            <a:schemeClr val="tx1"/>
                          </a:solidFill>
                          <a:latin typeface="Arial"/>
                        </a:defRPr>
                      </a:lvl5pPr>
                      <a:lvl6pPr marL="3046860" algn="l" defTabSz="1218750" rtl="0" eaLnBrk="1" latinLnBrk="0" hangingPunct="1">
                        <a:defRPr sz="2400" kern="1200">
                          <a:solidFill>
                            <a:schemeClr val="tx1"/>
                          </a:solidFill>
                          <a:latin typeface="Arial"/>
                        </a:defRPr>
                      </a:lvl6pPr>
                      <a:lvl7pPr marL="3656223" algn="l" defTabSz="1218750" rtl="0" eaLnBrk="1" latinLnBrk="0" hangingPunct="1">
                        <a:defRPr sz="2400" kern="1200">
                          <a:solidFill>
                            <a:schemeClr val="tx1"/>
                          </a:solidFill>
                          <a:latin typeface="Arial"/>
                        </a:defRPr>
                      </a:lvl7pPr>
                      <a:lvl8pPr marL="4265600" algn="l" defTabSz="1218750" rtl="0" eaLnBrk="1" latinLnBrk="0" hangingPunct="1">
                        <a:defRPr sz="2400" kern="1200">
                          <a:solidFill>
                            <a:schemeClr val="tx1"/>
                          </a:solidFill>
                          <a:latin typeface="Arial"/>
                        </a:defRPr>
                      </a:lvl8pPr>
                      <a:lvl9pPr marL="4874971" algn="l" defTabSz="1218750" rtl="0" eaLnBrk="1" latinLnBrk="0" hangingPunct="1">
                        <a:defRPr sz="24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5 (33)</a:t>
                      </a:r>
                    </a:p>
                  </a:txBody>
                  <a:tcPr marL="6351" marR="6351" marT="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1218750" rtl="0" eaLnBrk="1" latinLnBrk="0" hangingPunct="1">
                        <a:defRPr sz="2400" kern="1200">
                          <a:solidFill>
                            <a:schemeClr val="tx1"/>
                          </a:solidFill>
                          <a:latin typeface="Arial"/>
                        </a:defRPr>
                      </a:lvl1pPr>
                      <a:lvl2pPr marL="609363" algn="l" defTabSz="1218750" rtl="0" eaLnBrk="1" latinLnBrk="0" hangingPunct="1">
                        <a:defRPr sz="2400" kern="1200">
                          <a:solidFill>
                            <a:schemeClr val="tx1"/>
                          </a:solidFill>
                          <a:latin typeface="Arial"/>
                        </a:defRPr>
                      </a:lvl2pPr>
                      <a:lvl3pPr marL="1218750" algn="l" defTabSz="1218750" rtl="0" eaLnBrk="1" latinLnBrk="0" hangingPunct="1">
                        <a:defRPr sz="2400" kern="1200">
                          <a:solidFill>
                            <a:schemeClr val="tx1"/>
                          </a:solidFill>
                          <a:latin typeface="Arial"/>
                        </a:defRPr>
                      </a:lvl3pPr>
                      <a:lvl4pPr marL="1828120" algn="l" defTabSz="1218750" rtl="0" eaLnBrk="1" latinLnBrk="0" hangingPunct="1">
                        <a:defRPr sz="2400" kern="1200">
                          <a:solidFill>
                            <a:schemeClr val="tx1"/>
                          </a:solidFill>
                          <a:latin typeface="Arial"/>
                        </a:defRPr>
                      </a:lvl4pPr>
                      <a:lvl5pPr marL="2437498" algn="l" defTabSz="1218750" rtl="0" eaLnBrk="1" latinLnBrk="0" hangingPunct="1">
                        <a:defRPr sz="2400" kern="1200">
                          <a:solidFill>
                            <a:schemeClr val="tx1"/>
                          </a:solidFill>
                          <a:latin typeface="Arial"/>
                        </a:defRPr>
                      </a:lvl5pPr>
                      <a:lvl6pPr marL="3046860" algn="l" defTabSz="1218750" rtl="0" eaLnBrk="1" latinLnBrk="0" hangingPunct="1">
                        <a:defRPr sz="2400" kern="1200">
                          <a:solidFill>
                            <a:schemeClr val="tx1"/>
                          </a:solidFill>
                          <a:latin typeface="Arial"/>
                        </a:defRPr>
                      </a:lvl6pPr>
                      <a:lvl7pPr marL="3656223" algn="l" defTabSz="1218750" rtl="0" eaLnBrk="1" latinLnBrk="0" hangingPunct="1">
                        <a:defRPr sz="2400" kern="1200">
                          <a:solidFill>
                            <a:schemeClr val="tx1"/>
                          </a:solidFill>
                          <a:latin typeface="Arial"/>
                        </a:defRPr>
                      </a:lvl7pPr>
                      <a:lvl8pPr marL="4265600" algn="l" defTabSz="1218750" rtl="0" eaLnBrk="1" latinLnBrk="0" hangingPunct="1">
                        <a:defRPr sz="2400" kern="1200">
                          <a:solidFill>
                            <a:schemeClr val="tx1"/>
                          </a:solidFill>
                          <a:latin typeface="Arial"/>
                        </a:defRPr>
                      </a:lvl8pPr>
                      <a:lvl9pPr marL="4874971" algn="l" defTabSz="1218750" rtl="0" eaLnBrk="1" latinLnBrk="0" hangingPunct="1">
                        <a:defRPr sz="2400" kern="1200">
                          <a:solidFill>
                            <a:schemeClr val="tx1"/>
                          </a:solidFill>
                          <a:latin typeface="Arial"/>
                        </a:defRPr>
                      </a:lvl9pPr>
                    </a:lstStyle>
                    <a:p>
                      <a:pPr marL="0" marR="0" algn="ctr" defTabSz="1219170" rtl="0" eaLnBrk="1" latinLnBrk="0" hangingPunct="1">
                        <a:lnSpc>
                          <a:spcPct val="100000"/>
                        </a:lnSpc>
                        <a:spcBef>
                          <a:spcPts val="50"/>
                        </a:spcBef>
                        <a:spcAft>
                          <a:spcPts val="50"/>
                        </a:spcAft>
                      </a:pPr>
                      <a:r>
                        <a:rPr lang="en-US" sz="1400" kern="1200" dirty="0">
                          <a:solidFill>
                            <a:schemeClr val="bg1"/>
                          </a:solidFill>
                          <a:latin typeface="Calibri" panose="020F0502020204030204" pitchFamily="34" charset="0"/>
                          <a:ea typeface="Calibri" panose="020F0502020204030204" pitchFamily="34" charset="0"/>
                          <a:cs typeface="Calibri" panose="020F0502020204030204" pitchFamily="34" charset="0"/>
                        </a:rPr>
                        <a:t>4 (31)</a:t>
                      </a:r>
                    </a:p>
                  </a:txBody>
                  <a:tcPr marL="6351" marR="6351" marT="0"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bl>
          </a:graphicData>
        </a:graphic>
      </p:graphicFrame>
      <p:sp>
        <p:nvSpPr>
          <p:cNvPr id="7" name="Text Box 15">
            <a:extLst>
              <a:ext uri="{FF2B5EF4-FFF2-40B4-BE49-F238E27FC236}">
                <a16:creationId xmlns:a16="http://schemas.microsoft.com/office/drawing/2014/main" id="{AD51040E-C41F-3956-4938-618C4B102FF5}"/>
              </a:ext>
            </a:extLst>
          </p:cNvPr>
          <p:cNvSpPr txBox="1">
            <a:spLocks noChangeArrowheads="1"/>
          </p:cNvSpPr>
          <p:nvPr/>
        </p:nvSpPr>
        <p:spPr bwMode="auto">
          <a:xfrm>
            <a:off x="426297" y="6392482"/>
            <a:ext cx="457458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Alkhouri. J Hepatol. 2022;77:607. Alkhouri. AASLD 2020. Abstr LO2.</a:t>
            </a:r>
          </a:p>
        </p:txBody>
      </p:sp>
      <p:sp>
        <p:nvSpPr>
          <p:cNvPr id="28" name="TextBox 27">
            <a:extLst>
              <a:ext uri="{FF2B5EF4-FFF2-40B4-BE49-F238E27FC236}">
                <a16:creationId xmlns:a16="http://schemas.microsoft.com/office/drawing/2014/main" id="{7A9B8379-0DFF-4F69-AA1A-F9FE4058A3E6}"/>
              </a:ext>
            </a:extLst>
          </p:cNvPr>
          <p:cNvSpPr txBox="1"/>
          <p:nvPr/>
        </p:nvSpPr>
        <p:spPr>
          <a:xfrm>
            <a:off x="913997" y="1892575"/>
            <a:ext cx="5138928" cy="307777"/>
          </a:xfrm>
          <a:prstGeom prst="rect">
            <a:avLst/>
          </a:prstGeom>
          <a:noFill/>
        </p:spPr>
        <p:txBody>
          <a:bodyPr wrap="square" rtlCol="0">
            <a:spAutoFit/>
          </a:bodyPr>
          <a:lstStyle/>
          <a:p>
            <a:pPr algn="ctr"/>
            <a:endParaRPr lang="en-US" sz="1400" b="1" dirty="0"/>
          </a:p>
        </p:txBody>
      </p:sp>
      <p:sp>
        <p:nvSpPr>
          <p:cNvPr id="45" name="TextBox 44">
            <a:extLst>
              <a:ext uri="{FF2B5EF4-FFF2-40B4-BE49-F238E27FC236}">
                <a16:creationId xmlns:a16="http://schemas.microsoft.com/office/drawing/2014/main" id="{948A0921-F3F8-45E5-BB51-80BFB06A6DB4}"/>
              </a:ext>
            </a:extLst>
          </p:cNvPr>
          <p:cNvSpPr txBox="1"/>
          <p:nvPr/>
        </p:nvSpPr>
        <p:spPr>
          <a:xfrm>
            <a:off x="2785419" y="4052676"/>
            <a:ext cx="176647" cy="169087"/>
          </a:xfrm>
          <a:prstGeom prst="rect">
            <a:avLst/>
          </a:prstGeom>
          <a:noFill/>
        </p:spPr>
        <p:txBody>
          <a:bodyPr wrap="none" lIns="0" tIns="0" rIns="0" bIns="0" rtlCol="0" anchor="ctr">
            <a:noAutofit/>
          </a:bodyPr>
          <a:lstStyle/>
          <a:p>
            <a:pPr algn="ctr">
              <a:lnSpc>
                <a:spcPct val="90000"/>
              </a:lnSpc>
            </a:pPr>
            <a:r>
              <a:rPr lang="en-US" sz="2000" b="1" dirty="0">
                <a:latin typeface="Calibri" pitchFamily="34" charset="0"/>
              </a:rPr>
              <a:t>*</a:t>
            </a:r>
          </a:p>
        </p:txBody>
      </p:sp>
      <p:sp>
        <p:nvSpPr>
          <p:cNvPr id="30" name="TextBox 29">
            <a:extLst>
              <a:ext uri="{FF2B5EF4-FFF2-40B4-BE49-F238E27FC236}">
                <a16:creationId xmlns:a16="http://schemas.microsoft.com/office/drawing/2014/main" id="{27F90BF0-AD25-40D7-BA6A-96A42CF10F5B}"/>
              </a:ext>
            </a:extLst>
          </p:cNvPr>
          <p:cNvSpPr txBox="1"/>
          <p:nvPr/>
        </p:nvSpPr>
        <p:spPr>
          <a:xfrm>
            <a:off x="5696183" y="4179279"/>
            <a:ext cx="176647" cy="169087"/>
          </a:xfrm>
          <a:prstGeom prst="rect">
            <a:avLst/>
          </a:prstGeom>
          <a:noFill/>
        </p:spPr>
        <p:txBody>
          <a:bodyPr wrap="none" lIns="0" tIns="0" rIns="0" bIns="0" rtlCol="0" anchor="ctr">
            <a:noAutofit/>
          </a:bodyPr>
          <a:lstStyle/>
          <a:p>
            <a:pPr algn="ctr">
              <a:lnSpc>
                <a:spcPct val="90000"/>
              </a:lnSpc>
            </a:pPr>
            <a:r>
              <a:rPr lang="en-US" sz="2000" b="1" dirty="0">
                <a:solidFill>
                  <a:schemeClr val="bg2"/>
                </a:solidFill>
                <a:latin typeface="Calibri" pitchFamily="34" charset="0"/>
              </a:rPr>
              <a:t>*</a:t>
            </a:r>
          </a:p>
        </p:txBody>
      </p:sp>
      <p:sp>
        <p:nvSpPr>
          <p:cNvPr id="31" name="TextBox 30">
            <a:extLst>
              <a:ext uri="{FF2B5EF4-FFF2-40B4-BE49-F238E27FC236}">
                <a16:creationId xmlns:a16="http://schemas.microsoft.com/office/drawing/2014/main" id="{E0BDEB97-C76B-4A2E-83F2-0FDBC8DD361B}"/>
              </a:ext>
            </a:extLst>
          </p:cNvPr>
          <p:cNvSpPr txBox="1"/>
          <p:nvPr/>
        </p:nvSpPr>
        <p:spPr>
          <a:xfrm rot="16200000">
            <a:off x="-618436" y="3388596"/>
            <a:ext cx="2797216" cy="338554"/>
          </a:xfrm>
          <a:prstGeom prst="rect">
            <a:avLst/>
          </a:prstGeom>
          <a:noFill/>
        </p:spPr>
        <p:txBody>
          <a:bodyPr wrap="square" rtlCol="0">
            <a:spAutoFit/>
          </a:bodyPr>
          <a:lstStyle/>
          <a:p>
            <a:pPr algn="ctr" defTabSz="914377">
              <a:defRPr/>
            </a:pPr>
            <a:r>
              <a:rPr lang="en-US" sz="1600" b="1" kern="0" dirty="0">
                <a:solidFill>
                  <a:prstClr val="black"/>
                </a:solidFill>
              </a:rPr>
              <a:t>LSM Change (95% CI) (%)</a:t>
            </a:r>
          </a:p>
        </p:txBody>
      </p:sp>
      <p:sp>
        <p:nvSpPr>
          <p:cNvPr id="3" name="TextBox 2">
            <a:extLst>
              <a:ext uri="{FF2B5EF4-FFF2-40B4-BE49-F238E27FC236}">
                <a16:creationId xmlns:a16="http://schemas.microsoft.com/office/drawing/2014/main" id="{8BB57C19-A2F5-42E9-8FAB-74DE273A6DF1}"/>
              </a:ext>
            </a:extLst>
          </p:cNvPr>
          <p:cNvSpPr txBox="1"/>
          <p:nvPr/>
        </p:nvSpPr>
        <p:spPr>
          <a:xfrm>
            <a:off x="1328430" y="1479154"/>
            <a:ext cx="4918345" cy="369332"/>
          </a:xfrm>
          <a:prstGeom prst="rect">
            <a:avLst/>
          </a:prstGeom>
          <a:noFill/>
        </p:spPr>
        <p:txBody>
          <a:bodyPr wrap="square" rtlCol="0">
            <a:spAutoFit/>
          </a:bodyPr>
          <a:lstStyle/>
          <a:p>
            <a:pPr algn="ctr"/>
            <a:r>
              <a:rPr lang="en-US" b="1" dirty="0">
                <a:solidFill>
                  <a:schemeClr val="bg1"/>
                </a:solidFill>
              </a:rPr>
              <a:t>Absolute</a:t>
            </a:r>
            <a:r>
              <a:rPr lang="en-US" b="1" dirty="0"/>
              <a:t> </a:t>
            </a:r>
            <a:r>
              <a:rPr lang="en-US" b="1" dirty="0">
                <a:solidFill>
                  <a:schemeClr val="bg1"/>
                </a:solidFill>
              </a:rPr>
              <a:t>Change at Wk 24</a:t>
            </a:r>
          </a:p>
        </p:txBody>
      </p:sp>
      <p:sp>
        <p:nvSpPr>
          <p:cNvPr id="10" name="TextBox 9">
            <a:extLst>
              <a:ext uri="{FF2B5EF4-FFF2-40B4-BE49-F238E27FC236}">
                <a16:creationId xmlns:a16="http://schemas.microsoft.com/office/drawing/2014/main" id="{C7BE0C4F-7380-5B7F-769D-D88E90A19ABB}"/>
              </a:ext>
            </a:extLst>
          </p:cNvPr>
          <p:cNvSpPr txBox="1"/>
          <p:nvPr/>
        </p:nvSpPr>
        <p:spPr bwMode="auto">
          <a:xfrm>
            <a:off x="3396505" y="2033688"/>
            <a:ext cx="9017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CILO 30 mg</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18)</a:t>
            </a:r>
          </a:p>
        </p:txBody>
      </p:sp>
      <p:grpSp>
        <p:nvGrpSpPr>
          <p:cNvPr id="14" name="Group 13">
            <a:extLst>
              <a:ext uri="{FF2B5EF4-FFF2-40B4-BE49-F238E27FC236}">
                <a16:creationId xmlns:a16="http://schemas.microsoft.com/office/drawing/2014/main" id="{D01FF131-4AAE-393F-721D-CF9307C2943B}"/>
              </a:ext>
            </a:extLst>
          </p:cNvPr>
          <p:cNvGrpSpPr/>
          <p:nvPr/>
        </p:nvGrpSpPr>
        <p:grpSpPr>
          <a:xfrm>
            <a:off x="3373007" y="1916908"/>
            <a:ext cx="933831" cy="134541"/>
            <a:chOff x="3277640" y="1675126"/>
            <a:chExt cx="933831" cy="134541"/>
          </a:xfrm>
        </p:grpSpPr>
        <p:sp>
          <p:nvSpPr>
            <p:cNvPr id="11" name="Rectangle 10">
              <a:extLst>
                <a:ext uri="{FF2B5EF4-FFF2-40B4-BE49-F238E27FC236}">
                  <a16:creationId xmlns:a16="http://schemas.microsoft.com/office/drawing/2014/main" id="{22E1AF1A-9550-5C89-73D4-744780246584}"/>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C734C1FA-602F-3EA5-C9AF-219CF191F650}"/>
                </a:ext>
              </a:extLst>
            </p:cNvPr>
            <p:cNvSpPr/>
            <p:nvPr/>
          </p:nvSpPr>
          <p:spPr bwMode="auto">
            <a:xfrm>
              <a:off x="3588917" y="1675291"/>
              <a:ext cx="311277" cy="13437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AB6E23D2-E3F6-3D71-691E-0A7E0B89EF96}"/>
                </a:ext>
              </a:extLst>
            </p:cNvPr>
            <p:cNvSpPr/>
            <p:nvPr/>
          </p:nvSpPr>
          <p:spPr bwMode="auto">
            <a:xfrm>
              <a:off x="3900575" y="1675126"/>
              <a:ext cx="310896" cy="13437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 name="TextBox 16">
            <a:extLst>
              <a:ext uri="{FF2B5EF4-FFF2-40B4-BE49-F238E27FC236}">
                <a16:creationId xmlns:a16="http://schemas.microsoft.com/office/drawing/2014/main" id="{B429700B-2CC8-4F05-6F9C-46BADD6D4CE7}"/>
              </a:ext>
            </a:extLst>
          </p:cNvPr>
          <p:cNvSpPr txBox="1"/>
          <p:nvPr/>
        </p:nvSpPr>
        <p:spPr bwMode="auto">
          <a:xfrm>
            <a:off x="2539326" y="2033688"/>
            <a:ext cx="6719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FIR</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15)</a:t>
            </a:r>
          </a:p>
        </p:txBody>
      </p:sp>
      <p:grpSp>
        <p:nvGrpSpPr>
          <p:cNvPr id="19" name="Group 18">
            <a:extLst>
              <a:ext uri="{FF2B5EF4-FFF2-40B4-BE49-F238E27FC236}">
                <a16:creationId xmlns:a16="http://schemas.microsoft.com/office/drawing/2014/main" id="{6CF9871A-97C5-A3BD-D9CA-DF14AD9E21A9}"/>
              </a:ext>
            </a:extLst>
          </p:cNvPr>
          <p:cNvGrpSpPr/>
          <p:nvPr/>
        </p:nvGrpSpPr>
        <p:grpSpPr>
          <a:xfrm>
            <a:off x="2400957" y="1916908"/>
            <a:ext cx="933831" cy="134541"/>
            <a:chOff x="3277640" y="1675126"/>
            <a:chExt cx="933831" cy="134541"/>
          </a:xfrm>
        </p:grpSpPr>
        <p:sp>
          <p:nvSpPr>
            <p:cNvPr id="20" name="Rectangle 19">
              <a:extLst>
                <a:ext uri="{FF2B5EF4-FFF2-40B4-BE49-F238E27FC236}">
                  <a16:creationId xmlns:a16="http://schemas.microsoft.com/office/drawing/2014/main" id="{0C2F3027-7BA9-939D-B32B-6DBB38D9A3B8}"/>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90BB0E96-F336-1D6E-68F9-EB391E004752}"/>
                </a:ext>
              </a:extLst>
            </p:cNvPr>
            <p:cNvSpPr/>
            <p:nvPr/>
          </p:nvSpPr>
          <p:spPr bwMode="auto">
            <a:xfrm>
              <a:off x="3588917" y="1675291"/>
              <a:ext cx="311277" cy="13437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1AA0EF95-FA37-0255-AF32-0309131042BF}"/>
                </a:ext>
              </a:extLst>
            </p:cNvPr>
            <p:cNvSpPr/>
            <p:nvPr/>
          </p:nvSpPr>
          <p:spPr bwMode="auto">
            <a:xfrm>
              <a:off x="3900575" y="1675126"/>
              <a:ext cx="310896" cy="13437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4" name="TextBox 23">
            <a:extLst>
              <a:ext uri="{FF2B5EF4-FFF2-40B4-BE49-F238E27FC236}">
                <a16:creationId xmlns:a16="http://schemas.microsoft.com/office/drawing/2014/main" id="{744A7CEA-6862-1710-57F1-E787C2A4D788}"/>
              </a:ext>
            </a:extLst>
          </p:cNvPr>
          <p:cNvSpPr txBox="1"/>
          <p:nvPr/>
        </p:nvSpPr>
        <p:spPr bwMode="auto">
          <a:xfrm>
            <a:off x="1568879" y="2033688"/>
            <a:ext cx="6687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a:t>
            </a:r>
            <a:br>
              <a:rPr lang="en-US" sz="1200" b="1" dirty="0">
                <a:solidFill>
                  <a:schemeClr val="bg1"/>
                </a:solidFill>
                <a:latin typeface="Calibri" panose="020F0502020204030204" pitchFamily="34" charset="0"/>
              </a:rPr>
            </a:b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15)</a:t>
            </a:r>
          </a:p>
        </p:txBody>
      </p:sp>
      <p:grpSp>
        <p:nvGrpSpPr>
          <p:cNvPr id="25" name="Group 24">
            <a:extLst>
              <a:ext uri="{FF2B5EF4-FFF2-40B4-BE49-F238E27FC236}">
                <a16:creationId xmlns:a16="http://schemas.microsoft.com/office/drawing/2014/main" id="{8AEC98C6-8153-9FAA-73D2-5E3607B53DA9}"/>
              </a:ext>
            </a:extLst>
          </p:cNvPr>
          <p:cNvGrpSpPr/>
          <p:nvPr/>
        </p:nvGrpSpPr>
        <p:grpSpPr>
          <a:xfrm>
            <a:off x="1428907" y="1916908"/>
            <a:ext cx="933831" cy="134541"/>
            <a:chOff x="3277640" y="1675126"/>
            <a:chExt cx="933831" cy="134541"/>
          </a:xfrm>
        </p:grpSpPr>
        <p:sp>
          <p:nvSpPr>
            <p:cNvPr id="26" name="Rectangle 25">
              <a:extLst>
                <a:ext uri="{FF2B5EF4-FFF2-40B4-BE49-F238E27FC236}">
                  <a16:creationId xmlns:a16="http://schemas.microsoft.com/office/drawing/2014/main" id="{3289896C-9CE7-D6E7-C5DA-78A0A80F4070}"/>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290EF61B-81D0-CC84-FBED-B85D1C8AB7FA}"/>
                </a:ext>
              </a:extLst>
            </p:cNvPr>
            <p:cNvSpPr/>
            <p:nvPr/>
          </p:nvSpPr>
          <p:spPr bwMode="auto">
            <a:xfrm>
              <a:off x="3588917" y="1675291"/>
              <a:ext cx="311277" cy="13437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7193B133-8FFF-6E9B-3865-2C2C0C5AFB2F}"/>
                </a:ext>
              </a:extLst>
            </p:cNvPr>
            <p:cNvSpPr/>
            <p:nvPr/>
          </p:nvSpPr>
          <p:spPr bwMode="auto">
            <a:xfrm>
              <a:off x="3900575" y="1675126"/>
              <a:ext cx="310896" cy="13437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5" name="TextBox 34">
            <a:extLst>
              <a:ext uri="{FF2B5EF4-FFF2-40B4-BE49-F238E27FC236}">
                <a16:creationId xmlns:a16="http://schemas.microsoft.com/office/drawing/2014/main" id="{49C0E996-F60B-7D50-E77C-380DF1D877AB}"/>
              </a:ext>
            </a:extLst>
          </p:cNvPr>
          <p:cNvSpPr txBox="1"/>
          <p:nvPr/>
        </p:nvSpPr>
        <p:spPr bwMode="auto">
          <a:xfrm>
            <a:off x="5284499" y="2033688"/>
            <a:ext cx="10139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 FIR</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 CILO 30 mg</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13)</a:t>
            </a:r>
          </a:p>
        </p:txBody>
      </p:sp>
      <p:grpSp>
        <p:nvGrpSpPr>
          <p:cNvPr id="36" name="Group 35">
            <a:extLst>
              <a:ext uri="{FF2B5EF4-FFF2-40B4-BE49-F238E27FC236}">
                <a16:creationId xmlns:a16="http://schemas.microsoft.com/office/drawing/2014/main" id="{C0E65F1D-24D0-4B0C-0EAF-FB9DCAD0A0D8}"/>
              </a:ext>
            </a:extLst>
          </p:cNvPr>
          <p:cNvGrpSpPr/>
          <p:nvPr/>
        </p:nvGrpSpPr>
        <p:grpSpPr>
          <a:xfrm>
            <a:off x="5317106" y="1916908"/>
            <a:ext cx="933831" cy="134541"/>
            <a:chOff x="3277640" y="1675126"/>
            <a:chExt cx="933831" cy="134541"/>
          </a:xfrm>
        </p:grpSpPr>
        <p:sp>
          <p:nvSpPr>
            <p:cNvPr id="38" name="Rectangle 37">
              <a:extLst>
                <a:ext uri="{FF2B5EF4-FFF2-40B4-BE49-F238E27FC236}">
                  <a16:creationId xmlns:a16="http://schemas.microsoft.com/office/drawing/2014/main" id="{4C400047-EB05-4DB1-F3A1-0E4F1529CB0B}"/>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DC1F4617-202E-0A73-9A7D-BD83AD383F10}"/>
                </a:ext>
              </a:extLst>
            </p:cNvPr>
            <p:cNvSpPr/>
            <p:nvPr/>
          </p:nvSpPr>
          <p:spPr bwMode="auto">
            <a:xfrm>
              <a:off x="3588917" y="1675291"/>
              <a:ext cx="311277" cy="13437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D79FE8D9-2527-F026-7715-95FBE3C2895C}"/>
                </a:ext>
              </a:extLst>
            </p:cNvPr>
            <p:cNvSpPr/>
            <p:nvPr/>
          </p:nvSpPr>
          <p:spPr bwMode="auto">
            <a:xfrm>
              <a:off x="3900575" y="1675126"/>
              <a:ext cx="310896" cy="13437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2" name="TextBox 51">
            <a:extLst>
              <a:ext uri="{FF2B5EF4-FFF2-40B4-BE49-F238E27FC236}">
                <a16:creationId xmlns:a16="http://schemas.microsoft.com/office/drawing/2014/main" id="{F03A801F-A0DD-7FEC-3DE8-D0B4DC225878}"/>
              </a:ext>
            </a:extLst>
          </p:cNvPr>
          <p:cNvSpPr txBox="1"/>
          <p:nvPr/>
        </p:nvSpPr>
        <p:spPr bwMode="auto">
          <a:xfrm>
            <a:off x="4329282" y="2033688"/>
            <a:ext cx="9802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CILO 100 mg</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15)</a:t>
            </a:r>
          </a:p>
        </p:txBody>
      </p:sp>
      <p:grpSp>
        <p:nvGrpSpPr>
          <p:cNvPr id="53" name="Group 52">
            <a:extLst>
              <a:ext uri="{FF2B5EF4-FFF2-40B4-BE49-F238E27FC236}">
                <a16:creationId xmlns:a16="http://schemas.microsoft.com/office/drawing/2014/main" id="{00B69A96-72A7-D054-377B-8E9DBE5EBAD7}"/>
              </a:ext>
            </a:extLst>
          </p:cNvPr>
          <p:cNvGrpSpPr/>
          <p:nvPr/>
        </p:nvGrpSpPr>
        <p:grpSpPr>
          <a:xfrm>
            <a:off x="4345057" y="1916908"/>
            <a:ext cx="933831" cy="134541"/>
            <a:chOff x="3277640" y="1675126"/>
            <a:chExt cx="933831" cy="134541"/>
          </a:xfrm>
        </p:grpSpPr>
        <p:sp>
          <p:nvSpPr>
            <p:cNvPr id="54" name="Rectangle 53">
              <a:extLst>
                <a:ext uri="{FF2B5EF4-FFF2-40B4-BE49-F238E27FC236}">
                  <a16:creationId xmlns:a16="http://schemas.microsoft.com/office/drawing/2014/main" id="{7BE23FF3-1063-11D1-6453-54B6F0D70BE6}"/>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E3E90A63-7A20-C645-CC48-BD03F0BE1B72}"/>
                </a:ext>
              </a:extLst>
            </p:cNvPr>
            <p:cNvSpPr/>
            <p:nvPr/>
          </p:nvSpPr>
          <p:spPr bwMode="auto">
            <a:xfrm>
              <a:off x="3588917" y="1675291"/>
              <a:ext cx="311277" cy="13437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EFEE2D71-A5E4-4329-5283-6BD7EC889937}"/>
                </a:ext>
              </a:extLst>
            </p:cNvPr>
            <p:cNvSpPr/>
            <p:nvPr/>
          </p:nvSpPr>
          <p:spPr bwMode="auto">
            <a:xfrm>
              <a:off x="3900575" y="1675126"/>
              <a:ext cx="310896" cy="13437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9" name="Freeform 58">
            <a:extLst>
              <a:ext uri="{FF2B5EF4-FFF2-40B4-BE49-F238E27FC236}">
                <a16:creationId xmlns:a16="http://schemas.microsoft.com/office/drawing/2014/main" id="{0EE6D599-3EB4-B1BA-A8CB-EE5E2C7A3A65}"/>
              </a:ext>
            </a:extLst>
          </p:cNvPr>
          <p:cNvSpPr/>
          <p:nvPr/>
        </p:nvSpPr>
        <p:spPr bwMode="auto">
          <a:xfrm flipV="1">
            <a:off x="1328431" y="2679975"/>
            <a:ext cx="4930815" cy="1942112"/>
          </a:xfrm>
          <a:custGeom>
            <a:avLst/>
            <a:gdLst>
              <a:gd name="connsiteX0" fmla="*/ 0 w 4930815"/>
              <a:gd name="connsiteY0" fmla="*/ 0 h 1956121"/>
              <a:gd name="connsiteX1" fmla="*/ 0 w 4930815"/>
              <a:gd name="connsiteY1" fmla="*/ 1956121 h 1956121"/>
              <a:gd name="connsiteX2" fmla="*/ 4930815 w 4930815"/>
              <a:gd name="connsiteY2" fmla="*/ 1956121 h 1956121"/>
            </a:gdLst>
            <a:ahLst/>
            <a:cxnLst>
              <a:cxn ang="0">
                <a:pos x="connsiteX0" y="connsiteY0"/>
              </a:cxn>
              <a:cxn ang="0">
                <a:pos x="connsiteX1" y="connsiteY1"/>
              </a:cxn>
              <a:cxn ang="0">
                <a:pos x="connsiteX2" y="connsiteY2"/>
              </a:cxn>
            </a:cxnLst>
            <a:rect l="l" t="t" r="r" b="b"/>
            <a:pathLst>
              <a:path w="4930815" h="1956121">
                <a:moveTo>
                  <a:pt x="0" y="0"/>
                </a:moveTo>
                <a:lnTo>
                  <a:pt x="0" y="1956121"/>
                </a:lnTo>
                <a:lnTo>
                  <a:pt x="4930815" y="1956121"/>
                </a:lnTo>
              </a:path>
            </a:pathLst>
          </a:custGeom>
          <a:noFill/>
          <a:ln w="28575">
            <a:solidFill>
              <a:schemeClr val="bg1"/>
            </a:solidFill>
            <a:miter lim="800000"/>
            <a:headEnd/>
            <a:tailEnd/>
          </a:ln>
        </p:spPr>
        <p:txBody>
          <a:bodyPr rtlCol="0" anchor="ctr"/>
          <a:lstStyle/>
          <a:p>
            <a:pPr algn="ctr"/>
            <a:endParaRPr lang="en-US" dirty="0"/>
          </a:p>
        </p:txBody>
      </p:sp>
      <p:grpSp>
        <p:nvGrpSpPr>
          <p:cNvPr id="80" name="Group 79">
            <a:extLst>
              <a:ext uri="{FF2B5EF4-FFF2-40B4-BE49-F238E27FC236}">
                <a16:creationId xmlns:a16="http://schemas.microsoft.com/office/drawing/2014/main" id="{9E03F6CB-15FF-76F8-9F9B-873992988F7D}"/>
              </a:ext>
            </a:extLst>
          </p:cNvPr>
          <p:cNvGrpSpPr/>
          <p:nvPr/>
        </p:nvGrpSpPr>
        <p:grpSpPr>
          <a:xfrm>
            <a:off x="1240672" y="2679975"/>
            <a:ext cx="91440" cy="1858804"/>
            <a:chOff x="1183534" y="2666897"/>
            <a:chExt cx="91440" cy="1858804"/>
          </a:xfrm>
        </p:grpSpPr>
        <p:cxnSp>
          <p:nvCxnSpPr>
            <p:cNvPr id="63" name="Straight Connector 62">
              <a:extLst>
                <a:ext uri="{FF2B5EF4-FFF2-40B4-BE49-F238E27FC236}">
                  <a16:creationId xmlns:a16="http://schemas.microsoft.com/office/drawing/2014/main" id="{D017B59E-E83F-FEAE-6F9A-B94ED3A8582F}"/>
                </a:ext>
              </a:extLst>
            </p:cNvPr>
            <p:cNvCxnSpPr>
              <a:cxnSpLocks/>
            </p:cNvCxnSpPr>
            <p:nvPr/>
          </p:nvCxnSpPr>
          <p:spPr bwMode="auto">
            <a:xfrm>
              <a:off x="1183534" y="266689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E67FC4B-31D6-4978-D11A-0BA3462FD3E8}"/>
                </a:ext>
              </a:extLst>
            </p:cNvPr>
            <p:cNvCxnSpPr>
              <a:cxnSpLocks/>
            </p:cNvCxnSpPr>
            <p:nvPr/>
          </p:nvCxnSpPr>
          <p:spPr bwMode="auto">
            <a:xfrm>
              <a:off x="1183534" y="313159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31D8AD6-D361-0F0C-42F7-D177B7CBCE58}"/>
                </a:ext>
              </a:extLst>
            </p:cNvPr>
            <p:cNvCxnSpPr>
              <a:cxnSpLocks/>
            </p:cNvCxnSpPr>
            <p:nvPr/>
          </p:nvCxnSpPr>
          <p:spPr bwMode="auto">
            <a:xfrm>
              <a:off x="1183534" y="359629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A6FC806-4108-AEF3-4E90-F5FE635C72F4}"/>
                </a:ext>
              </a:extLst>
            </p:cNvPr>
            <p:cNvCxnSpPr>
              <a:cxnSpLocks/>
            </p:cNvCxnSpPr>
            <p:nvPr/>
          </p:nvCxnSpPr>
          <p:spPr bwMode="auto">
            <a:xfrm>
              <a:off x="1183534" y="40610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59BBA87-8B4C-1202-ABD3-919433D624AF}"/>
                </a:ext>
              </a:extLst>
            </p:cNvPr>
            <p:cNvCxnSpPr>
              <a:cxnSpLocks/>
            </p:cNvCxnSpPr>
            <p:nvPr/>
          </p:nvCxnSpPr>
          <p:spPr bwMode="auto">
            <a:xfrm>
              <a:off x="1183534" y="4525701"/>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E28A1C91-5F36-0E5A-45C4-88AFD80233E1}"/>
              </a:ext>
            </a:extLst>
          </p:cNvPr>
          <p:cNvGrpSpPr/>
          <p:nvPr/>
        </p:nvGrpSpPr>
        <p:grpSpPr>
          <a:xfrm>
            <a:off x="873397" y="2512669"/>
            <a:ext cx="455574" cy="2196045"/>
            <a:chOff x="1390325" y="2503691"/>
            <a:chExt cx="455574" cy="2196045"/>
          </a:xfrm>
        </p:grpSpPr>
        <p:sp>
          <p:nvSpPr>
            <p:cNvPr id="81" name="TextBox 80">
              <a:extLst>
                <a:ext uri="{FF2B5EF4-FFF2-40B4-BE49-F238E27FC236}">
                  <a16:creationId xmlns:a16="http://schemas.microsoft.com/office/drawing/2014/main" id="{9FC67AD4-F55A-C2AC-5831-89E129AE9553}"/>
                </a:ext>
              </a:extLst>
            </p:cNvPr>
            <p:cNvSpPr txBox="1"/>
            <p:nvPr/>
          </p:nvSpPr>
          <p:spPr bwMode="auto">
            <a:xfrm>
              <a:off x="1557037" y="250369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2" name="TextBox 81">
              <a:extLst>
                <a:ext uri="{FF2B5EF4-FFF2-40B4-BE49-F238E27FC236}">
                  <a16:creationId xmlns:a16="http://schemas.microsoft.com/office/drawing/2014/main" id="{3D29222A-5EC1-033C-E0F1-BD2BF8BFD8E0}"/>
                </a:ext>
              </a:extLst>
            </p:cNvPr>
            <p:cNvSpPr txBox="1"/>
            <p:nvPr/>
          </p:nvSpPr>
          <p:spPr bwMode="auto">
            <a:xfrm>
              <a:off x="1494521" y="2968064"/>
              <a:ext cx="3513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83" name="TextBox 82">
              <a:extLst>
                <a:ext uri="{FF2B5EF4-FFF2-40B4-BE49-F238E27FC236}">
                  <a16:creationId xmlns:a16="http://schemas.microsoft.com/office/drawing/2014/main" id="{E6CB07C9-518A-1653-9228-38E8D128A7F5}"/>
                </a:ext>
              </a:extLst>
            </p:cNvPr>
            <p:cNvSpPr txBox="1"/>
            <p:nvPr/>
          </p:nvSpPr>
          <p:spPr bwMode="auto">
            <a:xfrm>
              <a:off x="1390325" y="343243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84" name="TextBox 83">
              <a:extLst>
                <a:ext uri="{FF2B5EF4-FFF2-40B4-BE49-F238E27FC236}">
                  <a16:creationId xmlns:a16="http://schemas.microsoft.com/office/drawing/2014/main" id="{1A9FFAFF-6300-BAF4-1215-4334F3C9F52D}"/>
                </a:ext>
              </a:extLst>
            </p:cNvPr>
            <p:cNvSpPr txBox="1"/>
            <p:nvPr/>
          </p:nvSpPr>
          <p:spPr bwMode="auto">
            <a:xfrm>
              <a:off x="1390325" y="389681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85" name="TextBox 84">
              <a:extLst>
                <a:ext uri="{FF2B5EF4-FFF2-40B4-BE49-F238E27FC236}">
                  <a16:creationId xmlns:a16="http://schemas.microsoft.com/office/drawing/2014/main" id="{5F057D52-9054-4984-2D23-BD54F4E2E717}"/>
                </a:ext>
              </a:extLst>
            </p:cNvPr>
            <p:cNvSpPr txBox="1"/>
            <p:nvPr/>
          </p:nvSpPr>
          <p:spPr bwMode="auto">
            <a:xfrm>
              <a:off x="1390325" y="4361182"/>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92" name="Rectangle 91">
            <a:extLst>
              <a:ext uri="{FF2B5EF4-FFF2-40B4-BE49-F238E27FC236}">
                <a16:creationId xmlns:a16="http://schemas.microsoft.com/office/drawing/2014/main" id="{E323F190-7766-9976-9F55-7A669D7BC7F8}"/>
              </a:ext>
            </a:extLst>
          </p:cNvPr>
          <p:cNvSpPr/>
          <p:nvPr/>
        </p:nvSpPr>
        <p:spPr bwMode="auto">
          <a:xfrm>
            <a:off x="1584390" y="2698458"/>
            <a:ext cx="617099" cy="76705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TextBox 90">
            <a:extLst>
              <a:ext uri="{FF2B5EF4-FFF2-40B4-BE49-F238E27FC236}">
                <a16:creationId xmlns:a16="http://schemas.microsoft.com/office/drawing/2014/main" id="{7E382170-1DE8-6915-3925-C360AF0FB96E}"/>
              </a:ext>
            </a:extLst>
          </p:cNvPr>
          <p:cNvSpPr txBox="1"/>
          <p:nvPr/>
        </p:nvSpPr>
        <p:spPr bwMode="auto">
          <a:xfrm>
            <a:off x="1639504" y="268562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-8.6</a:t>
            </a:r>
          </a:p>
        </p:txBody>
      </p:sp>
      <p:sp>
        <p:nvSpPr>
          <p:cNvPr id="96" name="Rectangle 95">
            <a:extLst>
              <a:ext uri="{FF2B5EF4-FFF2-40B4-BE49-F238E27FC236}">
                <a16:creationId xmlns:a16="http://schemas.microsoft.com/office/drawing/2014/main" id="{FE82FEA3-AFC5-D12B-81EA-5D42C3A3822B}"/>
              </a:ext>
            </a:extLst>
          </p:cNvPr>
          <p:cNvSpPr/>
          <p:nvPr/>
        </p:nvSpPr>
        <p:spPr bwMode="auto">
          <a:xfrm>
            <a:off x="2559322" y="2698458"/>
            <a:ext cx="617099" cy="104534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TextBox 96">
            <a:extLst>
              <a:ext uri="{FF2B5EF4-FFF2-40B4-BE49-F238E27FC236}">
                <a16:creationId xmlns:a16="http://schemas.microsoft.com/office/drawing/2014/main" id="{02F7A6D5-E28C-3AD0-2423-C6ED15D151A3}"/>
              </a:ext>
            </a:extLst>
          </p:cNvPr>
          <p:cNvSpPr txBox="1"/>
          <p:nvPr/>
        </p:nvSpPr>
        <p:spPr bwMode="auto">
          <a:xfrm>
            <a:off x="2565984" y="2685623"/>
            <a:ext cx="61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-11.6</a:t>
            </a:r>
          </a:p>
        </p:txBody>
      </p:sp>
      <p:sp>
        <p:nvSpPr>
          <p:cNvPr id="103" name="Rectangle 102">
            <a:extLst>
              <a:ext uri="{FF2B5EF4-FFF2-40B4-BE49-F238E27FC236}">
                <a16:creationId xmlns:a16="http://schemas.microsoft.com/office/drawing/2014/main" id="{21E229ED-469B-D67B-2BEF-A15F2D91853E}"/>
              </a:ext>
            </a:extLst>
          </p:cNvPr>
          <p:cNvSpPr/>
          <p:nvPr/>
        </p:nvSpPr>
        <p:spPr bwMode="auto">
          <a:xfrm>
            <a:off x="3520326" y="2698458"/>
            <a:ext cx="617099" cy="95330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TextBox 103">
            <a:extLst>
              <a:ext uri="{FF2B5EF4-FFF2-40B4-BE49-F238E27FC236}">
                <a16:creationId xmlns:a16="http://schemas.microsoft.com/office/drawing/2014/main" id="{645BEF8C-1C8C-3052-2253-6194915B4627}"/>
              </a:ext>
            </a:extLst>
          </p:cNvPr>
          <p:cNvSpPr txBox="1"/>
          <p:nvPr/>
        </p:nvSpPr>
        <p:spPr bwMode="auto">
          <a:xfrm>
            <a:off x="3517844" y="2685623"/>
            <a:ext cx="61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-10.6</a:t>
            </a:r>
          </a:p>
        </p:txBody>
      </p:sp>
      <p:sp>
        <p:nvSpPr>
          <p:cNvPr id="110" name="Rectangle 109">
            <a:extLst>
              <a:ext uri="{FF2B5EF4-FFF2-40B4-BE49-F238E27FC236}">
                <a16:creationId xmlns:a16="http://schemas.microsoft.com/office/drawing/2014/main" id="{E2480E9C-72CC-3A62-F5B6-0B38BFADE07C}"/>
              </a:ext>
            </a:extLst>
          </p:cNvPr>
          <p:cNvSpPr/>
          <p:nvPr/>
        </p:nvSpPr>
        <p:spPr bwMode="auto">
          <a:xfrm>
            <a:off x="4495258" y="2698458"/>
            <a:ext cx="617099" cy="88355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TextBox 110">
            <a:extLst>
              <a:ext uri="{FF2B5EF4-FFF2-40B4-BE49-F238E27FC236}">
                <a16:creationId xmlns:a16="http://schemas.microsoft.com/office/drawing/2014/main" id="{353ADA60-A5A2-9535-1AEA-3F7B182FE818}"/>
              </a:ext>
            </a:extLst>
          </p:cNvPr>
          <p:cNvSpPr txBox="1"/>
          <p:nvPr/>
        </p:nvSpPr>
        <p:spPr bwMode="auto">
          <a:xfrm>
            <a:off x="4550372" y="268562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-9.8</a:t>
            </a:r>
          </a:p>
        </p:txBody>
      </p:sp>
      <p:sp>
        <p:nvSpPr>
          <p:cNvPr id="117" name="Rectangle 116">
            <a:extLst>
              <a:ext uri="{FF2B5EF4-FFF2-40B4-BE49-F238E27FC236}">
                <a16:creationId xmlns:a16="http://schemas.microsoft.com/office/drawing/2014/main" id="{11D9D83E-76E9-731B-95ED-F7E18695FA46}"/>
              </a:ext>
            </a:extLst>
          </p:cNvPr>
          <p:cNvSpPr/>
          <p:nvPr/>
        </p:nvSpPr>
        <p:spPr bwMode="auto">
          <a:xfrm>
            <a:off x="5476537" y="2698458"/>
            <a:ext cx="617099" cy="113074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TextBox 117">
            <a:extLst>
              <a:ext uri="{FF2B5EF4-FFF2-40B4-BE49-F238E27FC236}">
                <a16:creationId xmlns:a16="http://schemas.microsoft.com/office/drawing/2014/main" id="{BB947947-0705-FBEC-3963-675D7797800E}"/>
              </a:ext>
            </a:extLst>
          </p:cNvPr>
          <p:cNvSpPr txBox="1"/>
          <p:nvPr/>
        </p:nvSpPr>
        <p:spPr bwMode="auto">
          <a:xfrm>
            <a:off x="5479553" y="2685623"/>
            <a:ext cx="61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-12.6</a:t>
            </a:r>
          </a:p>
        </p:txBody>
      </p:sp>
      <p:sp>
        <p:nvSpPr>
          <p:cNvPr id="122" name="TextBox 121">
            <a:extLst>
              <a:ext uri="{FF2B5EF4-FFF2-40B4-BE49-F238E27FC236}">
                <a16:creationId xmlns:a16="http://schemas.microsoft.com/office/drawing/2014/main" id="{068A81D5-F7E3-92A5-C4CE-56BDF3F903B3}"/>
              </a:ext>
            </a:extLst>
          </p:cNvPr>
          <p:cNvSpPr txBox="1"/>
          <p:nvPr/>
        </p:nvSpPr>
        <p:spPr bwMode="auto">
          <a:xfrm>
            <a:off x="5639578" y="406256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nvGrpSpPr>
          <p:cNvPr id="87" name="Group 86">
            <a:extLst>
              <a:ext uri="{FF2B5EF4-FFF2-40B4-BE49-F238E27FC236}">
                <a16:creationId xmlns:a16="http://schemas.microsoft.com/office/drawing/2014/main" id="{576B2346-D7F8-5281-A1D9-A6FDA608F63C}"/>
              </a:ext>
            </a:extLst>
          </p:cNvPr>
          <p:cNvGrpSpPr/>
          <p:nvPr/>
        </p:nvGrpSpPr>
        <p:grpSpPr>
          <a:xfrm>
            <a:off x="1848515" y="3291927"/>
            <a:ext cx="88849" cy="372205"/>
            <a:chOff x="1403067" y="2809836"/>
            <a:chExt cx="88849" cy="255440"/>
          </a:xfrm>
        </p:grpSpPr>
        <p:cxnSp>
          <p:nvCxnSpPr>
            <p:cNvPr id="88" name="Straight Connector 87">
              <a:extLst>
                <a:ext uri="{FF2B5EF4-FFF2-40B4-BE49-F238E27FC236}">
                  <a16:creationId xmlns:a16="http://schemas.microsoft.com/office/drawing/2014/main" id="{684C851B-8B01-738D-816E-D81C41007586}"/>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FF4EFAE-539B-0423-4E9B-25EA018AF30A}"/>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1BB6D59-82EC-8283-0A98-13D0A02C8C7D}"/>
                </a:ext>
              </a:extLst>
            </p:cNvPr>
            <p:cNvCxnSpPr>
              <a:cxnSpLocks/>
            </p:cNvCxnSpPr>
            <p:nvPr/>
          </p:nvCxnSpPr>
          <p:spPr bwMode="auto">
            <a:xfrm>
              <a:off x="1445641" y="2817241"/>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33F2AE5E-9FB7-25FD-B9F0-A06472562720}"/>
              </a:ext>
            </a:extLst>
          </p:cNvPr>
          <p:cNvGrpSpPr/>
          <p:nvPr/>
        </p:nvGrpSpPr>
        <p:grpSpPr>
          <a:xfrm>
            <a:off x="2823447" y="3571327"/>
            <a:ext cx="88849" cy="368831"/>
            <a:chOff x="1403067" y="2809836"/>
            <a:chExt cx="88849" cy="255440"/>
          </a:xfrm>
        </p:grpSpPr>
        <p:cxnSp>
          <p:nvCxnSpPr>
            <p:cNvPr id="98" name="Straight Connector 97">
              <a:extLst>
                <a:ext uri="{FF2B5EF4-FFF2-40B4-BE49-F238E27FC236}">
                  <a16:creationId xmlns:a16="http://schemas.microsoft.com/office/drawing/2014/main" id="{888F0778-7BD2-6524-D924-3D651D490613}"/>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BC3E90D-2252-953D-E64A-3E5A24B4DB8E}"/>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E438B9A-9F62-A4FE-3193-4CC94D0A7007}"/>
                </a:ext>
              </a:extLst>
            </p:cNvPr>
            <p:cNvCxnSpPr>
              <a:cxnSpLocks/>
            </p:cNvCxnSpPr>
            <p:nvPr/>
          </p:nvCxnSpPr>
          <p:spPr bwMode="auto">
            <a:xfrm>
              <a:off x="1445641" y="2817241"/>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0E68BC2E-7C48-B198-B03D-8F726DE0AFB6}"/>
              </a:ext>
            </a:extLst>
          </p:cNvPr>
          <p:cNvGrpSpPr/>
          <p:nvPr/>
        </p:nvGrpSpPr>
        <p:grpSpPr>
          <a:xfrm>
            <a:off x="3784451" y="3495127"/>
            <a:ext cx="88849" cy="336322"/>
            <a:chOff x="1403067" y="2809836"/>
            <a:chExt cx="88849" cy="255440"/>
          </a:xfrm>
        </p:grpSpPr>
        <p:cxnSp>
          <p:nvCxnSpPr>
            <p:cNvPr id="105" name="Straight Connector 104">
              <a:extLst>
                <a:ext uri="{FF2B5EF4-FFF2-40B4-BE49-F238E27FC236}">
                  <a16:creationId xmlns:a16="http://schemas.microsoft.com/office/drawing/2014/main" id="{CE3CBB46-0421-7C68-6115-95BAD6DF8973}"/>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BFF1040-85A6-6E2B-D3FD-2DC47B69F591}"/>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3F42CD6-2DCF-FC3D-0E63-27FF71B89454}"/>
                </a:ext>
              </a:extLst>
            </p:cNvPr>
            <p:cNvCxnSpPr>
              <a:cxnSpLocks/>
            </p:cNvCxnSpPr>
            <p:nvPr/>
          </p:nvCxnSpPr>
          <p:spPr bwMode="auto">
            <a:xfrm>
              <a:off x="1445641" y="2817241"/>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7D4DD441-EDD4-E1B6-8B69-D74211C88198}"/>
              </a:ext>
            </a:extLst>
          </p:cNvPr>
          <p:cNvGrpSpPr/>
          <p:nvPr/>
        </p:nvGrpSpPr>
        <p:grpSpPr>
          <a:xfrm>
            <a:off x="4759383" y="3412577"/>
            <a:ext cx="88849" cy="367392"/>
            <a:chOff x="1403067" y="2809836"/>
            <a:chExt cx="88849" cy="255440"/>
          </a:xfrm>
        </p:grpSpPr>
        <p:cxnSp>
          <p:nvCxnSpPr>
            <p:cNvPr id="112" name="Straight Connector 111">
              <a:extLst>
                <a:ext uri="{FF2B5EF4-FFF2-40B4-BE49-F238E27FC236}">
                  <a16:creationId xmlns:a16="http://schemas.microsoft.com/office/drawing/2014/main" id="{C48C84B2-436A-F8E2-0BFF-3550CABDD79E}"/>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0DFE0CB-729D-E2C4-02DB-F206AE7AE5CE}"/>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EFED74C-DCAB-AD4F-D65E-7352A3D67280}"/>
                </a:ext>
              </a:extLst>
            </p:cNvPr>
            <p:cNvCxnSpPr>
              <a:cxnSpLocks/>
            </p:cNvCxnSpPr>
            <p:nvPr/>
          </p:nvCxnSpPr>
          <p:spPr bwMode="auto">
            <a:xfrm>
              <a:off x="1445641" y="2817241"/>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19D592CF-DD3E-3DEC-16C7-348F0CA16769}"/>
              </a:ext>
            </a:extLst>
          </p:cNvPr>
          <p:cNvGrpSpPr/>
          <p:nvPr/>
        </p:nvGrpSpPr>
        <p:grpSpPr>
          <a:xfrm>
            <a:off x="5740662" y="3650702"/>
            <a:ext cx="88849" cy="383706"/>
            <a:chOff x="1403067" y="2809836"/>
            <a:chExt cx="88849" cy="255440"/>
          </a:xfrm>
        </p:grpSpPr>
        <p:cxnSp>
          <p:nvCxnSpPr>
            <p:cNvPr id="119" name="Straight Connector 118">
              <a:extLst>
                <a:ext uri="{FF2B5EF4-FFF2-40B4-BE49-F238E27FC236}">
                  <a16:creationId xmlns:a16="http://schemas.microsoft.com/office/drawing/2014/main" id="{64E487F1-64CE-833A-24D7-CF331BBC3537}"/>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6AD6831-27CA-F35F-5B71-1166573F8D1D}"/>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EECF963-B559-EA58-7457-2A3E17980E41}"/>
                </a:ext>
              </a:extLst>
            </p:cNvPr>
            <p:cNvCxnSpPr>
              <a:cxnSpLocks/>
            </p:cNvCxnSpPr>
            <p:nvPr/>
          </p:nvCxnSpPr>
          <p:spPr bwMode="auto">
            <a:xfrm>
              <a:off x="1445641" y="2817241"/>
              <a:ext cx="0" cy="248035"/>
            </a:xfrm>
            <a:prstGeom prst="line">
              <a:avLst/>
            </a:prstGeom>
            <a:noFill/>
            <a:ln w="28575" cap="flat" cmpd="sng" algn="ctr">
              <a:solidFill>
                <a:schemeClr val="bg1"/>
              </a:solidFill>
              <a:prstDash val="solid"/>
              <a:round/>
              <a:headEnd type="none" w="med" len="med"/>
              <a:tailEnd type="none" w="med" len="med"/>
            </a:ln>
            <a:effectLst/>
          </p:spPr>
        </p:cxnSp>
      </p:grpSp>
      <p:sp>
        <p:nvSpPr>
          <p:cNvPr id="145" name="TextBox 144">
            <a:extLst>
              <a:ext uri="{FF2B5EF4-FFF2-40B4-BE49-F238E27FC236}">
                <a16:creationId xmlns:a16="http://schemas.microsoft.com/office/drawing/2014/main" id="{C2D2B53C-B821-EC63-B21C-83AF498A7521}"/>
              </a:ext>
            </a:extLst>
          </p:cNvPr>
          <p:cNvSpPr txBox="1"/>
          <p:nvPr/>
        </p:nvSpPr>
        <p:spPr bwMode="auto">
          <a:xfrm>
            <a:off x="1760010" y="4753231"/>
            <a:ext cx="34229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PDFF Responder Rates at Wk 24, n (%)</a:t>
            </a:r>
          </a:p>
        </p:txBody>
      </p:sp>
      <p:sp>
        <p:nvSpPr>
          <p:cNvPr id="127" name="Freeform 126">
            <a:extLst>
              <a:ext uri="{FF2B5EF4-FFF2-40B4-BE49-F238E27FC236}">
                <a16:creationId xmlns:a16="http://schemas.microsoft.com/office/drawing/2014/main" id="{B20F057B-C2D2-420C-D36D-527D88136E0E}"/>
              </a:ext>
            </a:extLst>
          </p:cNvPr>
          <p:cNvSpPr/>
          <p:nvPr/>
        </p:nvSpPr>
        <p:spPr bwMode="auto">
          <a:xfrm flipV="1">
            <a:off x="7504080" y="1969894"/>
            <a:ext cx="3995928" cy="2426470"/>
          </a:xfrm>
          <a:custGeom>
            <a:avLst/>
            <a:gdLst>
              <a:gd name="connsiteX0" fmla="*/ 0 w 3995928"/>
              <a:gd name="connsiteY0" fmla="*/ 2487168 h 2487168"/>
              <a:gd name="connsiteX1" fmla="*/ 0 w 3995928"/>
              <a:gd name="connsiteY1" fmla="*/ 0 h 2487168"/>
              <a:gd name="connsiteX2" fmla="*/ 3995928 w 3995928"/>
              <a:gd name="connsiteY2" fmla="*/ 0 h 2487168"/>
            </a:gdLst>
            <a:ahLst/>
            <a:cxnLst>
              <a:cxn ang="0">
                <a:pos x="connsiteX0" y="connsiteY0"/>
              </a:cxn>
              <a:cxn ang="0">
                <a:pos x="connsiteX1" y="connsiteY1"/>
              </a:cxn>
              <a:cxn ang="0">
                <a:pos x="connsiteX2" y="connsiteY2"/>
              </a:cxn>
            </a:cxnLst>
            <a:rect l="l" t="t" r="r" b="b"/>
            <a:pathLst>
              <a:path w="3995928" h="2487168">
                <a:moveTo>
                  <a:pt x="0" y="2487168"/>
                </a:moveTo>
                <a:lnTo>
                  <a:pt x="0" y="0"/>
                </a:lnTo>
                <a:lnTo>
                  <a:pt x="3995928" y="0"/>
                </a:lnTo>
              </a:path>
            </a:pathLst>
          </a:custGeom>
          <a:noFill/>
          <a:ln w="28575">
            <a:solidFill>
              <a:schemeClr val="bg1"/>
            </a:solidFill>
            <a:miter lim="800000"/>
            <a:headEnd/>
            <a:tailEnd/>
          </a:ln>
        </p:spPr>
        <p:txBody>
          <a:bodyPr rtlCol="0" anchor="ctr"/>
          <a:lstStyle/>
          <a:p>
            <a:pPr algn="ctr"/>
            <a:endParaRPr lang="en-US" dirty="0"/>
          </a:p>
        </p:txBody>
      </p:sp>
      <p:sp>
        <p:nvSpPr>
          <p:cNvPr id="236" name="Oval 235">
            <a:extLst>
              <a:ext uri="{FF2B5EF4-FFF2-40B4-BE49-F238E27FC236}">
                <a16:creationId xmlns:a16="http://schemas.microsoft.com/office/drawing/2014/main" id="{B16C86EF-C012-9FC7-16EB-57351F5862F6}"/>
              </a:ext>
            </a:extLst>
          </p:cNvPr>
          <p:cNvSpPr/>
          <p:nvPr/>
        </p:nvSpPr>
        <p:spPr bwMode="auto">
          <a:xfrm>
            <a:off x="7639661" y="1906236"/>
            <a:ext cx="100584" cy="100584"/>
          </a:xfrm>
          <a:prstGeom prst="ellipse">
            <a:avLst/>
          </a:prstGeom>
          <a:solidFill>
            <a:schemeClr val="tx1"/>
          </a:solidFill>
          <a:ln w="28575">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DCA6BF12-32A5-2608-06C7-186E8290145B}"/>
              </a:ext>
            </a:extLst>
          </p:cNvPr>
          <p:cNvSpPr/>
          <p:nvPr/>
        </p:nvSpPr>
        <p:spPr bwMode="auto">
          <a:xfrm>
            <a:off x="7576770" y="1900525"/>
            <a:ext cx="122021" cy="122021"/>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C66C3CC9-78D2-A518-69D1-ADA8F057A4A0}"/>
              </a:ext>
            </a:extLst>
          </p:cNvPr>
          <p:cNvSpPr/>
          <p:nvPr/>
        </p:nvSpPr>
        <p:spPr bwMode="auto">
          <a:xfrm>
            <a:off x="7529609" y="1896939"/>
            <a:ext cx="122021" cy="122021"/>
          </a:xfrm>
          <a:prstGeom prst="ellipse">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59E0BC1C-B32D-290B-D4BF-76C2DFA3A071}"/>
              </a:ext>
            </a:extLst>
          </p:cNvPr>
          <p:cNvSpPr/>
          <p:nvPr/>
        </p:nvSpPr>
        <p:spPr bwMode="auto">
          <a:xfrm>
            <a:off x="7475984" y="1897367"/>
            <a:ext cx="122021" cy="122021"/>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87" name="Group 186">
            <a:extLst>
              <a:ext uri="{FF2B5EF4-FFF2-40B4-BE49-F238E27FC236}">
                <a16:creationId xmlns:a16="http://schemas.microsoft.com/office/drawing/2014/main" id="{54DDE78F-E67B-7130-BCB3-7476B81216C3}"/>
              </a:ext>
            </a:extLst>
          </p:cNvPr>
          <p:cNvGrpSpPr/>
          <p:nvPr/>
        </p:nvGrpSpPr>
        <p:grpSpPr>
          <a:xfrm>
            <a:off x="9535646" y="3163296"/>
            <a:ext cx="88849" cy="432737"/>
            <a:chOff x="1403067" y="2809836"/>
            <a:chExt cx="88849" cy="255440"/>
          </a:xfrm>
        </p:grpSpPr>
        <p:cxnSp>
          <p:nvCxnSpPr>
            <p:cNvPr id="188" name="Straight Connector 187">
              <a:extLst>
                <a:ext uri="{FF2B5EF4-FFF2-40B4-BE49-F238E27FC236}">
                  <a16:creationId xmlns:a16="http://schemas.microsoft.com/office/drawing/2014/main" id="{493800F5-4E13-DB12-0DB9-1EF18A76F22E}"/>
                </a:ext>
              </a:extLst>
            </p:cNvPr>
            <p:cNvCxnSpPr/>
            <p:nvPr/>
          </p:nvCxnSpPr>
          <p:spPr bwMode="auto">
            <a:xfrm>
              <a:off x="1403067" y="2809836"/>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6A8F9E54-BC76-E1A6-D770-F4362AB3D765}"/>
                </a:ext>
              </a:extLst>
            </p:cNvPr>
            <p:cNvCxnSpPr/>
            <p:nvPr/>
          </p:nvCxnSpPr>
          <p:spPr bwMode="auto">
            <a:xfrm>
              <a:off x="1403067" y="3057872"/>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E023C158-5358-5ECF-A161-9803BE6ED64E}"/>
                </a:ext>
              </a:extLst>
            </p:cNvPr>
            <p:cNvCxnSpPr>
              <a:cxnSpLocks/>
            </p:cNvCxnSpPr>
            <p:nvPr/>
          </p:nvCxnSpPr>
          <p:spPr bwMode="auto">
            <a:xfrm>
              <a:off x="1445641" y="2817241"/>
              <a:ext cx="0" cy="248035"/>
            </a:xfrm>
            <a:prstGeom prst="line">
              <a:avLst/>
            </a:prstGeom>
            <a:noFill/>
            <a:ln w="28575" cap="flat" cmpd="sng" algn="ctr">
              <a:solidFill>
                <a:srgbClr val="015873"/>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9DAD6434-C390-4316-9BDF-A52E0AA21D8C}"/>
              </a:ext>
            </a:extLst>
          </p:cNvPr>
          <p:cNvSpPr txBox="1"/>
          <p:nvPr/>
        </p:nvSpPr>
        <p:spPr>
          <a:xfrm>
            <a:off x="7509502" y="2051194"/>
            <a:ext cx="4273191" cy="307777"/>
          </a:xfrm>
          <a:prstGeom prst="rect">
            <a:avLst/>
          </a:prstGeom>
          <a:noFill/>
        </p:spPr>
        <p:txBody>
          <a:bodyPr wrap="square" rtlCol="0">
            <a:spAutoFit/>
          </a:bodyPr>
          <a:lstStyle/>
          <a:p>
            <a:pPr algn="ctr"/>
            <a:endParaRPr lang="en-US" sz="1400" b="1" dirty="0">
              <a:solidFill>
                <a:schemeClr val="bg2"/>
              </a:solidFill>
            </a:endParaRPr>
          </a:p>
        </p:txBody>
      </p:sp>
      <p:grpSp>
        <p:nvGrpSpPr>
          <p:cNvPr id="135" name="Group 134">
            <a:extLst>
              <a:ext uri="{FF2B5EF4-FFF2-40B4-BE49-F238E27FC236}">
                <a16:creationId xmlns:a16="http://schemas.microsoft.com/office/drawing/2014/main" id="{EDC0DCEF-F6CF-23B0-54D2-B9C719A30C1A}"/>
              </a:ext>
            </a:extLst>
          </p:cNvPr>
          <p:cNvGrpSpPr/>
          <p:nvPr/>
        </p:nvGrpSpPr>
        <p:grpSpPr>
          <a:xfrm>
            <a:off x="7409929" y="1973680"/>
            <a:ext cx="91440" cy="2422684"/>
            <a:chOff x="7138753" y="1768578"/>
            <a:chExt cx="91440" cy="2422684"/>
          </a:xfrm>
        </p:grpSpPr>
        <p:cxnSp>
          <p:nvCxnSpPr>
            <p:cNvPr id="129" name="Straight Connector 128">
              <a:extLst>
                <a:ext uri="{FF2B5EF4-FFF2-40B4-BE49-F238E27FC236}">
                  <a16:creationId xmlns:a16="http://schemas.microsoft.com/office/drawing/2014/main" id="{34FF8361-DC34-A6D1-E7D3-4C06FA09D284}"/>
                </a:ext>
              </a:extLst>
            </p:cNvPr>
            <p:cNvCxnSpPr>
              <a:cxnSpLocks/>
            </p:cNvCxnSpPr>
            <p:nvPr/>
          </p:nvCxnSpPr>
          <p:spPr bwMode="auto">
            <a:xfrm>
              <a:off x="7138753" y="176857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8438941-4DAF-6B31-0EA5-B8C42602A7BD}"/>
                </a:ext>
              </a:extLst>
            </p:cNvPr>
            <p:cNvCxnSpPr>
              <a:cxnSpLocks/>
            </p:cNvCxnSpPr>
            <p:nvPr/>
          </p:nvCxnSpPr>
          <p:spPr bwMode="auto">
            <a:xfrm>
              <a:off x="7138753" y="225311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04E2A43-066B-8FE1-0AD3-E231C409EA34}"/>
                </a:ext>
              </a:extLst>
            </p:cNvPr>
            <p:cNvCxnSpPr>
              <a:cxnSpLocks/>
            </p:cNvCxnSpPr>
            <p:nvPr/>
          </p:nvCxnSpPr>
          <p:spPr bwMode="auto">
            <a:xfrm>
              <a:off x="7138753" y="27376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FF3E506-6099-A3D5-76D1-13969C0700F7}"/>
                </a:ext>
              </a:extLst>
            </p:cNvPr>
            <p:cNvCxnSpPr>
              <a:cxnSpLocks/>
            </p:cNvCxnSpPr>
            <p:nvPr/>
          </p:nvCxnSpPr>
          <p:spPr bwMode="auto">
            <a:xfrm>
              <a:off x="7138753" y="322218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1E40BF1-42EC-1817-6063-8635BC105C92}"/>
                </a:ext>
              </a:extLst>
            </p:cNvPr>
            <p:cNvCxnSpPr>
              <a:cxnSpLocks/>
            </p:cNvCxnSpPr>
            <p:nvPr/>
          </p:nvCxnSpPr>
          <p:spPr bwMode="auto">
            <a:xfrm>
              <a:off x="7138753" y="37067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3C5D07B-5DA0-706C-4219-2BB8CC54852C}"/>
                </a:ext>
              </a:extLst>
            </p:cNvPr>
            <p:cNvCxnSpPr>
              <a:cxnSpLocks/>
            </p:cNvCxnSpPr>
            <p:nvPr/>
          </p:nvCxnSpPr>
          <p:spPr bwMode="auto">
            <a:xfrm>
              <a:off x="7138753" y="419126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44" name="TextBox 143">
            <a:extLst>
              <a:ext uri="{FF2B5EF4-FFF2-40B4-BE49-F238E27FC236}">
                <a16:creationId xmlns:a16="http://schemas.microsoft.com/office/drawing/2014/main" id="{8C7C8954-F748-CE9C-E5D7-BECF6034C6AB}"/>
              </a:ext>
            </a:extLst>
          </p:cNvPr>
          <p:cNvSpPr txBox="1"/>
          <p:nvPr/>
        </p:nvSpPr>
        <p:spPr>
          <a:xfrm rot="16200000">
            <a:off x="5532719" y="2995631"/>
            <a:ext cx="2797216" cy="338554"/>
          </a:xfrm>
          <a:prstGeom prst="rect">
            <a:avLst/>
          </a:prstGeom>
          <a:noFill/>
        </p:spPr>
        <p:txBody>
          <a:bodyPr wrap="square" rtlCol="0">
            <a:spAutoFit/>
          </a:bodyPr>
          <a:lstStyle/>
          <a:p>
            <a:pPr algn="ctr" defTabSz="914377">
              <a:defRPr/>
            </a:pPr>
            <a:r>
              <a:rPr lang="en-US" sz="1600" b="1" kern="0" dirty="0">
                <a:solidFill>
                  <a:prstClr val="black"/>
                </a:solidFill>
              </a:rPr>
              <a:t>Median (IQR) (%)</a:t>
            </a:r>
          </a:p>
        </p:txBody>
      </p:sp>
      <p:grpSp>
        <p:nvGrpSpPr>
          <p:cNvPr id="151" name="Group 150">
            <a:extLst>
              <a:ext uri="{FF2B5EF4-FFF2-40B4-BE49-F238E27FC236}">
                <a16:creationId xmlns:a16="http://schemas.microsoft.com/office/drawing/2014/main" id="{15239D85-54B3-E3BB-E7E0-CF89556A3FAF}"/>
              </a:ext>
            </a:extLst>
          </p:cNvPr>
          <p:cNvGrpSpPr/>
          <p:nvPr/>
        </p:nvGrpSpPr>
        <p:grpSpPr>
          <a:xfrm>
            <a:off x="7306844" y="4442176"/>
            <a:ext cx="4257611" cy="369332"/>
            <a:chOff x="7035668" y="4283082"/>
            <a:chExt cx="4257611" cy="369332"/>
          </a:xfrm>
        </p:grpSpPr>
        <p:sp>
          <p:nvSpPr>
            <p:cNvPr id="147" name="TextBox 146">
              <a:extLst>
                <a:ext uri="{FF2B5EF4-FFF2-40B4-BE49-F238E27FC236}">
                  <a16:creationId xmlns:a16="http://schemas.microsoft.com/office/drawing/2014/main" id="{A2F3F7F5-94C1-1F66-5F0D-A7E25183B0E9}"/>
                </a:ext>
              </a:extLst>
            </p:cNvPr>
            <p:cNvSpPr txBox="1"/>
            <p:nvPr/>
          </p:nvSpPr>
          <p:spPr bwMode="auto">
            <a:xfrm>
              <a:off x="8949511" y="42830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48" name="TextBox 147">
              <a:extLst>
                <a:ext uri="{FF2B5EF4-FFF2-40B4-BE49-F238E27FC236}">
                  <a16:creationId xmlns:a16="http://schemas.microsoft.com/office/drawing/2014/main" id="{CE9510C7-7479-D642-0837-ABE33ACBDAF1}"/>
                </a:ext>
              </a:extLst>
            </p:cNvPr>
            <p:cNvSpPr txBox="1"/>
            <p:nvPr/>
          </p:nvSpPr>
          <p:spPr bwMode="auto">
            <a:xfrm>
              <a:off x="7035668" y="4283082"/>
              <a:ext cx="407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BL</a:t>
              </a:r>
            </a:p>
          </p:txBody>
        </p:sp>
        <p:sp>
          <p:nvSpPr>
            <p:cNvPr id="149" name="TextBox 148">
              <a:extLst>
                <a:ext uri="{FF2B5EF4-FFF2-40B4-BE49-F238E27FC236}">
                  <a16:creationId xmlns:a16="http://schemas.microsoft.com/office/drawing/2014/main" id="{BD91E7A3-E879-4C1A-449E-6B4E4DEEC096}"/>
                </a:ext>
              </a:extLst>
            </p:cNvPr>
            <p:cNvSpPr txBox="1"/>
            <p:nvPr/>
          </p:nvSpPr>
          <p:spPr bwMode="auto">
            <a:xfrm>
              <a:off x="10874575" y="42830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grpSp>
      <p:sp>
        <p:nvSpPr>
          <p:cNvPr id="150" name="TextBox 149">
            <a:extLst>
              <a:ext uri="{FF2B5EF4-FFF2-40B4-BE49-F238E27FC236}">
                <a16:creationId xmlns:a16="http://schemas.microsoft.com/office/drawing/2014/main" id="{36925EDB-4EC4-D349-86AE-28E63B0FE684}"/>
              </a:ext>
            </a:extLst>
          </p:cNvPr>
          <p:cNvSpPr txBox="1"/>
          <p:nvPr/>
        </p:nvSpPr>
        <p:spPr bwMode="auto">
          <a:xfrm>
            <a:off x="9175732" y="4694488"/>
            <a:ext cx="505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Wk</a:t>
            </a:r>
          </a:p>
        </p:txBody>
      </p:sp>
      <p:sp>
        <p:nvSpPr>
          <p:cNvPr id="153" name="TextBox 152">
            <a:extLst>
              <a:ext uri="{FF2B5EF4-FFF2-40B4-BE49-F238E27FC236}">
                <a16:creationId xmlns:a16="http://schemas.microsoft.com/office/drawing/2014/main" id="{FF8F572B-83FA-FD88-F4B6-CFD72B3CA8D9}"/>
              </a:ext>
            </a:extLst>
          </p:cNvPr>
          <p:cNvSpPr txBox="1"/>
          <p:nvPr/>
        </p:nvSpPr>
        <p:spPr>
          <a:xfrm>
            <a:off x="7492871" y="1476830"/>
            <a:ext cx="3995928" cy="369332"/>
          </a:xfrm>
          <a:prstGeom prst="rect">
            <a:avLst/>
          </a:prstGeom>
          <a:noFill/>
        </p:spPr>
        <p:txBody>
          <a:bodyPr wrap="square" rtlCol="0">
            <a:spAutoFit/>
          </a:bodyPr>
          <a:lstStyle/>
          <a:p>
            <a:pPr algn="ctr"/>
            <a:r>
              <a:rPr lang="en-US" b="1" dirty="0">
                <a:solidFill>
                  <a:schemeClr val="bg1"/>
                </a:solidFill>
              </a:rPr>
              <a:t>Relative Change From Baseline</a:t>
            </a:r>
          </a:p>
        </p:txBody>
      </p:sp>
      <p:grpSp>
        <p:nvGrpSpPr>
          <p:cNvPr id="259" name="Group 258">
            <a:extLst>
              <a:ext uri="{FF2B5EF4-FFF2-40B4-BE49-F238E27FC236}">
                <a16:creationId xmlns:a16="http://schemas.microsoft.com/office/drawing/2014/main" id="{A6247AE5-6EF0-B586-9687-8FAC93849A61}"/>
              </a:ext>
            </a:extLst>
          </p:cNvPr>
          <p:cNvGrpSpPr/>
          <p:nvPr/>
        </p:nvGrpSpPr>
        <p:grpSpPr>
          <a:xfrm>
            <a:off x="7746703" y="3202067"/>
            <a:ext cx="2032658" cy="1169551"/>
            <a:chOff x="7940390" y="3259535"/>
            <a:chExt cx="2032658" cy="1169551"/>
          </a:xfrm>
        </p:grpSpPr>
        <p:sp>
          <p:nvSpPr>
            <p:cNvPr id="152" name="TextBox 151">
              <a:extLst>
                <a:ext uri="{FF2B5EF4-FFF2-40B4-BE49-F238E27FC236}">
                  <a16:creationId xmlns:a16="http://schemas.microsoft.com/office/drawing/2014/main" id="{C0C6FE0E-B704-5A02-B9C8-F4089FFB1661}"/>
                </a:ext>
              </a:extLst>
            </p:cNvPr>
            <p:cNvSpPr txBox="1"/>
            <p:nvPr/>
          </p:nvSpPr>
          <p:spPr bwMode="auto">
            <a:xfrm>
              <a:off x="8277519" y="3259535"/>
              <a:ext cx="169552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400" b="0" dirty="0">
                  <a:solidFill>
                    <a:schemeClr val="bg1"/>
                  </a:solidFill>
                  <a:latin typeface="Calibri" panose="020F0502020204030204" pitchFamily="34" charset="0"/>
                </a:rPr>
                <a:t>SEMA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SEMA + FIR</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SEMA + CILO 30 mg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SEMA + CILO 100 mg</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SEMA + FIR + CILO</a:t>
              </a:r>
            </a:p>
          </p:txBody>
        </p:sp>
        <p:grpSp>
          <p:nvGrpSpPr>
            <p:cNvPr id="161" name="Group 160">
              <a:extLst>
                <a:ext uri="{FF2B5EF4-FFF2-40B4-BE49-F238E27FC236}">
                  <a16:creationId xmlns:a16="http://schemas.microsoft.com/office/drawing/2014/main" id="{2A5688F4-885C-474F-60D6-CBED4A09AC23}"/>
                </a:ext>
              </a:extLst>
            </p:cNvPr>
            <p:cNvGrpSpPr/>
            <p:nvPr/>
          </p:nvGrpSpPr>
          <p:grpSpPr>
            <a:xfrm>
              <a:off x="7940390" y="3570658"/>
              <a:ext cx="373341" cy="122021"/>
              <a:chOff x="7414275" y="2901002"/>
              <a:chExt cx="373341" cy="122021"/>
            </a:xfrm>
          </p:grpSpPr>
          <p:cxnSp>
            <p:nvCxnSpPr>
              <p:cNvPr id="155" name="Straight Connector 154">
                <a:extLst>
                  <a:ext uri="{FF2B5EF4-FFF2-40B4-BE49-F238E27FC236}">
                    <a16:creationId xmlns:a16="http://schemas.microsoft.com/office/drawing/2014/main" id="{302B6D0A-D49E-E494-ABA6-05C3CAE62AD7}"/>
                  </a:ext>
                </a:extLst>
              </p:cNvPr>
              <p:cNvCxnSpPr>
                <a:cxnSpLocks/>
              </p:cNvCxnSpPr>
              <p:nvPr/>
            </p:nvCxnSpPr>
            <p:spPr bwMode="auto">
              <a:xfrm>
                <a:off x="7414275" y="2960036"/>
                <a:ext cx="373341" cy="0"/>
              </a:xfrm>
              <a:prstGeom prst="line">
                <a:avLst/>
              </a:prstGeom>
              <a:noFill/>
              <a:ln w="28575" cap="flat" cmpd="sng" algn="ctr">
                <a:solidFill>
                  <a:srgbClr val="E1471D"/>
                </a:solidFill>
                <a:prstDash val="solid"/>
                <a:round/>
                <a:headEnd type="none" w="med" len="med"/>
                <a:tailEnd type="none" w="med" len="med"/>
              </a:ln>
              <a:effectLst/>
            </p:spPr>
          </p:cxnSp>
          <p:sp>
            <p:nvSpPr>
              <p:cNvPr id="158" name="Oval 157">
                <a:extLst>
                  <a:ext uri="{FF2B5EF4-FFF2-40B4-BE49-F238E27FC236}">
                    <a16:creationId xmlns:a16="http://schemas.microsoft.com/office/drawing/2014/main" id="{46AB66AC-B0CF-9E60-6815-677EAF609339}"/>
                  </a:ext>
                </a:extLst>
              </p:cNvPr>
              <p:cNvSpPr/>
              <p:nvPr/>
            </p:nvSpPr>
            <p:spPr bwMode="auto">
              <a:xfrm>
                <a:off x="7543726" y="2901002"/>
                <a:ext cx="122021" cy="122021"/>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2" name="Group 161">
              <a:extLst>
                <a:ext uri="{FF2B5EF4-FFF2-40B4-BE49-F238E27FC236}">
                  <a16:creationId xmlns:a16="http://schemas.microsoft.com/office/drawing/2014/main" id="{C2ABB09D-7DFE-8470-DB2E-E28BC219535C}"/>
                </a:ext>
              </a:extLst>
            </p:cNvPr>
            <p:cNvGrpSpPr/>
            <p:nvPr/>
          </p:nvGrpSpPr>
          <p:grpSpPr>
            <a:xfrm>
              <a:off x="7940390" y="3356919"/>
              <a:ext cx="373341" cy="122021"/>
              <a:chOff x="7414275" y="2901002"/>
              <a:chExt cx="373341" cy="122021"/>
            </a:xfrm>
          </p:grpSpPr>
          <p:cxnSp>
            <p:nvCxnSpPr>
              <p:cNvPr id="163" name="Straight Connector 162">
                <a:extLst>
                  <a:ext uri="{FF2B5EF4-FFF2-40B4-BE49-F238E27FC236}">
                    <a16:creationId xmlns:a16="http://schemas.microsoft.com/office/drawing/2014/main" id="{E10075CD-314D-BDA0-D59F-4120BB48073F}"/>
                  </a:ext>
                </a:extLst>
              </p:cNvPr>
              <p:cNvCxnSpPr>
                <a:cxnSpLocks/>
              </p:cNvCxnSpPr>
              <p:nvPr/>
            </p:nvCxnSpPr>
            <p:spPr bwMode="auto">
              <a:xfrm>
                <a:off x="7414275" y="2960036"/>
                <a:ext cx="373341" cy="0"/>
              </a:xfrm>
              <a:prstGeom prst="line">
                <a:avLst/>
              </a:prstGeom>
              <a:noFill/>
              <a:ln w="28575" cap="flat" cmpd="sng" algn="ctr">
                <a:solidFill>
                  <a:srgbClr val="015873"/>
                </a:solidFill>
                <a:prstDash val="solid"/>
                <a:round/>
                <a:headEnd type="none" w="med" len="med"/>
                <a:tailEnd type="none" w="med" len="med"/>
              </a:ln>
              <a:effectLst/>
            </p:spPr>
          </p:cxnSp>
          <p:sp>
            <p:nvSpPr>
              <p:cNvPr id="164" name="Oval 163">
                <a:extLst>
                  <a:ext uri="{FF2B5EF4-FFF2-40B4-BE49-F238E27FC236}">
                    <a16:creationId xmlns:a16="http://schemas.microsoft.com/office/drawing/2014/main" id="{8C29E20B-7021-3FEC-A39C-BBF141321725}"/>
                  </a:ext>
                </a:extLst>
              </p:cNvPr>
              <p:cNvSpPr/>
              <p:nvPr/>
            </p:nvSpPr>
            <p:spPr bwMode="auto">
              <a:xfrm>
                <a:off x="7543726" y="2901002"/>
                <a:ext cx="122021" cy="1220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5" name="Group 164">
              <a:extLst>
                <a:ext uri="{FF2B5EF4-FFF2-40B4-BE49-F238E27FC236}">
                  <a16:creationId xmlns:a16="http://schemas.microsoft.com/office/drawing/2014/main" id="{2A01A814-4B61-CE7D-B3B5-B6703BD0CF4E}"/>
                </a:ext>
              </a:extLst>
            </p:cNvPr>
            <p:cNvGrpSpPr/>
            <p:nvPr/>
          </p:nvGrpSpPr>
          <p:grpSpPr>
            <a:xfrm>
              <a:off x="7940390" y="3784397"/>
              <a:ext cx="373341" cy="122021"/>
              <a:chOff x="7414275" y="2901002"/>
              <a:chExt cx="373341" cy="122021"/>
            </a:xfrm>
          </p:grpSpPr>
          <p:cxnSp>
            <p:nvCxnSpPr>
              <p:cNvPr id="166" name="Straight Connector 165">
                <a:extLst>
                  <a:ext uri="{FF2B5EF4-FFF2-40B4-BE49-F238E27FC236}">
                    <a16:creationId xmlns:a16="http://schemas.microsoft.com/office/drawing/2014/main" id="{2E785674-542F-AF59-035D-AAF651D6B3E0}"/>
                  </a:ext>
                </a:extLst>
              </p:cNvPr>
              <p:cNvCxnSpPr>
                <a:cxnSpLocks/>
              </p:cNvCxnSpPr>
              <p:nvPr/>
            </p:nvCxnSpPr>
            <p:spPr bwMode="auto">
              <a:xfrm>
                <a:off x="7414275" y="2960036"/>
                <a:ext cx="373341" cy="0"/>
              </a:xfrm>
              <a:prstGeom prst="line">
                <a:avLst/>
              </a:prstGeom>
              <a:noFill/>
              <a:ln w="28575" cap="flat" cmpd="sng" algn="ctr">
                <a:solidFill>
                  <a:srgbClr val="92D050"/>
                </a:solidFill>
                <a:prstDash val="solid"/>
                <a:round/>
                <a:headEnd type="none" w="med" len="med"/>
                <a:tailEnd type="none" w="med" len="med"/>
              </a:ln>
              <a:effectLst/>
            </p:spPr>
          </p:cxnSp>
          <p:sp>
            <p:nvSpPr>
              <p:cNvPr id="167" name="Oval 166">
                <a:extLst>
                  <a:ext uri="{FF2B5EF4-FFF2-40B4-BE49-F238E27FC236}">
                    <a16:creationId xmlns:a16="http://schemas.microsoft.com/office/drawing/2014/main" id="{DA9C8610-BACF-AE5F-00F2-CB6AFA2A7EB9}"/>
                  </a:ext>
                </a:extLst>
              </p:cNvPr>
              <p:cNvSpPr/>
              <p:nvPr/>
            </p:nvSpPr>
            <p:spPr bwMode="auto">
              <a:xfrm>
                <a:off x="7543726" y="2901002"/>
                <a:ext cx="122021" cy="122021"/>
              </a:xfrm>
              <a:prstGeom prst="ellipse">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8" name="Group 167">
              <a:extLst>
                <a:ext uri="{FF2B5EF4-FFF2-40B4-BE49-F238E27FC236}">
                  <a16:creationId xmlns:a16="http://schemas.microsoft.com/office/drawing/2014/main" id="{C79149CD-CAD1-BC8A-F7E0-D586556B0ACB}"/>
                </a:ext>
              </a:extLst>
            </p:cNvPr>
            <p:cNvGrpSpPr/>
            <p:nvPr/>
          </p:nvGrpSpPr>
          <p:grpSpPr>
            <a:xfrm>
              <a:off x="7940390" y="3998136"/>
              <a:ext cx="373341" cy="122021"/>
              <a:chOff x="7414275" y="2901002"/>
              <a:chExt cx="373341" cy="122021"/>
            </a:xfrm>
          </p:grpSpPr>
          <p:cxnSp>
            <p:nvCxnSpPr>
              <p:cNvPr id="169" name="Straight Connector 168">
                <a:extLst>
                  <a:ext uri="{FF2B5EF4-FFF2-40B4-BE49-F238E27FC236}">
                    <a16:creationId xmlns:a16="http://schemas.microsoft.com/office/drawing/2014/main" id="{5AFEA9B4-3300-F8AA-C858-875371E5E092}"/>
                  </a:ext>
                </a:extLst>
              </p:cNvPr>
              <p:cNvCxnSpPr>
                <a:cxnSpLocks/>
              </p:cNvCxnSpPr>
              <p:nvPr/>
            </p:nvCxnSpPr>
            <p:spPr bwMode="auto">
              <a:xfrm>
                <a:off x="7414275" y="2960036"/>
                <a:ext cx="373341" cy="0"/>
              </a:xfrm>
              <a:prstGeom prst="line">
                <a:avLst/>
              </a:prstGeom>
              <a:noFill/>
              <a:ln w="28575" cap="flat" cmpd="sng" algn="ctr">
                <a:solidFill>
                  <a:srgbClr val="00823B"/>
                </a:solidFill>
                <a:prstDash val="solid"/>
                <a:round/>
                <a:headEnd type="none" w="med" len="med"/>
                <a:tailEnd type="none" w="med" len="med"/>
              </a:ln>
              <a:effectLst/>
            </p:spPr>
          </p:cxnSp>
          <p:sp>
            <p:nvSpPr>
              <p:cNvPr id="170" name="Oval 169">
                <a:extLst>
                  <a:ext uri="{FF2B5EF4-FFF2-40B4-BE49-F238E27FC236}">
                    <a16:creationId xmlns:a16="http://schemas.microsoft.com/office/drawing/2014/main" id="{64084E08-3169-89D7-EF70-FC1914448958}"/>
                  </a:ext>
                </a:extLst>
              </p:cNvPr>
              <p:cNvSpPr/>
              <p:nvPr/>
            </p:nvSpPr>
            <p:spPr bwMode="auto">
              <a:xfrm>
                <a:off x="7543726" y="2901002"/>
                <a:ext cx="122021" cy="122021"/>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72" name="Straight Connector 171">
              <a:extLst>
                <a:ext uri="{FF2B5EF4-FFF2-40B4-BE49-F238E27FC236}">
                  <a16:creationId xmlns:a16="http://schemas.microsoft.com/office/drawing/2014/main" id="{F42A47F5-CAE6-8408-9A5C-5C0F212247E2}"/>
                </a:ext>
              </a:extLst>
            </p:cNvPr>
            <p:cNvCxnSpPr>
              <a:cxnSpLocks/>
            </p:cNvCxnSpPr>
            <p:nvPr/>
          </p:nvCxnSpPr>
          <p:spPr bwMode="auto">
            <a:xfrm>
              <a:off x="7940390" y="4270908"/>
              <a:ext cx="373341" cy="0"/>
            </a:xfrm>
            <a:prstGeom prst="line">
              <a:avLst/>
            </a:prstGeom>
            <a:noFill/>
            <a:ln w="28575" cap="flat" cmpd="sng" algn="ctr">
              <a:solidFill>
                <a:srgbClr val="015873"/>
              </a:solidFill>
              <a:prstDash val="sysDot"/>
              <a:round/>
              <a:headEnd type="none" w="med" len="med"/>
              <a:tailEnd type="none" w="med" len="med"/>
            </a:ln>
            <a:effectLst/>
          </p:spPr>
        </p:cxnSp>
        <p:sp>
          <p:nvSpPr>
            <p:cNvPr id="173" name="Oval 172">
              <a:extLst>
                <a:ext uri="{FF2B5EF4-FFF2-40B4-BE49-F238E27FC236}">
                  <a16:creationId xmlns:a16="http://schemas.microsoft.com/office/drawing/2014/main" id="{CBD4E0F8-FD92-4AB2-609F-5EDC9859918A}"/>
                </a:ext>
              </a:extLst>
            </p:cNvPr>
            <p:cNvSpPr/>
            <p:nvPr/>
          </p:nvSpPr>
          <p:spPr bwMode="auto">
            <a:xfrm>
              <a:off x="8076768" y="4211874"/>
              <a:ext cx="100584" cy="100584"/>
            </a:xfrm>
            <a:prstGeom prst="ellipse">
              <a:avLst/>
            </a:prstGeom>
            <a:solidFill>
              <a:schemeClr val="tx1"/>
            </a:solidFill>
            <a:ln w="28575">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86" name="Oval 185">
            <a:extLst>
              <a:ext uri="{FF2B5EF4-FFF2-40B4-BE49-F238E27FC236}">
                <a16:creationId xmlns:a16="http://schemas.microsoft.com/office/drawing/2014/main" id="{A4036F92-95A8-3F8A-18A2-56C53069B486}"/>
              </a:ext>
            </a:extLst>
          </p:cNvPr>
          <p:cNvSpPr/>
          <p:nvPr/>
        </p:nvSpPr>
        <p:spPr bwMode="auto">
          <a:xfrm>
            <a:off x="9529778" y="3293762"/>
            <a:ext cx="100584" cy="100584"/>
          </a:xfrm>
          <a:prstGeom prst="ellipse">
            <a:avLst/>
          </a:prstGeom>
          <a:solidFill>
            <a:schemeClr val="tx1"/>
          </a:solidFill>
          <a:ln w="28575">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Freeform 202">
            <a:extLst>
              <a:ext uri="{FF2B5EF4-FFF2-40B4-BE49-F238E27FC236}">
                <a16:creationId xmlns:a16="http://schemas.microsoft.com/office/drawing/2014/main" id="{B25DAAA3-1BAC-6647-833F-B08FA4D1809D}"/>
              </a:ext>
            </a:extLst>
          </p:cNvPr>
          <p:cNvSpPr/>
          <p:nvPr/>
        </p:nvSpPr>
        <p:spPr bwMode="auto">
          <a:xfrm>
            <a:off x="7647336" y="1967862"/>
            <a:ext cx="3820160" cy="1356360"/>
          </a:xfrm>
          <a:custGeom>
            <a:avLst/>
            <a:gdLst>
              <a:gd name="connsiteX0" fmla="*/ 0 w 3820160"/>
              <a:gd name="connsiteY0" fmla="*/ 0 h 1356360"/>
              <a:gd name="connsiteX1" fmla="*/ 1894840 w 3820160"/>
              <a:gd name="connsiteY1" fmla="*/ 1153160 h 1356360"/>
              <a:gd name="connsiteX2" fmla="*/ 3820160 w 3820160"/>
              <a:gd name="connsiteY2" fmla="*/ 1356360 h 1356360"/>
            </a:gdLst>
            <a:ahLst/>
            <a:cxnLst>
              <a:cxn ang="0">
                <a:pos x="connsiteX0" y="connsiteY0"/>
              </a:cxn>
              <a:cxn ang="0">
                <a:pos x="connsiteX1" y="connsiteY1"/>
              </a:cxn>
              <a:cxn ang="0">
                <a:pos x="connsiteX2" y="connsiteY2"/>
              </a:cxn>
            </a:cxnLst>
            <a:rect l="l" t="t" r="r" b="b"/>
            <a:pathLst>
              <a:path w="3820160" h="1356360">
                <a:moveTo>
                  <a:pt x="0" y="0"/>
                </a:moveTo>
                <a:lnTo>
                  <a:pt x="1894840" y="1153160"/>
                </a:lnTo>
                <a:lnTo>
                  <a:pt x="3820160" y="1356360"/>
                </a:lnTo>
              </a:path>
            </a:pathLst>
          </a:custGeom>
          <a:noFill/>
          <a:ln w="28575">
            <a:solidFill>
              <a:srgbClr val="00823B"/>
            </a:solidFill>
            <a:miter lim="800000"/>
            <a:headEnd/>
            <a:tailEnd/>
          </a:ln>
        </p:spPr>
        <p:txBody>
          <a:bodyPr rtlCol="0" anchor="ctr"/>
          <a:lstStyle/>
          <a:p>
            <a:pPr algn="ctr"/>
            <a:endParaRPr lang="en-US" dirty="0"/>
          </a:p>
        </p:txBody>
      </p:sp>
      <p:sp>
        <p:nvSpPr>
          <p:cNvPr id="204" name="Freeform 203">
            <a:extLst>
              <a:ext uri="{FF2B5EF4-FFF2-40B4-BE49-F238E27FC236}">
                <a16:creationId xmlns:a16="http://schemas.microsoft.com/office/drawing/2014/main" id="{F825B8F6-CF21-8476-B477-6DAB89F05D5B}"/>
              </a:ext>
            </a:extLst>
          </p:cNvPr>
          <p:cNvSpPr/>
          <p:nvPr/>
        </p:nvSpPr>
        <p:spPr bwMode="auto">
          <a:xfrm>
            <a:off x="7606696" y="1957702"/>
            <a:ext cx="3820160" cy="1341120"/>
          </a:xfrm>
          <a:custGeom>
            <a:avLst/>
            <a:gdLst>
              <a:gd name="connsiteX0" fmla="*/ 0 w 3820160"/>
              <a:gd name="connsiteY0" fmla="*/ 0 h 1341120"/>
              <a:gd name="connsiteX1" fmla="*/ 1894840 w 3820160"/>
              <a:gd name="connsiteY1" fmla="*/ 944880 h 1341120"/>
              <a:gd name="connsiteX2" fmla="*/ 3820160 w 3820160"/>
              <a:gd name="connsiteY2" fmla="*/ 1341120 h 1341120"/>
            </a:gdLst>
            <a:ahLst/>
            <a:cxnLst>
              <a:cxn ang="0">
                <a:pos x="connsiteX0" y="connsiteY0"/>
              </a:cxn>
              <a:cxn ang="0">
                <a:pos x="connsiteX1" y="connsiteY1"/>
              </a:cxn>
              <a:cxn ang="0">
                <a:pos x="connsiteX2" y="connsiteY2"/>
              </a:cxn>
            </a:cxnLst>
            <a:rect l="l" t="t" r="r" b="b"/>
            <a:pathLst>
              <a:path w="3820160" h="1341120">
                <a:moveTo>
                  <a:pt x="0" y="0"/>
                </a:moveTo>
                <a:lnTo>
                  <a:pt x="1894840" y="944880"/>
                </a:lnTo>
                <a:lnTo>
                  <a:pt x="3820160" y="1341120"/>
                </a:lnTo>
              </a:path>
            </a:pathLst>
          </a:custGeom>
          <a:noFill/>
          <a:ln w="28575">
            <a:solidFill>
              <a:srgbClr val="92D050"/>
            </a:solidFill>
            <a:miter lim="800000"/>
            <a:headEnd/>
            <a:tailEnd/>
          </a:ln>
        </p:spPr>
        <p:txBody>
          <a:bodyPr rtlCol="0" anchor="ctr"/>
          <a:lstStyle/>
          <a:p>
            <a:pPr algn="ctr"/>
            <a:endParaRPr lang="en-US" dirty="0"/>
          </a:p>
        </p:txBody>
      </p:sp>
      <p:sp>
        <p:nvSpPr>
          <p:cNvPr id="205" name="Freeform 204">
            <a:extLst>
              <a:ext uri="{FF2B5EF4-FFF2-40B4-BE49-F238E27FC236}">
                <a16:creationId xmlns:a16="http://schemas.microsoft.com/office/drawing/2014/main" id="{FC205F8F-9DB9-FA53-0E5C-66850A209585}"/>
              </a:ext>
            </a:extLst>
          </p:cNvPr>
          <p:cNvSpPr/>
          <p:nvPr/>
        </p:nvSpPr>
        <p:spPr bwMode="auto">
          <a:xfrm>
            <a:off x="7545736" y="1957702"/>
            <a:ext cx="3835400" cy="1610360"/>
          </a:xfrm>
          <a:custGeom>
            <a:avLst/>
            <a:gdLst>
              <a:gd name="connsiteX0" fmla="*/ 0 w 3835400"/>
              <a:gd name="connsiteY0" fmla="*/ 0 h 1610360"/>
              <a:gd name="connsiteX1" fmla="*/ 1920240 w 3835400"/>
              <a:gd name="connsiteY1" fmla="*/ 1275080 h 1610360"/>
              <a:gd name="connsiteX2" fmla="*/ 3835400 w 3835400"/>
              <a:gd name="connsiteY2" fmla="*/ 1610360 h 1610360"/>
            </a:gdLst>
            <a:ahLst/>
            <a:cxnLst>
              <a:cxn ang="0">
                <a:pos x="connsiteX0" y="connsiteY0"/>
              </a:cxn>
              <a:cxn ang="0">
                <a:pos x="connsiteX1" y="connsiteY1"/>
              </a:cxn>
              <a:cxn ang="0">
                <a:pos x="connsiteX2" y="connsiteY2"/>
              </a:cxn>
            </a:cxnLst>
            <a:rect l="l" t="t" r="r" b="b"/>
            <a:pathLst>
              <a:path w="3835400" h="1610360">
                <a:moveTo>
                  <a:pt x="0" y="0"/>
                </a:moveTo>
                <a:lnTo>
                  <a:pt x="1920240" y="1275080"/>
                </a:lnTo>
                <a:lnTo>
                  <a:pt x="3835400" y="1610360"/>
                </a:lnTo>
              </a:path>
            </a:pathLst>
          </a:custGeom>
          <a:noFill/>
          <a:ln w="28575">
            <a:solidFill>
              <a:srgbClr val="E1471D"/>
            </a:solidFill>
            <a:miter lim="800000"/>
            <a:headEnd/>
            <a:tailEnd/>
          </a:ln>
        </p:spPr>
        <p:txBody>
          <a:bodyPr rtlCol="0" anchor="ctr"/>
          <a:lstStyle/>
          <a:p>
            <a:pPr algn="ctr"/>
            <a:endParaRPr lang="en-US" dirty="0"/>
          </a:p>
        </p:txBody>
      </p:sp>
      <p:sp>
        <p:nvSpPr>
          <p:cNvPr id="206" name="Freeform 205">
            <a:extLst>
              <a:ext uri="{FF2B5EF4-FFF2-40B4-BE49-F238E27FC236}">
                <a16:creationId xmlns:a16="http://schemas.microsoft.com/office/drawing/2014/main" id="{7DB4B2C3-8786-B8F7-A698-F24139682034}"/>
              </a:ext>
            </a:extLst>
          </p:cNvPr>
          <p:cNvSpPr/>
          <p:nvPr/>
        </p:nvSpPr>
        <p:spPr bwMode="auto">
          <a:xfrm>
            <a:off x="7515256" y="1962782"/>
            <a:ext cx="3830320" cy="1137920"/>
          </a:xfrm>
          <a:custGeom>
            <a:avLst/>
            <a:gdLst>
              <a:gd name="connsiteX0" fmla="*/ 0 w 3830320"/>
              <a:gd name="connsiteY0" fmla="*/ 0 h 1137920"/>
              <a:gd name="connsiteX1" fmla="*/ 1915160 w 3830320"/>
              <a:gd name="connsiteY1" fmla="*/ 721360 h 1137920"/>
              <a:gd name="connsiteX2" fmla="*/ 3830320 w 3830320"/>
              <a:gd name="connsiteY2" fmla="*/ 1137920 h 1137920"/>
            </a:gdLst>
            <a:ahLst/>
            <a:cxnLst>
              <a:cxn ang="0">
                <a:pos x="connsiteX0" y="connsiteY0"/>
              </a:cxn>
              <a:cxn ang="0">
                <a:pos x="connsiteX1" y="connsiteY1"/>
              </a:cxn>
              <a:cxn ang="0">
                <a:pos x="connsiteX2" y="connsiteY2"/>
              </a:cxn>
            </a:cxnLst>
            <a:rect l="l" t="t" r="r" b="b"/>
            <a:pathLst>
              <a:path w="3830320" h="1137920">
                <a:moveTo>
                  <a:pt x="0" y="0"/>
                </a:moveTo>
                <a:lnTo>
                  <a:pt x="1915160" y="721360"/>
                </a:lnTo>
                <a:lnTo>
                  <a:pt x="3830320" y="1137920"/>
                </a:lnTo>
              </a:path>
            </a:pathLst>
          </a:custGeom>
          <a:noFill/>
          <a:ln w="28575">
            <a:solidFill>
              <a:srgbClr val="015873"/>
            </a:solidFill>
            <a:miter lim="800000"/>
            <a:headEnd/>
            <a:tailEnd/>
          </a:ln>
        </p:spPr>
        <p:txBody>
          <a:bodyPr rtlCol="0" anchor="ctr"/>
          <a:lstStyle/>
          <a:p>
            <a:pPr algn="ctr"/>
            <a:endParaRPr lang="en-US" dirty="0"/>
          </a:p>
        </p:txBody>
      </p:sp>
      <p:grpSp>
        <p:nvGrpSpPr>
          <p:cNvPr id="123" name="Group 122">
            <a:extLst>
              <a:ext uri="{FF2B5EF4-FFF2-40B4-BE49-F238E27FC236}">
                <a16:creationId xmlns:a16="http://schemas.microsoft.com/office/drawing/2014/main" id="{2E29D03E-48DB-567A-10EA-B331433F820A}"/>
              </a:ext>
            </a:extLst>
          </p:cNvPr>
          <p:cNvGrpSpPr/>
          <p:nvPr/>
        </p:nvGrpSpPr>
        <p:grpSpPr>
          <a:xfrm>
            <a:off x="9510540" y="2740049"/>
            <a:ext cx="88849" cy="606162"/>
            <a:chOff x="1403067" y="2809836"/>
            <a:chExt cx="88849" cy="248920"/>
          </a:xfrm>
        </p:grpSpPr>
        <p:cxnSp>
          <p:nvCxnSpPr>
            <p:cNvPr id="124" name="Straight Connector 123">
              <a:extLst>
                <a:ext uri="{FF2B5EF4-FFF2-40B4-BE49-F238E27FC236}">
                  <a16:creationId xmlns:a16="http://schemas.microsoft.com/office/drawing/2014/main" id="{CDC7AD69-FE2B-548D-4366-656C2C3B4B90}"/>
                </a:ext>
              </a:extLst>
            </p:cNvPr>
            <p:cNvCxnSpPr/>
            <p:nvPr/>
          </p:nvCxnSpPr>
          <p:spPr bwMode="auto">
            <a:xfrm>
              <a:off x="1403067" y="2809836"/>
              <a:ext cx="88849" cy="0"/>
            </a:xfrm>
            <a:prstGeom prst="line">
              <a:avLst/>
            </a:prstGeom>
            <a:noFill/>
            <a:ln w="28575" cap="flat" cmpd="sng" algn="ctr">
              <a:solidFill>
                <a:srgbClr val="00823B"/>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3E73B02-CD13-9D5D-F146-BFB87704229B}"/>
                </a:ext>
              </a:extLst>
            </p:cNvPr>
            <p:cNvCxnSpPr/>
            <p:nvPr/>
          </p:nvCxnSpPr>
          <p:spPr bwMode="auto">
            <a:xfrm>
              <a:off x="1403067" y="3057872"/>
              <a:ext cx="88849" cy="0"/>
            </a:xfrm>
            <a:prstGeom prst="line">
              <a:avLst/>
            </a:prstGeom>
            <a:noFill/>
            <a:ln w="28575" cap="flat" cmpd="sng" algn="ctr">
              <a:solidFill>
                <a:srgbClr val="00823B"/>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28749AC-2931-5A90-F492-7730E44560F5}"/>
                </a:ext>
              </a:extLst>
            </p:cNvPr>
            <p:cNvCxnSpPr>
              <a:cxnSpLocks/>
            </p:cNvCxnSpPr>
            <p:nvPr/>
          </p:nvCxnSpPr>
          <p:spPr bwMode="auto">
            <a:xfrm>
              <a:off x="1445641" y="2810721"/>
              <a:ext cx="0" cy="248035"/>
            </a:xfrm>
            <a:prstGeom prst="line">
              <a:avLst/>
            </a:prstGeom>
            <a:noFill/>
            <a:ln w="28575" cap="flat" cmpd="sng" algn="ctr">
              <a:solidFill>
                <a:srgbClr val="00823B"/>
              </a:solidFill>
              <a:prstDash val="solid"/>
              <a:round/>
              <a:headEnd type="none" w="med" len="med"/>
              <a:tailEnd type="none" w="med" len="med"/>
            </a:ln>
            <a:effectLst/>
          </p:spPr>
        </p:cxnSp>
      </p:grpSp>
      <p:sp>
        <p:nvSpPr>
          <p:cNvPr id="185" name="Oval 184">
            <a:extLst>
              <a:ext uri="{FF2B5EF4-FFF2-40B4-BE49-F238E27FC236}">
                <a16:creationId xmlns:a16="http://schemas.microsoft.com/office/drawing/2014/main" id="{72DFD560-83B7-B098-EFEE-A661CE7E7979}"/>
              </a:ext>
            </a:extLst>
          </p:cNvPr>
          <p:cNvSpPr/>
          <p:nvPr/>
        </p:nvSpPr>
        <p:spPr bwMode="auto">
          <a:xfrm>
            <a:off x="9493954" y="3050468"/>
            <a:ext cx="122021" cy="122021"/>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9" name="Group 198">
            <a:extLst>
              <a:ext uri="{FF2B5EF4-FFF2-40B4-BE49-F238E27FC236}">
                <a16:creationId xmlns:a16="http://schemas.microsoft.com/office/drawing/2014/main" id="{6ADCC903-9E71-1A7D-82F3-713F60ACC188}"/>
              </a:ext>
            </a:extLst>
          </p:cNvPr>
          <p:cNvGrpSpPr/>
          <p:nvPr/>
        </p:nvGrpSpPr>
        <p:grpSpPr>
          <a:xfrm>
            <a:off x="9467766" y="2657095"/>
            <a:ext cx="88849" cy="769701"/>
            <a:chOff x="1403067" y="2809836"/>
            <a:chExt cx="88849" cy="248272"/>
          </a:xfrm>
        </p:grpSpPr>
        <p:cxnSp>
          <p:nvCxnSpPr>
            <p:cNvPr id="200" name="Straight Connector 199">
              <a:extLst>
                <a:ext uri="{FF2B5EF4-FFF2-40B4-BE49-F238E27FC236}">
                  <a16:creationId xmlns:a16="http://schemas.microsoft.com/office/drawing/2014/main" id="{A50DFB10-7F10-18ED-F9B6-8AD243DEACA3}"/>
                </a:ext>
              </a:extLst>
            </p:cNvPr>
            <p:cNvCxnSpPr/>
            <p:nvPr/>
          </p:nvCxnSpPr>
          <p:spPr bwMode="auto">
            <a:xfrm>
              <a:off x="1403067" y="2809836"/>
              <a:ext cx="88849" cy="0"/>
            </a:xfrm>
            <a:prstGeom prst="line">
              <a:avLst/>
            </a:prstGeom>
            <a:noFill/>
            <a:ln w="28575" cap="flat" cmpd="sng" algn="ctr">
              <a:solidFill>
                <a:srgbClr val="92D050"/>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F285219-F95C-31AE-035D-8D2742BDFC9A}"/>
                </a:ext>
              </a:extLst>
            </p:cNvPr>
            <p:cNvCxnSpPr/>
            <p:nvPr/>
          </p:nvCxnSpPr>
          <p:spPr bwMode="auto">
            <a:xfrm>
              <a:off x="1403067" y="3057872"/>
              <a:ext cx="88849" cy="0"/>
            </a:xfrm>
            <a:prstGeom prst="line">
              <a:avLst/>
            </a:prstGeom>
            <a:noFill/>
            <a:ln w="28575" cap="flat" cmpd="sng" algn="ctr">
              <a:solidFill>
                <a:srgbClr val="92D050"/>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0FCF7E4C-9426-BF3B-E330-42B53C083275}"/>
                </a:ext>
              </a:extLst>
            </p:cNvPr>
            <p:cNvCxnSpPr>
              <a:cxnSpLocks/>
            </p:cNvCxnSpPr>
            <p:nvPr/>
          </p:nvCxnSpPr>
          <p:spPr bwMode="auto">
            <a:xfrm>
              <a:off x="1445641" y="2810073"/>
              <a:ext cx="0" cy="248035"/>
            </a:xfrm>
            <a:prstGeom prst="line">
              <a:avLst/>
            </a:prstGeom>
            <a:noFill/>
            <a:ln w="28575" cap="flat" cmpd="sng" algn="ctr">
              <a:solidFill>
                <a:srgbClr val="92D050"/>
              </a:solidFill>
              <a:prstDash val="solid"/>
              <a:round/>
              <a:headEnd type="none" w="med" len="med"/>
              <a:tailEnd type="none" w="med" len="med"/>
            </a:ln>
            <a:effectLst/>
          </p:spPr>
        </p:cxnSp>
      </p:grpSp>
      <p:sp>
        <p:nvSpPr>
          <p:cNvPr id="182" name="Oval 181">
            <a:extLst>
              <a:ext uri="{FF2B5EF4-FFF2-40B4-BE49-F238E27FC236}">
                <a16:creationId xmlns:a16="http://schemas.microsoft.com/office/drawing/2014/main" id="{AE3490BD-B9D6-904A-47EF-42A0E1B90664}"/>
              </a:ext>
            </a:extLst>
          </p:cNvPr>
          <p:cNvSpPr/>
          <p:nvPr/>
        </p:nvSpPr>
        <p:spPr bwMode="auto">
          <a:xfrm>
            <a:off x="9451180" y="2840102"/>
            <a:ext cx="122021" cy="122021"/>
          </a:xfrm>
          <a:prstGeom prst="ellipse">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5" name="Group 194">
            <a:extLst>
              <a:ext uri="{FF2B5EF4-FFF2-40B4-BE49-F238E27FC236}">
                <a16:creationId xmlns:a16="http://schemas.microsoft.com/office/drawing/2014/main" id="{A7F2378C-5BF2-FE27-C951-9E982DA72BFC}"/>
              </a:ext>
            </a:extLst>
          </p:cNvPr>
          <p:cNvGrpSpPr/>
          <p:nvPr/>
        </p:nvGrpSpPr>
        <p:grpSpPr>
          <a:xfrm>
            <a:off x="9423158" y="3038589"/>
            <a:ext cx="88849" cy="530115"/>
            <a:chOff x="1403067" y="2809836"/>
            <a:chExt cx="88849" cy="250931"/>
          </a:xfrm>
        </p:grpSpPr>
        <p:cxnSp>
          <p:nvCxnSpPr>
            <p:cNvPr id="196" name="Straight Connector 195">
              <a:extLst>
                <a:ext uri="{FF2B5EF4-FFF2-40B4-BE49-F238E27FC236}">
                  <a16:creationId xmlns:a16="http://schemas.microsoft.com/office/drawing/2014/main" id="{0AE34DD7-CB5B-218D-7B54-3E0B46F0669B}"/>
                </a:ext>
              </a:extLst>
            </p:cNvPr>
            <p:cNvCxnSpPr/>
            <p:nvPr/>
          </p:nvCxnSpPr>
          <p:spPr bwMode="auto">
            <a:xfrm>
              <a:off x="1403067" y="2809836"/>
              <a:ext cx="88849" cy="0"/>
            </a:xfrm>
            <a:prstGeom prst="line">
              <a:avLst/>
            </a:prstGeom>
            <a:noFill/>
            <a:ln w="28575" cap="flat" cmpd="sng" algn="ctr">
              <a:solidFill>
                <a:srgbClr val="E1471D"/>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6893488-8C03-8928-4539-58B0EC2EEBAE}"/>
                </a:ext>
              </a:extLst>
            </p:cNvPr>
            <p:cNvCxnSpPr/>
            <p:nvPr/>
          </p:nvCxnSpPr>
          <p:spPr bwMode="auto">
            <a:xfrm>
              <a:off x="1403067" y="3057872"/>
              <a:ext cx="88849" cy="0"/>
            </a:xfrm>
            <a:prstGeom prst="line">
              <a:avLst/>
            </a:prstGeom>
            <a:noFill/>
            <a:ln w="28575" cap="flat" cmpd="sng" algn="ctr">
              <a:solidFill>
                <a:srgbClr val="E1471D"/>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F396CEF-F216-A59D-40A8-535622EA94A1}"/>
                </a:ext>
              </a:extLst>
            </p:cNvPr>
            <p:cNvCxnSpPr>
              <a:cxnSpLocks/>
            </p:cNvCxnSpPr>
            <p:nvPr/>
          </p:nvCxnSpPr>
          <p:spPr bwMode="auto">
            <a:xfrm>
              <a:off x="1445641" y="2812732"/>
              <a:ext cx="0" cy="248035"/>
            </a:xfrm>
            <a:prstGeom prst="line">
              <a:avLst/>
            </a:prstGeom>
            <a:noFill/>
            <a:ln w="28575" cap="flat" cmpd="sng" algn="ctr">
              <a:solidFill>
                <a:srgbClr val="E1471D"/>
              </a:solidFill>
              <a:prstDash val="solid"/>
              <a:round/>
              <a:headEnd type="none" w="med" len="med"/>
              <a:tailEnd type="none" w="med" len="med"/>
            </a:ln>
            <a:effectLst/>
          </p:spPr>
        </p:cxnSp>
      </p:grpSp>
      <p:sp>
        <p:nvSpPr>
          <p:cNvPr id="176" name="Oval 175">
            <a:extLst>
              <a:ext uri="{FF2B5EF4-FFF2-40B4-BE49-F238E27FC236}">
                <a16:creationId xmlns:a16="http://schemas.microsoft.com/office/drawing/2014/main" id="{BA83A019-0894-A6A9-8D3B-B23F80AEA937}"/>
              </a:ext>
            </a:extLst>
          </p:cNvPr>
          <p:cNvSpPr/>
          <p:nvPr/>
        </p:nvSpPr>
        <p:spPr bwMode="auto">
          <a:xfrm>
            <a:off x="9406572" y="3165353"/>
            <a:ext cx="122021" cy="122021"/>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1" name="Group 190">
            <a:extLst>
              <a:ext uri="{FF2B5EF4-FFF2-40B4-BE49-F238E27FC236}">
                <a16:creationId xmlns:a16="http://schemas.microsoft.com/office/drawing/2014/main" id="{08315D86-BCE8-9404-910D-5039FD5CC9A4}"/>
              </a:ext>
            </a:extLst>
          </p:cNvPr>
          <p:cNvGrpSpPr/>
          <p:nvPr/>
        </p:nvGrpSpPr>
        <p:grpSpPr>
          <a:xfrm>
            <a:off x="9369830" y="2297769"/>
            <a:ext cx="88849" cy="752699"/>
            <a:chOff x="1403067" y="2809836"/>
            <a:chExt cx="88849" cy="249134"/>
          </a:xfrm>
        </p:grpSpPr>
        <p:cxnSp>
          <p:nvCxnSpPr>
            <p:cNvPr id="192" name="Straight Connector 191">
              <a:extLst>
                <a:ext uri="{FF2B5EF4-FFF2-40B4-BE49-F238E27FC236}">
                  <a16:creationId xmlns:a16="http://schemas.microsoft.com/office/drawing/2014/main" id="{FAA96D37-02A1-6777-61F7-617DF295F68C}"/>
                </a:ext>
              </a:extLst>
            </p:cNvPr>
            <p:cNvCxnSpPr/>
            <p:nvPr/>
          </p:nvCxnSpPr>
          <p:spPr bwMode="auto">
            <a:xfrm>
              <a:off x="1403067" y="2809836"/>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037C82E-0BA2-4205-D728-974FAC918786}"/>
                </a:ext>
              </a:extLst>
            </p:cNvPr>
            <p:cNvCxnSpPr/>
            <p:nvPr/>
          </p:nvCxnSpPr>
          <p:spPr bwMode="auto">
            <a:xfrm>
              <a:off x="1403067" y="3057872"/>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D759FEE-0112-B4CF-4D75-978A49FBD753}"/>
                </a:ext>
              </a:extLst>
            </p:cNvPr>
            <p:cNvCxnSpPr>
              <a:cxnSpLocks/>
            </p:cNvCxnSpPr>
            <p:nvPr/>
          </p:nvCxnSpPr>
          <p:spPr bwMode="auto">
            <a:xfrm>
              <a:off x="1445641" y="2810935"/>
              <a:ext cx="0" cy="248035"/>
            </a:xfrm>
            <a:prstGeom prst="line">
              <a:avLst/>
            </a:prstGeom>
            <a:noFill/>
            <a:ln w="28575" cap="flat" cmpd="sng" algn="ctr">
              <a:solidFill>
                <a:srgbClr val="015873"/>
              </a:solidFill>
              <a:prstDash val="solid"/>
              <a:round/>
              <a:headEnd type="none" w="med" len="med"/>
              <a:tailEnd type="none" w="med" len="med"/>
            </a:ln>
            <a:effectLst/>
          </p:spPr>
        </p:cxnSp>
      </p:grpSp>
      <p:sp>
        <p:nvSpPr>
          <p:cNvPr id="179" name="Oval 178">
            <a:extLst>
              <a:ext uri="{FF2B5EF4-FFF2-40B4-BE49-F238E27FC236}">
                <a16:creationId xmlns:a16="http://schemas.microsoft.com/office/drawing/2014/main" id="{62237111-4B4C-0F5A-8D47-410B22050AEC}"/>
              </a:ext>
            </a:extLst>
          </p:cNvPr>
          <p:cNvSpPr/>
          <p:nvPr/>
        </p:nvSpPr>
        <p:spPr bwMode="auto">
          <a:xfrm>
            <a:off x="9353244" y="2616122"/>
            <a:ext cx="122021" cy="1220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7" name="Group 206">
            <a:extLst>
              <a:ext uri="{FF2B5EF4-FFF2-40B4-BE49-F238E27FC236}">
                <a16:creationId xmlns:a16="http://schemas.microsoft.com/office/drawing/2014/main" id="{CA3972D1-1352-C425-7837-835976E3FCD9}"/>
              </a:ext>
            </a:extLst>
          </p:cNvPr>
          <p:cNvGrpSpPr/>
          <p:nvPr/>
        </p:nvGrpSpPr>
        <p:grpSpPr>
          <a:xfrm>
            <a:off x="11453734" y="3363901"/>
            <a:ext cx="88849" cy="353289"/>
            <a:chOff x="1403067" y="2809836"/>
            <a:chExt cx="88849" cy="255440"/>
          </a:xfrm>
        </p:grpSpPr>
        <p:cxnSp>
          <p:nvCxnSpPr>
            <p:cNvPr id="208" name="Straight Connector 207">
              <a:extLst>
                <a:ext uri="{FF2B5EF4-FFF2-40B4-BE49-F238E27FC236}">
                  <a16:creationId xmlns:a16="http://schemas.microsoft.com/office/drawing/2014/main" id="{C77DD1D0-090A-4A05-B2B5-435A34E36953}"/>
                </a:ext>
              </a:extLst>
            </p:cNvPr>
            <p:cNvCxnSpPr/>
            <p:nvPr/>
          </p:nvCxnSpPr>
          <p:spPr bwMode="auto">
            <a:xfrm>
              <a:off x="1403067" y="2809836"/>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D401D94-6710-2407-FFC6-ADABF0523F96}"/>
                </a:ext>
              </a:extLst>
            </p:cNvPr>
            <p:cNvCxnSpPr/>
            <p:nvPr/>
          </p:nvCxnSpPr>
          <p:spPr bwMode="auto">
            <a:xfrm>
              <a:off x="1403067" y="3057872"/>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5860C89-F599-E2D3-AE2F-898FD6839BCA}"/>
                </a:ext>
              </a:extLst>
            </p:cNvPr>
            <p:cNvCxnSpPr>
              <a:cxnSpLocks/>
            </p:cNvCxnSpPr>
            <p:nvPr/>
          </p:nvCxnSpPr>
          <p:spPr bwMode="auto">
            <a:xfrm>
              <a:off x="1445641" y="2817241"/>
              <a:ext cx="0" cy="248035"/>
            </a:xfrm>
            <a:prstGeom prst="line">
              <a:avLst/>
            </a:prstGeom>
            <a:noFill/>
            <a:ln w="28575" cap="flat" cmpd="sng" algn="ctr">
              <a:solidFill>
                <a:srgbClr val="015873"/>
              </a:solidFill>
              <a:prstDash val="solid"/>
              <a:round/>
              <a:headEnd type="none" w="med" len="med"/>
              <a:tailEnd type="none" w="med" len="med"/>
            </a:ln>
            <a:effectLst/>
          </p:spPr>
        </p:cxnSp>
      </p:grpSp>
      <p:sp>
        <p:nvSpPr>
          <p:cNvPr id="211" name="Oval 210">
            <a:extLst>
              <a:ext uri="{FF2B5EF4-FFF2-40B4-BE49-F238E27FC236}">
                <a16:creationId xmlns:a16="http://schemas.microsoft.com/office/drawing/2014/main" id="{FF835A57-471D-DB49-57AA-94AD422120B1}"/>
              </a:ext>
            </a:extLst>
          </p:cNvPr>
          <p:cNvSpPr/>
          <p:nvPr/>
        </p:nvSpPr>
        <p:spPr bwMode="auto">
          <a:xfrm>
            <a:off x="11447866" y="3557867"/>
            <a:ext cx="100584" cy="100584"/>
          </a:xfrm>
          <a:prstGeom prst="ellipse">
            <a:avLst/>
          </a:prstGeom>
          <a:solidFill>
            <a:schemeClr val="tx1"/>
          </a:solidFill>
          <a:ln w="28575">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12" name="Group 211">
            <a:extLst>
              <a:ext uri="{FF2B5EF4-FFF2-40B4-BE49-F238E27FC236}">
                <a16:creationId xmlns:a16="http://schemas.microsoft.com/office/drawing/2014/main" id="{7DF2CEBA-95CF-30B2-DF50-07E4D0137E8A}"/>
              </a:ext>
            </a:extLst>
          </p:cNvPr>
          <p:cNvGrpSpPr/>
          <p:nvPr/>
        </p:nvGrpSpPr>
        <p:grpSpPr>
          <a:xfrm>
            <a:off x="11419499" y="3060054"/>
            <a:ext cx="88849" cy="690711"/>
            <a:chOff x="1403067" y="2809836"/>
            <a:chExt cx="88849" cy="248920"/>
          </a:xfrm>
        </p:grpSpPr>
        <p:cxnSp>
          <p:nvCxnSpPr>
            <p:cNvPr id="213" name="Straight Connector 212">
              <a:extLst>
                <a:ext uri="{FF2B5EF4-FFF2-40B4-BE49-F238E27FC236}">
                  <a16:creationId xmlns:a16="http://schemas.microsoft.com/office/drawing/2014/main" id="{55951DAF-9731-1799-238C-7A7B01C17941}"/>
                </a:ext>
              </a:extLst>
            </p:cNvPr>
            <p:cNvCxnSpPr/>
            <p:nvPr/>
          </p:nvCxnSpPr>
          <p:spPr bwMode="auto">
            <a:xfrm>
              <a:off x="1403067" y="2809836"/>
              <a:ext cx="88849" cy="0"/>
            </a:xfrm>
            <a:prstGeom prst="line">
              <a:avLst/>
            </a:prstGeom>
            <a:noFill/>
            <a:ln w="28575" cap="flat" cmpd="sng" algn="ctr">
              <a:solidFill>
                <a:srgbClr val="00823B"/>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7021216-9631-F605-F3AF-58A63D2E903F}"/>
                </a:ext>
              </a:extLst>
            </p:cNvPr>
            <p:cNvCxnSpPr/>
            <p:nvPr/>
          </p:nvCxnSpPr>
          <p:spPr bwMode="auto">
            <a:xfrm>
              <a:off x="1403067" y="3057872"/>
              <a:ext cx="88849" cy="0"/>
            </a:xfrm>
            <a:prstGeom prst="line">
              <a:avLst/>
            </a:prstGeom>
            <a:noFill/>
            <a:ln w="28575" cap="flat" cmpd="sng" algn="ctr">
              <a:solidFill>
                <a:srgbClr val="00823B"/>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E2C7E2E-DA76-273E-49D1-C40B94D0C2A0}"/>
                </a:ext>
              </a:extLst>
            </p:cNvPr>
            <p:cNvCxnSpPr>
              <a:cxnSpLocks/>
            </p:cNvCxnSpPr>
            <p:nvPr/>
          </p:nvCxnSpPr>
          <p:spPr bwMode="auto">
            <a:xfrm>
              <a:off x="1445641" y="2810721"/>
              <a:ext cx="0" cy="248035"/>
            </a:xfrm>
            <a:prstGeom prst="line">
              <a:avLst/>
            </a:prstGeom>
            <a:noFill/>
            <a:ln w="28575" cap="flat" cmpd="sng" algn="ctr">
              <a:solidFill>
                <a:srgbClr val="00823B"/>
              </a:solidFill>
              <a:prstDash val="solid"/>
              <a:round/>
              <a:headEnd type="none" w="med" len="med"/>
              <a:tailEnd type="none" w="med" len="med"/>
            </a:ln>
            <a:effectLst/>
          </p:spPr>
        </p:cxnSp>
      </p:grpSp>
      <p:sp>
        <p:nvSpPr>
          <p:cNvPr id="216" name="Oval 215">
            <a:extLst>
              <a:ext uri="{FF2B5EF4-FFF2-40B4-BE49-F238E27FC236}">
                <a16:creationId xmlns:a16="http://schemas.microsoft.com/office/drawing/2014/main" id="{86D595ED-31A2-4F47-CA79-BA6DE6D355C7}"/>
              </a:ext>
            </a:extLst>
          </p:cNvPr>
          <p:cNvSpPr/>
          <p:nvPr/>
        </p:nvSpPr>
        <p:spPr bwMode="auto">
          <a:xfrm>
            <a:off x="11402913" y="3252999"/>
            <a:ext cx="122021" cy="122021"/>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17" name="Group 216">
            <a:extLst>
              <a:ext uri="{FF2B5EF4-FFF2-40B4-BE49-F238E27FC236}">
                <a16:creationId xmlns:a16="http://schemas.microsoft.com/office/drawing/2014/main" id="{009E0C7E-BCEE-A47A-84D1-A78AD699C6CF}"/>
              </a:ext>
            </a:extLst>
          </p:cNvPr>
          <p:cNvGrpSpPr/>
          <p:nvPr/>
        </p:nvGrpSpPr>
        <p:grpSpPr>
          <a:xfrm>
            <a:off x="11373304" y="3193406"/>
            <a:ext cx="88849" cy="608740"/>
            <a:chOff x="1403067" y="2809836"/>
            <a:chExt cx="88849" cy="248272"/>
          </a:xfrm>
        </p:grpSpPr>
        <p:cxnSp>
          <p:nvCxnSpPr>
            <p:cNvPr id="218" name="Straight Connector 217">
              <a:extLst>
                <a:ext uri="{FF2B5EF4-FFF2-40B4-BE49-F238E27FC236}">
                  <a16:creationId xmlns:a16="http://schemas.microsoft.com/office/drawing/2014/main" id="{9AD353F6-B536-6C13-C1BC-3CD2B22AD2EE}"/>
                </a:ext>
              </a:extLst>
            </p:cNvPr>
            <p:cNvCxnSpPr/>
            <p:nvPr/>
          </p:nvCxnSpPr>
          <p:spPr bwMode="auto">
            <a:xfrm>
              <a:off x="1403067" y="2809836"/>
              <a:ext cx="88849" cy="0"/>
            </a:xfrm>
            <a:prstGeom prst="line">
              <a:avLst/>
            </a:prstGeom>
            <a:noFill/>
            <a:ln w="28575" cap="flat" cmpd="sng" algn="ctr">
              <a:solidFill>
                <a:srgbClr val="92D050"/>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9427BA24-1D86-83AE-7DDE-B1F7D475F5AD}"/>
                </a:ext>
              </a:extLst>
            </p:cNvPr>
            <p:cNvCxnSpPr/>
            <p:nvPr/>
          </p:nvCxnSpPr>
          <p:spPr bwMode="auto">
            <a:xfrm>
              <a:off x="1403067" y="3057872"/>
              <a:ext cx="88849" cy="0"/>
            </a:xfrm>
            <a:prstGeom prst="line">
              <a:avLst/>
            </a:prstGeom>
            <a:noFill/>
            <a:ln w="28575" cap="flat" cmpd="sng" algn="ctr">
              <a:solidFill>
                <a:srgbClr val="92D050"/>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8C0BCBE-343E-7527-937D-8DC2754E5F10}"/>
                </a:ext>
              </a:extLst>
            </p:cNvPr>
            <p:cNvCxnSpPr>
              <a:cxnSpLocks/>
            </p:cNvCxnSpPr>
            <p:nvPr/>
          </p:nvCxnSpPr>
          <p:spPr bwMode="auto">
            <a:xfrm>
              <a:off x="1445641" y="2810073"/>
              <a:ext cx="0" cy="248035"/>
            </a:xfrm>
            <a:prstGeom prst="line">
              <a:avLst/>
            </a:prstGeom>
            <a:noFill/>
            <a:ln w="28575" cap="flat" cmpd="sng" algn="ctr">
              <a:solidFill>
                <a:srgbClr val="92D050"/>
              </a:solidFill>
              <a:prstDash val="solid"/>
              <a:round/>
              <a:headEnd type="none" w="med" len="med"/>
              <a:tailEnd type="none" w="med" len="med"/>
            </a:ln>
            <a:effectLst/>
          </p:spPr>
        </p:cxnSp>
      </p:grpSp>
      <p:sp>
        <p:nvSpPr>
          <p:cNvPr id="221" name="Oval 220">
            <a:extLst>
              <a:ext uri="{FF2B5EF4-FFF2-40B4-BE49-F238E27FC236}">
                <a16:creationId xmlns:a16="http://schemas.microsoft.com/office/drawing/2014/main" id="{08DB293D-D39F-DEDE-574F-03D544993501}"/>
              </a:ext>
            </a:extLst>
          </p:cNvPr>
          <p:cNvSpPr/>
          <p:nvPr/>
        </p:nvSpPr>
        <p:spPr bwMode="auto">
          <a:xfrm>
            <a:off x="11356718" y="3239887"/>
            <a:ext cx="122021" cy="122021"/>
          </a:xfrm>
          <a:prstGeom prst="ellipse">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22" name="Group 221">
            <a:extLst>
              <a:ext uri="{FF2B5EF4-FFF2-40B4-BE49-F238E27FC236}">
                <a16:creationId xmlns:a16="http://schemas.microsoft.com/office/drawing/2014/main" id="{CC980BBE-931F-550F-E840-BF010FCC5035}"/>
              </a:ext>
            </a:extLst>
          </p:cNvPr>
          <p:cNvGrpSpPr/>
          <p:nvPr/>
        </p:nvGrpSpPr>
        <p:grpSpPr>
          <a:xfrm>
            <a:off x="11338007" y="3124121"/>
            <a:ext cx="88849" cy="830625"/>
            <a:chOff x="1403067" y="2809836"/>
            <a:chExt cx="88849" cy="250931"/>
          </a:xfrm>
        </p:grpSpPr>
        <p:cxnSp>
          <p:nvCxnSpPr>
            <p:cNvPr id="223" name="Straight Connector 222">
              <a:extLst>
                <a:ext uri="{FF2B5EF4-FFF2-40B4-BE49-F238E27FC236}">
                  <a16:creationId xmlns:a16="http://schemas.microsoft.com/office/drawing/2014/main" id="{B9716DB9-4885-033B-C786-77DC8615689F}"/>
                </a:ext>
              </a:extLst>
            </p:cNvPr>
            <p:cNvCxnSpPr/>
            <p:nvPr/>
          </p:nvCxnSpPr>
          <p:spPr bwMode="auto">
            <a:xfrm>
              <a:off x="1403067" y="2809836"/>
              <a:ext cx="88849" cy="0"/>
            </a:xfrm>
            <a:prstGeom prst="line">
              <a:avLst/>
            </a:prstGeom>
            <a:noFill/>
            <a:ln w="28575" cap="flat" cmpd="sng" algn="ctr">
              <a:solidFill>
                <a:srgbClr val="E1471D"/>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D183A33-5515-824A-19C8-8189423A70B6}"/>
                </a:ext>
              </a:extLst>
            </p:cNvPr>
            <p:cNvCxnSpPr/>
            <p:nvPr/>
          </p:nvCxnSpPr>
          <p:spPr bwMode="auto">
            <a:xfrm>
              <a:off x="1403067" y="3057872"/>
              <a:ext cx="88849" cy="0"/>
            </a:xfrm>
            <a:prstGeom prst="line">
              <a:avLst/>
            </a:prstGeom>
            <a:noFill/>
            <a:ln w="28575" cap="flat" cmpd="sng" algn="ctr">
              <a:solidFill>
                <a:srgbClr val="E1471D"/>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BFD8A76-DC8E-0398-F289-126E6A68A70E}"/>
                </a:ext>
              </a:extLst>
            </p:cNvPr>
            <p:cNvCxnSpPr>
              <a:cxnSpLocks/>
            </p:cNvCxnSpPr>
            <p:nvPr/>
          </p:nvCxnSpPr>
          <p:spPr bwMode="auto">
            <a:xfrm>
              <a:off x="1445641" y="2812732"/>
              <a:ext cx="0" cy="248035"/>
            </a:xfrm>
            <a:prstGeom prst="line">
              <a:avLst/>
            </a:prstGeom>
            <a:noFill/>
            <a:ln w="28575" cap="flat" cmpd="sng" algn="ctr">
              <a:solidFill>
                <a:srgbClr val="E1471D"/>
              </a:solidFill>
              <a:prstDash val="solid"/>
              <a:round/>
              <a:headEnd type="none" w="med" len="med"/>
              <a:tailEnd type="none" w="med" len="med"/>
            </a:ln>
            <a:effectLst/>
          </p:spPr>
        </p:cxnSp>
      </p:grpSp>
      <p:sp>
        <p:nvSpPr>
          <p:cNvPr id="226" name="Oval 225">
            <a:extLst>
              <a:ext uri="{FF2B5EF4-FFF2-40B4-BE49-F238E27FC236}">
                <a16:creationId xmlns:a16="http://schemas.microsoft.com/office/drawing/2014/main" id="{E9700603-BBBD-C663-C6E8-A2F5DA99D71A}"/>
              </a:ext>
            </a:extLst>
          </p:cNvPr>
          <p:cNvSpPr/>
          <p:nvPr/>
        </p:nvSpPr>
        <p:spPr bwMode="auto">
          <a:xfrm>
            <a:off x="11321421" y="3495360"/>
            <a:ext cx="122021" cy="122021"/>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27" name="Group 226">
            <a:extLst>
              <a:ext uri="{FF2B5EF4-FFF2-40B4-BE49-F238E27FC236}">
                <a16:creationId xmlns:a16="http://schemas.microsoft.com/office/drawing/2014/main" id="{E2851939-7729-F5F9-7971-9F42F07E4542}"/>
              </a:ext>
            </a:extLst>
          </p:cNvPr>
          <p:cNvGrpSpPr/>
          <p:nvPr/>
        </p:nvGrpSpPr>
        <p:grpSpPr>
          <a:xfrm>
            <a:off x="11293661" y="3002061"/>
            <a:ext cx="88849" cy="399624"/>
            <a:chOff x="1403067" y="2809836"/>
            <a:chExt cx="88849" cy="249134"/>
          </a:xfrm>
        </p:grpSpPr>
        <p:cxnSp>
          <p:nvCxnSpPr>
            <p:cNvPr id="228" name="Straight Connector 227">
              <a:extLst>
                <a:ext uri="{FF2B5EF4-FFF2-40B4-BE49-F238E27FC236}">
                  <a16:creationId xmlns:a16="http://schemas.microsoft.com/office/drawing/2014/main" id="{F489BC2C-75B9-561A-7821-4BA812D54E24}"/>
                </a:ext>
              </a:extLst>
            </p:cNvPr>
            <p:cNvCxnSpPr/>
            <p:nvPr/>
          </p:nvCxnSpPr>
          <p:spPr bwMode="auto">
            <a:xfrm>
              <a:off x="1403067" y="2809836"/>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56D633D-0A50-E253-BFC7-EF76673B843F}"/>
                </a:ext>
              </a:extLst>
            </p:cNvPr>
            <p:cNvCxnSpPr/>
            <p:nvPr/>
          </p:nvCxnSpPr>
          <p:spPr bwMode="auto">
            <a:xfrm>
              <a:off x="1403067" y="3057872"/>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DBAAA9CD-56A8-A571-87EF-3A2CC3072FC2}"/>
                </a:ext>
              </a:extLst>
            </p:cNvPr>
            <p:cNvCxnSpPr>
              <a:cxnSpLocks/>
            </p:cNvCxnSpPr>
            <p:nvPr/>
          </p:nvCxnSpPr>
          <p:spPr bwMode="auto">
            <a:xfrm>
              <a:off x="1445641" y="2810935"/>
              <a:ext cx="0" cy="248035"/>
            </a:xfrm>
            <a:prstGeom prst="line">
              <a:avLst/>
            </a:prstGeom>
            <a:noFill/>
            <a:ln w="28575" cap="flat" cmpd="sng" algn="ctr">
              <a:solidFill>
                <a:srgbClr val="015873"/>
              </a:solidFill>
              <a:prstDash val="solid"/>
              <a:round/>
              <a:headEnd type="none" w="med" len="med"/>
              <a:tailEnd type="none" w="med" len="med"/>
            </a:ln>
            <a:effectLst/>
          </p:spPr>
        </p:cxnSp>
      </p:grpSp>
      <p:sp>
        <p:nvSpPr>
          <p:cNvPr id="231" name="Oval 230">
            <a:extLst>
              <a:ext uri="{FF2B5EF4-FFF2-40B4-BE49-F238E27FC236}">
                <a16:creationId xmlns:a16="http://schemas.microsoft.com/office/drawing/2014/main" id="{30315B4D-0EB9-314B-4469-57C4C9539AB5}"/>
              </a:ext>
            </a:extLst>
          </p:cNvPr>
          <p:cNvSpPr/>
          <p:nvPr/>
        </p:nvSpPr>
        <p:spPr bwMode="auto">
          <a:xfrm>
            <a:off x="11277075" y="3037838"/>
            <a:ext cx="122021" cy="1220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5FB9304A-C50D-465D-B972-9796DAF2796C}"/>
              </a:ext>
            </a:extLst>
          </p:cNvPr>
          <p:cNvSpPr/>
          <p:nvPr/>
        </p:nvSpPr>
        <p:spPr bwMode="auto">
          <a:xfrm>
            <a:off x="7441347" y="1897821"/>
            <a:ext cx="122021" cy="1220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 name="Group 8">
            <a:extLst>
              <a:ext uri="{FF2B5EF4-FFF2-40B4-BE49-F238E27FC236}">
                <a16:creationId xmlns:a16="http://schemas.microsoft.com/office/drawing/2014/main" id="{C8756BB5-0080-DD82-7318-65C02E3CA8BE}"/>
              </a:ext>
            </a:extLst>
          </p:cNvPr>
          <p:cNvGrpSpPr/>
          <p:nvPr/>
        </p:nvGrpSpPr>
        <p:grpSpPr>
          <a:xfrm rot="5400000">
            <a:off x="9382431" y="2513518"/>
            <a:ext cx="92963" cy="3855610"/>
            <a:chOff x="7138753" y="2253115"/>
            <a:chExt cx="91440" cy="1938147"/>
          </a:xfrm>
        </p:grpSpPr>
        <p:cxnSp>
          <p:nvCxnSpPr>
            <p:cNvPr id="16" name="Straight Connector 15">
              <a:extLst>
                <a:ext uri="{FF2B5EF4-FFF2-40B4-BE49-F238E27FC236}">
                  <a16:creationId xmlns:a16="http://schemas.microsoft.com/office/drawing/2014/main" id="{C1102B90-BDF9-B0D4-B1E4-6E1FFE5248D5}"/>
                </a:ext>
              </a:extLst>
            </p:cNvPr>
            <p:cNvCxnSpPr>
              <a:cxnSpLocks/>
            </p:cNvCxnSpPr>
            <p:nvPr/>
          </p:nvCxnSpPr>
          <p:spPr bwMode="auto">
            <a:xfrm>
              <a:off x="7138753" y="225311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1DE6906-8EE6-2C13-7EB6-CF5D0FB0B924}"/>
                </a:ext>
              </a:extLst>
            </p:cNvPr>
            <p:cNvCxnSpPr>
              <a:cxnSpLocks/>
            </p:cNvCxnSpPr>
            <p:nvPr/>
          </p:nvCxnSpPr>
          <p:spPr bwMode="auto">
            <a:xfrm>
              <a:off x="7138753" y="322218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1790032-F42B-4D02-9223-12C27F6FEE5F}"/>
                </a:ext>
              </a:extLst>
            </p:cNvPr>
            <p:cNvCxnSpPr>
              <a:cxnSpLocks/>
            </p:cNvCxnSpPr>
            <p:nvPr/>
          </p:nvCxnSpPr>
          <p:spPr bwMode="auto">
            <a:xfrm>
              <a:off x="7138753" y="4191262"/>
              <a:ext cx="9144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8992600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1DA08E3A-5BED-BA7F-117E-0E103AC17D27}"/>
              </a:ext>
            </a:extLst>
          </p:cNvPr>
          <p:cNvSpPr txBox="1"/>
          <p:nvPr/>
        </p:nvSpPr>
        <p:spPr bwMode="auto">
          <a:xfrm>
            <a:off x="607288" y="5221942"/>
            <a:ext cx="10872444" cy="107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30188" indent="-230188" algn="l">
              <a:lnSpc>
                <a:spcPct val="100000"/>
              </a:lnSpc>
              <a:spcBef>
                <a:spcPts val="48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Similar reductions in liver stiffness by VCTE between treatment groups; changes in liver stiffness by VCTE based on ANCOVA models adjusted for BL and diabetes status </a:t>
            </a:r>
            <a:endParaRPr lang="en-US" sz="2000" dirty="0">
              <a:solidFill>
                <a:schemeClr val="bg1"/>
              </a:solidFill>
              <a:latin typeface="Calibri" panose="020F0502020204030204" pitchFamily="34" charset="0"/>
            </a:endParaRPr>
          </a:p>
          <a:p>
            <a:pPr marL="230188" indent="-230188" algn="l">
              <a:lnSpc>
                <a:spcPct val="100000"/>
              </a:lnSpc>
              <a:spcBef>
                <a:spcPts val="48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No differences in changes in liver stiffness by MRE</a:t>
            </a:r>
          </a:p>
        </p:txBody>
      </p:sp>
      <p:sp>
        <p:nvSpPr>
          <p:cNvPr id="3" name="Title 2">
            <a:extLst>
              <a:ext uri="{FF2B5EF4-FFF2-40B4-BE49-F238E27FC236}">
                <a16:creationId xmlns:a16="http://schemas.microsoft.com/office/drawing/2014/main" id="{70936060-17F6-D7A2-1B16-339B14ECA683}"/>
              </a:ext>
            </a:extLst>
          </p:cNvPr>
          <p:cNvSpPr>
            <a:spLocks noGrp="1"/>
          </p:cNvSpPr>
          <p:nvPr>
            <p:ph type="title"/>
          </p:nvPr>
        </p:nvSpPr>
        <p:spPr/>
        <p:txBody>
          <a:bodyPr/>
          <a:lstStyle/>
          <a:p>
            <a:r>
              <a:rPr lang="en-US" dirty="0"/>
              <a:t>Reductions in Liver Stiffness by VCTE in All Groups</a:t>
            </a:r>
          </a:p>
        </p:txBody>
      </p:sp>
      <p:sp>
        <p:nvSpPr>
          <p:cNvPr id="18" name="Text Box 15">
            <a:extLst>
              <a:ext uri="{FF2B5EF4-FFF2-40B4-BE49-F238E27FC236}">
                <a16:creationId xmlns:a16="http://schemas.microsoft.com/office/drawing/2014/main" id="{F176B73E-3706-CD99-16F7-1065356AF315}"/>
              </a:ext>
            </a:extLst>
          </p:cNvPr>
          <p:cNvSpPr txBox="1">
            <a:spLocks noChangeArrowheads="1"/>
          </p:cNvSpPr>
          <p:nvPr/>
        </p:nvSpPr>
        <p:spPr bwMode="auto">
          <a:xfrm>
            <a:off x="426297" y="638570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Alkhouri. J Hepatol. 2022;77:607.</a:t>
            </a:r>
          </a:p>
        </p:txBody>
      </p:sp>
      <p:grpSp>
        <p:nvGrpSpPr>
          <p:cNvPr id="169" name="Group 168">
            <a:extLst>
              <a:ext uri="{FF2B5EF4-FFF2-40B4-BE49-F238E27FC236}">
                <a16:creationId xmlns:a16="http://schemas.microsoft.com/office/drawing/2014/main" id="{571C47F0-1177-404B-0BF9-6FCFD693EA09}"/>
              </a:ext>
            </a:extLst>
          </p:cNvPr>
          <p:cNvGrpSpPr/>
          <p:nvPr/>
        </p:nvGrpSpPr>
        <p:grpSpPr>
          <a:xfrm>
            <a:off x="396150" y="1482806"/>
            <a:ext cx="5657538" cy="3614845"/>
            <a:chOff x="377330" y="1560330"/>
            <a:chExt cx="5657538" cy="3614845"/>
          </a:xfrm>
        </p:grpSpPr>
        <p:sp>
          <p:nvSpPr>
            <p:cNvPr id="103" name="Rectangle 102">
              <a:extLst>
                <a:ext uri="{FF2B5EF4-FFF2-40B4-BE49-F238E27FC236}">
                  <a16:creationId xmlns:a16="http://schemas.microsoft.com/office/drawing/2014/main" id="{A9784E16-BF7C-EF08-677D-8A4B6494C668}"/>
                </a:ext>
              </a:extLst>
            </p:cNvPr>
            <p:cNvSpPr/>
            <p:nvPr/>
          </p:nvSpPr>
          <p:spPr bwMode="auto">
            <a:xfrm>
              <a:off x="1165344" y="2217997"/>
              <a:ext cx="4827013" cy="623052"/>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7B14004E-2E01-0296-E238-D13539B6FF7C}"/>
                </a:ext>
              </a:extLst>
            </p:cNvPr>
            <p:cNvSpPr/>
            <p:nvPr/>
          </p:nvSpPr>
          <p:spPr bwMode="auto">
            <a:xfrm>
              <a:off x="1320827" y="2863746"/>
              <a:ext cx="617099" cy="796669"/>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41ED5FF9-CE89-DA2B-7545-6583D83DCA02}"/>
                </a:ext>
              </a:extLst>
            </p:cNvPr>
            <p:cNvSpPr/>
            <p:nvPr/>
          </p:nvSpPr>
          <p:spPr bwMode="auto">
            <a:xfrm>
              <a:off x="2295759" y="2863746"/>
              <a:ext cx="617099" cy="96336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EDF5CFCC-F0EA-0FC0-AE3C-0351CCECFFA5}"/>
                </a:ext>
              </a:extLst>
            </p:cNvPr>
            <p:cNvSpPr/>
            <p:nvPr/>
          </p:nvSpPr>
          <p:spPr bwMode="auto">
            <a:xfrm>
              <a:off x="3256763" y="2863746"/>
              <a:ext cx="617099" cy="892996"/>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7BE41DB0-966A-F997-169F-C0D16DB59D6F}"/>
                </a:ext>
              </a:extLst>
            </p:cNvPr>
            <p:cNvSpPr/>
            <p:nvPr/>
          </p:nvSpPr>
          <p:spPr bwMode="auto">
            <a:xfrm>
              <a:off x="4231695" y="2863746"/>
              <a:ext cx="617099" cy="63961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0F5AD70C-92D5-2C60-2AD7-784AE9673BA7}"/>
                </a:ext>
              </a:extLst>
            </p:cNvPr>
            <p:cNvSpPr/>
            <p:nvPr/>
          </p:nvSpPr>
          <p:spPr bwMode="auto">
            <a:xfrm>
              <a:off x="5212974" y="2863746"/>
              <a:ext cx="617099" cy="101209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7CB141C5-A158-F593-88B0-C979673FB5A3}"/>
                </a:ext>
              </a:extLst>
            </p:cNvPr>
            <p:cNvSpPr txBox="1"/>
            <p:nvPr/>
          </p:nvSpPr>
          <p:spPr>
            <a:xfrm rot="16200000">
              <a:off x="-765275" y="3694017"/>
              <a:ext cx="2623763" cy="338554"/>
            </a:xfrm>
            <a:prstGeom prst="rect">
              <a:avLst/>
            </a:prstGeom>
            <a:noFill/>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lang="en-US" sz="1600" b="1" kern="0" dirty="0">
                  <a:solidFill>
                    <a:prstClr val="black"/>
                  </a:solidFill>
                </a:rPr>
                <a:t>LSM </a:t>
              </a:r>
              <a:r>
                <a:rPr kumimoji="0" lang="en-US" sz="1600" b="1" i="0" u="none" strike="noStrike" kern="0" cap="none" spc="0" normalizeH="0" baseline="0" noProof="0" dirty="0">
                  <a:ln>
                    <a:noFill/>
                  </a:ln>
                  <a:solidFill>
                    <a:prstClr val="black"/>
                  </a:solidFill>
                  <a:effectLst/>
                  <a:uLnTx/>
                  <a:uFillTx/>
                </a:rPr>
                <a:t>Change (95% CI) (kPa)</a:t>
              </a:r>
            </a:p>
          </p:txBody>
        </p:sp>
        <p:sp>
          <p:nvSpPr>
            <p:cNvPr id="23" name="TextBox 22">
              <a:extLst>
                <a:ext uri="{FF2B5EF4-FFF2-40B4-BE49-F238E27FC236}">
                  <a16:creationId xmlns:a16="http://schemas.microsoft.com/office/drawing/2014/main" id="{9E415225-C72B-ED92-F942-C42D9EA574B1}"/>
                </a:ext>
              </a:extLst>
            </p:cNvPr>
            <p:cNvSpPr txBox="1"/>
            <p:nvPr/>
          </p:nvSpPr>
          <p:spPr>
            <a:xfrm>
              <a:off x="2521856" y="4217964"/>
              <a:ext cx="176647" cy="169087"/>
            </a:xfrm>
            <a:prstGeom prst="rect">
              <a:avLst/>
            </a:prstGeom>
            <a:noFill/>
          </p:spPr>
          <p:txBody>
            <a:bodyPr wrap="none" lIns="0" tIns="0" rIns="0" bIns="0" rtlCol="0" anchor="ctr">
              <a:noAutofit/>
            </a:bodyPr>
            <a:lstStyle/>
            <a:p>
              <a:pPr algn="ctr">
                <a:lnSpc>
                  <a:spcPct val="90000"/>
                </a:lnSpc>
              </a:pPr>
              <a:r>
                <a:rPr lang="en-US" sz="2000" b="1" dirty="0">
                  <a:latin typeface="Calibri" pitchFamily="34" charset="0"/>
                </a:rPr>
                <a:t>*</a:t>
              </a:r>
            </a:p>
          </p:txBody>
        </p:sp>
        <p:sp>
          <p:nvSpPr>
            <p:cNvPr id="26" name="TextBox 25">
              <a:extLst>
                <a:ext uri="{FF2B5EF4-FFF2-40B4-BE49-F238E27FC236}">
                  <a16:creationId xmlns:a16="http://schemas.microsoft.com/office/drawing/2014/main" id="{EB87043C-4B1B-59E9-2494-A5493596BF74}"/>
                </a:ext>
              </a:extLst>
            </p:cNvPr>
            <p:cNvSpPr txBox="1"/>
            <p:nvPr/>
          </p:nvSpPr>
          <p:spPr>
            <a:xfrm>
              <a:off x="1064867" y="1560330"/>
              <a:ext cx="4918345" cy="369332"/>
            </a:xfrm>
            <a:prstGeom prst="rect">
              <a:avLst/>
            </a:prstGeom>
            <a:noFill/>
          </p:spPr>
          <p:txBody>
            <a:bodyPr wrap="square" rtlCol="0">
              <a:spAutoFit/>
            </a:bodyPr>
            <a:lstStyle/>
            <a:p>
              <a:pPr algn="ctr"/>
              <a:r>
                <a:rPr lang="en-US" b="1" dirty="0">
                  <a:solidFill>
                    <a:schemeClr val="bg1"/>
                  </a:solidFill>
                </a:rPr>
                <a:t>Absolute</a:t>
              </a:r>
              <a:r>
                <a:rPr lang="en-US" b="1" dirty="0"/>
                <a:t> </a:t>
              </a:r>
              <a:r>
                <a:rPr lang="en-US" b="1" dirty="0">
                  <a:solidFill>
                    <a:schemeClr val="bg1"/>
                  </a:solidFill>
                </a:rPr>
                <a:t>Change at Wk 24</a:t>
              </a:r>
            </a:p>
          </p:txBody>
        </p:sp>
        <p:sp>
          <p:nvSpPr>
            <p:cNvPr id="96" name="TextBox 95">
              <a:extLst>
                <a:ext uri="{FF2B5EF4-FFF2-40B4-BE49-F238E27FC236}">
                  <a16:creationId xmlns:a16="http://schemas.microsoft.com/office/drawing/2014/main" id="{69714C8E-CE46-AEE9-227A-C6A156F2DACC}"/>
                </a:ext>
              </a:extLst>
            </p:cNvPr>
            <p:cNvSpPr txBox="1"/>
            <p:nvPr/>
          </p:nvSpPr>
          <p:spPr bwMode="auto">
            <a:xfrm>
              <a:off x="3132942" y="2198976"/>
              <a:ext cx="9017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CILO 30 mg</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20)</a:t>
              </a:r>
            </a:p>
          </p:txBody>
        </p:sp>
        <p:grpSp>
          <p:nvGrpSpPr>
            <p:cNvPr id="97" name="Group 96">
              <a:extLst>
                <a:ext uri="{FF2B5EF4-FFF2-40B4-BE49-F238E27FC236}">
                  <a16:creationId xmlns:a16="http://schemas.microsoft.com/office/drawing/2014/main" id="{64D11325-C578-2D29-5348-D70DFD2C800C}"/>
                </a:ext>
              </a:extLst>
            </p:cNvPr>
            <p:cNvGrpSpPr/>
            <p:nvPr/>
          </p:nvGrpSpPr>
          <p:grpSpPr>
            <a:xfrm>
              <a:off x="3109444" y="2082196"/>
              <a:ext cx="622554" cy="134541"/>
              <a:chOff x="3277640" y="1675126"/>
              <a:chExt cx="622554" cy="134541"/>
            </a:xfrm>
          </p:grpSpPr>
          <p:sp>
            <p:nvSpPr>
              <p:cNvPr id="98" name="Rectangle 97">
                <a:extLst>
                  <a:ext uri="{FF2B5EF4-FFF2-40B4-BE49-F238E27FC236}">
                    <a16:creationId xmlns:a16="http://schemas.microsoft.com/office/drawing/2014/main" id="{5665C300-B658-F52D-0372-57537051BF3D}"/>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94219278-F9BA-2881-ABF3-35CD7B0B446C}"/>
                  </a:ext>
                </a:extLst>
              </p:cNvPr>
              <p:cNvSpPr/>
              <p:nvPr/>
            </p:nvSpPr>
            <p:spPr bwMode="auto">
              <a:xfrm>
                <a:off x="3588917" y="1675291"/>
                <a:ext cx="311277" cy="13437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1" name="TextBox 90">
              <a:extLst>
                <a:ext uri="{FF2B5EF4-FFF2-40B4-BE49-F238E27FC236}">
                  <a16:creationId xmlns:a16="http://schemas.microsoft.com/office/drawing/2014/main" id="{A96B005F-AE40-BCD4-60D5-49E747909CAA}"/>
                </a:ext>
              </a:extLst>
            </p:cNvPr>
            <p:cNvSpPr txBox="1"/>
            <p:nvPr/>
          </p:nvSpPr>
          <p:spPr bwMode="auto">
            <a:xfrm>
              <a:off x="2275763" y="2198976"/>
              <a:ext cx="6719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FIR</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19)</a:t>
              </a:r>
            </a:p>
          </p:txBody>
        </p:sp>
        <p:grpSp>
          <p:nvGrpSpPr>
            <p:cNvPr id="92" name="Group 91">
              <a:extLst>
                <a:ext uri="{FF2B5EF4-FFF2-40B4-BE49-F238E27FC236}">
                  <a16:creationId xmlns:a16="http://schemas.microsoft.com/office/drawing/2014/main" id="{918544D0-528B-7653-6210-30E7E447B448}"/>
                </a:ext>
              </a:extLst>
            </p:cNvPr>
            <p:cNvGrpSpPr/>
            <p:nvPr/>
          </p:nvGrpSpPr>
          <p:grpSpPr>
            <a:xfrm>
              <a:off x="2137394" y="2082196"/>
              <a:ext cx="622554" cy="134541"/>
              <a:chOff x="3277640" y="1675126"/>
              <a:chExt cx="622554" cy="134541"/>
            </a:xfrm>
          </p:grpSpPr>
          <p:sp>
            <p:nvSpPr>
              <p:cNvPr id="93" name="Rectangle 92">
                <a:extLst>
                  <a:ext uri="{FF2B5EF4-FFF2-40B4-BE49-F238E27FC236}">
                    <a16:creationId xmlns:a16="http://schemas.microsoft.com/office/drawing/2014/main" id="{FE7B214D-54B2-6E67-05F7-68F1C07861BE}"/>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0370FE18-DF2B-FDA2-5B32-2C139452CE85}"/>
                  </a:ext>
                </a:extLst>
              </p:cNvPr>
              <p:cNvSpPr/>
              <p:nvPr/>
            </p:nvSpPr>
            <p:spPr bwMode="auto">
              <a:xfrm>
                <a:off x="3588917" y="1675291"/>
                <a:ext cx="311277" cy="13437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6" name="TextBox 85">
              <a:extLst>
                <a:ext uri="{FF2B5EF4-FFF2-40B4-BE49-F238E27FC236}">
                  <a16:creationId xmlns:a16="http://schemas.microsoft.com/office/drawing/2014/main" id="{0487626E-2C02-61B0-FD4F-1B27ACB2497F}"/>
                </a:ext>
              </a:extLst>
            </p:cNvPr>
            <p:cNvSpPr txBox="1"/>
            <p:nvPr/>
          </p:nvSpPr>
          <p:spPr bwMode="auto">
            <a:xfrm>
              <a:off x="1305316" y="2198976"/>
              <a:ext cx="6687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a:t>
              </a:r>
              <a:br>
                <a:rPr lang="en-US" sz="1200" b="1" dirty="0">
                  <a:solidFill>
                    <a:schemeClr val="bg1"/>
                  </a:solidFill>
                  <a:latin typeface="Calibri" panose="020F0502020204030204" pitchFamily="34" charset="0"/>
                </a:rPr>
              </a:b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14)</a:t>
              </a:r>
            </a:p>
          </p:txBody>
        </p:sp>
        <p:sp>
          <p:nvSpPr>
            <p:cNvPr id="88" name="Rectangle 87">
              <a:extLst>
                <a:ext uri="{FF2B5EF4-FFF2-40B4-BE49-F238E27FC236}">
                  <a16:creationId xmlns:a16="http://schemas.microsoft.com/office/drawing/2014/main" id="{F3F5DC5D-29CE-6568-AB07-CE8C57A6F38A}"/>
                </a:ext>
              </a:extLst>
            </p:cNvPr>
            <p:cNvSpPr/>
            <p:nvPr/>
          </p:nvSpPr>
          <p:spPr bwMode="auto">
            <a:xfrm>
              <a:off x="1165344" y="208219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TextBox 80">
              <a:extLst>
                <a:ext uri="{FF2B5EF4-FFF2-40B4-BE49-F238E27FC236}">
                  <a16:creationId xmlns:a16="http://schemas.microsoft.com/office/drawing/2014/main" id="{EDBA8A30-4FF3-5D98-C6F9-26E7788FE3D1}"/>
                </a:ext>
              </a:extLst>
            </p:cNvPr>
            <p:cNvSpPr txBox="1"/>
            <p:nvPr/>
          </p:nvSpPr>
          <p:spPr bwMode="auto">
            <a:xfrm>
              <a:off x="5020936" y="2198976"/>
              <a:ext cx="10139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 FIR</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 CILO 30 mg</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17)</a:t>
              </a:r>
            </a:p>
          </p:txBody>
        </p:sp>
        <p:grpSp>
          <p:nvGrpSpPr>
            <p:cNvPr id="82" name="Group 81">
              <a:extLst>
                <a:ext uri="{FF2B5EF4-FFF2-40B4-BE49-F238E27FC236}">
                  <a16:creationId xmlns:a16="http://schemas.microsoft.com/office/drawing/2014/main" id="{3B093402-06AC-88D6-C7A7-738A45421B31}"/>
                </a:ext>
              </a:extLst>
            </p:cNvPr>
            <p:cNvGrpSpPr/>
            <p:nvPr/>
          </p:nvGrpSpPr>
          <p:grpSpPr>
            <a:xfrm>
              <a:off x="5053543" y="2082196"/>
              <a:ext cx="933831" cy="134541"/>
              <a:chOff x="3277640" y="1675126"/>
              <a:chExt cx="933831" cy="134541"/>
            </a:xfrm>
          </p:grpSpPr>
          <p:sp>
            <p:nvSpPr>
              <p:cNvPr id="83" name="Rectangle 82">
                <a:extLst>
                  <a:ext uri="{FF2B5EF4-FFF2-40B4-BE49-F238E27FC236}">
                    <a16:creationId xmlns:a16="http://schemas.microsoft.com/office/drawing/2014/main" id="{DA07FA25-A9A0-F8E9-A1BF-530A2EBE6537}"/>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8BF0E94F-D017-58BF-C911-29A493024AC0}"/>
                  </a:ext>
                </a:extLst>
              </p:cNvPr>
              <p:cNvSpPr/>
              <p:nvPr/>
            </p:nvSpPr>
            <p:spPr bwMode="auto">
              <a:xfrm>
                <a:off x="3588917" y="1675291"/>
                <a:ext cx="311277" cy="13437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DF041D0-33B1-3B58-ED48-0435F2830AE3}"/>
                  </a:ext>
                </a:extLst>
              </p:cNvPr>
              <p:cNvSpPr/>
              <p:nvPr/>
            </p:nvSpPr>
            <p:spPr bwMode="auto">
              <a:xfrm>
                <a:off x="3900575" y="1675126"/>
                <a:ext cx="310896" cy="13437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6" name="TextBox 75">
              <a:extLst>
                <a:ext uri="{FF2B5EF4-FFF2-40B4-BE49-F238E27FC236}">
                  <a16:creationId xmlns:a16="http://schemas.microsoft.com/office/drawing/2014/main" id="{74CD11E0-D6DA-39DD-6151-4E7DD744A7E9}"/>
                </a:ext>
              </a:extLst>
            </p:cNvPr>
            <p:cNvSpPr txBox="1"/>
            <p:nvPr/>
          </p:nvSpPr>
          <p:spPr bwMode="auto">
            <a:xfrm>
              <a:off x="4065719" y="2198976"/>
              <a:ext cx="9802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CILO 100 mg</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16)</a:t>
              </a:r>
            </a:p>
          </p:txBody>
        </p:sp>
        <p:grpSp>
          <p:nvGrpSpPr>
            <p:cNvPr id="77" name="Group 76">
              <a:extLst>
                <a:ext uri="{FF2B5EF4-FFF2-40B4-BE49-F238E27FC236}">
                  <a16:creationId xmlns:a16="http://schemas.microsoft.com/office/drawing/2014/main" id="{B3D8EE54-69A4-EA2F-1CE5-844C2F1924D5}"/>
                </a:ext>
              </a:extLst>
            </p:cNvPr>
            <p:cNvGrpSpPr/>
            <p:nvPr/>
          </p:nvGrpSpPr>
          <p:grpSpPr>
            <a:xfrm>
              <a:off x="4081494" y="2082196"/>
              <a:ext cx="622554" cy="134541"/>
              <a:chOff x="3277640" y="1675126"/>
              <a:chExt cx="622554" cy="134541"/>
            </a:xfrm>
          </p:grpSpPr>
          <p:sp>
            <p:nvSpPr>
              <p:cNvPr id="78" name="Rectangle 77">
                <a:extLst>
                  <a:ext uri="{FF2B5EF4-FFF2-40B4-BE49-F238E27FC236}">
                    <a16:creationId xmlns:a16="http://schemas.microsoft.com/office/drawing/2014/main" id="{9813E164-9787-F5B3-3693-07941242D3DC}"/>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C0FD9B91-ADEE-4C48-0E4E-24FC722F4385}"/>
                  </a:ext>
                </a:extLst>
              </p:cNvPr>
              <p:cNvSpPr/>
              <p:nvPr/>
            </p:nvSpPr>
            <p:spPr bwMode="auto">
              <a:xfrm>
                <a:off x="3588917" y="1675291"/>
                <a:ext cx="311277" cy="13437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 name="Freeform 31">
              <a:extLst>
                <a:ext uri="{FF2B5EF4-FFF2-40B4-BE49-F238E27FC236}">
                  <a16:creationId xmlns:a16="http://schemas.microsoft.com/office/drawing/2014/main" id="{E9E2E10B-03EA-E17F-867D-B408965DFCB5}"/>
                </a:ext>
              </a:extLst>
            </p:cNvPr>
            <p:cNvSpPr/>
            <p:nvPr/>
          </p:nvSpPr>
          <p:spPr bwMode="auto">
            <a:xfrm flipV="1">
              <a:off x="1178522" y="2847314"/>
              <a:ext cx="4835017" cy="2168393"/>
            </a:xfrm>
            <a:custGeom>
              <a:avLst/>
              <a:gdLst>
                <a:gd name="connsiteX0" fmla="*/ 0 w 4930815"/>
                <a:gd name="connsiteY0" fmla="*/ 0 h 1956121"/>
                <a:gd name="connsiteX1" fmla="*/ 0 w 4930815"/>
                <a:gd name="connsiteY1" fmla="*/ 1956121 h 1956121"/>
                <a:gd name="connsiteX2" fmla="*/ 4930815 w 4930815"/>
                <a:gd name="connsiteY2" fmla="*/ 1956121 h 1956121"/>
              </a:gdLst>
              <a:ahLst/>
              <a:cxnLst>
                <a:cxn ang="0">
                  <a:pos x="connsiteX0" y="connsiteY0"/>
                </a:cxn>
                <a:cxn ang="0">
                  <a:pos x="connsiteX1" y="connsiteY1"/>
                </a:cxn>
                <a:cxn ang="0">
                  <a:pos x="connsiteX2" y="connsiteY2"/>
                </a:cxn>
              </a:cxnLst>
              <a:rect l="l" t="t" r="r" b="b"/>
              <a:pathLst>
                <a:path w="4930815" h="1956121">
                  <a:moveTo>
                    <a:pt x="0" y="0"/>
                  </a:moveTo>
                  <a:lnTo>
                    <a:pt x="0" y="1956121"/>
                  </a:lnTo>
                  <a:lnTo>
                    <a:pt x="4930815" y="1956121"/>
                  </a:lnTo>
                </a:path>
              </a:pathLst>
            </a:custGeom>
            <a:noFill/>
            <a:ln w="28575">
              <a:solidFill>
                <a:schemeClr val="bg1"/>
              </a:solidFill>
              <a:miter lim="800000"/>
              <a:headEnd/>
              <a:tailEnd/>
            </a:ln>
          </p:spPr>
          <p:txBody>
            <a:bodyPr rtlCol="0" anchor="ctr"/>
            <a:lstStyle/>
            <a:p>
              <a:pPr algn="ctr"/>
              <a:endParaRPr lang="en-US" dirty="0"/>
            </a:p>
          </p:txBody>
        </p:sp>
        <p:grpSp>
          <p:nvGrpSpPr>
            <p:cNvPr id="101" name="Group 100">
              <a:extLst>
                <a:ext uri="{FF2B5EF4-FFF2-40B4-BE49-F238E27FC236}">
                  <a16:creationId xmlns:a16="http://schemas.microsoft.com/office/drawing/2014/main" id="{62DA8CA9-E85D-1673-F5CE-91B4862683B2}"/>
                </a:ext>
              </a:extLst>
            </p:cNvPr>
            <p:cNvGrpSpPr/>
            <p:nvPr/>
          </p:nvGrpSpPr>
          <p:grpSpPr>
            <a:xfrm>
              <a:off x="1092664" y="2850287"/>
              <a:ext cx="91440" cy="2103120"/>
              <a:chOff x="1092664" y="2850287"/>
              <a:chExt cx="91440" cy="2103120"/>
            </a:xfrm>
          </p:grpSpPr>
          <p:cxnSp>
            <p:nvCxnSpPr>
              <p:cNvPr id="71" name="Straight Connector 70">
                <a:extLst>
                  <a:ext uri="{FF2B5EF4-FFF2-40B4-BE49-F238E27FC236}">
                    <a16:creationId xmlns:a16="http://schemas.microsoft.com/office/drawing/2014/main" id="{53C32E11-ADCF-1377-434A-61C8D4B47D36}"/>
                  </a:ext>
                </a:extLst>
              </p:cNvPr>
              <p:cNvCxnSpPr>
                <a:cxnSpLocks/>
              </p:cNvCxnSpPr>
              <p:nvPr/>
            </p:nvCxnSpPr>
            <p:spPr bwMode="auto">
              <a:xfrm>
                <a:off x="1092664" y="28502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E5EB3F1-A10D-BDE3-1B2D-019BAF78590D}"/>
                  </a:ext>
                </a:extLst>
              </p:cNvPr>
              <p:cNvCxnSpPr>
                <a:cxnSpLocks/>
              </p:cNvCxnSpPr>
              <p:nvPr/>
            </p:nvCxnSpPr>
            <p:spPr bwMode="auto">
              <a:xfrm>
                <a:off x="1092664" y="355132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DF163CA-1A6A-AA16-FCB6-A78C78728CBE}"/>
                  </a:ext>
                </a:extLst>
              </p:cNvPr>
              <p:cNvCxnSpPr>
                <a:cxnSpLocks/>
              </p:cNvCxnSpPr>
              <p:nvPr/>
            </p:nvCxnSpPr>
            <p:spPr bwMode="auto">
              <a:xfrm>
                <a:off x="1092664" y="42523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7B297E0-DC72-55E1-1FE9-C2EE1F589941}"/>
                  </a:ext>
                </a:extLst>
              </p:cNvPr>
              <p:cNvCxnSpPr>
                <a:cxnSpLocks/>
              </p:cNvCxnSpPr>
              <p:nvPr/>
            </p:nvCxnSpPr>
            <p:spPr bwMode="auto">
              <a:xfrm>
                <a:off x="1092664" y="4953407"/>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00C16E52-92E1-5157-043E-0823845634E6}"/>
                </a:ext>
              </a:extLst>
            </p:cNvPr>
            <p:cNvGrpSpPr/>
            <p:nvPr/>
          </p:nvGrpSpPr>
          <p:grpSpPr>
            <a:xfrm>
              <a:off x="639165" y="2677957"/>
              <a:ext cx="506870" cy="2442760"/>
              <a:chOff x="468345" y="2677957"/>
              <a:chExt cx="506870" cy="2442760"/>
            </a:xfrm>
          </p:grpSpPr>
          <p:sp>
            <p:nvSpPr>
              <p:cNvPr id="66" name="TextBox 65">
                <a:extLst>
                  <a:ext uri="{FF2B5EF4-FFF2-40B4-BE49-F238E27FC236}">
                    <a16:creationId xmlns:a16="http://schemas.microsoft.com/office/drawing/2014/main" id="{2413C2BA-D7A0-860F-9A55-448CD5F57AD9}"/>
                  </a:ext>
                </a:extLst>
              </p:cNvPr>
              <p:cNvSpPr txBox="1"/>
              <p:nvPr/>
            </p:nvSpPr>
            <p:spPr bwMode="auto">
              <a:xfrm>
                <a:off x="686353" y="267795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7" name="TextBox 66">
                <a:extLst>
                  <a:ext uri="{FF2B5EF4-FFF2-40B4-BE49-F238E27FC236}">
                    <a16:creationId xmlns:a16="http://schemas.microsoft.com/office/drawing/2014/main" id="{CE265EF3-39BC-7048-2ACE-EF5C7F485A01}"/>
                  </a:ext>
                </a:extLst>
              </p:cNvPr>
              <p:cNvSpPr txBox="1"/>
              <p:nvPr/>
            </p:nvSpPr>
            <p:spPr bwMode="auto">
              <a:xfrm>
                <a:off x="468345" y="3379359"/>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69" name="TextBox 68">
                <a:extLst>
                  <a:ext uri="{FF2B5EF4-FFF2-40B4-BE49-F238E27FC236}">
                    <a16:creationId xmlns:a16="http://schemas.microsoft.com/office/drawing/2014/main" id="{99A6984F-E615-9A91-FA40-A1EF1F1E7BA0}"/>
                  </a:ext>
                </a:extLst>
              </p:cNvPr>
              <p:cNvSpPr txBox="1"/>
              <p:nvPr/>
            </p:nvSpPr>
            <p:spPr bwMode="auto">
              <a:xfrm>
                <a:off x="623837" y="4080761"/>
                <a:ext cx="3513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70" name="TextBox 69">
                <a:extLst>
                  <a:ext uri="{FF2B5EF4-FFF2-40B4-BE49-F238E27FC236}">
                    <a16:creationId xmlns:a16="http://schemas.microsoft.com/office/drawing/2014/main" id="{074E99BF-349A-5007-0190-6D49D1461579}"/>
                  </a:ext>
                </a:extLst>
              </p:cNvPr>
              <p:cNvSpPr txBox="1"/>
              <p:nvPr/>
            </p:nvSpPr>
            <p:spPr bwMode="auto">
              <a:xfrm>
                <a:off x="468345" y="478216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grpSp>
        <p:sp>
          <p:nvSpPr>
            <p:cNvPr id="36" name="TextBox 35">
              <a:extLst>
                <a:ext uri="{FF2B5EF4-FFF2-40B4-BE49-F238E27FC236}">
                  <a16:creationId xmlns:a16="http://schemas.microsoft.com/office/drawing/2014/main" id="{B96187EE-300E-7E84-11B4-DD214C2C3545}"/>
                </a:ext>
              </a:extLst>
            </p:cNvPr>
            <p:cNvSpPr txBox="1"/>
            <p:nvPr/>
          </p:nvSpPr>
          <p:spPr bwMode="auto">
            <a:xfrm>
              <a:off x="1375941" y="279062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40163ED3-A9F1-60A1-5088-530613BADD9B}"/>
                </a:ext>
              </a:extLst>
            </p:cNvPr>
            <p:cNvSpPr txBox="1"/>
            <p:nvPr/>
          </p:nvSpPr>
          <p:spPr bwMode="auto">
            <a:xfrm>
              <a:off x="2354519" y="279062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sp>
          <p:nvSpPr>
            <p:cNvPr id="40" name="TextBox 39">
              <a:extLst>
                <a:ext uri="{FF2B5EF4-FFF2-40B4-BE49-F238E27FC236}">
                  <a16:creationId xmlns:a16="http://schemas.microsoft.com/office/drawing/2014/main" id="{3111BB30-3F53-0698-4DFC-E4A91A8C813A}"/>
                </a:ext>
              </a:extLst>
            </p:cNvPr>
            <p:cNvSpPr txBox="1"/>
            <p:nvPr/>
          </p:nvSpPr>
          <p:spPr bwMode="auto">
            <a:xfrm>
              <a:off x="3306379" y="279062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42" name="TextBox 41">
              <a:extLst>
                <a:ext uri="{FF2B5EF4-FFF2-40B4-BE49-F238E27FC236}">
                  <a16:creationId xmlns:a16="http://schemas.microsoft.com/office/drawing/2014/main" id="{5DE4E5C5-4775-4A4C-E300-5756117F4237}"/>
                </a:ext>
              </a:extLst>
            </p:cNvPr>
            <p:cNvSpPr txBox="1"/>
            <p:nvPr/>
          </p:nvSpPr>
          <p:spPr bwMode="auto">
            <a:xfrm>
              <a:off x="4286809" y="279062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-2.3</a:t>
              </a:r>
            </a:p>
          </p:txBody>
        </p:sp>
        <p:sp>
          <p:nvSpPr>
            <p:cNvPr id="44" name="TextBox 43">
              <a:extLst>
                <a:ext uri="{FF2B5EF4-FFF2-40B4-BE49-F238E27FC236}">
                  <a16:creationId xmlns:a16="http://schemas.microsoft.com/office/drawing/2014/main" id="{F4B59E8A-A405-E5B5-EE4D-E9F3453EDE16}"/>
                </a:ext>
              </a:extLst>
            </p:cNvPr>
            <p:cNvSpPr txBox="1"/>
            <p:nvPr/>
          </p:nvSpPr>
          <p:spPr bwMode="auto">
            <a:xfrm>
              <a:off x="5268088" y="279062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-3.7</a:t>
              </a:r>
            </a:p>
          </p:txBody>
        </p:sp>
        <p:grpSp>
          <p:nvGrpSpPr>
            <p:cNvPr id="46" name="Group 45">
              <a:extLst>
                <a:ext uri="{FF2B5EF4-FFF2-40B4-BE49-F238E27FC236}">
                  <a16:creationId xmlns:a16="http://schemas.microsoft.com/office/drawing/2014/main" id="{F6A3A25C-27EA-CA4C-C2BE-D2D0E1A21C93}"/>
                </a:ext>
              </a:extLst>
            </p:cNvPr>
            <p:cNvGrpSpPr/>
            <p:nvPr/>
          </p:nvGrpSpPr>
          <p:grpSpPr>
            <a:xfrm>
              <a:off x="1584952" y="3213587"/>
              <a:ext cx="88849" cy="915219"/>
              <a:chOff x="1403067" y="2809168"/>
              <a:chExt cx="88849" cy="248704"/>
            </a:xfrm>
          </p:grpSpPr>
          <p:cxnSp>
            <p:nvCxnSpPr>
              <p:cNvPr id="63" name="Straight Connector 62">
                <a:extLst>
                  <a:ext uri="{FF2B5EF4-FFF2-40B4-BE49-F238E27FC236}">
                    <a16:creationId xmlns:a16="http://schemas.microsoft.com/office/drawing/2014/main" id="{5A855CE1-A382-E4F9-6EA6-4832AEC514D9}"/>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7883CF0-6FAF-5B81-9311-8CEEDAE686E1}"/>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FA669CF-5D66-6544-4629-51DCF5D77084}"/>
                  </a:ext>
                </a:extLst>
              </p:cNvPr>
              <p:cNvCxnSpPr>
                <a:cxnSpLocks/>
              </p:cNvCxnSpPr>
              <p:nvPr/>
            </p:nvCxnSpPr>
            <p:spPr bwMode="auto">
              <a:xfrm>
                <a:off x="1445641" y="2809168"/>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60C22602-15A6-DA73-8016-A0C999BE3B06}"/>
                </a:ext>
              </a:extLst>
            </p:cNvPr>
            <p:cNvGrpSpPr/>
            <p:nvPr/>
          </p:nvGrpSpPr>
          <p:grpSpPr>
            <a:xfrm>
              <a:off x="2559884" y="3436041"/>
              <a:ext cx="88849" cy="768835"/>
              <a:chOff x="1403067" y="2809786"/>
              <a:chExt cx="88849" cy="248086"/>
            </a:xfrm>
          </p:grpSpPr>
          <p:cxnSp>
            <p:nvCxnSpPr>
              <p:cNvPr id="60" name="Straight Connector 59">
                <a:extLst>
                  <a:ext uri="{FF2B5EF4-FFF2-40B4-BE49-F238E27FC236}">
                    <a16:creationId xmlns:a16="http://schemas.microsoft.com/office/drawing/2014/main" id="{7C4BB952-A3A5-20C8-C009-A3548A0480DA}"/>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1E48D5C-89D3-7FD0-961D-61E7E9ABA5AA}"/>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9307957-2068-5BB6-6406-BC5D992A3AC6}"/>
                  </a:ext>
                </a:extLst>
              </p:cNvPr>
              <p:cNvCxnSpPr>
                <a:cxnSpLocks/>
              </p:cNvCxnSpPr>
              <p:nvPr/>
            </p:nvCxnSpPr>
            <p:spPr bwMode="auto">
              <a:xfrm>
                <a:off x="1445641" y="2809786"/>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49D97558-9149-1CE8-DC96-642AEAC9AACE}"/>
                </a:ext>
              </a:extLst>
            </p:cNvPr>
            <p:cNvGrpSpPr/>
            <p:nvPr/>
          </p:nvGrpSpPr>
          <p:grpSpPr>
            <a:xfrm>
              <a:off x="3520888" y="3353448"/>
              <a:ext cx="88849" cy="776230"/>
              <a:chOff x="1403067" y="2809836"/>
              <a:chExt cx="88849" cy="248055"/>
            </a:xfrm>
          </p:grpSpPr>
          <p:cxnSp>
            <p:nvCxnSpPr>
              <p:cNvPr id="57" name="Straight Connector 56">
                <a:extLst>
                  <a:ext uri="{FF2B5EF4-FFF2-40B4-BE49-F238E27FC236}">
                    <a16:creationId xmlns:a16="http://schemas.microsoft.com/office/drawing/2014/main" id="{47946235-4A9B-A73E-E620-E78B2C42C496}"/>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8C3A937-72F9-41B4-EDB0-DEE4B64F6F85}"/>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ACD76A4-E01E-1420-15D6-D5E6CDEA22E5}"/>
                  </a:ext>
                </a:extLst>
              </p:cNvPr>
              <p:cNvCxnSpPr>
                <a:cxnSpLocks/>
              </p:cNvCxnSpPr>
              <p:nvPr/>
            </p:nvCxnSpPr>
            <p:spPr bwMode="auto">
              <a:xfrm>
                <a:off x="1445641" y="2809856"/>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6006C58A-7899-89A7-13F5-44BEBBB539DC}"/>
                </a:ext>
              </a:extLst>
            </p:cNvPr>
            <p:cNvGrpSpPr/>
            <p:nvPr/>
          </p:nvGrpSpPr>
          <p:grpSpPr>
            <a:xfrm>
              <a:off x="4495820" y="3065697"/>
              <a:ext cx="88849" cy="867627"/>
              <a:chOff x="1403067" y="2809689"/>
              <a:chExt cx="88849" cy="248183"/>
            </a:xfrm>
          </p:grpSpPr>
          <p:cxnSp>
            <p:nvCxnSpPr>
              <p:cNvPr id="54" name="Straight Connector 53">
                <a:extLst>
                  <a:ext uri="{FF2B5EF4-FFF2-40B4-BE49-F238E27FC236}">
                    <a16:creationId xmlns:a16="http://schemas.microsoft.com/office/drawing/2014/main" id="{C54B3EC1-828F-786F-8878-7460C5DE7ACA}"/>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E8ADBD3-F9B0-ADA2-F54C-600F9832FC51}"/>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A6E0556-ACD9-F89C-0B99-1720060B02DD}"/>
                  </a:ext>
                </a:extLst>
              </p:cNvPr>
              <p:cNvCxnSpPr>
                <a:cxnSpLocks/>
              </p:cNvCxnSpPr>
              <p:nvPr/>
            </p:nvCxnSpPr>
            <p:spPr bwMode="auto">
              <a:xfrm>
                <a:off x="1445641" y="2809689"/>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7AFE11BF-CF1E-D89B-134F-B4A529F719BB}"/>
                </a:ext>
              </a:extLst>
            </p:cNvPr>
            <p:cNvGrpSpPr/>
            <p:nvPr/>
          </p:nvGrpSpPr>
          <p:grpSpPr>
            <a:xfrm>
              <a:off x="5477099" y="3472715"/>
              <a:ext cx="88849" cy="863411"/>
              <a:chOff x="1403067" y="2809836"/>
              <a:chExt cx="88849" cy="248783"/>
            </a:xfrm>
          </p:grpSpPr>
          <p:cxnSp>
            <p:nvCxnSpPr>
              <p:cNvPr id="51" name="Straight Connector 50">
                <a:extLst>
                  <a:ext uri="{FF2B5EF4-FFF2-40B4-BE49-F238E27FC236}">
                    <a16:creationId xmlns:a16="http://schemas.microsoft.com/office/drawing/2014/main" id="{8D53BE44-2BE2-2651-28F2-CE1D604080C0}"/>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ED83AA6-0851-7A9C-D487-6FE0CA59B424}"/>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192A563-5484-181E-8AFC-A25C2C32B05B}"/>
                  </a:ext>
                </a:extLst>
              </p:cNvPr>
              <p:cNvCxnSpPr>
                <a:cxnSpLocks/>
              </p:cNvCxnSpPr>
              <p:nvPr/>
            </p:nvCxnSpPr>
            <p:spPr bwMode="auto">
              <a:xfrm>
                <a:off x="1445641" y="2810584"/>
                <a:ext cx="0" cy="248035"/>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71" name="Group 170">
            <a:extLst>
              <a:ext uri="{FF2B5EF4-FFF2-40B4-BE49-F238E27FC236}">
                <a16:creationId xmlns:a16="http://schemas.microsoft.com/office/drawing/2014/main" id="{997DC21F-B679-AF2B-5A52-C49CE7968D88}"/>
              </a:ext>
            </a:extLst>
          </p:cNvPr>
          <p:cNvGrpSpPr/>
          <p:nvPr/>
        </p:nvGrpSpPr>
        <p:grpSpPr>
          <a:xfrm>
            <a:off x="6226754" y="1482806"/>
            <a:ext cx="5629560" cy="3370255"/>
            <a:chOff x="6136814" y="1560330"/>
            <a:chExt cx="5629560" cy="3370255"/>
          </a:xfrm>
        </p:grpSpPr>
        <p:sp>
          <p:nvSpPr>
            <p:cNvPr id="126" name="TextBox 125">
              <a:extLst>
                <a:ext uri="{FF2B5EF4-FFF2-40B4-BE49-F238E27FC236}">
                  <a16:creationId xmlns:a16="http://schemas.microsoft.com/office/drawing/2014/main" id="{FC1E30D1-8144-C249-0780-8655DE49461F}"/>
                </a:ext>
              </a:extLst>
            </p:cNvPr>
            <p:cNvSpPr txBox="1"/>
            <p:nvPr/>
          </p:nvSpPr>
          <p:spPr>
            <a:xfrm rot="16200000">
              <a:off x="4994209" y="3000861"/>
              <a:ext cx="2623763" cy="338554"/>
            </a:xfrm>
            <a:prstGeom prst="rect">
              <a:avLst/>
            </a:prstGeom>
            <a:noFill/>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rPr>
                <a:t>Response Rate</a:t>
              </a:r>
              <a:r>
                <a:rPr lang="en-US" sz="1600" b="1" kern="0" dirty="0">
                  <a:solidFill>
                    <a:prstClr val="black"/>
                  </a:solidFill>
                </a:rPr>
                <a:t> (</a:t>
              </a:r>
              <a:r>
                <a:rPr kumimoji="0" lang="en-US" sz="1600" b="1" i="0" u="none" strike="noStrike" kern="0" cap="none" spc="0" normalizeH="0" baseline="0" noProof="0" dirty="0">
                  <a:ln>
                    <a:noFill/>
                  </a:ln>
                  <a:solidFill>
                    <a:prstClr val="black"/>
                  </a:solidFill>
                  <a:effectLst/>
                  <a:uLnTx/>
                  <a:uFillTx/>
                </a:rPr>
                <a:t>%)</a:t>
              </a:r>
            </a:p>
          </p:txBody>
        </p:sp>
        <p:sp>
          <p:nvSpPr>
            <p:cNvPr id="10" name="TextBox 9">
              <a:extLst>
                <a:ext uri="{FF2B5EF4-FFF2-40B4-BE49-F238E27FC236}">
                  <a16:creationId xmlns:a16="http://schemas.microsoft.com/office/drawing/2014/main" id="{E0628E1B-EBD9-FC29-68CE-94FF2853410E}"/>
                </a:ext>
              </a:extLst>
            </p:cNvPr>
            <p:cNvSpPr txBox="1"/>
            <p:nvPr/>
          </p:nvSpPr>
          <p:spPr>
            <a:xfrm>
              <a:off x="7034877" y="1560330"/>
              <a:ext cx="4458249"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≥25% Reduction at Wk 24</a:t>
              </a:r>
            </a:p>
          </p:txBody>
        </p:sp>
        <p:sp>
          <p:nvSpPr>
            <p:cNvPr id="11" name="TextBox 10">
              <a:extLst>
                <a:ext uri="{FF2B5EF4-FFF2-40B4-BE49-F238E27FC236}">
                  <a16:creationId xmlns:a16="http://schemas.microsoft.com/office/drawing/2014/main" id="{59454D6D-6EED-5ADC-D071-71733B2B666A}"/>
                </a:ext>
              </a:extLst>
            </p:cNvPr>
            <p:cNvSpPr txBox="1"/>
            <p:nvPr/>
          </p:nvSpPr>
          <p:spPr>
            <a:xfrm>
              <a:off x="7087332" y="3989867"/>
              <a:ext cx="576072" cy="369332"/>
            </a:xfrm>
            <a:prstGeom prst="rect">
              <a:avLst/>
            </a:prstGeom>
            <a:noFill/>
          </p:spPr>
          <p:txBody>
            <a:bodyPr wrap="square" lIns="0" tIns="0" rIns="0" b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dirty="0">
                  <a:ln>
                    <a:noFill/>
                  </a:ln>
                  <a:solidFill>
                    <a:prstClr val="white"/>
                  </a:solidFill>
                  <a:effectLst/>
                  <a:uLnTx/>
                  <a:uFillTx/>
                </a:rPr>
                <a:t> 5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rPr>
                <a:t>14</a:t>
              </a:r>
            </a:p>
          </p:txBody>
        </p:sp>
        <p:sp>
          <p:nvSpPr>
            <p:cNvPr id="12" name="TextBox 11">
              <a:extLst>
                <a:ext uri="{FF2B5EF4-FFF2-40B4-BE49-F238E27FC236}">
                  <a16:creationId xmlns:a16="http://schemas.microsoft.com/office/drawing/2014/main" id="{610BF4EA-537A-3F8B-BE12-F3E2641D4744}"/>
                </a:ext>
              </a:extLst>
            </p:cNvPr>
            <p:cNvSpPr txBox="1"/>
            <p:nvPr/>
          </p:nvSpPr>
          <p:spPr>
            <a:xfrm>
              <a:off x="9002195" y="3989867"/>
              <a:ext cx="576072" cy="369332"/>
            </a:xfrm>
            <a:prstGeom prst="rect">
              <a:avLst/>
            </a:prstGeom>
            <a:noFill/>
          </p:spPr>
          <p:txBody>
            <a:bodyPr wrap="square" lIns="0" tIns="0" rIns="0" b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dirty="0">
                  <a:ln>
                    <a:noFill/>
                  </a:ln>
                  <a:solidFill>
                    <a:prstClr val="white"/>
                  </a:solidFill>
                  <a:effectLst/>
                  <a:uLnTx/>
                  <a:uFillTx/>
                </a:rPr>
                <a:t> 12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rPr>
                <a:t>20</a:t>
              </a:r>
            </a:p>
          </p:txBody>
        </p:sp>
        <p:sp>
          <p:nvSpPr>
            <p:cNvPr id="13" name="TextBox 12">
              <a:extLst>
                <a:ext uri="{FF2B5EF4-FFF2-40B4-BE49-F238E27FC236}">
                  <a16:creationId xmlns:a16="http://schemas.microsoft.com/office/drawing/2014/main" id="{4D92DA14-5ACE-AA57-824F-9F839B09AF57}"/>
                </a:ext>
              </a:extLst>
            </p:cNvPr>
            <p:cNvSpPr txBox="1"/>
            <p:nvPr/>
          </p:nvSpPr>
          <p:spPr>
            <a:xfrm>
              <a:off x="8044763" y="3989867"/>
              <a:ext cx="576072" cy="369332"/>
            </a:xfrm>
            <a:prstGeom prst="rect">
              <a:avLst/>
            </a:prstGeom>
            <a:noFill/>
          </p:spPr>
          <p:txBody>
            <a:bodyPr wrap="square" lIns="0" tIns="0" rIns="0" b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dirty="0">
                  <a:ln>
                    <a:noFill/>
                  </a:ln>
                  <a:solidFill>
                    <a:prstClr val="white"/>
                  </a:solidFill>
                  <a:effectLst/>
                  <a:uLnTx/>
                  <a:uFillTx/>
                </a:rPr>
                <a:t> 10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rPr>
                <a:t>19</a:t>
              </a:r>
            </a:p>
          </p:txBody>
        </p:sp>
        <p:sp>
          <p:nvSpPr>
            <p:cNvPr id="14" name="TextBox 13">
              <a:extLst>
                <a:ext uri="{FF2B5EF4-FFF2-40B4-BE49-F238E27FC236}">
                  <a16:creationId xmlns:a16="http://schemas.microsoft.com/office/drawing/2014/main" id="{2E0C9FDF-E06D-23A2-0DB7-F26ECAB1F9F6}"/>
                </a:ext>
              </a:extLst>
            </p:cNvPr>
            <p:cNvSpPr txBox="1"/>
            <p:nvPr/>
          </p:nvSpPr>
          <p:spPr>
            <a:xfrm>
              <a:off x="9959625" y="3989867"/>
              <a:ext cx="576072" cy="369332"/>
            </a:xfrm>
            <a:prstGeom prst="rect">
              <a:avLst/>
            </a:prstGeom>
            <a:noFill/>
          </p:spPr>
          <p:txBody>
            <a:bodyPr wrap="square" lIns="0" tIns="0" rIns="0" b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dirty="0">
                  <a:ln>
                    <a:noFill/>
                  </a:ln>
                  <a:solidFill>
                    <a:prstClr val="white"/>
                  </a:solidFill>
                  <a:effectLst/>
                  <a:uLnTx/>
                  <a:uFillTx/>
                </a:rPr>
                <a:t> 6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rPr>
                <a:t>16</a:t>
              </a:r>
            </a:p>
          </p:txBody>
        </p:sp>
        <p:sp>
          <p:nvSpPr>
            <p:cNvPr id="15" name="TextBox 14">
              <a:extLst>
                <a:ext uri="{FF2B5EF4-FFF2-40B4-BE49-F238E27FC236}">
                  <a16:creationId xmlns:a16="http://schemas.microsoft.com/office/drawing/2014/main" id="{3A4C09E2-7EF2-98DF-3327-CAD5EC9FD4FF}"/>
                </a:ext>
              </a:extLst>
            </p:cNvPr>
            <p:cNvSpPr txBox="1"/>
            <p:nvPr/>
          </p:nvSpPr>
          <p:spPr>
            <a:xfrm>
              <a:off x="10917055" y="3989867"/>
              <a:ext cx="576072" cy="369332"/>
            </a:xfrm>
            <a:prstGeom prst="rect">
              <a:avLst/>
            </a:prstGeom>
            <a:noFill/>
          </p:spPr>
          <p:txBody>
            <a:bodyPr wrap="square" lIns="0" tIns="0" rIns="0" b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dirty="0">
                  <a:ln>
                    <a:noFill/>
                  </a:ln>
                  <a:solidFill>
                    <a:prstClr val="white"/>
                  </a:solidFill>
                  <a:effectLst/>
                  <a:uLnTx/>
                  <a:uFillTx/>
                </a:rPr>
                <a:t> 9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rPr>
                <a:t>17</a:t>
              </a:r>
            </a:p>
          </p:txBody>
        </p:sp>
        <p:grpSp>
          <p:nvGrpSpPr>
            <p:cNvPr id="105" name="Group 104">
              <a:extLst>
                <a:ext uri="{FF2B5EF4-FFF2-40B4-BE49-F238E27FC236}">
                  <a16:creationId xmlns:a16="http://schemas.microsoft.com/office/drawing/2014/main" id="{16AF9234-3C2E-9352-0B18-D333347B43E3}"/>
                </a:ext>
              </a:extLst>
            </p:cNvPr>
            <p:cNvGrpSpPr/>
            <p:nvPr/>
          </p:nvGrpSpPr>
          <p:grpSpPr>
            <a:xfrm>
              <a:off x="8833322" y="4796044"/>
              <a:ext cx="622554" cy="134541"/>
              <a:chOff x="3277640" y="1675126"/>
              <a:chExt cx="622554" cy="134541"/>
            </a:xfrm>
          </p:grpSpPr>
          <p:sp>
            <p:nvSpPr>
              <p:cNvPr id="106" name="Rectangle 105">
                <a:extLst>
                  <a:ext uri="{FF2B5EF4-FFF2-40B4-BE49-F238E27FC236}">
                    <a16:creationId xmlns:a16="http://schemas.microsoft.com/office/drawing/2014/main" id="{39CA21EC-CA07-5F6E-9422-03C88FF8825C}"/>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477F0564-0E15-EA94-40EF-CE81B6AD97D0}"/>
                  </a:ext>
                </a:extLst>
              </p:cNvPr>
              <p:cNvSpPr/>
              <p:nvPr/>
            </p:nvSpPr>
            <p:spPr bwMode="auto">
              <a:xfrm>
                <a:off x="3588917" y="1675291"/>
                <a:ext cx="311277" cy="13437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38C2E0D2-EA8F-A686-70B6-68F9BEE68D0A}"/>
                </a:ext>
              </a:extLst>
            </p:cNvPr>
            <p:cNvGrpSpPr/>
            <p:nvPr/>
          </p:nvGrpSpPr>
          <p:grpSpPr>
            <a:xfrm>
              <a:off x="7861272" y="4796044"/>
              <a:ext cx="622554" cy="134541"/>
              <a:chOff x="3277640" y="1675126"/>
              <a:chExt cx="622554" cy="134541"/>
            </a:xfrm>
          </p:grpSpPr>
          <p:sp>
            <p:nvSpPr>
              <p:cNvPr id="109" name="Rectangle 108">
                <a:extLst>
                  <a:ext uri="{FF2B5EF4-FFF2-40B4-BE49-F238E27FC236}">
                    <a16:creationId xmlns:a16="http://schemas.microsoft.com/office/drawing/2014/main" id="{75FA58EA-3A57-4804-EA78-E37764FBAFDB}"/>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ACC8B05C-C5F3-6630-1D7A-8E22FEF61AD9}"/>
                  </a:ext>
                </a:extLst>
              </p:cNvPr>
              <p:cNvSpPr/>
              <p:nvPr/>
            </p:nvSpPr>
            <p:spPr bwMode="auto">
              <a:xfrm>
                <a:off x="3588917" y="1675291"/>
                <a:ext cx="311277" cy="13437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1" name="Rectangle 110">
              <a:extLst>
                <a:ext uri="{FF2B5EF4-FFF2-40B4-BE49-F238E27FC236}">
                  <a16:creationId xmlns:a16="http://schemas.microsoft.com/office/drawing/2014/main" id="{6D8E7014-8BA4-5CA4-0545-389B70D13627}"/>
                </a:ext>
              </a:extLst>
            </p:cNvPr>
            <p:cNvSpPr/>
            <p:nvPr/>
          </p:nvSpPr>
          <p:spPr bwMode="auto">
            <a:xfrm>
              <a:off x="6889222" y="4796044"/>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2" name="Group 111">
              <a:extLst>
                <a:ext uri="{FF2B5EF4-FFF2-40B4-BE49-F238E27FC236}">
                  <a16:creationId xmlns:a16="http://schemas.microsoft.com/office/drawing/2014/main" id="{9BD79B3E-9B79-A1A5-DB58-F12F10265732}"/>
                </a:ext>
              </a:extLst>
            </p:cNvPr>
            <p:cNvGrpSpPr/>
            <p:nvPr/>
          </p:nvGrpSpPr>
          <p:grpSpPr>
            <a:xfrm>
              <a:off x="10777421" y="4796044"/>
              <a:ext cx="933831" cy="134541"/>
              <a:chOff x="3277640" y="1675126"/>
              <a:chExt cx="933831" cy="134541"/>
            </a:xfrm>
          </p:grpSpPr>
          <p:sp>
            <p:nvSpPr>
              <p:cNvPr id="113" name="Rectangle 112">
                <a:extLst>
                  <a:ext uri="{FF2B5EF4-FFF2-40B4-BE49-F238E27FC236}">
                    <a16:creationId xmlns:a16="http://schemas.microsoft.com/office/drawing/2014/main" id="{E1C4AF6D-1D11-6FA9-1BDD-EC6628779707}"/>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6885E24E-D648-1993-1255-45CAC988405F}"/>
                  </a:ext>
                </a:extLst>
              </p:cNvPr>
              <p:cNvSpPr/>
              <p:nvPr/>
            </p:nvSpPr>
            <p:spPr bwMode="auto">
              <a:xfrm>
                <a:off x="3588917" y="1675291"/>
                <a:ext cx="311277" cy="13437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B85FF917-58CB-42E0-3709-A6CA2C678E59}"/>
                  </a:ext>
                </a:extLst>
              </p:cNvPr>
              <p:cNvSpPr/>
              <p:nvPr/>
            </p:nvSpPr>
            <p:spPr bwMode="auto">
              <a:xfrm>
                <a:off x="3900575" y="1675126"/>
                <a:ext cx="310896" cy="13437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6" name="Group 115">
              <a:extLst>
                <a:ext uri="{FF2B5EF4-FFF2-40B4-BE49-F238E27FC236}">
                  <a16:creationId xmlns:a16="http://schemas.microsoft.com/office/drawing/2014/main" id="{0F795B05-4198-9FF4-3814-C0473E1C1E8A}"/>
                </a:ext>
              </a:extLst>
            </p:cNvPr>
            <p:cNvGrpSpPr/>
            <p:nvPr/>
          </p:nvGrpSpPr>
          <p:grpSpPr>
            <a:xfrm>
              <a:off x="9805372" y="4796044"/>
              <a:ext cx="622554" cy="134541"/>
              <a:chOff x="3277640" y="1675126"/>
              <a:chExt cx="622554" cy="134541"/>
            </a:xfrm>
          </p:grpSpPr>
          <p:sp>
            <p:nvSpPr>
              <p:cNvPr id="117" name="Rectangle 116">
                <a:extLst>
                  <a:ext uri="{FF2B5EF4-FFF2-40B4-BE49-F238E27FC236}">
                    <a16:creationId xmlns:a16="http://schemas.microsoft.com/office/drawing/2014/main" id="{B404E41F-F243-1E0E-1B3D-39A91A0C4148}"/>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C7E8DF97-4174-C173-1A38-FDDEC33FC4F9}"/>
                  </a:ext>
                </a:extLst>
              </p:cNvPr>
              <p:cNvSpPr/>
              <p:nvPr/>
            </p:nvSpPr>
            <p:spPr bwMode="auto">
              <a:xfrm>
                <a:off x="3588917" y="1675291"/>
                <a:ext cx="311277" cy="13437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5" name="Group 124">
              <a:extLst>
                <a:ext uri="{FF2B5EF4-FFF2-40B4-BE49-F238E27FC236}">
                  <a16:creationId xmlns:a16="http://schemas.microsoft.com/office/drawing/2014/main" id="{C4F4C32D-B275-70F9-DF88-CA72A2B73D09}"/>
                </a:ext>
              </a:extLst>
            </p:cNvPr>
            <p:cNvGrpSpPr/>
            <p:nvPr/>
          </p:nvGrpSpPr>
          <p:grpSpPr>
            <a:xfrm>
              <a:off x="6896851" y="4334802"/>
              <a:ext cx="4869523" cy="461665"/>
              <a:chOff x="7049251" y="3740511"/>
              <a:chExt cx="4869523" cy="461665"/>
            </a:xfrm>
          </p:grpSpPr>
          <p:sp>
            <p:nvSpPr>
              <p:cNvPr id="119" name="Rectangle 118">
                <a:extLst>
                  <a:ext uri="{FF2B5EF4-FFF2-40B4-BE49-F238E27FC236}">
                    <a16:creationId xmlns:a16="http://schemas.microsoft.com/office/drawing/2014/main" id="{E443EECE-F200-BA70-CE66-13F8CFB9A123}"/>
                  </a:ext>
                </a:extLst>
              </p:cNvPr>
              <p:cNvSpPr/>
              <p:nvPr/>
            </p:nvSpPr>
            <p:spPr bwMode="auto">
              <a:xfrm>
                <a:off x="7049251" y="3759532"/>
                <a:ext cx="4827013" cy="442644"/>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TextBox 119">
                <a:extLst>
                  <a:ext uri="{FF2B5EF4-FFF2-40B4-BE49-F238E27FC236}">
                    <a16:creationId xmlns:a16="http://schemas.microsoft.com/office/drawing/2014/main" id="{DA6119BF-99FA-7318-3FDF-C66C2FF9427C}"/>
                  </a:ext>
                </a:extLst>
              </p:cNvPr>
              <p:cNvSpPr txBox="1"/>
              <p:nvPr/>
            </p:nvSpPr>
            <p:spPr bwMode="auto">
              <a:xfrm>
                <a:off x="9016849" y="3740511"/>
                <a:ext cx="9017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CILO 30 mg</a:t>
                </a:r>
              </a:p>
            </p:txBody>
          </p:sp>
          <p:sp>
            <p:nvSpPr>
              <p:cNvPr id="121" name="TextBox 120">
                <a:extLst>
                  <a:ext uri="{FF2B5EF4-FFF2-40B4-BE49-F238E27FC236}">
                    <a16:creationId xmlns:a16="http://schemas.microsoft.com/office/drawing/2014/main" id="{8068946E-34DC-DE73-02A0-204701E07687}"/>
                  </a:ext>
                </a:extLst>
              </p:cNvPr>
              <p:cNvSpPr txBox="1"/>
              <p:nvPr/>
            </p:nvSpPr>
            <p:spPr bwMode="auto">
              <a:xfrm>
                <a:off x="8159670" y="3740511"/>
                <a:ext cx="6719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FIR</a:t>
                </a:r>
              </a:p>
            </p:txBody>
          </p:sp>
          <p:sp>
            <p:nvSpPr>
              <p:cNvPr id="122" name="TextBox 121">
                <a:extLst>
                  <a:ext uri="{FF2B5EF4-FFF2-40B4-BE49-F238E27FC236}">
                    <a16:creationId xmlns:a16="http://schemas.microsoft.com/office/drawing/2014/main" id="{D4638930-4951-B854-77D3-1B1B1C315647}"/>
                  </a:ext>
                </a:extLst>
              </p:cNvPr>
              <p:cNvSpPr txBox="1"/>
              <p:nvPr/>
            </p:nvSpPr>
            <p:spPr bwMode="auto">
              <a:xfrm>
                <a:off x="7243725" y="3740511"/>
                <a:ext cx="5597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a:t>
                </a:r>
              </a:p>
            </p:txBody>
          </p:sp>
          <p:sp>
            <p:nvSpPr>
              <p:cNvPr id="123" name="TextBox 122">
                <a:extLst>
                  <a:ext uri="{FF2B5EF4-FFF2-40B4-BE49-F238E27FC236}">
                    <a16:creationId xmlns:a16="http://schemas.microsoft.com/office/drawing/2014/main" id="{D74FB96B-EFD9-3435-10C4-A9D994133B1D}"/>
                  </a:ext>
                </a:extLst>
              </p:cNvPr>
              <p:cNvSpPr txBox="1"/>
              <p:nvPr/>
            </p:nvSpPr>
            <p:spPr bwMode="auto">
              <a:xfrm>
                <a:off x="10904843" y="3740511"/>
                <a:ext cx="10139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 FIR</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 CILO 30 mg</a:t>
                </a:r>
              </a:p>
            </p:txBody>
          </p:sp>
          <p:sp>
            <p:nvSpPr>
              <p:cNvPr id="124" name="TextBox 123">
                <a:extLst>
                  <a:ext uri="{FF2B5EF4-FFF2-40B4-BE49-F238E27FC236}">
                    <a16:creationId xmlns:a16="http://schemas.microsoft.com/office/drawing/2014/main" id="{0391F8AC-02EB-0CEA-1CE1-1EBBECEBF6E5}"/>
                  </a:ext>
                </a:extLst>
              </p:cNvPr>
              <p:cNvSpPr txBox="1"/>
              <p:nvPr/>
            </p:nvSpPr>
            <p:spPr bwMode="auto">
              <a:xfrm>
                <a:off x="9949626" y="3740511"/>
                <a:ext cx="9802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CILO 100 mg</a:t>
                </a:r>
              </a:p>
            </p:txBody>
          </p:sp>
        </p:grpSp>
        <p:grpSp>
          <p:nvGrpSpPr>
            <p:cNvPr id="139" name="Group 138">
              <a:extLst>
                <a:ext uri="{FF2B5EF4-FFF2-40B4-BE49-F238E27FC236}">
                  <a16:creationId xmlns:a16="http://schemas.microsoft.com/office/drawing/2014/main" id="{BC5E0561-0443-E589-4527-5A22FF63C6EA}"/>
                </a:ext>
              </a:extLst>
            </p:cNvPr>
            <p:cNvGrpSpPr/>
            <p:nvPr/>
          </p:nvGrpSpPr>
          <p:grpSpPr>
            <a:xfrm>
              <a:off x="6818592" y="1936041"/>
              <a:ext cx="91440" cy="2409067"/>
              <a:chOff x="6970992" y="1936041"/>
              <a:chExt cx="91440" cy="2409067"/>
            </a:xfrm>
          </p:grpSpPr>
          <p:cxnSp>
            <p:nvCxnSpPr>
              <p:cNvPr id="133" name="Straight Connector 132">
                <a:extLst>
                  <a:ext uri="{FF2B5EF4-FFF2-40B4-BE49-F238E27FC236}">
                    <a16:creationId xmlns:a16="http://schemas.microsoft.com/office/drawing/2014/main" id="{03085160-2B13-1751-3D8A-8F05A5ECF25A}"/>
                  </a:ext>
                </a:extLst>
              </p:cNvPr>
              <p:cNvCxnSpPr>
                <a:cxnSpLocks/>
              </p:cNvCxnSpPr>
              <p:nvPr/>
            </p:nvCxnSpPr>
            <p:spPr bwMode="auto">
              <a:xfrm>
                <a:off x="6970992" y="19360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7005E19-6F62-9CE0-37A0-E60E8798FE65}"/>
                  </a:ext>
                </a:extLst>
              </p:cNvPr>
              <p:cNvCxnSpPr>
                <a:cxnSpLocks/>
              </p:cNvCxnSpPr>
              <p:nvPr/>
            </p:nvCxnSpPr>
            <p:spPr bwMode="auto">
              <a:xfrm>
                <a:off x="6970992" y="24178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09535080-DB75-D934-3E7B-DA280AC15CD2}"/>
                  </a:ext>
                </a:extLst>
              </p:cNvPr>
              <p:cNvCxnSpPr>
                <a:cxnSpLocks/>
              </p:cNvCxnSpPr>
              <p:nvPr/>
            </p:nvCxnSpPr>
            <p:spPr bwMode="auto">
              <a:xfrm>
                <a:off x="6970992" y="2899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913B9B7-F4B4-B03A-D401-89E873DE3959}"/>
                  </a:ext>
                </a:extLst>
              </p:cNvPr>
              <p:cNvCxnSpPr>
                <a:cxnSpLocks/>
              </p:cNvCxnSpPr>
              <p:nvPr/>
            </p:nvCxnSpPr>
            <p:spPr bwMode="auto">
              <a:xfrm>
                <a:off x="6970992" y="338148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FD00F59-6FE9-B34A-1FB5-A6038F2F422E}"/>
                  </a:ext>
                </a:extLst>
              </p:cNvPr>
              <p:cNvCxnSpPr>
                <a:cxnSpLocks/>
              </p:cNvCxnSpPr>
              <p:nvPr/>
            </p:nvCxnSpPr>
            <p:spPr bwMode="auto">
              <a:xfrm>
                <a:off x="6970992" y="386329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EFB2F74-E5D8-CD58-38E8-7EB713923421}"/>
                  </a:ext>
                </a:extLst>
              </p:cNvPr>
              <p:cNvCxnSpPr>
                <a:cxnSpLocks/>
              </p:cNvCxnSpPr>
              <p:nvPr/>
            </p:nvCxnSpPr>
            <p:spPr bwMode="auto">
              <a:xfrm>
                <a:off x="6970992" y="4345108"/>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C9A5DC17-2F7E-5F11-AD61-701120C7B632}"/>
                </a:ext>
              </a:extLst>
            </p:cNvPr>
            <p:cNvGrpSpPr/>
            <p:nvPr/>
          </p:nvGrpSpPr>
          <p:grpSpPr>
            <a:xfrm>
              <a:off x="6380538" y="1775204"/>
              <a:ext cx="497252" cy="2744622"/>
              <a:chOff x="6185699" y="1775204"/>
              <a:chExt cx="497252" cy="2744622"/>
            </a:xfrm>
          </p:grpSpPr>
          <p:sp>
            <p:nvSpPr>
              <p:cNvPr id="128" name="TextBox 127">
                <a:extLst>
                  <a:ext uri="{FF2B5EF4-FFF2-40B4-BE49-F238E27FC236}">
                    <a16:creationId xmlns:a16="http://schemas.microsoft.com/office/drawing/2014/main" id="{7359DD47-13A1-7A96-3C7D-EFFC0CD601EE}"/>
                  </a:ext>
                </a:extLst>
              </p:cNvPr>
              <p:cNvSpPr txBox="1"/>
              <p:nvPr/>
            </p:nvSpPr>
            <p:spPr bwMode="auto">
              <a:xfrm>
                <a:off x="6185699" y="1775204"/>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29" name="TextBox 128">
                <a:extLst>
                  <a:ext uri="{FF2B5EF4-FFF2-40B4-BE49-F238E27FC236}">
                    <a16:creationId xmlns:a16="http://schemas.microsoft.com/office/drawing/2014/main" id="{218536C8-F2D7-9E3B-1ED5-1AB6C6F9EC01}"/>
                  </a:ext>
                </a:extLst>
              </p:cNvPr>
              <p:cNvSpPr txBox="1"/>
              <p:nvPr/>
            </p:nvSpPr>
            <p:spPr bwMode="auto">
              <a:xfrm>
                <a:off x="6289895" y="22564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30" name="TextBox 129">
                <a:extLst>
                  <a:ext uri="{FF2B5EF4-FFF2-40B4-BE49-F238E27FC236}">
                    <a16:creationId xmlns:a16="http://schemas.microsoft.com/office/drawing/2014/main" id="{BC55314E-D837-B617-FC2D-EF67B77E3A81}"/>
                  </a:ext>
                </a:extLst>
              </p:cNvPr>
              <p:cNvSpPr txBox="1"/>
              <p:nvPr/>
            </p:nvSpPr>
            <p:spPr bwMode="auto">
              <a:xfrm>
                <a:off x="6289895" y="27376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31" name="TextBox 130">
                <a:extLst>
                  <a:ext uri="{FF2B5EF4-FFF2-40B4-BE49-F238E27FC236}">
                    <a16:creationId xmlns:a16="http://schemas.microsoft.com/office/drawing/2014/main" id="{EF8AB762-B15B-D0CD-4760-EB7F7AD6D657}"/>
                  </a:ext>
                </a:extLst>
              </p:cNvPr>
              <p:cNvSpPr txBox="1"/>
              <p:nvPr/>
            </p:nvSpPr>
            <p:spPr bwMode="auto">
              <a:xfrm>
                <a:off x="6394090" y="41812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40" name="TextBox 139">
                <a:extLst>
                  <a:ext uri="{FF2B5EF4-FFF2-40B4-BE49-F238E27FC236}">
                    <a16:creationId xmlns:a16="http://schemas.microsoft.com/office/drawing/2014/main" id="{C57DC0AC-F39B-32A4-5D0C-DBAEB5C7606C}"/>
                  </a:ext>
                </a:extLst>
              </p:cNvPr>
              <p:cNvSpPr txBox="1"/>
              <p:nvPr/>
            </p:nvSpPr>
            <p:spPr bwMode="auto">
              <a:xfrm>
                <a:off x="6289895" y="321884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41" name="TextBox 140">
                <a:extLst>
                  <a:ext uri="{FF2B5EF4-FFF2-40B4-BE49-F238E27FC236}">
                    <a16:creationId xmlns:a16="http://schemas.microsoft.com/office/drawing/2014/main" id="{18290A66-D870-B661-6286-233953F34A53}"/>
                  </a:ext>
                </a:extLst>
              </p:cNvPr>
              <p:cNvSpPr txBox="1"/>
              <p:nvPr/>
            </p:nvSpPr>
            <p:spPr bwMode="auto">
              <a:xfrm>
                <a:off x="6289895" y="37000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143" name="Rectangle 142">
              <a:extLst>
                <a:ext uri="{FF2B5EF4-FFF2-40B4-BE49-F238E27FC236}">
                  <a16:creationId xmlns:a16="http://schemas.microsoft.com/office/drawing/2014/main" id="{8384ED5C-E79F-071B-166A-3E9ECE63217D}"/>
                </a:ext>
              </a:extLst>
            </p:cNvPr>
            <p:cNvSpPr/>
            <p:nvPr/>
          </p:nvSpPr>
          <p:spPr bwMode="auto">
            <a:xfrm>
              <a:off x="7064362" y="3480406"/>
              <a:ext cx="617099" cy="85967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CB70471B-C95B-4E13-0733-A3015A6EC300}"/>
                </a:ext>
              </a:extLst>
            </p:cNvPr>
            <p:cNvSpPr/>
            <p:nvPr/>
          </p:nvSpPr>
          <p:spPr bwMode="auto">
            <a:xfrm>
              <a:off x="8017079" y="3073632"/>
              <a:ext cx="617099" cy="1266443"/>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A9D09CF1-FD2E-123E-4163-B309CEBC1B7B}"/>
                </a:ext>
              </a:extLst>
            </p:cNvPr>
            <p:cNvSpPr/>
            <p:nvPr/>
          </p:nvSpPr>
          <p:spPr bwMode="auto">
            <a:xfrm>
              <a:off x="8969796" y="2910304"/>
              <a:ext cx="617099" cy="14297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9E062D13-856E-B5FB-C848-0770F0A98BD3}"/>
                </a:ext>
              </a:extLst>
            </p:cNvPr>
            <p:cNvSpPr/>
            <p:nvPr/>
          </p:nvSpPr>
          <p:spPr bwMode="auto">
            <a:xfrm>
              <a:off x="9922513" y="3148808"/>
              <a:ext cx="617099" cy="119126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AEB443D8-56B5-B827-A95C-1262B47A38A0}"/>
                </a:ext>
              </a:extLst>
            </p:cNvPr>
            <p:cNvSpPr/>
            <p:nvPr/>
          </p:nvSpPr>
          <p:spPr bwMode="auto">
            <a:xfrm>
              <a:off x="10875229" y="3073798"/>
              <a:ext cx="617099" cy="126627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TextBox 147">
              <a:extLst>
                <a:ext uri="{FF2B5EF4-FFF2-40B4-BE49-F238E27FC236}">
                  <a16:creationId xmlns:a16="http://schemas.microsoft.com/office/drawing/2014/main" id="{03832058-6B09-9722-078A-12B046D1AACB}"/>
                </a:ext>
              </a:extLst>
            </p:cNvPr>
            <p:cNvSpPr txBox="1"/>
            <p:nvPr/>
          </p:nvSpPr>
          <p:spPr bwMode="auto">
            <a:xfrm>
              <a:off x="7171135" y="348577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49" name="TextBox 148">
              <a:extLst>
                <a:ext uri="{FF2B5EF4-FFF2-40B4-BE49-F238E27FC236}">
                  <a16:creationId xmlns:a16="http://schemas.microsoft.com/office/drawing/2014/main" id="{D6A7FB50-F574-8220-6698-8A7CE1C0C399}"/>
                </a:ext>
              </a:extLst>
            </p:cNvPr>
            <p:cNvSpPr txBox="1"/>
            <p:nvPr/>
          </p:nvSpPr>
          <p:spPr bwMode="auto">
            <a:xfrm>
              <a:off x="8144689" y="30737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53</a:t>
              </a:r>
            </a:p>
          </p:txBody>
        </p:sp>
        <p:sp>
          <p:nvSpPr>
            <p:cNvPr id="150" name="TextBox 149">
              <a:extLst>
                <a:ext uri="{FF2B5EF4-FFF2-40B4-BE49-F238E27FC236}">
                  <a16:creationId xmlns:a16="http://schemas.microsoft.com/office/drawing/2014/main" id="{81D6920B-90F4-3C57-414E-2B34F225DA6E}"/>
                </a:ext>
              </a:extLst>
            </p:cNvPr>
            <p:cNvSpPr txBox="1"/>
            <p:nvPr/>
          </p:nvSpPr>
          <p:spPr bwMode="auto">
            <a:xfrm>
              <a:off x="9086501" y="290297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51" name="TextBox 150">
              <a:extLst>
                <a:ext uri="{FF2B5EF4-FFF2-40B4-BE49-F238E27FC236}">
                  <a16:creationId xmlns:a16="http://schemas.microsoft.com/office/drawing/2014/main" id="{6863849B-05C5-4326-25DC-CB7CA75CA27A}"/>
                </a:ext>
              </a:extLst>
            </p:cNvPr>
            <p:cNvSpPr txBox="1"/>
            <p:nvPr/>
          </p:nvSpPr>
          <p:spPr bwMode="auto">
            <a:xfrm>
              <a:off x="10036787" y="315418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52" name="TextBox 151">
              <a:extLst>
                <a:ext uri="{FF2B5EF4-FFF2-40B4-BE49-F238E27FC236}">
                  <a16:creationId xmlns:a16="http://schemas.microsoft.com/office/drawing/2014/main" id="{BEE30DA0-2B00-BFF6-82AB-936D771BF0FE}"/>
                </a:ext>
              </a:extLst>
            </p:cNvPr>
            <p:cNvSpPr txBox="1"/>
            <p:nvPr/>
          </p:nvSpPr>
          <p:spPr bwMode="auto">
            <a:xfrm>
              <a:off x="10997969" y="30737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53</a:t>
              </a:r>
            </a:p>
          </p:txBody>
        </p:sp>
        <p:grpSp>
          <p:nvGrpSpPr>
            <p:cNvPr id="156" name="Group 155">
              <a:extLst>
                <a:ext uri="{FF2B5EF4-FFF2-40B4-BE49-F238E27FC236}">
                  <a16:creationId xmlns:a16="http://schemas.microsoft.com/office/drawing/2014/main" id="{35CAAE62-0944-08FD-BDEE-BAA713D3559F}"/>
                </a:ext>
              </a:extLst>
            </p:cNvPr>
            <p:cNvGrpSpPr/>
            <p:nvPr/>
          </p:nvGrpSpPr>
          <p:grpSpPr>
            <a:xfrm>
              <a:off x="7207165" y="3902907"/>
              <a:ext cx="341760" cy="461665"/>
              <a:chOff x="7515384" y="3908972"/>
              <a:chExt cx="341760" cy="461665"/>
            </a:xfrm>
          </p:grpSpPr>
          <p:sp>
            <p:nvSpPr>
              <p:cNvPr id="153" name="TextBox 152">
                <a:extLst>
                  <a:ext uri="{FF2B5EF4-FFF2-40B4-BE49-F238E27FC236}">
                    <a16:creationId xmlns:a16="http://schemas.microsoft.com/office/drawing/2014/main" id="{5293CCFD-FAE0-75B0-BE31-13F9AE496356}"/>
                  </a:ext>
                </a:extLst>
              </p:cNvPr>
              <p:cNvSpPr txBox="1"/>
              <p:nvPr/>
            </p:nvSpPr>
            <p:spPr bwMode="auto">
              <a:xfrm>
                <a:off x="7515384" y="390897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14</a:t>
                </a:r>
                <a:endParaRPr lang="en-US" sz="1200" b="0" dirty="0">
                  <a:solidFill>
                    <a:schemeClr val="bg1"/>
                  </a:solidFill>
                  <a:latin typeface="Calibri" panose="020F0502020204030204" pitchFamily="34" charset="0"/>
                </a:endParaRPr>
              </a:p>
            </p:txBody>
          </p:sp>
          <p:cxnSp>
            <p:nvCxnSpPr>
              <p:cNvPr id="155" name="Straight Connector 154">
                <a:extLst>
                  <a:ext uri="{FF2B5EF4-FFF2-40B4-BE49-F238E27FC236}">
                    <a16:creationId xmlns:a16="http://schemas.microsoft.com/office/drawing/2014/main" id="{6F0AAFA6-2CA8-5CFC-A3A0-66C90AFB3588}"/>
                  </a:ext>
                </a:extLst>
              </p:cNvPr>
              <p:cNvCxnSpPr/>
              <p:nvPr/>
            </p:nvCxnSpPr>
            <p:spPr bwMode="auto">
              <a:xfrm>
                <a:off x="7578868" y="4139804"/>
                <a:ext cx="202711"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55A423B2-2E23-56F0-15FF-76ABF2E4B470}"/>
                </a:ext>
              </a:extLst>
            </p:cNvPr>
            <p:cNvGrpSpPr/>
            <p:nvPr/>
          </p:nvGrpSpPr>
          <p:grpSpPr>
            <a:xfrm>
              <a:off x="8167959" y="3902907"/>
              <a:ext cx="341760" cy="461665"/>
              <a:chOff x="7515384" y="3908972"/>
              <a:chExt cx="341760" cy="461665"/>
            </a:xfrm>
          </p:grpSpPr>
          <p:sp>
            <p:nvSpPr>
              <p:cNvPr id="158" name="TextBox 157">
                <a:extLst>
                  <a:ext uri="{FF2B5EF4-FFF2-40B4-BE49-F238E27FC236}">
                    <a16:creationId xmlns:a16="http://schemas.microsoft.com/office/drawing/2014/main" id="{E7B78B44-3AE9-369E-8FCE-28C0B94AA977}"/>
                  </a:ext>
                </a:extLst>
              </p:cNvPr>
              <p:cNvSpPr txBox="1"/>
              <p:nvPr/>
            </p:nvSpPr>
            <p:spPr bwMode="auto">
              <a:xfrm>
                <a:off x="7515384" y="390897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19</a:t>
                </a:r>
                <a:endParaRPr lang="en-US" sz="1200" b="0" dirty="0">
                  <a:solidFill>
                    <a:schemeClr val="bg1"/>
                  </a:solidFill>
                  <a:latin typeface="Calibri" panose="020F0502020204030204" pitchFamily="34" charset="0"/>
                </a:endParaRPr>
              </a:p>
            </p:txBody>
          </p:sp>
          <p:cxnSp>
            <p:nvCxnSpPr>
              <p:cNvPr id="159" name="Straight Connector 158">
                <a:extLst>
                  <a:ext uri="{FF2B5EF4-FFF2-40B4-BE49-F238E27FC236}">
                    <a16:creationId xmlns:a16="http://schemas.microsoft.com/office/drawing/2014/main" id="{27F572AC-B6C5-6678-E5A2-D66E9628E424}"/>
                  </a:ext>
                </a:extLst>
              </p:cNvPr>
              <p:cNvCxnSpPr/>
              <p:nvPr/>
            </p:nvCxnSpPr>
            <p:spPr bwMode="auto">
              <a:xfrm>
                <a:off x="7578868" y="4139804"/>
                <a:ext cx="202711"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7FC9602E-C36E-02D9-BDC4-31C147C39130}"/>
                </a:ext>
              </a:extLst>
            </p:cNvPr>
            <p:cNvGrpSpPr/>
            <p:nvPr/>
          </p:nvGrpSpPr>
          <p:grpSpPr>
            <a:xfrm>
              <a:off x="9115260" y="3902907"/>
              <a:ext cx="341760" cy="461665"/>
              <a:chOff x="7515384" y="3908972"/>
              <a:chExt cx="341760" cy="461665"/>
            </a:xfrm>
          </p:grpSpPr>
          <p:sp>
            <p:nvSpPr>
              <p:cNvPr id="161" name="TextBox 160">
                <a:extLst>
                  <a:ext uri="{FF2B5EF4-FFF2-40B4-BE49-F238E27FC236}">
                    <a16:creationId xmlns:a16="http://schemas.microsoft.com/office/drawing/2014/main" id="{2B078F9F-1789-6784-08B0-8CC894BFC536}"/>
                  </a:ext>
                </a:extLst>
              </p:cNvPr>
              <p:cNvSpPr txBox="1"/>
              <p:nvPr/>
            </p:nvSpPr>
            <p:spPr bwMode="auto">
              <a:xfrm>
                <a:off x="7515384" y="390897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20</a:t>
                </a:r>
                <a:endParaRPr lang="en-US" sz="1200" b="0" dirty="0">
                  <a:solidFill>
                    <a:schemeClr val="bg1"/>
                  </a:solidFill>
                  <a:latin typeface="Calibri" panose="020F0502020204030204" pitchFamily="34" charset="0"/>
                </a:endParaRPr>
              </a:p>
            </p:txBody>
          </p:sp>
          <p:cxnSp>
            <p:nvCxnSpPr>
              <p:cNvPr id="162" name="Straight Connector 161">
                <a:extLst>
                  <a:ext uri="{FF2B5EF4-FFF2-40B4-BE49-F238E27FC236}">
                    <a16:creationId xmlns:a16="http://schemas.microsoft.com/office/drawing/2014/main" id="{207DF0E3-69E5-2407-09B0-514D337BE744}"/>
                  </a:ext>
                </a:extLst>
              </p:cNvPr>
              <p:cNvCxnSpPr/>
              <p:nvPr/>
            </p:nvCxnSpPr>
            <p:spPr bwMode="auto">
              <a:xfrm>
                <a:off x="7578868" y="4139804"/>
                <a:ext cx="202711"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F1068FCF-123D-8DF3-B3A3-AE9CE7C53154}"/>
                </a:ext>
              </a:extLst>
            </p:cNvPr>
            <p:cNvGrpSpPr/>
            <p:nvPr/>
          </p:nvGrpSpPr>
          <p:grpSpPr>
            <a:xfrm>
              <a:off x="10082404" y="3902907"/>
              <a:ext cx="341760" cy="461665"/>
              <a:chOff x="7515384" y="3908972"/>
              <a:chExt cx="341760" cy="461665"/>
            </a:xfrm>
          </p:grpSpPr>
          <p:sp>
            <p:nvSpPr>
              <p:cNvPr id="164" name="TextBox 163">
                <a:extLst>
                  <a:ext uri="{FF2B5EF4-FFF2-40B4-BE49-F238E27FC236}">
                    <a16:creationId xmlns:a16="http://schemas.microsoft.com/office/drawing/2014/main" id="{A59581F8-B744-FF3F-D02A-93CB2CF1042F}"/>
                  </a:ext>
                </a:extLst>
              </p:cNvPr>
              <p:cNvSpPr txBox="1"/>
              <p:nvPr/>
            </p:nvSpPr>
            <p:spPr bwMode="auto">
              <a:xfrm>
                <a:off x="7515384" y="390897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16</a:t>
                </a:r>
                <a:endParaRPr lang="en-US" sz="1200" b="0" dirty="0">
                  <a:solidFill>
                    <a:schemeClr val="bg1"/>
                  </a:solidFill>
                  <a:latin typeface="Calibri" panose="020F0502020204030204" pitchFamily="34" charset="0"/>
                </a:endParaRPr>
              </a:p>
            </p:txBody>
          </p:sp>
          <p:cxnSp>
            <p:nvCxnSpPr>
              <p:cNvPr id="165" name="Straight Connector 164">
                <a:extLst>
                  <a:ext uri="{FF2B5EF4-FFF2-40B4-BE49-F238E27FC236}">
                    <a16:creationId xmlns:a16="http://schemas.microsoft.com/office/drawing/2014/main" id="{799250FC-5866-C10E-4CA4-480A034EB92F}"/>
                  </a:ext>
                </a:extLst>
              </p:cNvPr>
              <p:cNvCxnSpPr/>
              <p:nvPr/>
            </p:nvCxnSpPr>
            <p:spPr bwMode="auto">
              <a:xfrm>
                <a:off x="7578868" y="4139804"/>
                <a:ext cx="202711"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8E8E7A75-A337-3914-4319-FE8AC6BABC02}"/>
                </a:ext>
              </a:extLst>
            </p:cNvPr>
            <p:cNvGrpSpPr/>
            <p:nvPr/>
          </p:nvGrpSpPr>
          <p:grpSpPr>
            <a:xfrm>
              <a:off x="11011448" y="3902907"/>
              <a:ext cx="341760" cy="461665"/>
              <a:chOff x="7515384" y="3908972"/>
              <a:chExt cx="341760" cy="461665"/>
            </a:xfrm>
          </p:grpSpPr>
          <p:sp>
            <p:nvSpPr>
              <p:cNvPr id="167" name="TextBox 166">
                <a:extLst>
                  <a:ext uri="{FF2B5EF4-FFF2-40B4-BE49-F238E27FC236}">
                    <a16:creationId xmlns:a16="http://schemas.microsoft.com/office/drawing/2014/main" id="{7A999D72-8D88-3CA5-4406-5CED4298B5EE}"/>
                  </a:ext>
                </a:extLst>
              </p:cNvPr>
              <p:cNvSpPr txBox="1"/>
              <p:nvPr/>
            </p:nvSpPr>
            <p:spPr bwMode="auto">
              <a:xfrm>
                <a:off x="7515384" y="390897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17</a:t>
                </a:r>
                <a:endParaRPr lang="en-US" sz="1200" b="0" dirty="0">
                  <a:solidFill>
                    <a:schemeClr val="bg1"/>
                  </a:solidFill>
                  <a:latin typeface="Calibri" panose="020F0502020204030204" pitchFamily="34" charset="0"/>
                </a:endParaRPr>
              </a:p>
            </p:txBody>
          </p:sp>
          <p:cxnSp>
            <p:nvCxnSpPr>
              <p:cNvPr id="168" name="Straight Connector 167">
                <a:extLst>
                  <a:ext uri="{FF2B5EF4-FFF2-40B4-BE49-F238E27FC236}">
                    <a16:creationId xmlns:a16="http://schemas.microsoft.com/office/drawing/2014/main" id="{AB019ED3-ED1A-F748-5432-2C87D7297683}"/>
                  </a:ext>
                </a:extLst>
              </p:cNvPr>
              <p:cNvCxnSpPr/>
              <p:nvPr/>
            </p:nvCxnSpPr>
            <p:spPr bwMode="auto">
              <a:xfrm>
                <a:off x="7578868" y="4139804"/>
                <a:ext cx="202711" cy="0"/>
              </a:xfrm>
              <a:prstGeom prst="line">
                <a:avLst/>
              </a:prstGeom>
              <a:noFill/>
              <a:ln w="19050" cap="flat" cmpd="sng" algn="ctr">
                <a:solidFill>
                  <a:schemeClr val="bg1"/>
                </a:solidFill>
                <a:prstDash val="solid"/>
                <a:round/>
                <a:headEnd type="none" w="med" len="med"/>
                <a:tailEnd type="none" w="med" len="med"/>
              </a:ln>
              <a:effectLst/>
            </p:spPr>
          </p:cxnSp>
        </p:grpSp>
        <p:sp>
          <p:nvSpPr>
            <p:cNvPr id="104" name="Freeform 103">
              <a:extLst>
                <a:ext uri="{FF2B5EF4-FFF2-40B4-BE49-F238E27FC236}">
                  <a16:creationId xmlns:a16="http://schemas.microsoft.com/office/drawing/2014/main" id="{40639A8B-5381-6456-A026-0B6BF2E6BDA3}"/>
                </a:ext>
              </a:extLst>
            </p:cNvPr>
            <p:cNvSpPr/>
            <p:nvPr/>
          </p:nvSpPr>
          <p:spPr bwMode="auto">
            <a:xfrm>
              <a:off x="6896926" y="1819578"/>
              <a:ext cx="4835017" cy="2525530"/>
            </a:xfrm>
            <a:custGeom>
              <a:avLst/>
              <a:gdLst>
                <a:gd name="connsiteX0" fmla="*/ 0 w 4930815"/>
                <a:gd name="connsiteY0" fmla="*/ 0 h 1956121"/>
                <a:gd name="connsiteX1" fmla="*/ 0 w 4930815"/>
                <a:gd name="connsiteY1" fmla="*/ 1956121 h 1956121"/>
                <a:gd name="connsiteX2" fmla="*/ 4930815 w 4930815"/>
                <a:gd name="connsiteY2" fmla="*/ 1956121 h 1956121"/>
              </a:gdLst>
              <a:ahLst/>
              <a:cxnLst>
                <a:cxn ang="0">
                  <a:pos x="connsiteX0" y="connsiteY0"/>
                </a:cxn>
                <a:cxn ang="0">
                  <a:pos x="connsiteX1" y="connsiteY1"/>
                </a:cxn>
                <a:cxn ang="0">
                  <a:pos x="connsiteX2" y="connsiteY2"/>
                </a:cxn>
              </a:cxnLst>
              <a:rect l="l" t="t" r="r" b="b"/>
              <a:pathLst>
                <a:path w="4930815" h="1956121">
                  <a:moveTo>
                    <a:pt x="0" y="0"/>
                  </a:moveTo>
                  <a:lnTo>
                    <a:pt x="0" y="1956121"/>
                  </a:lnTo>
                  <a:lnTo>
                    <a:pt x="4930815" y="1956121"/>
                  </a:lnTo>
                </a:path>
              </a:pathLst>
            </a:custGeom>
            <a:noFill/>
            <a:ln w="28575">
              <a:solidFill>
                <a:schemeClr val="bg1"/>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4287388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b="1" dirty="0">
                <a:latin typeface="+mn-lt"/>
              </a:rPr>
              <a:t>FAST Score: Greater Improvements With Combinations</a:t>
            </a:r>
          </a:p>
        </p:txBody>
      </p:sp>
      <p:sp>
        <p:nvSpPr>
          <p:cNvPr id="42" name="Content Placeholder 2">
            <a:extLst>
              <a:ext uri="{FF2B5EF4-FFF2-40B4-BE49-F238E27FC236}">
                <a16:creationId xmlns:a16="http://schemas.microsoft.com/office/drawing/2014/main" id="{64529116-7364-4002-9DAA-52B47C735D9B}"/>
              </a:ext>
            </a:extLst>
          </p:cNvPr>
          <p:cNvSpPr>
            <a:spLocks noGrp="1"/>
          </p:cNvSpPr>
          <p:nvPr>
            <p:ph idx="1"/>
          </p:nvPr>
        </p:nvSpPr>
        <p:spPr>
          <a:xfrm>
            <a:off x="605510" y="5468011"/>
            <a:ext cx="11168978" cy="914400"/>
          </a:xfrm>
        </p:spPr>
        <p:txBody>
          <a:bodyPr>
            <a:normAutofit/>
          </a:bodyPr>
          <a:lstStyle/>
          <a:p>
            <a:r>
              <a:rPr lang="en-US" sz="2000" dirty="0"/>
              <a:t>All combinations, except CILO + FIR 100 mg, led to significantly greater improvements in FAST score vs SEMA alone; c</a:t>
            </a:r>
            <a:r>
              <a:rPr lang="en-US" sz="2000" kern="0" dirty="0"/>
              <a:t>hanges in FAST score based on ANCOVA models adjusted for BL and diabetes status</a:t>
            </a:r>
            <a:r>
              <a:rPr lang="en-US" sz="2000" dirty="0"/>
              <a:t> </a:t>
            </a:r>
          </a:p>
        </p:txBody>
      </p:sp>
      <p:sp>
        <p:nvSpPr>
          <p:cNvPr id="3" name="Text Placeholder 1">
            <a:extLst>
              <a:ext uri="{FF2B5EF4-FFF2-40B4-BE49-F238E27FC236}">
                <a16:creationId xmlns:a16="http://schemas.microsoft.com/office/drawing/2014/main" id="{80F3CF9F-5E60-4ED0-A99E-20404C3E128E}"/>
              </a:ext>
            </a:extLst>
          </p:cNvPr>
          <p:cNvSpPr txBox="1">
            <a:spLocks/>
          </p:cNvSpPr>
          <p:nvPr/>
        </p:nvSpPr>
        <p:spPr bwMode="auto">
          <a:xfrm>
            <a:off x="812802" y="6142643"/>
            <a:ext cx="10565727" cy="457200"/>
          </a:xfrm>
          <a:prstGeom prst="rect">
            <a:avLst/>
          </a:prstGeom>
          <a:noFill/>
          <a:ln w="9525">
            <a:noFill/>
            <a:miter lim="800000"/>
            <a:headEnd/>
            <a:tailEnd/>
          </a:ln>
        </p:spPr>
        <p:txBody>
          <a:bodyPr vert="horz" wrap="square" lIns="0" tIns="45720" rIns="91440" bIns="45720" numCol="1" anchor="b" anchorCtr="0" compatLnSpc="1">
            <a:prstTxWarp prst="textNoShape">
              <a:avLst/>
            </a:prstTxWarp>
          </a:bodyPr>
          <a:lstStyle>
            <a:lvl1pPr marL="342900" indent="-342900" algn="l" rtl="0" eaLnBrk="0" fontAlgn="base" hangingPunct="0">
              <a:spcBef>
                <a:spcPct val="20000"/>
              </a:spcBef>
              <a:spcAft>
                <a:spcPct val="0"/>
              </a:spcAft>
              <a:buClr>
                <a:schemeClr val="tx1">
                  <a:lumMod val="65000"/>
                  <a:lumOff val="35000"/>
                </a:schemeClr>
              </a:buClr>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spcBef>
                <a:spcPts val="0"/>
              </a:spcBef>
              <a:spcAft>
                <a:spcPts val="0"/>
              </a:spcAft>
              <a:buNone/>
            </a:pPr>
            <a:endParaRPr lang="en-US" sz="1000" dirty="0">
              <a:solidFill>
                <a:schemeClr val="bg2"/>
              </a:solidFill>
            </a:endParaRPr>
          </a:p>
        </p:txBody>
      </p:sp>
      <p:sp>
        <p:nvSpPr>
          <p:cNvPr id="144" name="Freeform 143">
            <a:extLst>
              <a:ext uri="{FF2B5EF4-FFF2-40B4-BE49-F238E27FC236}">
                <a16:creationId xmlns:a16="http://schemas.microsoft.com/office/drawing/2014/main" id="{A4B2CE00-AEE0-E15F-1347-7A902B0C2E5C}"/>
              </a:ext>
            </a:extLst>
          </p:cNvPr>
          <p:cNvSpPr/>
          <p:nvPr/>
        </p:nvSpPr>
        <p:spPr bwMode="auto">
          <a:xfrm>
            <a:off x="7494492" y="2536356"/>
            <a:ext cx="3814509" cy="1125416"/>
          </a:xfrm>
          <a:custGeom>
            <a:avLst/>
            <a:gdLst>
              <a:gd name="connsiteX0" fmla="*/ 0 w 3814509"/>
              <a:gd name="connsiteY0" fmla="*/ 0 h 1125416"/>
              <a:gd name="connsiteX1" fmla="*/ 1899139 w 3814509"/>
              <a:gd name="connsiteY1" fmla="*/ 827830 h 1125416"/>
              <a:gd name="connsiteX2" fmla="*/ 3814509 w 3814509"/>
              <a:gd name="connsiteY2" fmla="*/ 1125416 h 1125416"/>
            </a:gdLst>
            <a:ahLst/>
            <a:cxnLst>
              <a:cxn ang="0">
                <a:pos x="connsiteX0" y="connsiteY0"/>
              </a:cxn>
              <a:cxn ang="0">
                <a:pos x="connsiteX1" y="connsiteY1"/>
              </a:cxn>
              <a:cxn ang="0">
                <a:pos x="connsiteX2" y="connsiteY2"/>
              </a:cxn>
            </a:cxnLst>
            <a:rect l="l" t="t" r="r" b="b"/>
            <a:pathLst>
              <a:path w="3814509" h="1125416">
                <a:moveTo>
                  <a:pt x="0" y="0"/>
                </a:moveTo>
                <a:lnTo>
                  <a:pt x="1899139" y="827830"/>
                </a:lnTo>
                <a:lnTo>
                  <a:pt x="3814509" y="1125416"/>
                </a:lnTo>
              </a:path>
            </a:pathLst>
          </a:custGeom>
          <a:noFill/>
          <a:ln w="28575">
            <a:solidFill>
              <a:srgbClr val="92D050"/>
            </a:solidFill>
            <a:miter lim="800000"/>
            <a:headEnd/>
            <a:tailEnd/>
          </a:ln>
        </p:spPr>
        <p:txBody>
          <a:bodyPr rtlCol="0" anchor="ctr"/>
          <a:lstStyle/>
          <a:p>
            <a:pPr algn="ctr"/>
            <a:endParaRPr lang="en-US" dirty="0"/>
          </a:p>
        </p:txBody>
      </p:sp>
      <p:sp>
        <p:nvSpPr>
          <p:cNvPr id="143" name="Freeform 142">
            <a:extLst>
              <a:ext uri="{FF2B5EF4-FFF2-40B4-BE49-F238E27FC236}">
                <a16:creationId xmlns:a16="http://schemas.microsoft.com/office/drawing/2014/main" id="{F7BDCBFE-BB59-8E62-AECF-BF9BAEC7A597}"/>
              </a:ext>
            </a:extLst>
          </p:cNvPr>
          <p:cNvSpPr/>
          <p:nvPr/>
        </p:nvSpPr>
        <p:spPr bwMode="auto">
          <a:xfrm>
            <a:off x="7537777" y="2525535"/>
            <a:ext cx="3819920" cy="741259"/>
          </a:xfrm>
          <a:custGeom>
            <a:avLst/>
            <a:gdLst>
              <a:gd name="connsiteX0" fmla="*/ 0 w 3819920"/>
              <a:gd name="connsiteY0" fmla="*/ 0 h 741259"/>
              <a:gd name="connsiteX1" fmla="*/ 1899139 w 3819920"/>
              <a:gd name="connsiteY1" fmla="*/ 557297 h 741259"/>
              <a:gd name="connsiteX2" fmla="*/ 3819920 w 3819920"/>
              <a:gd name="connsiteY2" fmla="*/ 741259 h 741259"/>
            </a:gdLst>
            <a:ahLst/>
            <a:cxnLst>
              <a:cxn ang="0">
                <a:pos x="connsiteX0" y="connsiteY0"/>
              </a:cxn>
              <a:cxn ang="0">
                <a:pos x="connsiteX1" y="connsiteY1"/>
              </a:cxn>
              <a:cxn ang="0">
                <a:pos x="connsiteX2" y="connsiteY2"/>
              </a:cxn>
            </a:cxnLst>
            <a:rect l="l" t="t" r="r" b="b"/>
            <a:pathLst>
              <a:path w="3819920" h="741259">
                <a:moveTo>
                  <a:pt x="0" y="0"/>
                </a:moveTo>
                <a:lnTo>
                  <a:pt x="1899139" y="557297"/>
                </a:lnTo>
                <a:lnTo>
                  <a:pt x="3819920" y="741259"/>
                </a:lnTo>
              </a:path>
            </a:pathLst>
          </a:custGeom>
          <a:noFill/>
          <a:ln w="28575">
            <a:solidFill>
              <a:srgbClr val="00823B"/>
            </a:solidFill>
            <a:miter lim="800000"/>
            <a:headEnd/>
            <a:tailEnd/>
          </a:ln>
        </p:spPr>
        <p:txBody>
          <a:bodyPr rtlCol="0" anchor="ctr"/>
          <a:lstStyle/>
          <a:p>
            <a:pPr algn="ctr"/>
            <a:endParaRPr lang="en-US" dirty="0"/>
          </a:p>
        </p:txBody>
      </p:sp>
      <p:sp>
        <p:nvSpPr>
          <p:cNvPr id="142" name="Freeform 141">
            <a:extLst>
              <a:ext uri="{FF2B5EF4-FFF2-40B4-BE49-F238E27FC236}">
                <a16:creationId xmlns:a16="http://schemas.microsoft.com/office/drawing/2014/main" id="{532B4DF4-794B-E30F-0564-B6A254AF94F9}"/>
              </a:ext>
            </a:extLst>
          </p:cNvPr>
          <p:cNvSpPr/>
          <p:nvPr/>
        </p:nvSpPr>
        <p:spPr bwMode="auto">
          <a:xfrm>
            <a:off x="7429564" y="2525535"/>
            <a:ext cx="3846973" cy="925221"/>
          </a:xfrm>
          <a:custGeom>
            <a:avLst/>
            <a:gdLst>
              <a:gd name="connsiteX0" fmla="*/ 0 w 3846973"/>
              <a:gd name="connsiteY0" fmla="*/ 0 h 925221"/>
              <a:gd name="connsiteX1" fmla="*/ 1926192 w 3846973"/>
              <a:gd name="connsiteY1" fmla="*/ 589761 h 925221"/>
              <a:gd name="connsiteX2" fmla="*/ 3846973 w 3846973"/>
              <a:gd name="connsiteY2" fmla="*/ 925221 h 925221"/>
            </a:gdLst>
            <a:ahLst/>
            <a:cxnLst>
              <a:cxn ang="0">
                <a:pos x="connsiteX0" y="connsiteY0"/>
              </a:cxn>
              <a:cxn ang="0">
                <a:pos x="connsiteX1" y="connsiteY1"/>
              </a:cxn>
              <a:cxn ang="0">
                <a:pos x="connsiteX2" y="connsiteY2"/>
              </a:cxn>
            </a:cxnLst>
            <a:rect l="l" t="t" r="r" b="b"/>
            <a:pathLst>
              <a:path w="3846973" h="925221">
                <a:moveTo>
                  <a:pt x="0" y="0"/>
                </a:moveTo>
                <a:lnTo>
                  <a:pt x="1926192" y="589761"/>
                </a:lnTo>
                <a:lnTo>
                  <a:pt x="3846973" y="925221"/>
                </a:lnTo>
              </a:path>
            </a:pathLst>
          </a:custGeom>
          <a:noFill/>
          <a:ln w="28575">
            <a:solidFill>
              <a:srgbClr val="E1471D"/>
            </a:solidFill>
            <a:miter lim="800000"/>
            <a:headEnd/>
            <a:tailEnd/>
          </a:ln>
        </p:spPr>
        <p:txBody>
          <a:bodyPr rtlCol="0" anchor="ctr"/>
          <a:lstStyle/>
          <a:p>
            <a:pPr algn="ctr"/>
            <a:endParaRPr lang="en-US" dirty="0"/>
          </a:p>
        </p:txBody>
      </p:sp>
      <p:sp>
        <p:nvSpPr>
          <p:cNvPr id="19" name="Freeform 18">
            <a:extLst>
              <a:ext uri="{FF2B5EF4-FFF2-40B4-BE49-F238E27FC236}">
                <a16:creationId xmlns:a16="http://schemas.microsoft.com/office/drawing/2014/main" id="{67DD08D7-AD99-A098-0FC2-8BED498D8D4D}"/>
              </a:ext>
            </a:extLst>
          </p:cNvPr>
          <p:cNvSpPr/>
          <p:nvPr/>
        </p:nvSpPr>
        <p:spPr bwMode="auto">
          <a:xfrm>
            <a:off x="7401678" y="1930146"/>
            <a:ext cx="0" cy="2487168"/>
          </a:xfrm>
          <a:custGeom>
            <a:avLst/>
            <a:gdLst>
              <a:gd name="connsiteX0" fmla="*/ 0 w 3995928"/>
              <a:gd name="connsiteY0" fmla="*/ 2487168 h 2487168"/>
              <a:gd name="connsiteX1" fmla="*/ 0 w 3995928"/>
              <a:gd name="connsiteY1" fmla="*/ 0 h 2487168"/>
              <a:gd name="connsiteX2" fmla="*/ 3995928 w 3995928"/>
              <a:gd name="connsiteY2" fmla="*/ 0 h 2487168"/>
              <a:gd name="connsiteX0" fmla="*/ 0 w 0"/>
              <a:gd name="connsiteY0" fmla="*/ 2487168 h 2487168"/>
              <a:gd name="connsiteX1" fmla="*/ 0 w 0"/>
              <a:gd name="connsiteY1" fmla="*/ 0 h 2487168"/>
            </a:gdLst>
            <a:ahLst/>
            <a:cxnLst>
              <a:cxn ang="0">
                <a:pos x="connsiteX0" y="connsiteY0"/>
              </a:cxn>
              <a:cxn ang="0">
                <a:pos x="connsiteX1" y="connsiteY1"/>
              </a:cxn>
            </a:cxnLst>
            <a:rect l="l" t="t" r="r" b="b"/>
            <a:pathLst>
              <a:path h="2487168">
                <a:moveTo>
                  <a:pt x="0" y="2487168"/>
                </a:moveTo>
                <a:lnTo>
                  <a:pt x="0" y="0"/>
                </a:lnTo>
              </a:path>
            </a:pathLst>
          </a:custGeom>
          <a:noFill/>
          <a:ln w="28575">
            <a:solidFill>
              <a:schemeClr val="bg1"/>
            </a:solidFill>
            <a:miter lim="800000"/>
            <a:headEnd/>
            <a:tailEnd/>
          </a:ln>
        </p:spPr>
        <p:txBody>
          <a:bodyPr rtlCol="0" anchor="ctr"/>
          <a:lstStyle/>
          <a:p>
            <a:pPr algn="ctr"/>
            <a:endParaRPr lang="en-US" dirty="0"/>
          </a:p>
        </p:txBody>
      </p:sp>
      <p:grpSp>
        <p:nvGrpSpPr>
          <p:cNvPr id="24" name="Group 23">
            <a:extLst>
              <a:ext uri="{FF2B5EF4-FFF2-40B4-BE49-F238E27FC236}">
                <a16:creationId xmlns:a16="http://schemas.microsoft.com/office/drawing/2014/main" id="{2C17A1D7-DB61-6C3D-4F58-32919C165A97}"/>
              </a:ext>
            </a:extLst>
          </p:cNvPr>
          <p:cNvGrpSpPr/>
          <p:nvPr/>
        </p:nvGrpSpPr>
        <p:grpSpPr>
          <a:xfrm>
            <a:off x="9433244" y="3018761"/>
            <a:ext cx="88849" cy="820734"/>
            <a:chOff x="1403067" y="2809836"/>
            <a:chExt cx="88849" cy="249644"/>
          </a:xfrm>
        </p:grpSpPr>
        <p:cxnSp>
          <p:nvCxnSpPr>
            <p:cNvPr id="135" name="Straight Connector 134">
              <a:extLst>
                <a:ext uri="{FF2B5EF4-FFF2-40B4-BE49-F238E27FC236}">
                  <a16:creationId xmlns:a16="http://schemas.microsoft.com/office/drawing/2014/main" id="{91B7D7CB-3B2C-BA9D-65B6-790F7EF57CF7}"/>
                </a:ext>
              </a:extLst>
            </p:cNvPr>
            <p:cNvCxnSpPr/>
            <p:nvPr/>
          </p:nvCxnSpPr>
          <p:spPr bwMode="auto">
            <a:xfrm>
              <a:off x="1403067" y="2809836"/>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CC54CC5-64C8-2BE3-1FA9-87C7B7239A83}"/>
                </a:ext>
              </a:extLst>
            </p:cNvPr>
            <p:cNvCxnSpPr/>
            <p:nvPr/>
          </p:nvCxnSpPr>
          <p:spPr bwMode="auto">
            <a:xfrm>
              <a:off x="1403067" y="3057872"/>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DA00726-D861-0D81-6F60-555D3F502C26}"/>
                </a:ext>
              </a:extLst>
            </p:cNvPr>
            <p:cNvCxnSpPr>
              <a:cxnSpLocks/>
            </p:cNvCxnSpPr>
            <p:nvPr/>
          </p:nvCxnSpPr>
          <p:spPr bwMode="auto">
            <a:xfrm>
              <a:off x="1445641" y="2811445"/>
              <a:ext cx="0" cy="248035"/>
            </a:xfrm>
            <a:prstGeom prst="line">
              <a:avLst/>
            </a:prstGeom>
            <a:noFill/>
            <a:ln w="28575" cap="flat" cmpd="sng" algn="ctr">
              <a:solidFill>
                <a:srgbClr val="015873"/>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582F5F53-1A48-6897-97DC-51BD4BF36054}"/>
              </a:ext>
            </a:extLst>
          </p:cNvPr>
          <p:cNvGrpSpPr/>
          <p:nvPr/>
        </p:nvGrpSpPr>
        <p:grpSpPr>
          <a:xfrm>
            <a:off x="7307527" y="1933932"/>
            <a:ext cx="91440" cy="2414017"/>
            <a:chOff x="7138753" y="1768578"/>
            <a:chExt cx="91440" cy="1938148"/>
          </a:xfrm>
        </p:grpSpPr>
        <p:cxnSp>
          <p:nvCxnSpPr>
            <p:cNvPr id="129" name="Straight Connector 128">
              <a:extLst>
                <a:ext uri="{FF2B5EF4-FFF2-40B4-BE49-F238E27FC236}">
                  <a16:creationId xmlns:a16="http://schemas.microsoft.com/office/drawing/2014/main" id="{7776E2E4-CD41-9B28-923F-E1F189DA690D}"/>
                </a:ext>
              </a:extLst>
            </p:cNvPr>
            <p:cNvCxnSpPr>
              <a:cxnSpLocks/>
            </p:cNvCxnSpPr>
            <p:nvPr/>
          </p:nvCxnSpPr>
          <p:spPr bwMode="auto">
            <a:xfrm>
              <a:off x="7138753" y="176857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4FC7593-4509-7947-3370-B5DD51C0B794}"/>
                </a:ext>
              </a:extLst>
            </p:cNvPr>
            <p:cNvCxnSpPr>
              <a:cxnSpLocks/>
            </p:cNvCxnSpPr>
            <p:nvPr/>
          </p:nvCxnSpPr>
          <p:spPr bwMode="auto">
            <a:xfrm>
              <a:off x="7138753" y="225311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AA3512B-1AAD-50F4-7093-F385E425BBE6}"/>
                </a:ext>
              </a:extLst>
            </p:cNvPr>
            <p:cNvCxnSpPr>
              <a:cxnSpLocks/>
            </p:cNvCxnSpPr>
            <p:nvPr/>
          </p:nvCxnSpPr>
          <p:spPr bwMode="auto">
            <a:xfrm>
              <a:off x="7138753" y="27376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D80C20B-4BFB-C973-4096-BADDDE3BAD69}"/>
                </a:ext>
              </a:extLst>
            </p:cNvPr>
            <p:cNvCxnSpPr>
              <a:cxnSpLocks/>
            </p:cNvCxnSpPr>
            <p:nvPr/>
          </p:nvCxnSpPr>
          <p:spPr bwMode="auto">
            <a:xfrm>
              <a:off x="7138753" y="322218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0D53F3C-B048-0494-420E-D4BE2F26CB63}"/>
                </a:ext>
              </a:extLst>
            </p:cNvPr>
            <p:cNvCxnSpPr>
              <a:cxnSpLocks/>
            </p:cNvCxnSpPr>
            <p:nvPr/>
          </p:nvCxnSpPr>
          <p:spPr bwMode="auto">
            <a:xfrm>
              <a:off x="7138753" y="3706726"/>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9DB531BF-6713-D78A-E289-7A9363E04005}"/>
              </a:ext>
            </a:extLst>
          </p:cNvPr>
          <p:cNvGrpSpPr/>
          <p:nvPr/>
        </p:nvGrpSpPr>
        <p:grpSpPr>
          <a:xfrm>
            <a:off x="6868464" y="1766329"/>
            <a:ext cx="506870" cy="2754555"/>
            <a:chOff x="6434174" y="2140903"/>
            <a:chExt cx="506870" cy="2754555"/>
          </a:xfrm>
        </p:grpSpPr>
        <p:sp>
          <p:nvSpPr>
            <p:cNvPr id="123" name="TextBox 122">
              <a:extLst>
                <a:ext uri="{FF2B5EF4-FFF2-40B4-BE49-F238E27FC236}">
                  <a16:creationId xmlns:a16="http://schemas.microsoft.com/office/drawing/2014/main" id="{2E77B388-EB36-281F-3816-B83FCFE6362A}"/>
                </a:ext>
              </a:extLst>
            </p:cNvPr>
            <p:cNvSpPr txBox="1"/>
            <p:nvPr/>
          </p:nvSpPr>
          <p:spPr bwMode="auto">
            <a:xfrm>
              <a:off x="6496691" y="214090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125" name="TextBox 124">
              <a:extLst>
                <a:ext uri="{FF2B5EF4-FFF2-40B4-BE49-F238E27FC236}">
                  <a16:creationId xmlns:a16="http://schemas.microsoft.com/office/drawing/2014/main" id="{158D24BC-D5C2-91ED-B482-DF845C94048F}"/>
                </a:ext>
              </a:extLst>
            </p:cNvPr>
            <p:cNvSpPr txBox="1"/>
            <p:nvPr/>
          </p:nvSpPr>
          <p:spPr bwMode="auto">
            <a:xfrm>
              <a:off x="6496691" y="274490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sp>
          <p:nvSpPr>
            <p:cNvPr id="126" name="TextBox 125">
              <a:extLst>
                <a:ext uri="{FF2B5EF4-FFF2-40B4-BE49-F238E27FC236}">
                  <a16:creationId xmlns:a16="http://schemas.microsoft.com/office/drawing/2014/main" id="{754CD2C6-DCC9-405F-5695-53A1E68912A5}"/>
                </a:ext>
              </a:extLst>
            </p:cNvPr>
            <p:cNvSpPr txBox="1"/>
            <p:nvPr/>
          </p:nvSpPr>
          <p:spPr bwMode="auto">
            <a:xfrm>
              <a:off x="6434174" y="334890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127" name="TextBox 126">
              <a:extLst>
                <a:ext uri="{FF2B5EF4-FFF2-40B4-BE49-F238E27FC236}">
                  <a16:creationId xmlns:a16="http://schemas.microsoft.com/office/drawing/2014/main" id="{71465C5E-A8CA-D7FE-F82F-A6FA23D9214B}"/>
                </a:ext>
              </a:extLst>
            </p:cNvPr>
            <p:cNvSpPr txBox="1"/>
            <p:nvPr/>
          </p:nvSpPr>
          <p:spPr bwMode="auto">
            <a:xfrm>
              <a:off x="6434174" y="3952903"/>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128" name="TextBox 127">
              <a:extLst>
                <a:ext uri="{FF2B5EF4-FFF2-40B4-BE49-F238E27FC236}">
                  <a16:creationId xmlns:a16="http://schemas.microsoft.com/office/drawing/2014/main" id="{9B4A5E48-BB80-D233-583E-D87556583E7B}"/>
                </a:ext>
              </a:extLst>
            </p:cNvPr>
            <p:cNvSpPr txBox="1"/>
            <p:nvPr/>
          </p:nvSpPr>
          <p:spPr bwMode="auto">
            <a:xfrm>
              <a:off x="6434174" y="4556904"/>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grpSp>
      <p:sp>
        <p:nvSpPr>
          <p:cNvPr id="28" name="TextBox 27">
            <a:extLst>
              <a:ext uri="{FF2B5EF4-FFF2-40B4-BE49-F238E27FC236}">
                <a16:creationId xmlns:a16="http://schemas.microsoft.com/office/drawing/2014/main" id="{F0B3B0DD-0F7F-19A7-47EB-C32AD68121AB}"/>
              </a:ext>
            </a:extLst>
          </p:cNvPr>
          <p:cNvSpPr txBox="1"/>
          <p:nvPr/>
        </p:nvSpPr>
        <p:spPr>
          <a:xfrm rot="16200000">
            <a:off x="5319282" y="2977416"/>
            <a:ext cx="2797216" cy="338554"/>
          </a:xfrm>
          <a:prstGeom prst="rect">
            <a:avLst/>
          </a:prstGeom>
          <a:noFill/>
        </p:spPr>
        <p:txBody>
          <a:bodyPr wrap="square" rtlCol="0">
            <a:spAutoFit/>
          </a:bodyPr>
          <a:lstStyle/>
          <a:p>
            <a:pPr algn="ctr" defTabSz="914377">
              <a:defRPr/>
            </a:pPr>
            <a:r>
              <a:rPr lang="en-US" sz="1600" b="1" kern="0" dirty="0">
                <a:solidFill>
                  <a:prstClr val="black"/>
                </a:solidFill>
              </a:rPr>
              <a:t>Median (IQR)</a:t>
            </a:r>
          </a:p>
        </p:txBody>
      </p:sp>
      <p:grpSp>
        <p:nvGrpSpPr>
          <p:cNvPr id="30" name="Group 29">
            <a:extLst>
              <a:ext uri="{FF2B5EF4-FFF2-40B4-BE49-F238E27FC236}">
                <a16:creationId xmlns:a16="http://schemas.microsoft.com/office/drawing/2014/main" id="{C85CC31C-D0FA-2337-3AC0-CFC05E500C5E}"/>
              </a:ext>
            </a:extLst>
          </p:cNvPr>
          <p:cNvGrpSpPr/>
          <p:nvPr/>
        </p:nvGrpSpPr>
        <p:grpSpPr>
          <a:xfrm>
            <a:off x="7204442" y="4448436"/>
            <a:ext cx="4257611" cy="369332"/>
            <a:chOff x="7035668" y="4283082"/>
            <a:chExt cx="4257611" cy="369332"/>
          </a:xfrm>
        </p:grpSpPr>
        <p:sp>
          <p:nvSpPr>
            <p:cNvPr id="120" name="TextBox 119">
              <a:extLst>
                <a:ext uri="{FF2B5EF4-FFF2-40B4-BE49-F238E27FC236}">
                  <a16:creationId xmlns:a16="http://schemas.microsoft.com/office/drawing/2014/main" id="{633491D5-5287-29CB-D76F-4793829331DB}"/>
                </a:ext>
              </a:extLst>
            </p:cNvPr>
            <p:cNvSpPr txBox="1"/>
            <p:nvPr/>
          </p:nvSpPr>
          <p:spPr bwMode="auto">
            <a:xfrm>
              <a:off x="8949511" y="42830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21" name="TextBox 120">
              <a:extLst>
                <a:ext uri="{FF2B5EF4-FFF2-40B4-BE49-F238E27FC236}">
                  <a16:creationId xmlns:a16="http://schemas.microsoft.com/office/drawing/2014/main" id="{0C607719-3BC6-C21C-2F83-10A1331B6D2B}"/>
                </a:ext>
              </a:extLst>
            </p:cNvPr>
            <p:cNvSpPr txBox="1"/>
            <p:nvPr/>
          </p:nvSpPr>
          <p:spPr bwMode="auto">
            <a:xfrm>
              <a:off x="7035668" y="4283082"/>
              <a:ext cx="407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BL</a:t>
              </a:r>
            </a:p>
          </p:txBody>
        </p:sp>
        <p:sp>
          <p:nvSpPr>
            <p:cNvPr id="122" name="TextBox 121">
              <a:extLst>
                <a:ext uri="{FF2B5EF4-FFF2-40B4-BE49-F238E27FC236}">
                  <a16:creationId xmlns:a16="http://schemas.microsoft.com/office/drawing/2014/main" id="{CEC629D2-B606-0ADA-DE2A-63BF7CD87456}"/>
                </a:ext>
              </a:extLst>
            </p:cNvPr>
            <p:cNvSpPr txBox="1"/>
            <p:nvPr/>
          </p:nvSpPr>
          <p:spPr bwMode="auto">
            <a:xfrm>
              <a:off x="10874575" y="42830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grpSp>
      <p:sp>
        <p:nvSpPr>
          <p:cNvPr id="31" name="TextBox 30">
            <a:extLst>
              <a:ext uri="{FF2B5EF4-FFF2-40B4-BE49-F238E27FC236}">
                <a16:creationId xmlns:a16="http://schemas.microsoft.com/office/drawing/2014/main" id="{CB58643F-1E26-B97C-E35B-A1F4B28B500F}"/>
              </a:ext>
            </a:extLst>
          </p:cNvPr>
          <p:cNvSpPr txBox="1"/>
          <p:nvPr/>
        </p:nvSpPr>
        <p:spPr bwMode="auto">
          <a:xfrm>
            <a:off x="9073330" y="4806292"/>
            <a:ext cx="505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Wk</a:t>
            </a:r>
          </a:p>
        </p:txBody>
      </p:sp>
      <p:sp>
        <p:nvSpPr>
          <p:cNvPr id="33" name="TextBox 32">
            <a:extLst>
              <a:ext uri="{FF2B5EF4-FFF2-40B4-BE49-F238E27FC236}">
                <a16:creationId xmlns:a16="http://schemas.microsoft.com/office/drawing/2014/main" id="{C64F86C6-D7C6-DB5E-91E1-700469B70426}"/>
              </a:ext>
            </a:extLst>
          </p:cNvPr>
          <p:cNvSpPr txBox="1"/>
          <p:nvPr/>
        </p:nvSpPr>
        <p:spPr>
          <a:xfrm>
            <a:off x="7390469" y="1486850"/>
            <a:ext cx="3995928" cy="369332"/>
          </a:xfrm>
          <a:prstGeom prst="rect">
            <a:avLst/>
          </a:prstGeom>
          <a:noFill/>
        </p:spPr>
        <p:txBody>
          <a:bodyPr wrap="square" rtlCol="0">
            <a:spAutoFit/>
          </a:bodyPr>
          <a:lstStyle/>
          <a:p>
            <a:pPr algn="ctr"/>
            <a:r>
              <a:rPr lang="en-US" b="1" dirty="0">
                <a:solidFill>
                  <a:schemeClr val="bg1"/>
                </a:solidFill>
              </a:rPr>
              <a:t>Change From Baseline</a:t>
            </a:r>
          </a:p>
        </p:txBody>
      </p:sp>
      <p:grpSp>
        <p:nvGrpSpPr>
          <p:cNvPr id="34" name="Group 33">
            <a:extLst>
              <a:ext uri="{FF2B5EF4-FFF2-40B4-BE49-F238E27FC236}">
                <a16:creationId xmlns:a16="http://schemas.microsoft.com/office/drawing/2014/main" id="{9BD519E4-6D7C-0838-C31D-5C56DC9D5109}"/>
              </a:ext>
            </a:extLst>
          </p:cNvPr>
          <p:cNvGrpSpPr/>
          <p:nvPr/>
        </p:nvGrpSpPr>
        <p:grpSpPr>
          <a:xfrm>
            <a:off x="7570085" y="3190669"/>
            <a:ext cx="2032658" cy="1169551"/>
            <a:chOff x="7940390" y="3259535"/>
            <a:chExt cx="2032658" cy="1169551"/>
          </a:xfrm>
        </p:grpSpPr>
        <p:sp>
          <p:nvSpPr>
            <p:cNvPr id="105" name="TextBox 104">
              <a:extLst>
                <a:ext uri="{FF2B5EF4-FFF2-40B4-BE49-F238E27FC236}">
                  <a16:creationId xmlns:a16="http://schemas.microsoft.com/office/drawing/2014/main" id="{F8339D5C-26EA-65B8-6C6A-2D4D61739DD8}"/>
                </a:ext>
              </a:extLst>
            </p:cNvPr>
            <p:cNvSpPr txBox="1"/>
            <p:nvPr/>
          </p:nvSpPr>
          <p:spPr bwMode="auto">
            <a:xfrm>
              <a:off x="8277519" y="3259535"/>
              <a:ext cx="169552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400" b="0" dirty="0">
                  <a:solidFill>
                    <a:schemeClr val="bg1"/>
                  </a:solidFill>
                  <a:latin typeface="Calibri" panose="020F0502020204030204" pitchFamily="34" charset="0"/>
                </a:rPr>
                <a:t>SEMA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SEMA + FIR</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SEMA + CILO 30 mg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SEMA + CILO 100 mg</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SEMA + FIR + CILO</a:t>
              </a:r>
            </a:p>
          </p:txBody>
        </p:sp>
        <p:grpSp>
          <p:nvGrpSpPr>
            <p:cNvPr id="106" name="Group 105">
              <a:extLst>
                <a:ext uri="{FF2B5EF4-FFF2-40B4-BE49-F238E27FC236}">
                  <a16:creationId xmlns:a16="http://schemas.microsoft.com/office/drawing/2014/main" id="{BC5B203C-166F-9176-4781-D9760CD8521A}"/>
                </a:ext>
              </a:extLst>
            </p:cNvPr>
            <p:cNvGrpSpPr/>
            <p:nvPr/>
          </p:nvGrpSpPr>
          <p:grpSpPr>
            <a:xfrm>
              <a:off x="7940390" y="3570658"/>
              <a:ext cx="373341" cy="122021"/>
              <a:chOff x="7414275" y="2901002"/>
              <a:chExt cx="373341" cy="122021"/>
            </a:xfrm>
          </p:grpSpPr>
          <p:cxnSp>
            <p:nvCxnSpPr>
              <p:cNvPr id="118" name="Straight Connector 117">
                <a:extLst>
                  <a:ext uri="{FF2B5EF4-FFF2-40B4-BE49-F238E27FC236}">
                    <a16:creationId xmlns:a16="http://schemas.microsoft.com/office/drawing/2014/main" id="{39B371F6-896D-8D1D-68B6-21215D76F6C7}"/>
                  </a:ext>
                </a:extLst>
              </p:cNvPr>
              <p:cNvCxnSpPr>
                <a:cxnSpLocks/>
              </p:cNvCxnSpPr>
              <p:nvPr/>
            </p:nvCxnSpPr>
            <p:spPr bwMode="auto">
              <a:xfrm>
                <a:off x="7414275" y="2960036"/>
                <a:ext cx="373341" cy="0"/>
              </a:xfrm>
              <a:prstGeom prst="line">
                <a:avLst/>
              </a:prstGeom>
              <a:noFill/>
              <a:ln w="28575" cap="flat" cmpd="sng" algn="ctr">
                <a:solidFill>
                  <a:srgbClr val="E1471D"/>
                </a:solidFill>
                <a:prstDash val="solid"/>
                <a:round/>
                <a:headEnd type="none" w="med" len="med"/>
                <a:tailEnd type="none" w="med" len="med"/>
              </a:ln>
              <a:effectLst/>
            </p:spPr>
          </p:cxnSp>
          <p:sp>
            <p:nvSpPr>
              <p:cNvPr id="119" name="Oval 118">
                <a:extLst>
                  <a:ext uri="{FF2B5EF4-FFF2-40B4-BE49-F238E27FC236}">
                    <a16:creationId xmlns:a16="http://schemas.microsoft.com/office/drawing/2014/main" id="{85ED1687-CBBB-BEC6-DCA6-E74910D711E7}"/>
                  </a:ext>
                </a:extLst>
              </p:cNvPr>
              <p:cNvSpPr/>
              <p:nvPr/>
            </p:nvSpPr>
            <p:spPr bwMode="auto">
              <a:xfrm>
                <a:off x="7543726" y="2901002"/>
                <a:ext cx="122021" cy="122021"/>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7" name="Group 106">
              <a:extLst>
                <a:ext uri="{FF2B5EF4-FFF2-40B4-BE49-F238E27FC236}">
                  <a16:creationId xmlns:a16="http://schemas.microsoft.com/office/drawing/2014/main" id="{0F63CEB4-D09D-EB41-94EF-5691035A8859}"/>
                </a:ext>
              </a:extLst>
            </p:cNvPr>
            <p:cNvGrpSpPr/>
            <p:nvPr/>
          </p:nvGrpSpPr>
          <p:grpSpPr>
            <a:xfrm>
              <a:off x="7940390" y="3356919"/>
              <a:ext cx="373341" cy="122021"/>
              <a:chOff x="7414275" y="2901002"/>
              <a:chExt cx="373341" cy="122021"/>
            </a:xfrm>
          </p:grpSpPr>
          <p:cxnSp>
            <p:nvCxnSpPr>
              <p:cNvPr id="116" name="Straight Connector 115">
                <a:extLst>
                  <a:ext uri="{FF2B5EF4-FFF2-40B4-BE49-F238E27FC236}">
                    <a16:creationId xmlns:a16="http://schemas.microsoft.com/office/drawing/2014/main" id="{B6CBD01A-D7FD-DB9B-1D0B-DF989725452F}"/>
                  </a:ext>
                </a:extLst>
              </p:cNvPr>
              <p:cNvCxnSpPr>
                <a:cxnSpLocks/>
              </p:cNvCxnSpPr>
              <p:nvPr/>
            </p:nvCxnSpPr>
            <p:spPr bwMode="auto">
              <a:xfrm>
                <a:off x="7414275" y="2960036"/>
                <a:ext cx="373341" cy="0"/>
              </a:xfrm>
              <a:prstGeom prst="line">
                <a:avLst/>
              </a:prstGeom>
              <a:noFill/>
              <a:ln w="28575" cap="flat" cmpd="sng" algn="ctr">
                <a:solidFill>
                  <a:srgbClr val="015873"/>
                </a:solidFill>
                <a:prstDash val="solid"/>
                <a:round/>
                <a:headEnd type="none" w="med" len="med"/>
                <a:tailEnd type="none" w="med" len="med"/>
              </a:ln>
              <a:effectLst/>
            </p:spPr>
          </p:cxnSp>
          <p:sp>
            <p:nvSpPr>
              <p:cNvPr id="117" name="Oval 116">
                <a:extLst>
                  <a:ext uri="{FF2B5EF4-FFF2-40B4-BE49-F238E27FC236}">
                    <a16:creationId xmlns:a16="http://schemas.microsoft.com/office/drawing/2014/main" id="{ADCF48CC-BFF2-093C-1B1C-53A1D369ABB4}"/>
                  </a:ext>
                </a:extLst>
              </p:cNvPr>
              <p:cNvSpPr/>
              <p:nvPr/>
            </p:nvSpPr>
            <p:spPr bwMode="auto">
              <a:xfrm>
                <a:off x="7543726" y="2901002"/>
                <a:ext cx="122021" cy="1220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154B3CD7-2E1F-8999-5517-3DCB678C8CF0}"/>
                </a:ext>
              </a:extLst>
            </p:cNvPr>
            <p:cNvGrpSpPr/>
            <p:nvPr/>
          </p:nvGrpSpPr>
          <p:grpSpPr>
            <a:xfrm>
              <a:off x="7940390" y="3784397"/>
              <a:ext cx="373341" cy="122021"/>
              <a:chOff x="7414275" y="2901002"/>
              <a:chExt cx="373341" cy="122021"/>
            </a:xfrm>
          </p:grpSpPr>
          <p:cxnSp>
            <p:nvCxnSpPr>
              <p:cNvPr id="114" name="Straight Connector 113">
                <a:extLst>
                  <a:ext uri="{FF2B5EF4-FFF2-40B4-BE49-F238E27FC236}">
                    <a16:creationId xmlns:a16="http://schemas.microsoft.com/office/drawing/2014/main" id="{4E0A93A6-FB7C-1A6C-8E12-AA600819712C}"/>
                  </a:ext>
                </a:extLst>
              </p:cNvPr>
              <p:cNvCxnSpPr>
                <a:cxnSpLocks/>
              </p:cNvCxnSpPr>
              <p:nvPr/>
            </p:nvCxnSpPr>
            <p:spPr bwMode="auto">
              <a:xfrm>
                <a:off x="7414275" y="2960036"/>
                <a:ext cx="373341" cy="0"/>
              </a:xfrm>
              <a:prstGeom prst="line">
                <a:avLst/>
              </a:prstGeom>
              <a:noFill/>
              <a:ln w="28575" cap="flat" cmpd="sng" algn="ctr">
                <a:solidFill>
                  <a:srgbClr val="92D050"/>
                </a:solidFill>
                <a:prstDash val="solid"/>
                <a:round/>
                <a:headEnd type="none" w="med" len="med"/>
                <a:tailEnd type="none" w="med" len="med"/>
              </a:ln>
              <a:effectLst/>
            </p:spPr>
          </p:cxnSp>
          <p:sp>
            <p:nvSpPr>
              <p:cNvPr id="115" name="Oval 114">
                <a:extLst>
                  <a:ext uri="{FF2B5EF4-FFF2-40B4-BE49-F238E27FC236}">
                    <a16:creationId xmlns:a16="http://schemas.microsoft.com/office/drawing/2014/main" id="{5AAF3280-D9F9-0897-063C-0BAECC6DD8EE}"/>
                  </a:ext>
                </a:extLst>
              </p:cNvPr>
              <p:cNvSpPr/>
              <p:nvPr/>
            </p:nvSpPr>
            <p:spPr bwMode="auto">
              <a:xfrm>
                <a:off x="7543726" y="2901002"/>
                <a:ext cx="122021" cy="122021"/>
              </a:xfrm>
              <a:prstGeom prst="ellipse">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E886CFA6-9E52-634A-FBBE-37594AAA8C33}"/>
                </a:ext>
              </a:extLst>
            </p:cNvPr>
            <p:cNvGrpSpPr/>
            <p:nvPr/>
          </p:nvGrpSpPr>
          <p:grpSpPr>
            <a:xfrm>
              <a:off x="7940390" y="3998136"/>
              <a:ext cx="373341" cy="122021"/>
              <a:chOff x="7414275" y="2901002"/>
              <a:chExt cx="373341" cy="122021"/>
            </a:xfrm>
          </p:grpSpPr>
          <p:cxnSp>
            <p:nvCxnSpPr>
              <p:cNvPr id="112" name="Straight Connector 111">
                <a:extLst>
                  <a:ext uri="{FF2B5EF4-FFF2-40B4-BE49-F238E27FC236}">
                    <a16:creationId xmlns:a16="http://schemas.microsoft.com/office/drawing/2014/main" id="{C7F0F12E-18F9-EE44-3779-A994E76110BB}"/>
                  </a:ext>
                </a:extLst>
              </p:cNvPr>
              <p:cNvCxnSpPr>
                <a:cxnSpLocks/>
              </p:cNvCxnSpPr>
              <p:nvPr/>
            </p:nvCxnSpPr>
            <p:spPr bwMode="auto">
              <a:xfrm>
                <a:off x="7414275" y="2960036"/>
                <a:ext cx="373341" cy="0"/>
              </a:xfrm>
              <a:prstGeom prst="line">
                <a:avLst/>
              </a:prstGeom>
              <a:noFill/>
              <a:ln w="28575" cap="flat" cmpd="sng" algn="ctr">
                <a:solidFill>
                  <a:srgbClr val="00823B"/>
                </a:solidFill>
                <a:prstDash val="solid"/>
                <a:round/>
                <a:headEnd type="none" w="med" len="med"/>
                <a:tailEnd type="none" w="med" len="med"/>
              </a:ln>
              <a:effectLst/>
            </p:spPr>
          </p:cxnSp>
          <p:sp>
            <p:nvSpPr>
              <p:cNvPr id="113" name="Oval 112">
                <a:extLst>
                  <a:ext uri="{FF2B5EF4-FFF2-40B4-BE49-F238E27FC236}">
                    <a16:creationId xmlns:a16="http://schemas.microsoft.com/office/drawing/2014/main" id="{C689FC27-CD02-74D4-E897-FE3F06678CFB}"/>
                  </a:ext>
                </a:extLst>
              </p:cNvPr>
              <p:cNvSpPr/>
              <p:nvPr/>
            </p:nvSpPr>
            <p:spPr bwMode="auto">
              <a:xfrm>
                <a:off x="7543726" y="2901002"/>
                <a:ext cx="122021" cy="122021"/>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10" name="Straight Connector 109">
              <a:extLst>
                <a:ext uri="{FF2B5EF4-FFF2-40B4-BE49-F238E27FC236}">
                  <a16:creationId xmlns:a16="http://schemas.microsoft.com/office/drawing/2014/main" id="{B4DBF20A-DD1B-90DB-0296-A754A1A9057D}"/>
                </a:ext>
              </a:extLst>
            </p:cNvPr>
            <p:cNvCxnSpPr>
              <a:cxnSpLocks/>
            </p:cNvCxnSpPr>
            <p:nvPr/>
          </p:nvCxnSpPr>
          <p:spPr bwMode="auto">
            <a:xfrm>
              <a:off x="7940390" y="4270908"/>
              <a:ext cx="373341" cy="0"/>
            </a:xfrm>
            <a:prstGeom prst="line">
              <a:avLst/>
            </a:prstGeom>
            <a:noFill/>
            <a:ln w="28575" cap="flat" cmpd="sng" algn="ctr">
              <a:solidFill>
                <a:srgbClr val="015873"/>
              </a:solidFill>
              <a:prstDash val="sysDot"/>
              <a:round/>
              <a:headEnd type="none" w="med" len="med"/>
              <a:tailEnd type="none" w="med" len="med"/>
            </a:ln>
            <a:effectLst/>
          </p:spPr>
        </p:cxnSp>
        <p:sp>
          <p:nvSpPr>
            <p:cNvPr id="111" name="Oval 110">
              <a:extLst>
                <a:ext uri="{FF2B5EF4-FFF2-40B4-BE49-F238E27FC236}">
                  <a16:creationId xmlns:a16="http://schemas.microsoft.com/office/drawing/2014/main" id="{ED939384-A8C5-6A87-A33C-4B0565EA0EEA}"/>
                </a:ext>
              </a:extLst>
            </p:cNvPr>
            <p:cNvSpPr/>
            <p:nvPr/>
          </p:nvSpPr>
          <p:spPr bwMode="auto">
            <a:xfrm>
              <a:off x="8076768" y="4211874"/>
              <a:ext cx="100584" cy="100584"/>
            </a:xfrm>
            <a:prstGeom prst="ellipse">
              <a:avLst/>
            </a:prstGeom>
            <a:solidFill>
              <a:schemeClr val="tx1"/>
            </a:solidFill>
            <a:ln w="28575">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8" name="Oval 37">
            <a:extLst>
              <a:ext uri="{FF2B5EF4-FFF2-40B4-BE49-F238E27FC236}">
                <a16:creationId xmlns:a16="http://schemas.microsoft.com/office/drawing/2014/main" id="{3AD60C94-37D9-269D-10D7-05C19D612554}"/>
              </a:ext>
            </a:extLst>
          </p:cNvPr>
          <p:cNvSpPr/>
          <p:nvPr/>
        </p:nvSpPr>
        <p:spPr bwMode="auto">
          <a:xfrm>
            <a:off x="9427376" y="3492139"/>
            <a:ext cx="100584" cy="100584"/>
          </a:xfrm>
          <a:prstGeom prst="ellipse">
            <a:avLst/>
          </a:prstGeom>
          <a:solidFill>
            <a:schemeClr val="tx1"/>
          </a:solidFill>
          <a:ln w="28575">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0" name="Group 49">
            <a:extLst>
              <a:ext uri="{FF2B5EF4-FFF2-40B4-BE49-F238E27FC236}">
                <a16:creationId xmlns:a16="http://schemas.microsoft.com/office/drawing/2014/main" id="{32B33DE2-8BB5-2DE5-DE34-A96611A59804}"/>
              </a:ext>
            </a:extLst>
          </p:cNvPr>
          <p:cNvGrpSpPr/>
          <p:nvPr/>
        </p:nvGrpSpPr>
        <p:grpSpPr>
          <a:xfrm>
            <a:off x="9378140" y="2655807"/>
            <a:ext cx="88849" cy="1006909"/>
            <a:chOff x="1403067" y="2809836"/>
            <a:chExt cx="88849" cy="248920"/>
          </a:xfrm>
        </p:grpSpPr>
        <p:cxnSp>
          <p:nvCxnSpPr>
            <p:cNvPr id="102" name="Straight Connector 101">
              <a:extLst>
                <a:ext uri="{FF2B5EF4-FFF2-40B4-BE49-F238E27FC236}">
                  <a16:creationId xmlns:a16="http://schemas.microsoft.com/office/drawing/2014/main" id="{D2DE71BF-CC44-9F1A-67BA-31C0D5317D7A}"/>
                </a:ext>
              </a:extLst>
            </p:cNvPr>
            <p:cNvCxnSpPr/>
            <p:nvPr/>
          </p:nvCxnSpPr>
          <p:spPr bwMode="auto">
            <a:xfrm>
              <a:off x="1403067" y="2809836"/>
              <a:ext cx="88849" cy="0"/>
            </a:xfrm>
            <a:prstGeom prst="line">
              <a:avLst/>
            </a:prstGeom>
            <a:noFill/>
            <a:ln w="28575" cap="flat" cmpd="sng" algn="ctr">
              <a:solidFill>
                <a:srgbClr val="00823B"/>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EA29DEA-2BFE-4638-648B-FD210074E027}"/>
                </a:ext>
              </a:extLst>
            </p:cNvPr>
            <p:cNvCxnSpPr/>
            <p:nvPr/>
          </p:nvCxnSpPr>
          <p:spPr bwMode="auto">
            <a:xfrm>
              <a:off x="1403067" y="3057872"/>
              <a:ext cx="88849" cy="0"/>
            </a:xfrm>
            <a:prstGeom prst="line">
              <a:avLst/>
            </a:prstGeom>
            <a:noFill/>
            <a:ln w="28575" cap="flat" cmpd="sng" algn="ctr">
              <a:solidFill>
                <a:srgbClr val="00823B"/>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AA2E5CC-B6A0-8535-73F3-42A96924C5E2}"/>
                </a:ext>
              </a:extLst>
            </p:cNvPr>
            <p:cNvCxnSpPr>
              <a:cxnSpLocks/>
            </p:cNvCxnSpPr>
            <p:nvPr/>
          </p:nvCxnSpPr>
          <p:spPr bwMode="auto">
            <a:xfrm>
              <a:off x="1445641" y="2810721"/>
              <a:ext cx="0" cy="248035"/>
            </a:xfrm>
            <a:prstGeom prst="line">
              <a:avLst/>
            </a:prstGeom>
            <a:noFill/>
            <a:ln w="28575" cap="flat" cmpd="sng" algn="ctr">
              <a:solidFill>
                <a:srgbClr val="00823B"/>
              </a:solidFill>
              <a:prstDash val="solid"/>
              <a:round/>
              <a:headEnd type="none" w="med" len="med"/>
              <a:tailEnd type="none" w="med" len="med"/>
            </a:ln>
            <a:effectLst/>
          </p:spPr>
        </p:cxnSp>
      </p:grpSp>
      <p:sp>
        <p:nvSpPr>
          <p:cNvPr id="54" name="Oval 53">
            <a:extLst>
              <a:ext uri="{FF2B5EF4-FFF2-40B4-BE49-F238E27FC236}">
                <a16:creationId xmlns:a16="http://schemas.microsoft.com/office/drawing/2014/main" id="{35D602C1-0B18-F6CC-BF0D-96A34007AA07}"/>
              </a:ext>
            </a:extLst>
          </p:cNvPr>
          <p:cNvSpPr/>
          <p:nvPr/>
        </p:nvSpPr>
        <p:spPr bwMode="auto">
          <a:xfrm>
            <a:off x="9361554" y="3013852"/>
            <a:ext cx="122021" cy="122021"/>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8" name="Group 57">
            <a:extLst>
              <a:ext uri="{FF2B5EF4-FFF2-40B4-BE49-F238E27FC236}">
                <a16:creationId xmlns:a16="http://schemas.microsoft.com/office/drawing/2014/main" id="{21DAFBA9-0E8D-791F-AC76-FFFD5CBA88D5}"/>
              </a:ext>
            </a:extLst>
          </p:cNvPr>
          <p:cNvGrpSpPr/>
          <p:nvPr/>
        </p:nvGrpSpPr>
        <p:grpSpPr>
          <a:xfrm>
            <a:off x="9340010" y="2813522"/>
            <a:ext cx="88849" cy="875167"/>
            <a:chOff x="1403067" y="2809836"/>
            <a:chExt cx="88849" cy="248272"/>
          </a:xfrm>
        </p:grpSpPr>
        <p:cxnSp>
          <p:nvCxnSpPr>
            <p:cNvPr id="99" name="Straight Connector 98">
              <a:extLst>
                <a:ext uri="{FF2B5EF4-FFF2-40B4-BE49-F238E27FC236}">
                  <a16:creationId xmlns:a16="http://schemas.microsoft.com/office/drawing/2014/main" id="{C7373DB1-7117-0B4F-8DF9-04756E5C74D8}"/>
                </a:ext>
              </a:extLst>
            </p:cNvPr>
            <p:cNvCxnSpPr/>
            <p:nvPr/>
          </p:nvCxnSpPr>
          <p:spPr bwMode="auto">
            <a:xfrm>
              <a:off x="1403067" y="2809836"/>
              <a:ext cx="88849" cy="0"/>
            </a:xfrm>
            <a:prstGeom prst="line">
              <a:avLst/>
            </a:prstGeom>
            <a:noFill/>
            <a:ln w="28575" cap="flat" cmpd="sng" algn="ctr">
              <a:solidFill>
                <a:srgbClr val="92D050"/>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9852ABC-AA0F-E351-8BFB-97E2160A41D4}"/>
                </a:ext>
              </a:extLst>
            </p:cNvPr>
            <p:cNvCxnSpPr/>
            <p:nvPr/>
          </p:nvCxnSpPr>
          <p:spPr bwMode="auto">
            <a:xfrm>
              <a:off x="1403067" y="3057872"/>
              <a:ext cx="88849" cy="0"/>
            </a:xfrm>
            <a:prstGeom prst="line">
              <a:avLst/>
            </a:prstGeom>
            <a:noFill/>
            <a:ln w="28575" cap="flat" cmpd="sng" algn="ctr">
              <a:solidFill>
                <a:srgbClr val="92D050"/>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2C308F7-3600-DBD7-B40B-9A663804ED83}"/>
                </a:ext>
              </a:extLst>
            </p:cNvPr>
            <p:cNvCxnSpPr>
              <a:cxnSpLocks/>
            </p:cNvCxnSpPr>
            <p:nvPr/>
          </p:nvCxnSpPr>
          <p:spPr bwMode="auto">
            <a:xfrm>
              <a:off x="1445641" y="2810073"/>
              <a:ext cx="0" cy="248035"/>
            </a:xfrm>
            <a:prstGeom prst="line">
              <a:avLst/>
            </a:prstGeom>
            <a:noFill/>
            <a:ln w="28575" cap="flat" cmpd="sng" algn="ctr">
              <a:solidFill>
                <a:srgbClr val="92D050"/>
              </a:solidFill>
              <a:prstDash val="solid"/>
              <a:round/>
              <a:headEnd type="none" w="med" len="med"/>
              <a:tailEnd type="none" w="med" len="med"/>
            </a:ln>
            <a:effectLst/>
          </p:spPr>
        </p:cxnSp>
      </p:grpSp>
      <p:sp>
        <p:nvSpPr>
          <p:cNvPr id="62" name="Oval 61">
            <a:extLst>
              <a:ext uri="{FF2B5EF4-FFF2-40B4-BE49-F238E27FC236}">
                <a16:creationId xmlns:a16="http://schemas.microsoft.com/office/drawing/2014/main" id="{F1E16427-7FE0-D669-6B14-F0740CCA1F9B}"/>
              </a:ext>
            </a:extLst>
          </p:cNvPr>
          <p:cNvSpPr/>
          <p:nvPr/>
        </p:nvSpPr>
        <p:spPr bwMode="auto">
          <a:xfrm>
            <a:off x="9323424" y="3291804"/>
            <a:ext cx="122021" cy="122021"/>
          </a:xfrm>
          <a:prstGeom prst="ellipse">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3" name="Group 62">
            <a:extLst>
              <a:ext uri="{FF2B5EF4-FFF2-40B4-BE49-F238E27FC236}">
                <a16:creationId xmlns:a16="http://schemas.microsoft.com/office/drawing/2014/main" id="{1D988F23-0C9F-4339-B448-9EB2B0A75967}"/>
              </a:ext>
            </a:extLst>
          </p:cNvPr>
          <p:cNvGrpSpPr/>
          <p:nvPr/>
        </p:nvGrpSpPr>
        <p:grpSpPr>
          <a:xfrm>
            <a:off x="9311231" y="2716266"/>
            <a:ext cx="88849" cy="739346"/>
            <a:chOff x="1403067" y="2809836"/>
            <a:chExt cx="88849" cy="250931"/>
          </a:xfrm>
        </p:grpSpPr>
        <p:cxnSp>
          <p:nvCxnSpPr>
            <p:cNvPr id="96" name="Straight Connector 95">
              <a:extLst>
                <a:ext uri="{FF2B5EF4-FFF2-40B4-BE49-F238E27FC236}">
                  <a16:creationId xmlns:a16="http://schemas.microsoft.com/office/drawing/2014/main" id="{75D73DA3-E024-A464-3A2B-7DFB9E50FE96}"/>
                </a:ext>
              </a:extLst>
            </p:cNvPr>
            <p:cNvCxnSpPr/>
            <p:nvPr/>
          </p:nvCxnSpPr>
          <p:spPr bwMode="auto">
            <a:xfrm>
              <a:off x="1403067" y="2809836"/>
              <a:ext cx="88849" cy="0"/>
            </a:xfrm>
            <a:prstGeom prst="line">
              <a:avLst/>
            </a:prstGeom>
            <a:noFill/>
            <a:ln w="28575" cap="flat" cmpd="sng" algn="ctr">
              <a:solidFill>
                <a:srgbClr val="E1471D"/>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4152DF6-3876-0061-4476-3ABE9A2641C3}"/>
                </a:ext>
              </a:extLst>
            </p:cNvPr>
            <p:cNvCxnSpPr/>
            <p:nvPr/>
          </p:nvCxnSpPr>
          <p:spPr bwMode="auto">
            <a:xfrm>
              <a:off x="1403067" y="3057872"/>
              <a:ext cx="88849" cy="0"/>
            </a:xfrm>
            <a:prstGeom prst="line">
              <a:avLst/>
            </a:prstGeom>
            <a:noFill/>
            <a:ln w="28575" cap="flat" cmpd="sng" algn="ctr">
              <a:solidFill>
                <a:srgbClr val="E1471D"/>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93952E2-C009-40C4-567A-EAC5475A9D0F}"/>
                </a:ext>
              </a:extLst>
            </p:cNvPr>
            <p:cNvCxnSpPr>
              <a:cxnSpLocks/>
            </p:cNvCxnSpPr>
            <p:nvPr/>
          </p:nvCxnSpPr>
          <p:spPr bwMode="auto">
            <a:xfrm>
              <a:off x="1445641" y="2812732"/>
              <a:ext cx="0" cy="248035"/>
            </a:xfrm>
            <a:prstGeom prst="line">
              <a:avLst/>
            </a:prstGeom>
            <a:noFill/>
            <a:ln w="28575" cap="flat" cmpd="sng" algn="ctr">
              <a:solidFill>
                <a:srgbClr val="E1471D"/>
              </a:solidFill>
              <a:prstDash val="solid"/>
              <a:round/>
              <a:headEnd type="none" w="med" len="med"/>
              <a:tailEnd type="none" w="med" len="med"/>
            </a:ln>
            <a:effectLst/>
          </p:spPr>
        </p:cxnSp>
      </p:grpSp>
      <p:sp>
        <p:nvSpPr>
          <p:cNvPr id="64" name="Oval 63">
            <a:extLst>
              <a:ext uri="{FF2B5EF4-FFF2-40B4-BE49-F238E27FC236}">
                <a16:creationId xmlns:a16="http://schemas.microsoft.com/office/drawing/2014/main" id="{9C434755-142E-B68B-44E4-C1C184EACEFF}"/>
              </a:ext>
            </a:extLst>
          </p:cNvPr>
          <p:cNvSpPr/>
          <p:nvPr/>
        </p:nvSpPr>
        <p:spPr bwMode="auto">
          <a:xfrm>
            <a:off x="9294645" y="3052580"/>
            <a:ext cx="122021" cy="122021"/>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5" name="Group 64">
            <a:extLst>
              <a:ext uri="{FF2B5EF4-FFF2-40B4-BE49-F238E27FC236}">
                <a16:creationId xmlns:a16="http://schemas.microsoft.com/office/drawing/2014/main" id="{E66D2ABE-C6A3-84D7-3F61-32FD6C64A436}"/>
              </a:ext>
            </a:extLst>
          </p:cNvPr>
          <p:cNvGrpSpPr/>
          <p:nvPr/>
        </p:nvGrpSpPr>
        <p:grpSpPr>
          <a:xfrm>
            <a:off x="9258518" y="2623647"/>
            <a:ext cx="88849" cy="680664"/>
            <a:chOff x="1403067" y="2809836"/>
            <a:chExt cx="88849" cy="249134"/>
          </a:xfrm>
        </p:grpSpPr>
        <p:cxnSp>
          <p:nvCxnSpPr>
            <p:cNvPr id="93" name="Straight Connector 92">
              <a:extLst>
                <a:ext uri="{FF2B5EF4-FFF2-40B4-BE49-F238E27FC236}">
                  <a16:creationId xmlns:a16="http://schemas.microsoft.com/office/drawing/2014/main" id="{511A2E96-CB6B-43C2-40EB-71489AEADF80}"/>
                </a:ext>
              </a:extLst>
            </p:cNvPr>
            <p:cNvCxnSpPr/>
            <p:nvPr/>
          </p:nvCxnSpPr>
          <p:spPr bwMode="auto">
            <a:xfrm>
              <a:off x="1403067" y="2809836"/>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EDAE499-D316-A5E4-6810-216300A62C46}"/>
                </a:ext>
              </a:extLst>
            </p:cNvPr>
            <p:cNvCxnSpPr/>
            <p:nvPr/>
          </p:nvCxnSpPr>
          <p:spPr bwMode="auto">
            <a:xfrm>
              <a:off x="1403067" y="3057872"/>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98A9329-1CCD-93E1-2D38-D092917DCE06}"/>
                </a:ext>
              </a:extLst>
            </p:cNvPr>
            <p:cNvCxnSpPr>
              <a:cxnSpLocks/>
            </p:cNvCxnSpPr>
            <p:nvPr/>
          </p:nvCxnSpPr>
          <p:spPr bwMode="auto">
            <a:xfrm>
              <a:off x="1445641" y="2810935"/>
              <a:ext cx="0" cy="248035"/>
            </a:xfrm>
            <a:prstGeom prst="line">
              <a:avLst/>
            </a:prstGeom>
            <a:noFill/>
            <a:ln w="28575" cap="flat" cmpd="sng" algn="ctr">
              <a:solidFill>
                <a:srgbClr val="015873"/>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65DB66DD-B6E9-675E-9694-139C4836B872}"/>
              </a:ext>
            </a:extLst>
          </p:cNvPr>
          <p:cNvGrpSpPr/>
          <p:nvPr/>
        </p:nvGrpSpPr>
        <p:grpSpPr>
          <a:xfrm>
            <a:off x="11338971" y="3289648"/>
            <a:ext cx="88849" cy="797525"/>
            <a:chOff x="1403067" y="2809149"/>
            <a:chExt cx="88849" cy="248723"/>
          </a:xfrm>
        </p:grpSpPr>
        <p:cxnSp>
          <p:nvCxnSpPr>
            <p:cNvPr id="90" name="Straight Connector 89">
              <a:extLst>
                <a:ext uri="{FF2B5EF4-FFF2-40B4-BE49-F238E27FC236}">
                  <a16:creationId xmlns:a16="http://schemas.microsoft.com/office/drawing/2014/main" id="{2D14234F-7FBF-D0ED-E9C0-8CCEAAF1BE42}"/>
                </a:ext>
              </a:extLst>
            </p:cNvPr>
            <p:cNvCxnSpPr/>
            <p:nvPr/>
          </p:nvCxnSpPr>
          <p:spPr bwMode="auto">
            <a:xfrm>
              <a:off x="1403067" y="2809836"/>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0A15C7D-0439-F12E-44AA-11C2E9133D2D}"/>
                </a:ext>
              </a:extLst>
            </p:cNvPr>
            <p:cNvCxnSpPr/>
            <p:nvPr/>
          </p:nvCxnSpPr>
          <p:spPr bwMode="auto">
            <a:xfrm>
              <a:off x="1403067" y="3057872"/>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FD4A77E-E286-0B09-9C61-C6FE2A404CAB}"/>
                </a:ext>
              </a:extLst>
            </p:cNvPr>
            <p:cNvCxnSpPr>
              <a:cxnSpLocks/>
            </p:cNvCxnSpPr>
            <p:nvPr/>
          </p:nvCxnSpPr>
          <p:spPr bwMode="auto">
            <a:xfrm>
              <a:off x="1445641" y="2809149"/>
              <a:ext cx="0" cy="248035"/>
            </a:xfrm>
            <a:prstGeom prst="line">
              <a:avLst/>
            </a:prstGeom>
            <a:noFill/>
            <a:ln w="28575" cap="flat" cmpd="sng" algn="ctr">
              <a:solidFill>
                <a:srgbClr val="015873"/>
              </a:solidFill>
              <a:prstDash val="solid"/>
              <a:round/>
              <a:headEnd type="none" w="med" len="med"/>
              <a:tailEnd type="none" w="med" len="med"/>
            </a:ln>
            <a:effectLst/>
          </p:spPr>
        </p:cxnSp>
      </p:grpSp>
      <p:sp>
        <p:nvSpPr>
          <p:cNvPr id="68" name="Oval 67">
            <a:extLst>
              <a:ext uri="{FF2B5EF4-FFF2-40B4-BE49-F238E27FC236}">
                <a16:creationId xmlns:a16="http://schemas.microsoft.com/office/drawing/2014/main" id="{F5FC16D0-E925-884B-3AE3-B40AE7E8E1E6}"/>
              </a:ext>
            </a:extLst>
          </p:cNvPr>
          <p:cNvSpPr/>
          <p:nvPr/>
        </p:nvSpPr>
        <p:spPr bwMode="auto">
          <a:xfrm>
            <a:off x="11333103" y="3664408"/>
            <a:ext cx="100584" cy="100584"/>
          </a:xfrm>
          <a:prstGeom prst="ellipse">
            <a:avLst/>
          </a:prstGeom>
          <a:solidFill>
            <a:schemeClr val="tx1"/>
          </a:solidFill>
          <a:ln w="28575">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9" name="Group 68">
            <a:extLst>
              <a:ext uri="{FF2B5EF4-FFF2-40B4-BE49-F238E27FC236}">
                <a16:creationId xmlns:a16="http://schemas.microsoft.com/office/drawing/2014/main" id="{2EB423A4-07B8-B602-DC4C-C50277A8F32B}"/>
              </a:ext>
            </a:extLst>
          </p:cNvPr>
          <p:cNvGrpSpPr/>
          <p:nvPr/>
        </p:nvGrpSpPr>
        <p:grpSpPr>
          <a:xfrm>
            <a:off x="11294872" y="2988556"/>
            <a:ext cx="88849" cy="985798"/>
            <a:chOff x="1403067" y="2809836"/>
            <a:chExt cx="88849" cy="248920"/>
          </a:xfrm>
        </p:grpSpPr>
        <p:cxnSp>
          <p:nvCxnSpPr>
            <p:cNvPr id="87" name="Straight Connector 86">
              <a:extLst>
                <a:ext uri="{FF2B5EF4-FFF2-40B4-BE49-F238E27FC236}">
                  <a16:creationId xmlns:a16="http://schemas.microsoft.com/office/drawing/2014/main" id="{AC937C5B-69B8-A39F-00CF-55CFF113D730}"/>
                </a:ext>
              </a:extLst>
            </p:cNvPr>
            <p:cNvCxnSpPr/>
            <p:nvPr/>
          </p:nvCxnSpPr>
          <p:spPr bwMode="auto">
            <a:xfrm>
              <a:off x="1403067" y="2809836"/>
              <a:ext cx="88849" cy="0"/>
            </a:xfrm>
            <a:prstGeom prst="line">
              <a:avLst/>
            </a:prstGeom>
            <a:noFill/>
            <a:ln w="28575" cap="flat" cmpd="sng" algn="ctr">
              <a:solidFill>
                <a:srgbClr val="00823B"/>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7B8BDCA-715A-2B4F-46A2-4021307301CE}"/>
                </a:ext>
              </a:extLst>
            </p:cNvPr>
            <p:cNvCxnSpPr/>
            <p:nvPr/>
          </p:nvCxnSpPr>
          <p:spPr bwMode="auto">
            <a:xfrm>
              <a:off x="1403067" y="3057872"/>
              <a:ext cx="88849" cy="0"/>
            </a:xfrm>
            <a:prstGeom prst="line">
              <a:avLst/>
            </a:prstGeom>
            <a:noFill/>
            <a:ln w="28575" cap="flat" cmpd="sng" algn="ctr">
              <a:solidFill>
                <a:srgbClr val="00823B"/>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1DA6A58-8B28-5B20-F88F-8F3FFBA9BC99}"/>
                </a:ext>
              </a:extLst>
            </p:cNvPr>
            <p:cNvCxnSpPr>
              <a:cxnSpLocks/>
            </p:cNvCxnSpPr>
            <p:nvPr/>
          </p:nvCxnSpPr>
          <p:spPr bwMode="auto">
            <a:xfrm>
              <a:off x="1445641" y="2810721"/>
              <a:ext cx="0" cy="248035"/>
            </a:xfrm>
            <a:prstGeom prst="line">
              <a:avLst/>
            </a:prstGeom>
            <a:noFill/>
            <a:ln w="28575" cap="flat" cmpd="sng" algn="ctr">
              <a:solidFill>
                <a:srgbClr val="00823B"/>
              </a:solidFill>
              <a:prstDash val="solid"/>
              <a:round/>
              <a:headEnd type="none" w="med" len="med"/>
              <a:tailEnd type="none" w="med" len="med"/>
            </a:ln>
            <a:effectLst/>
          </p:spPr>
        </p:cxnSp>
      </p:grpSp>
      <p:sp>
        <p:nvSpPr>
          <p:cNvPr id="70" name="Oval 69">
            <a:extLst>
              <a:ext uri="{FF2B5EF4-FFF2-40B4-BE49-F238E27FC236}">
                <a16:creationId xmlns:a16="http://schemas.microsoft.com/office/drawing/2014/main" id="{1AB0C54D-90EA-FEBE-A101-F3631CFD6A69}"/>
              </a:ext>
            </a:extLst>
          </p:cNvPr>
          <p:cNvSpPr/>
          <p:nvPr/>
        </p:nvSpPr>
        <p:spPr bwMode="auto">
          <a:xfrm>
            <a:off x="11278286" y="3200551"/>
            <a:ext cx="122021" cy="122021"/>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1" name="Group 70">
            <a:extLst>
              <a:ext uri="{FF2B5EF4-FFF2-40B4-BE49-F238E27FC236}">
                <a16:creationId xmlns:a16="http://schemas.microsoft.com/office/drawing/2014/main" id="{AE6A7F6D-E26F-5521-5EA4-5971F38FA2B1}"/>
              </a:ext>
            </a:extLst>
          </p:cNvPr>
          <p:cNvGrpSpPr/>
          <p:nvPr/>
        </p:nvGrpSpPr>
        <p:grpSpPr>
          <a:xfrm>
            <a:off x="11258202" y="3051504"/>
            <a:ext cx="88849" cy="882864"/>
            <a:chOff x="1403067" y="2809836"/>
            <a:chExt cx="88849" cy="248272"/>
          </a:xfrm>
        </p:grpSpPr>
        <p:cxnSp>
          <p:nvCxnSpPr>
            <p:cNvPr id="84" name="Straight Connector 83">
              <a:extLst>
                <a:ext uri="{FF2B5EF4-FFF2-40B4-BE49-F238E27FC236}">
                  <a16:creationId xmlns:a16="http://schemas.microsoft.com/office/drawing/2014/main" id="{3759E5C5-C021-588C-3D60-3C486CDCB49A}"/>
                </a:ext>
              </a:extLst>
            </p:cNvPr>
            <p:cNvCxnSpPr/>
            <p:nvPr/>
          </p:nvCxnSpPr>
          <p:spPr bwMode="auto">
            <a:xfrm>
              <a:off x="1403067" y="2809836"/>
              <a:ext cx="88849" cy="0"/>
            </a:xfrm>
            <a:prstGeom prst="line">
              <a:avLst/>
            </a:prstGeom>
            <a:noFill/>
            <a:ln w="28575" cap="flat" cmpd="sng" algn="ctr">
              <a:solidFill>
                <a:srgbClr val="92D050"/>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FD0630B-859A-EBA6-13C9-8C352B9014F1}"/>
                </a:ext>
              </a:extLst>
            </p:cNvPr>
            <p:cNvCxnSpPr/>
            <p:nvPr/>
          </p:nvCxnSpPr>
          <p:spPr bwMode="auto">
            <a:xfrm>
              <a:off x="1403067" y="3057872"/>
              <a:ext cx="88849" cy="0"/>
            </a:xfrm>
            <a:prstGeom prst="line">
              <a:avLst/>
            </a:prstGeom>
            <a:noFill/>
            <a:ln w="28575" cap="flat" cmpd="sng" algn="ctr">
              <a:solidFill>
                <a:srgbClr val="92D050"/>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9C93C45-6D12-998F-497A-6B7848A6B45E}"/>
                </a:ext>
              </a:extLst>
            </p:cNvPr>
            <p:cNvCxnSpPr>
              <a:cxnSpLocks/>
            </p:cNvCxnSpPr>
            <p:nvPr/>
          </p:nvCxnSpPr>
          <p:spPr bwMode="auto">
            <a:xfrm>
              <a:off x="1445641" y="2810073"/>
              <a:ext cx="0" cy="248035"/>
            </a:xfrm>
            <a:prstGeom prst="line">
              <a:avLst/>
            </a:prstGeom>
            <a:noFill/>
            <a:ln w="28575" cap="flat" cmpd="sng" algn="ctr">
              <a:solidFill>
                <a:srgbClr val="92D050"/>
              </a:solidFill>
              <a:prstDash val="solid"/>
              <a:round/>
              <a:headEnd type="none" w="med" len="med"/>
              <a:tailEnd type="none" w="med" len="med"/>
            </a:ln>
            <a:effectLst/>
          </p:spPr>
        </p:cxnSp>
      </p:grpSp>
      <p:sp>
        <p:nvSpPr>
          <p:cNvPr id="72" name="Oval 71">
            <a:extLst>
              <a:ext uri="{FF2B5EF4-FFF2-40B4-BE49-F238E27FC236}">
                <a16:creationId xmlns:a16="http://schemas.microsoft.com/office/drawing/2014/main" id="{4E37F74F-7580-A849-8CC3-765BFA6BF9C3}"/>
              </a:ext>
            </a:extLst>
          </p:cNvPr>
          <p:cNvSpPr/>
          <p:nvPr/>
        </p:nvSpPr>
        <p:spPr bwMode="auto">
          <a:xfrm>
            <a:off x="11241616" y="3593839"/>
            <a:ext cx="122021" cy="122021"/>
          </a:xfrm>
          <a:prstGeom prst="ellipse">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3" name="Group 72">
            <a:extLst>
              <a:ext uri="{FF2B5EF4-FFF2-40B4-BE49-F238E27FC236}">
                <a16:creationId xmlns:a16="http://schemas.microsoft.com/office/drawing/2014/main" id="{3BF8EEC4-81AD-96B0-CAB7-27D33359230F}"/>
              </a:ext>
            </a:extLst>
          </p:cNvPr>
          <p:cNvGrpSpPr/>
          <p:nvPr/>
        </p:nvGrpSpPr>
        <p:grpSpPr>
          <a:xfrm>
            <a:off x="11226477" y="3264677"/>
            <a:ext cx="88849" cy="677507"/>
            <a:chOff x="1403067" y="2809836"/>
            <a:chExt cx="88849" cy="250931"/>
          </a:xfrm>
        </p:grpSpPr>
        <p:cxnSp>
          <p:nvCxnSpPr>
            <p:cNvPr id="81" name="Straight Connector 80">
              <a:extLst>
                <a:ext uri="{FF2B5EF4-FFF2-40B4-BE49-F238E27FC236}">
                  <a16:creationId xmlns:a16="http://schemas.microsoft.com/office/drawing/2014/main" id="{5F1235CD-1780-12D4-1CD2-28F769539EB9}"/>
                </a:ext>
              </a:extLst>
            </p:cNvPr>
            <p:cNvCxnSpPr/>
            <p:nvPr/>
          </p:nvCxnSpPr>
          <p:spPr bwMode="auto">
            <a:xfrm>
              <a:off x="1403067" y="2809836"/>
              <a:ext cx="88849" cy="0"/>
            </a:xfrm>
            <a:prstGeom prst="line">
              <a:avLst/>
            </a:prstGeom>
            <a:noFill/>
            <a:ln w="28575" cap="flat" cmpd="sng" algn="ctr">
              <a:solidFill>
                <a:srgbClr val="E1471D"/>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E5220DC-3EDD-6B31-BB75-E3216E0DA550}"/>
                </a:ext>
              </a:extLst>
            </p:cNvPr>
            <p:cNvCxnSpPr/>
            <p:nvPr/>
          </p:nvCxnSpPr>
          <p:spPr bwMode="auto">
            <a:xfrm>
              <a:off x="1403067" y="3057872"/>
              <a:ext cx="88849" cy="0"/>
            </a:xfrm>
            <a:prstGeom prst="line">
              <a:avLst/>
            </a:prstGeom>
            <a:noFill/>
            <a:ln w="28575" cap="flat" cmpd="sng" algn="ctr">
              <a:solidFill>
                <a:srgbClr val="E1471D"/>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B880FAD-9358-65B3-6751-7BD14649CAEB}"/>
                </a:ext>
              </a:extLst>
            </p:cNvPr>
            <p:cNvCxnSpPr>
              <a:cxnSpLocks/>
            </p:cNvCxnSpPr>
            <p:nvPr/>
          </p:nvCxnSpPr>
          <p:spPr bwMode="auto">
            <a:xfrm>
              <a:off x="1445641" y="2812732"/>
              <a:ext cx="0" cy="248035"/>
            </a:xfrm>
            <a:prstGeom prst="line">
              <a:avLst/>
            </a:prstGeom>
            <a:noFill/>
            <a:ln w="28575" cap="flat" cmpd="sng" algn="ctr">
              <a:solidFill>
                <a:srgbClr val="E1471D"/>
              </a:solidFill>
              <a:prstDash val="solid"/>
              <a:round/>
              <a:headEnd type="none" w="med" len="med"/>
              <a:tailEnd type="none" w="med" len="med"/>
            </a:ln>
            <a:effectLst/>
          </p:spPr>
        </p:cxnSp>
      </p:grpSp>
      <p:sp>
        <p:nvSpPr>
          <p:cNvPr id="74" name="Oval 73">
            <a:extLst>
              <a:ext uri="{FF2B5EF4-FFF2-40B4-BE49-F238E27FC236}">
                <a16:creationId xmlns:a16="http://schemas.microsoft.com/office/drawing/2014/main" id="{83AAC33B-C31F-15B6-9E95-F08CDFC03B12}"/>
              </a:ext>
            </a:extLst>
          </p:cNvPr>
          <p:cNvSpPr/>
          <p:nvPr/>
        </p:nvSpPr>
        <p:spPr bwMode="auto">
          <a:xfrm>
            <a:off x="11209891" y="3385091"/>
            <a:ext cx="122021" cy="122021"/>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5" name="Group 74">
            <a:extLst>
              <a:ext uri="{FF2B5EF4-FFF2-40B4-BE49-F238E27FC236}">
                <a16:creationId xmlns:a16="http://schemas.microsoft.com/office/drawing/2014/main" id="{D11DDEF2-C2F4-F96A-0A87-6BF4994AF55B}"/>
              </a:ext>
            </a:extLst>
          </p:cNvPr>
          <p:cNvGrpSpPr/>
          <p:nvPr/>
        </p:nvGrpSpPr>
        <p:grpSpPr>
          <a:xfrm>
            <a:off x="11174992" y="2962381"/>
            <a:ext cx="88849" cy="819985"/>
            <a:chOff x="1403067" y="2809836"/>
            <a:chExt cx="88849" cy="249134"/>
          </a:xfrm>
        </p:grpSpPr>
        <p:cxnSp>
          <p:nvCxnSpPr>
            <p:cNvPr id="78" name="Straight Connector 77">
              <a:extLst>
                <a:ext uri="{FF2B5EF4-FFF2-40B4-BE49-F238E27FC236}">
                  <a16:creationId xmlns:a16="http://schemas.microsoft.com/office/drawing/2014/main" id="{BC297A3F-61C0-1C5F-F3F2-D7AB24817213}"/>
                </a:ext>
              </a:extLst>
            </p:cNvPr>
            <p:cNvCxnSpPr/>
            <p:nvPr/>
          </p:nvCxnSpPr>
          <p:spPr bwMode="auto">
            <a:xfrm>
              <a:off x="1403067" y="2809836"/>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01883B8-813A-2126-6903-E32DA3800E21}"/>
                </a:ext>
              </a:extLst>
            </p:cNvPr>
            <p:cNvCxnSpPr/>
            <p:nvPr/>
          </p:nvCxnSpPr>
          <p:spPr bwMode="auto">
            <a:xfrm>
              <a:off x="1403067" y="3057872"/>
              <a:ext cx="88849" cy="0"/>
            </a:xfrm>
            <a:prstGeom prst="line">
              <a:avLst/>
            </a:prstGeom>
            <a:noFill/>
            <a:ln w="28575" cap="flat" cmpd="sng" algn="ctr">
              <a:solidFill>
                <a:srgbClr val="01587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B101416-787E-7610-7BFA-F5B4196F7DC4}"/>
                </a:ext>
              </a:extLst>
            </p:cNvPr>
            <p:cNvCxnSpPr>
              <a:cxnSpLocks/>
            </p:cNvCxnSpPr>
            <p:nvPr/>
          </p:nvCxnSpPr>
          <p:spPr bwMode="auto">
            <a:xfrm>
              <a:off x="1445641" y="2810935"/>
              <a:ext cx="0" cy="248035"/>
            </a:xfrm>
            <a:prstGeom prst="line">
              <a:avLst/>
            </a:prstGeom>
            <a:noFill/>
            <a:ln w="28575" cap="flat" cmpd="sng" algn="ctr">
              <a:solidFill>
                <a:srgbClr val="015873"/>
              </a:solidFill>
              <a:prstDash val="solid"/>
              <a:round/>
              <a:headEnd type="none" w="med" len="med"/>
              <a:tailEnd type="none" w="med" len="med"/>
            </a:ln>
            <a:effectLst/>
          </p:spPr>
        </p:cxnSp>
      </p:grpSp>
      <p:cxnSp>
        <p:nvCxnSpPr>
          <p:cNvPr id="140" name="Straight Connector 139">
            <a:extLst>
              <a:ext uri="{FF2B5EF4-FFF2-40B4-BE49-F238E27FC236}">
                <a16:creationId xmlns:a16="http://schemas.microsoft.com/office/drawing/2014/main" id="{74A96E90-EA0C-4BAB-A7FC-44F7F14E7167}"/>
              </a:ext>
            </a:extLst>
          </p:cNvPr>
          <p:cNvCxnSpPr/>
          <p:nvPr/>
        </p:nvCxnSpPr>
        <p:spPr bwMode="auto">
          <a:xfrm>
            <a:off x="7407100" y="2537436"/>
            <a:ext cx="3986806" cy="0"/>
          </a:xfrm>
          <a:prstGeom prst="line">
            <a:avLst/>
          </a:prstGeom>
          <a:noFill/>
          <a:ln w="28575" cap="flat" cmpd="sng" algn="ctr">
            <a:solidFill>
              <a:schemeClr val="bg1"/>
            </a:solidFill>
            <a:prstDash val="solid"/>
            <a:round/>
            <a:headEnd type="none" w="med" len="med"/>
            <a:tailEnd type="none" w="med" len="med"/>
          </a:ln>
          <a:effectLst/>
        </p:spPr>
      </p:cxnSp>
      <p:sp>
        <p:nvSpPr>
          <p:cNvPr id="20" name="Oval 19">
            <a:extLst>
              <a:ext uri="{FF2B5EF4-FFF2-40B4-BE49-F238E27FC236}">
                <a16:creationId xmlns:a16="http://schemas.microsoft.com/office/drawing/2014/main" id="{73DE68F0-D62D-84B5-0DF7-C741E6A70FB0}"/>
              </a:ext>
            </a:extLst>
          </p:cNvPr>
          <p:cNvSpPr/>
          <p:nvPr/>
        </p:nvSpPr>
        <p:spPr bwMode="auto">
          <a:xfrm>
            <a:off x="7537259" y="2483020"/>
            <a:ext cx="100584" cy="100584"/>
          </a:xfrm>
          <a:prstGeom prst="ellipse">
            <a:avLst/>
          </a:prstGeom>
          <a:solidFill>
            <a:schemeClr val="tx1"/>
          </a:solidFill>
          <a:ln w="28575">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Oval 20">
            <a:extLst>
              <a:ext uri="{FF2B5EF4-FFF2-40B4-BE49-F238E27FC236}">
                <a16:creationId xmlns:a16="http://schemas.microsoft.com/office/drawing/2014/main" id="{96C507C6-EFA9-D152-0123-300634508E89}"/>
              </a:ext>
            </a:extLst>
          </p:cNvPr>
          <p:cNvSpPr/>
          <p:nvPr/>
        </p:nvSpPr>
        <p:spPr bwMode="auto">
          <a:xfrm>
            <a:off x="7474368" y="2472302"/>
            <a:ext cx="122021" cy="122021"/>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Oval 21">
            <a:extLst>
              <a:ext uri="{FF2B5EF4-FFF2-40B4-BE49-F238E27FC236}">
                <a16:creationId xmlns:a16="http://schemas.microsoft.com/office/drawing/2014/main" id="{B308763C-AE01-9B6B-D3BF-0211084DB547}"/>
              </a:ext>
            </a:extLst>
          </p:cNvPr>
          <p:cNvSpPr/>
          <p:nvPr/>
        </p:nvSpPr>
        <p:spPr bwMode="auto">
          <a:xfrm>
            <a:off x="7427207" y="2472302"/>
            <a:ext cx="122021" cy="122021"/>
          </a:xfrm>
          <a:prstGeom prst="ellipse">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Oval 22">
            <a:extLst>
              <a:ext uri="{FF2B5EF4-FFF2-40B4-BE49-F238E27FC236}">
                <a16:creationId xmlns:a16="http://schemas.microsoft.com/office/drawing/2014/main" id="{94001BB0-4B15-AAF9-7855-C8EC605835E7}"/>
              </a:ext>
            </a:extLst>
          </p:cNvPr>
          <p:cNvSpPr/>
          <p:nvPr/>
        </p:nvSpPr>
        <p:spPr bwMode="auto">
          <a:xfrm>
            <a:off x="7373582" y="2472302"/>
            <a:ext cx="122021" cy="122021"/>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5CF08356-3A30-FC3C-6926-33C0AE560038}"/>
              </a:ext>
            </a:extLst>
          </p:cNvPr>
          <p:cNvSpPr/>
          <p:nvPr/>
        </p:nvSpPr>
        <p:spPr bwMode="auto">
          <a:xfrm>
            <a:off x="7338945" y="2472302"/>
            <a:ext cx="122021" cy="1220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Freeform 140">
            <a:extLst>
              <a:ext uri="{FF2B5EF4-FFF2-40B4-BE49-F238E27FC236}">
                <a16:creationId xmlns:a16="http://schemas.microsoft.com/office/drawing/2014/main" id="{A5876FBA-0A12-8618-53ED-35779819B139}"/>
              </a:ext>
            </a:extLst>
          </p:cNvPr>
          <p:cNvSpPr/>
          <p:nvPr/>
        </p:nvSpPr>
        <p:spPr bwMode="auto">
          <a:xfrm>
            <a:off x="7402511" y="2525535"/>
            <a:ext cx="3814509" cy="741259"/>
          </a:xfrm>
          <a:custGeom>
            <a:avLst/>
            <a:gdLst>
              <a:gd name="connsiteX0" fmla="*/ 0 w 3814509"/>
              <a:gd name="connsiteY0" fmla="*/ 0 h 741259"/>
              <a:gd name="connsiteX1" fmla="*/ 1904549 w 3814509"/>
              <a:gd name="connsiteY1" fmla="*/ 405799 h 741259"/>
              <a:gd name="connsiteX2" fmla="*/ 3814509 w 3814509"/>
              <a:gd name="connsiteY2" fmla="*/ 741259 h 741259"/>
            </a:gdLst>
            <a:ahLst/>
            <a:cxnLst>
              <a:cxn ang="0">
                <a:pos x="connsiteX0" y="connsiteY0"/>
              </a:cxn>
              <a:cxn ang="0">
                <a:pos x="connsiteX1" y="connsiteY1"/>
              </a:cxn>
              <a:cxn ang="0">
                <a:pos x="connsiteX2" y="connsiteY2"/>
              </a:cxn>
            </a:cxnLst>
            <a:rect l="l" t="t" r="r" b="b"/>
            <a:pathLst>
              <a:path w="3814509" h="741259">
                <a:moveTo>
                  <a:pt x="0" y="0"/>
                </a:moveTo>
                <a:lnTo>
                  <a:pt x="1904549" y="405799"/>
                </a:lnTo>
                <a:lnTo>
                  <a:pt x="3814509" y="741259"/>
                </a:lnTo>
              </a:path>
            </a:pathLst>
          </a:custGeom>
          <a:noFill/>
          <a:ln w="28575">
            <a:solidFill>
              <a:srgbClr val="015873"/>
            </a:solidFill>
            <a:miter lim="800000"/>
            <a:headEnd/>
            <a:tailEnd/>
          </a:ln>
        </p:spPr>
        <p:txBody>
          <a:bodyPr rtlCol="0" anchor="ctr"/>
          <a:lstStyle/>
          <a:p>
            <a:pPr algn="ctr"/>
            <a:endParaRPr lang="en-US" dirty="0"/>
          </a:p>
        </p:txBody>
      </p:sp>
      <p:sp>
        <p:nvSpPr>
          <p:cNvPr id="66" name="Oval 65">
            <a:extLst>
              <a:ext uri="{FF2B5EF4-FFF2-40B4-BE49-F238E27FC236}">
                <a16:creationId xmlns:a16="http://schemas.microsoft.com/office/drawing/2014/main" id="{ED1F7CCA-C3CA-DB1D-5D5D-B130B0D5BF1B}"/>
              </a:ext>
            </a:extLst>
          </p:cNvPr>
          <p:cNvSpPr/>
          <p:nvPr/>
        </p:nvSpPr>
        <p:spPr bwMode="auto">
          <a:xfrm>
            <a:off x="9241932" y="2868974"/>
            <a:ext cx="122021" cy="1220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C67880A6-2C08-BFB7-47D5-79E5E1EFE636}"/>
              </a:ext>
            </a:extLst>
          </p:cNvPr>
          <p:cNvSpPr/>
          <p:nvPr/>
        </p:nvSpPr>
        <p:spPr bwMode="auto">
          <a:xfrm>
            <a:off x="11158406" y="3198184"/>
            <a:ext cx="122021" cy="1220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9" name="Group 38">
            <a:extLst>
              <a:ext uri="{FF2B5EF4-FFF2-40B4-BE49-F238E27FC236}">
                <a16:creationId xmlns:a16="http://schemas.microsoft.com/office/drawing/2014/main" id="{F61AA17A-A638-37C0-C3D8-FB5369C38BD6}"/>
              </a:ext>
            </a:extLst>
          </p:cNvPr>
          <p:cNvGrpSpPr/>
          <p:nvPr/>
        </p:nvGrpSpPr>
        <p:grpSpPr>
          <a:xfrm>
            <a:off x="662575" y="1486850"/>
            <a:ext cx="5416328" cy="3533720"/>
            <a:chOff x="590336" y="1410010"/>
            <a:chExt cx="5416328" cy="3533720"/>
          </a:xfrm>
        </p:grpSpPr>
        <p:sp>
          <p:nvSpPr>
            <p:cNvPr id="8" name="TextBox 7">
              <a:extLst>
                <a:ext uri="{FF2B5EF4-FFF2-40B4-BE49-F238E27FC236}">
                  <a16:creationId xmlns:a16="http://schemas.microsoft.com/office/drawing/2014/main" id="{4234C30D-CB89-71B3-1C01-EDFCE7483C31}"/>
                </a:ext>
              </a:extLst>
            </p:cNvPr>
            <p:cNvSpPr txBox="1"/>
            <p:nvPr/>
          </p:nvSpPr>
          <p:spPr bwMode="auto">
            <a:xfrm>
              <a:off x="1278011" y="4634383"/>
              <a:ext cx="18577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dirty="0">
                  <a:solidFill>
                    <a:schemeClr val="bg1"/>
                  </a:solidFill>
                </a:rPr>
                <a:t>*</a:t>
              </a:r>
              <a:r>
                <a:rPr lang="en-US" sz="1200" i="1" dirty="0">
                  <a:solidFill>
                    <a:schemeClr val="bg1"/>
                  </a:solidFill>
                </a:rPr>
                <a:t>P</a:t>
              </a:r>
              <a:r>
                <a:rPr lang="en-US" sz="1200" dirty="0">
                  <a:solidFill>
                    <a:schemeClr val="bg1"/>
                  </a:solidFill>
                </a:rPr>
                <a:t> &lt;.05 vs SEMA alone.</a:t>
              </a:r>
            </a:p>
          </p:txBody>
        </p:sp>
        <p:sp>
          <p:nvSpPr>
            <p:cNvPr id="16" name="TextBox 15">
              <a:extLst>
                <a:ext uri="{FF2B5EF4-FFF2-40B4-BE49-F238E27FC236}">
                  <a16:creationId xmlns:a16="http://schemas.microsoft.com/office/drawing/2014/main" id="{C8E8B28F-2F12-7B4B-F18D-8AB6D8109924}"/>
                </a:ext>
              </a:extLst>
            </p:cNvPr>
            <p:cNvSpPr txBox="1"/>
            <p:nvPr/>
          </p:nvSpPr>
          <p:spPr>
            <a:xfrm>
              <a:off x="2496074" y="3789156"/>
              <a:ext cx="172757" cy="169087"/>
            </a:xfrm>
            <a:prstGeom prst="rect">
              <a:avLst/>
            </a:prstGeom>
            <a:noFill/>
          </p:spPr>
          <p:txBody>
            <a:bodyPr wrap="none" lIns="0" tIns="0" rIns="0" bIns="0" rtlCol="0" anchor="ctr">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a:t>
              </a:r>
            </a:p>
          </p:txBody>
        </p:sp>
        <p:sp>
          <p:nvSpPr>
            <p:cNvPr id="17" name="TextBox 16">
              <a:extLst>
                <a:ext uri="{FF2B5EF4-FFF2-40B4-BE49-F238E27FC236}">
                  <a16:creationId xmlns:a16="http://schemas.microsoft.com/office/drawing/2014/main" id="{557F94D5-D2E3-F8FD-56A6-A3244735A4BB}"/>
                </a:ext>
              </a:extLst>
            </p:cNvPr>
            <p:cNvSpPr txBox="1"/>
            <p:nvPr/>
          </p:nvSpPr>
          <p:spPr>
            <a:xfrm>
              <a:off x="3458064" y="3648931"/>
              <a:ext cx="172757" cy="169087"/>
            </a:xfrm>
            <a:prstGeom prst="rect">
              <a:avLst/>
            </a:prstGeom>
            <a:noFill/>
          </p:spPr>
          <p:txBody>
            <a:bodyPr wrap="none" lIns="0" tIns="0" rIns="0" bIns="0" rtlCol="0" anchor="ctr">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a:t>
              </a:r>
            </a:p>
          </p:txBody>
        </p:sp>
        <p:sp>
          <p:nvSpPr>
            <p:cNvPr id="18" name="TextBox 17">
              <a:extLst>
                <a:ext uri="{FF2B5EF4-FFF2-40B4-BE49-F238E27FC236}">
                  <a16:creationId xmlns:a16="http://schemas.microsoft.com/office/drawing/2014/main" id="{934EDB3C-6D87-5E52-2412-3FA0D1168923}"/>
                </a:ext>
              </a:extLst>
            </p:cNvPr>
            <p:cNvSpPr txBox="1"/>
            <p:nvPr/>
          </p:nvSpPr>
          <p:spPr>
            <a:xfrm>
              <a:off x="5415153" y="3829654"/>
              <a:ext cx="172757" cy="169087"/>
            </a:xfrm>
            <a:prstGeom prst="rect">
              <a:avLst/>
            </a:prstGeom>
            <a:noFill/>
          </p:spPr>
          <p:txBody>
            <a:bodyPr wrap="none" lIns="0" tIns="0" rIns="0" bIns="0" rtlCol="0" anchor="ctr">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a:t>
              </a:r>
            </a:p>
          </p:txBody>
        </p:sp>
        <p:sp>
          <p:nvSpPr>
            <p:cNvPr id="147" name="Rectangle 146">
              <a:extLst>
                <a:ext uri="{FF2B5EF4-FFF2-40B4-BE49-F238E27FC236}">
                  <a16:creationId xmlns:a16="http://schemas.microsoft.com/office/drawing/2014/main" id="{77EE0182-F5FE-CACF-9983-7DDE1ABF0645}"/>
                </a:ext>
              </a:extLst>
            </p:cNvPr>
            <p:cNvSpPr/>
            <p:nvPr/>
          </p:nvSpPr>
          <p:spPr bwMode="auto">
            <a:xfrm>
              <a:off x="1137140" y="2041010"/>
              <a:ext cx="4827013" cy="623052"/>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765B60FE-CFBA-283E-BEA9-9A5F6373F4C4}"/>
                </a:ext>
              </a:extLst>
            </p:cNvPr>
            <p:cNvSpPr/>
            <p:nvPr/>
          </p:nvSpPr>
          <p:spPr bwMode="auto">
            <a:xfrm>
              <a:off x="1292623" y="2686760"/>
              <a:ext cx="617099" cy="39126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54657EE0-F53D-35BD-2770-E7D3932CDE38}"/>
                </a:ext>
              </a:extLst>
            </p:cNvPr>
            <p:cNvSpPr/>
            <p:nvPr/>
          </p:nvSpPr>
          <p:spPr bwMode="auto">
            <a:xfrm>
              <a:off x="2267555" y="2686760"/>
              <a:ext cx="617099" cy="76674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DCE99C1C-DB16-1423-0F27-8331EDD7E658}"/>
                </a:ext>
              </a:extLst>
            </p:cNvPr>
            <p:cNvSpPr/>
            <p:nvPr/>
          </p:nvSpPr>
          <p:spPr bwMode="auto">
            <a:xfrm>
              <a:off x="3228559" y="2686759"/>
              <a:ext cx="617099" cy="66855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EB72331F-9102-3C05-6ABE-3586C949EA39}"/>
                </a:ext>
              </a:extLst>
            </p:cNvPr>
            <p:cNvSpPr/>
            <p:nvPr/>
          </p:nvSpPr>
          <p:spPr bwMode="auto">
            <a:xfrm>
              <a:off x="4203491" y="2686760"/>
              <a:ext cx="617099" cy="58462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21ED71D9-8DEC-901E-E137-1330AFBE6504}"/>
                </a:ext>
              </a:extLst>
            </p:cNvPr>
            <p:cNvSpPr/>
            <p:nvPr/>
          </p:nvSpPr>
          <p:spPr bwMode="auto">
            <a:xfrm>
              <a:off x="5184770" y="2686759"/>
              <a:ext cx="617099" cy="81128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TextBox 153">
              <a:extLst>
                <a:ext uri="{FF2B5EF4-FFF2-40B4-BE49-F238E27FC236}">
                  <a16:creationId xmlns:a16="http://schemas.microsoft.com/office/drawing/2014/main" id="{91678664-05CB-5931-F50B-7C8AAB1A504A}"/>
                </a:ext>
              </a:extLst>
            </p:cNvPr>
            <p:cNvSpPr txBox="1"/>
            <p:nvPr/>
          </p:nvSpPr>
          <p:spPr>
            <a:xfrm>
              <a:off x="2493652" y="4040977"/>
              <a:ext cx="176647" cy="169087"/>
            </a:xfrm>
            <a:prstGeom prst="rect">
              <a:avLst/>
            </a:prstGeom>
            <a:noFill/>
          </p:spPr>
          <p:txBody>
            <a:bodyPr wrap="none" lIns="0" tIns="0" rIns="0" bIns="0" rtlCol="0" anchor="ctr">
              <a:noAutofit/>
            </a:bodyPr>
            <a:lstStyle/>
            <a:p>
              <a:pPr algn="ctr">
                <a:lnSpc>
                  <a:spcPct val="90000"/>
                </a:lnSpc>
              </a:pPr>
              <a:r>
                <a:rPr lang="en-US" sz="2000" b="1" dirty="0">
                  <a:latin typeface="Calibri" pitchFamily="34" charset="0"/>
                </a:rPr>
                <a:t>*</a:t>
              </a:r>
            </a:p>
          </p:txBody>
        </p:sp>
        <p:sp>
          <p:nvSpPr>
            <p:cNvPr id="156" name="TextBox 155">
              <a:extLst>
                <a:ext uri="{FF2B5EF4-FFF2-40B4-BE49-F238E27FC236}">
                  <a16:creationId xmlns:a16="http://schemas.microsoft.com/office/drawing/2014/main" id="{78AFAFAD-F196-F04A-A8BD-00AAFF99DB39}"/>
                </a:ext>
              </a:extLst>
            </p:cNvPr>
            <p:cNvSpPr txBox="1"/>
            <p:nvPr/>
          </p:nvSpPr>
          <p:spPr>
            <a:xfrm>
              <a:off x="1126858" y="1410010"/>
              <a:ext cx="4832312" cy="369332"/>
            </a:xfrm>
            <a:prstGeom prst="rect">
              <a:avLst/>
            </a:prstGeom>
            <a:noFill/>
          </p:spPr>
          <p:txBody>
            <a:bodyPr wrap="square" rtlCol="0">
              <a:spAutoFit/>
            </a:bodyPr>
            <a:lstStyle/>
            <a:p>
              <a:pPr algn="ctr"/>
              <a:r>
                <a:rPr lang="en-US" b="1" dirty="0">
                  <a:solidFill>
                    <a:schemeClr val="bg1"/>
                  </a:solidFill>
                </a:rPr>
                <a:t>Change at Wk 24</a:t>
              </a:r>
            </a:p>
          </p:txBody>
        </p:sp>
        <p:sp>
          <p:nvSpPr>
            <p:cNvPr id="157" name="TextBox 156">
              <a:extLst>
                <a:ext uri="{FF2B5EF4-FFF2-40B4-BE49-F238E27FC236}">
                  <a16:creationId xmlns:a16="http://schemas.microsoft.com/office/drawing/2014/main" id="{901DEA2B-2968-91BB-DD91-B2717717AC91}"/>
                </a:ext>
              </a:extLst>
            </p:cNvPr>
            <p:cNvSpPr txBox="1"/>
            <p:nvPr/>
          </p:nvSpPr>
          <p:spPr bwMode="auto">
            <a:xfrm>
              <a:off x="3104738" y="2021989"/>
              <a:ext cx="9017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CILO 30 mg</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20)</a:t>
              </a:r>
            </a:p>
          </p:txBody>
        </p:sp>
        <p:grpSp>
          <p:nvGrpSpPr>
            <p:cNvPr id="158" name="Group 157">
              <a:extLst>
                <a:ext uri="{FF2B5EF4-FFF2-40B4-BE49-F238E27FC236}">
                  <a16:creationId xmlns:a16="http://schemas.microsoft.com/office/drawing/2014/main" id="{8C1693D3-DE66-B6E8-6927-CEC94F6A0E34}"/>
                </a:ext>
              </a:extLst>
            </p:cNvPr>
            <p:cNvGrpSpPr/>
            <p:nvPr/>
          </p:nvGrpSpPr>
          <p:grpSpPr>
            <a:xfrm>
              <a:off x="3081240" y="1905209"/>
              <a:ext cx="622554" cy="134541"/>
              <a:chOff x="3277640" y="1675126"/>
              <a:chExt cx="622554" cy="134541"/>
            </a:xfrm>
          </p:grpSpPr>
          <p:sp>
            <p:nvSpPr>
              <p:cNvPr id="210" name="Rectangle 209">
                <a:extLst>
                  <a:ext uri="{FF2B5EF4-FFF2-40B4-BE49-F238E27FC236}">
                    <a16:creationId xmlns:a16="http://schemas.microsoft.com/office/drawing/2014/main" id="{887F077C-6154-7A6C-0C1A-ED9FC855AD2D}"/>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7DFDD106-1082-570A-3707-E55B1A2676BC}"/>
                  </a:ext>
                </a:extLst>
              </p:cNvPr>
              <p:cNvSpPr/>
              <p:nvPr/>
            </p:nvSpPr>
            <p:spPr bwMode="auto">
              <a:xfrm>
                <a:off x="3588917" y="1675291"/>
                <a:ext cx="311277" cy="13437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9" name="TextBox 158">
              <a:extLst>
                <a:ext uri="{FF2B5EF4-FFF2-40B4-BE49-F238E27FC236}">
                  <a16:creationId xmlns:a16="http://schemas.microsoft.com/office/drawing/2014/main" id="{6CC20F4B-6CF1-B9CF-8791-3AD3B6CB6234}"/>
                </a:ext>
              </a:extLst>
            </p:cNvPr>
            <p:cNvSpPr txBox="1"/>
            <p:nvPr/>
          </p:nvSpPr>
          <p:spPr bwMode="auto">
            <a:xfrm>
              <a:off x="2247559" y="2021989"/>
              <a:ext cx="6719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FIR</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17)</a:t>
              </a:r>
            </a:p>
          </p:txBody>
        </p:sp>
        <p:grpSp>
          <p:nvGrpSpPr>
            <p:cNvPr id="160" name="Group 159">
              <a:extLst>
                <a:ext uri="{FF2B5EF4-FFF2-40B4-BE49-F238E27FC236}">
                  <a16:creationId xmlns:a16="http://schemas.microsoft.com/office/drawing/2014/main" id="{891D9DE0-7876-0E2B-D934-B80D4DA4F41F}"/>
                </a:ext>
              </a:extLst>
            </p:cNvPr>
            <p:cNvGrpSpPr/>
            <p:nvPr/>
          </p:nvGrpSpPr>
          <p:grpSpPr>
            <a:xfrm>
              <a:off x="2109190" y="1905209"/>
              <a:ext cx="622554" cy="134541"/>
              <a:chOff x="3277640" y="1675126"/>
              <a:chExt cx="622554" cy="134541"/>
            </a:xfrm>
          </p:grpSpPr>
          <p:sp>
            <p:nvSpPr>
              <p:cNvPr id="208" name="Rectangle 207">
                <a:extLst>
                  <a:ext uri="{FF2B5EF4-FFF2-40B4-BE49-F238E27FC236}">
                    <a16:creationId xmlns:a16="http://schemas.microsoft.com/office/drawing/2014/main" id="{BBAC53E4-9D8C-B75D-C05A-398CC19219DC}"/>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62793D96-6B67-1A8A-604E-AE8959C6694C}"/>
                  </a:ext>
                </a:extLst>
              </p:cNvPr>
              <p:cNvSpPr/>
              <p:nvPr/>
            </p:nvSpPr>
            <p:spPr bwMode="auto">
              <a:xfrm>
                <a:off x="3588917" y="1675291"/>
                <a:ext cx="311277" cy="13437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1" name="TextBox 160">
              <a:extLst>
                <a:ext uri="{FF2B5EF4-FFF2-40B4-BE49-F238E27FC236}">
                  <a16:creationId xmlns:a16="http://schemas.microsoft.com/office/drawing/2014/main" id="{417EE75C-CA81-1BB2-5139-8D00001D61C1}"/>
                </a:ext>
              </a:extLst>
            </p:cNvPr>
            <p:cNvSpPr txBox="1"/>
            <p:nvPr/>
          </p:nvSpPr>
          <p:spPr bwMode="auto">
            <a:xfrm>
              <a:off x="1277112" y="2021989"/>
              <a:ext cx="6687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a:t>
              </a:r>
              <a:br>
                <a:rPr lang="en-US" sz="1200" b="1" dirty="0">
                  <a:solidFill>
                    <a:schemeClr val="bg1"/>
                  </a:solidFill>
                  <a:latin typeface="Calibri" panose="020F0502020204030204" pitchFamily="34" charset="0"/>
                </a:rPr>
              </a:b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12)</a:t>
              </a:r>
            </a:p>
          </p:txBody>
        </p:sp>
        <p:sp>
          <p:nvSpPr>
            <p:cNvPr id="162" name="Rectangle 161">
              <a:extLst>
                <a:ext uri="{FF2B5EF4-FFF2-40B4-BE49-F238E27FC236}">
                  <a16:creationId xmlns:a16="http://schemas.microsoft.com/office/drawing/2014/main" id="{714D629F-8B4B-2316-A31A-798270A8D842}"/>
                </a:ext>
              </a:extLst>
            </p:cNvPr>
            <p:cNvSpPr/>
            <p:nvPr/>
          </p:nvSpPr>
          <p:spPr bwMode="auto">
            <a:xfrm>
              <a:off x="1137140" y="1905209"/>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TextBox 162">
              <a:extLst>
                <a:ext uri="{FF2B5EF4-FFF2-40B4-BE49-F238E27FC236}">
                  <a16:creationId xmlns:a16="http://schemas.microsoft.com/office/drawing/2014/main" id="{9204FF38-85BB-075C-0E74-B40844F7469D}"/>
                </a:ext>
              </a:extLst>
            </p:cNvPr>
            <p:cNvSpPr txBox="1"/>
            <p:nvPr/>
          </p:nvSpPr>
          <p:spPr bwMode="auto">
            <a:xfrm>
              <a:off x="4992732" y="2021989"/>
              <a:ext cx="10139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 FIR</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 CILO 30 mg</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16)</a:t>
              </a:r>
            </a:p>
          </p:txBody>
        </p:sp>
        <p:grpSp>
          <p:nvGrpSpPr>
            <p:cNvPr id="164" name="Group 163">
              <a:extLst>
                <a:ext uri="{FF2B5EF4-FFF2-40B4-BE49-F238E27FC236}">
                  <a16:creationId xmlns:a16="http://schemas.microsoft.com/office/drawing/2014/main" id="{E19CAF2D-DBD4-8B8E-0BE3-764716BE0EFD}"/>
                </a:ext>
              </a:extLst>
            </p:cNvPr>
            <p:cNvGrpSpPr/>
            <p:nvPr/>
          </p:nvGrpSpPr>
          <p:grpSpPr>
            <a:xfrm>
              <a:off x="5025339" y="1905209"/>
              <a:ext cx="933831" cy="134541"/>
              <a:chOff x="3277640" y="1675126"/>
              <a:chExt cx="933831" cy="134541"/>
            </a:xfrm>
          </p:grpSpPr>
          <p:sp>
            <p:nvSpPr>
              <p:cNvPr id="205" name="Rectangle 204">
                <a:extLst>
                  <a:ext uri="{FF2B5EF4-FFF2-40B4-BE49-F238E27FC236}">
                    <a16:creationId xmlns:a16="http://schemas.microsoft.com/office/drawing/2014/main" id="{EB2B26FC-F92C-A519-85CA-3BA7C84E1AC4}"/>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F629C9DE-7EEA-F7FD-B2F6-7BE95E070014}"/>
                  </a:ext>
                </a:extLst>
              </p:cNvPr>
              <p:cNvSpPr/>
              <p:nvPr/>
            </p:nvSpPr>
            <p:spPr bwMode="auto">
              <a:xfrm>
                <a:off x="3588917" y="1675291"/>
                <a:ext cx="311277" cy="13437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45AD0D5C-C202-76B6-8895-94C5125DD01E}"/>
                  </a:ext>
                </a:extLst>
              </p:cNvPr>
              <p:cNvSpPr/>
              <p:nvPr/>
            </p:nvSpPr>
            <p:spPr bwMode="auto">
              <a:xfrm>
                <a:off x="3900575" y="1675126"/>
                <a:ext cx="310896" cy="13437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5" name="TextBox 164">
              <a:extLst>
                <a:ext uri="{FF2B5EF4-FFF2-40B4-BE49-F238E27FC236}">
                  <a16:creationId xmlns:a16="http://schemas.microsoft.com/office/drawing/2014/main" id="{53BDD129-92AC-F978-722A-0E12F4878676}"/>
                </a:ext>
              </a:extLst>
            </p:cNvPr>
            <p:cNvSpPr txBox="1"/>
            <p:nvPr/>
          </p:nvSpPr>
          <p:spPr bwMode="auto">
            <a:xfrm>
              <a:off x="4037515" y="2021989"/>
              <a:ext cx="9802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SEMA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CILO 100 mg</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 = 16)</a:t>
              </a:r>
            </a:p>
          </p:txBody>
        </p:sp>
        <p:grpSp>
          <p:nvGrpSpPr>
            <p:cNvPr id="166" name="Group 165">
              <a:extLst>
                <a:ext uri="{FF2B5EF4-FFF2-40B4-BE49-F238E27FC236}">
                  <a16:creationId xmlns:a16="http://schemas.microsoft.com/office/drawing/2014/main" id="{2C1CB26B-F9A2-AC60-E4F5-216F02E95F69}"/>
                </a:ext>
              </a:extLst>
            </p:cNvPr>
            <p:cNvGrpSpPr/>
            <p:nvPr/>
          </p:nvGrpSpPr>
          <p:grpSpPr>
            <a:xfrm>
              <a:off x="4053290" y="1905209"/>
              <a:ext cx="622554" cy="134541"/>
              <a:chOff x="3277640" y="1675126"/>
              <a:chExt cx="622554" cy="134541"/>
            </a:xfrm>
          </p:grpSpPr>
          <p:sp>
            <p:nvSpPr>
              <p:cNvPr id="203" name="Rectangle 202">
                <a:extLst>
                  <a:ext uri="{FF2B5EF4-FFF2-40B4-BE49-F238E27FC236}">
                    <a16:creationId xmlns:a16="http://schemas.microsoft.com/office/drawing/2014/main" id="{CC9EAD4C-3AF7-0C4A-3091-97C0842711B6}"/>
                  </a:ext>
                </a:extLst>
              </p:cNvPr>
              <p:cNvSpPr/>
              <p:nvPr/>
            </p:nvSpPr>
            <p:spPr bwMode="auto">
              <a:xfrm>
                <a:off x="3277640" y="1675126"/>
                <a:ext cx="311277" cy="134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58808DEC-976D-D8CD-C3FE-08DEDD7D04D7}"/>
                  </a:ext>
                </a:extLst>
              </p:cNvPr>
              <p:cNvSpPr/>
              <p:nvPr/>
            </p:nvSpPr>
            <p:spPr bwMode="auto">
              <a:xfrm>
                <a:off x="3588917" y="1675291"/>
                <a:ext cx="311277" cy="13437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7" name="Freeform 166">
              <a:extLst>
                <a:ext uri="{FF2B5EF4-FFF2-40B4-BE49-F238E27FC236}">
                  <a16:creationId xmlns:a16="http://schemas.microsoft.com/office/drawing/2014/main" id="{4E07D0AE-55FD-A19C-503E-50C5611151D2}"/>
                </a:ext>
              </a:extLst>
            </p:cNvPr>
            <p:cNvSpPr/>
            <p:nvPr/>
          </p:nvSpPr>
          <p:spPr bwMode="auto">
            <a:xfrm flipV="1">
              <a:off x="1150318" y="2675637"/>
              <a:ext cx="4835017" cy="2168393"/>
            </a:xfrm>
            <a:custGeom>
              <a:avLst/>
              <a:gdLst>
                <a:gd name="connsiteX0" fmla="*/ 0 w 4930815"/>
                <a:gd name="connsiteY0" fmla="*/ 0 h 1956121"/>
                <a:gd name="connsiteX1" fmla="*/ 0 w 4930815"/>
                <a:gd name="connsiteY1" fmla="*/ 1956121 h 1956121"/>
                <a:gd name="connsiteX2" fmla="*/ 4930815 w 4930815"/>
                <a:gd name="connsiteY2" fmla="*/ 1956121 h 1956121"/>
              </a:gdLst>
              <a:ahLst/>
              <a:cxnLst>
                <a:cxn ang="0">
                  <a:pos x="connsiteX0" y="connsiteY0"/>
                </a:cxn>
                <a:cxn ang="0">
                  <a:pos x="connsiteX1" y="connsiteY1"/>
                </a:cxn>
                <a:cxn ang="0">
                  <a:pos x="connsiteX2" y="connsiteY2"/>
                </a:cxn>
              </a:cxnLst>
              <a:rect l="l" t="t" r="r" b="b"/>
              <a:pathLst>
                <a:path w="4930815" h="1956121">
                  <a:moveTo>
                    <a:pt x="0" y="0"/>
                  </a:moveTo>
                  <a:lnTo>
                    <a:pt x="0" y="1956121"/>
                  </a:lnTo>
                  <a:lnTo>
                    <a:pt x="4930815" y="1956121"/>
                  </a:lnTo>
                </a:path>
              </a:pathLst>
            </a:custGeom>
            <a:noFill/>
            <a:ln w="28575">
              <a:solidFill>
                <a:schemeClr val="bg1"/>
              </a:solidFill>
              <a:miter lim="800000"/>
              <a:headEnd/>
              <a:tailEnd/>
            </a:ln>
          </p:spPr>
          <p:txBody>
            <a:bodyPr rtlCol="0" anchor="ctr"/>
            <a:lstStyle/>
            <a:p>
              <a:pPr algn="ctr"/>
              <a:endParaRPr lang="en-US" dirty="0"/>
            </a:p>
          </p:txBody>
        </p:sp>
        <p:grpSp>
          <p:nvGrpSpPr>
            <p:cNvPr id="168" name="Group 167">
              <a:extLst>
                <a:ext uri="{FF2B5EF4-FFF2-40B4-BE49-F238E27FC236}">
                  <a16:creationId xmlns:a16="http://schemas.microsoft.com/office/drawing/2014/main" id="{8E5E68F7-B65B-6C04-F1C1-DEB6999B70D4}"/>
                </a:ext>
              </a:extLst>
            </p:cNvPr>
            <p:cNvGrpSpPr/>
            <p:nvPr/>
          </p:nvGrpSpPr>
          <p:grpSpPr>
            <a:xfrm>
              <a:off x="1064460" y="2673300"/>
              <a:ext cx="91440" cy="2112264"/>
              <a:chOff x="1092664" y="2850287"/>
              <a:chExt cx="91440" cy="1402080"/>
            </a:xfrm>
          </p:grpSpPr>
          <p:cxnSp>
            <p:nvCxnSpPr>
              <p:cNvPr id="199" name="Straight Connector 198">
                <a:extLst>
                  <a:ext uri="{FF2B5EF4-FFF2-40B4-BE49-F238E27FC236}">
                    <a16:creationId xmlns:a16="http://schemas.microsoft.com/office/drawing/2014/main" id="{BFC62A34-E57A-3F26-21BC-7E843B859F74}"/>
                  </a:ext>
                </a:extLst>
              </p:cNvPr>
              <p:cNvCxnSpPr>
                <a:cxnSpLocks/>
              </p:cNvCxnSpPr>
              <p:nvPr/>
            </p:nvCxnSpPr>
            <p:spPr bwMode="auto">
              <a:xfrm>
                <a:off x="1092664" y="28502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21E16B8A-0626-15A3-4DA8-60E7D31CA413}"/>
                  </a:ext>
                </a:extLst>
              </p:cNvPr>
              <p:cNvCxnSpPr>
                <a:cxnSpLocks/>
              </p:cNvCxnSpPr>
              <p:nvPr/>
            </p:nvCxnSpPr>
            <p:spPr bwMode="auto">
              <a:xfrm>
                <a:off x="1092664" y="355132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BFDCD98E-3A39-0CC2-8B54-AEE5C3E25247}"/>
                  </a:ext>
                </a:extLst>
              </p:cNvPr>
              <p:cNvCxnSpPr>
                <a:cxnSpLocks/>
              </p:cNvCxnSpPr>
              <p:nvPr/>
            </p:nvCxnSpPr>
            <p:spPr bwMode="auto">
              <a:xfrm>
                <a:off x="1092664" y="4252367"/>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81E42B14-46E4-5A0C-E105-02BD23AC5981}"/>
                </a:ext>
              </a:extLst>
            </p:cNvPr>
            <p:cNvGrpSpPr/>
            <p:nvPr/>
          </p:nvGrpSpPr>
          <p:grpSpPr>
            <a:xfrm>
              <a:off x="590336" y="2500970"/>
              <a:ext cx="506870" cy="2442760"/>
              <a:chOff x="590336" y="2381702"/>
              <a:chExt cx="506870" cy="2442760"/>
            </a:xfrm>
          </p:grpSpPr>
          <p:sp>
            <p:nvSpPr>
              <p:cNvPr id="195" name="TextBox 194">
                <a:extLst>
                  <a:ext uri="{FF2B5EF4-FFF2-40B4-BE49-F238E27FC236}">
                    <a16:creationId xmlns:a16="http://schemas.microsoft.com/office/drawing/2014/main" id="{11114420-78BB-1A89-7AA8-FA5938F0DDDE}"/>
                  </a:ext>
                </a:extLst>
              </p:cNvPr>
              <p:cNvSpPr txBox="1"/>
              <p:nvPr/>
            </p:nvSpPr>
            <p:spPr bwMode="auto">
              <a:xfrm>
                <a:off x="652853" y="2381702"/>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sp>
            <p:nvSpPr>
              <p:cNvPr id="197" name="TextBox 196">
                <a:extLst>
                  <a:ext uri="{FF2B5EF4-FFF2-40B4-BE49-F238E27FC236}">
                    <a16:creationId xmlns:a16="http://schemas.microsoft.com/office/drawing/2014/main" id="{E895E3A7-A971-8AC9-FD41-765A109DF00A}"/>
                  </a:ext>
                </a:extLst>
              </p:cNvPr>
              <p:cNvSpPr txBox="1"/>
              <p:nvPr/>
            </p:nvSpPr>
            <p:spPr bwMode="auto">
              <a:xfrm>
                <a:off x="590336" y="3433805"/>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198" name="TextBox 197">
                <a:extLst>
                  <a:ext uri="{FF2B5EF4-FFF2-40B4-BE49-F238E27FC236}">
                    <a16:creationId xmlns:a16="http://schemas.microsoft.com/office/drawing/2014/main" id="{39DEF8DF-FC6B-72F6-BD4E-517974AB893A}"/>
                  </a:ext>
                </a:extLst>
              </p:cNvPr>
              <p:cNvSpPr txBox="1"/>
              <p:nvPr/>
            </p:nvSpPr>
            <p:spPr bwMode="auto">
              <a:xfrm>
                <a:off x="590336" y="4485908"/>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grpSp>
        <p:sp>
          <p:nvSpPr>
            <p:cNvPr id="170" name="TextBox 169">
              <a:extLst>
                <a:ext uri="{FF2B5EF4-FFF2-40B4-BE49-F238E27FC236}">
                  <a16:creationId xmlns:a16="http://schemas.microsoft.com/office/drawing/2014/main" id="{6775EC59-65AE-3FF3-27F5-35D121463CBC}"/>
                </a:ext>
              </a:extLst>
            </p:cNvPr>
            <p:cNvSpPr txBox="1"/>
            <p:nvPr/>
          </p:nvSpPr>
          <p:spPr bwMode="auto">
            <a:xfrm>
              <a:off x="1295639" y="2620136"/>
              <a:ext cx="61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-0.19</a:t>
              </a:r>
            </a:p>
          </p:txBody>
        </p:sp>
        <p:sp>
          <p:nvSpPr>
            <p:cNvPr id="171" name="TextBox 170">
              <a:extLst>
                <a:ext uri="{FF2B5EF4-FFF2-40B4-BE49-F238E27FC236}">
                  <a16:creationId xmlns:a16="http://schemas.microsoft.com/office/drawing/2014/main" id="{EBAE2267-BB38-1127-A544-FD9B1E5CC297}"/>
                </a:ext>
              </a:extLst>
            </p:cNvPr>
            <p:cNvSpPr txBox="1"/>
            <p:nvPr/>
          </p:nvSpPr>
          <p:spPr bwMode="auto">
            <a:xfrm>
              <a:off x="2274217" y="2620136"/>
              <a:ext cx="61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-0.37</a:t>
              </a:r>
            </a:p>
          </p:txBody>
        </p:sp>
        <p:sp>
          <p:nvSpPr>
            <p:cNvPr id="172" name="TextBox 171">
              <a:extLst>
                <a:ext uri="{FF2B5EF4-FFF2-40B4-BE49-F238E27FC236}">
                  <a16:creationId xmlns:a16="http://schemas.microsoft.com/office/drawing/2014/main" id="{33AA7B9D-A30F-562E-1796-140D367725B3}"/>
                </a:ext>
              </a:extLst>
            </p:cNvPr>
            <p:cNvSpPr txBox="1"/>
            <p:nvPr/>
          </p:nvSpPr>
          <p:spPr bwMode="auto">
            <a:xfrm>
              <a:off x="3226077" y="2620136"/>
              <a:ext cx="61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-0.32</a:t>
              </a:r>
            </a:p>
          </p:txBody>
        </p:sp>
        <p:sp>
          <p:nvSpPr>
            <p:cNvPr id="173" name="TextBox 172">
              <a:extLst>
                <a:ext uri="{FF2B5EF4-FFF2-40B4-BE49-F238E27FC236}">
                  <a16:creationId xmlns:a16="http://schemas.microsoft.com/office/drawing/2014/main" id="{31F1CBBF-5407-6FC2-769A-7A3292137827}"/>
                </a:ext>
              </a:extLst>
            </p:cNvPr>
            <p:cNvSpPr txBox="1"/>
            <p:nvPr/>
          </p:nvSpPr>
          <p:spPr bwMode="auto">
            <a:xfrm>
              <a:off x="4206507" y="2620136"/>
              <a:ext cx="61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-0.28</a:t>
              </a:r>
            </a:p>
          </p:txBody>
        </p:sp>
        <p:sp>
          <p:nvSpPr>
            <p:cNvPr id="174" name="TextBox 173">
              <a:extLst>
                <a:ext uri="{FF2B5EF4-FFF2-40B4-BE49-F238E27FC236}">
                  <a16:creationId xmlns:a16="http://schemas.microsoft.com/office/drawing/2014/main" id="{FC790D2B-1E68-3D3F-8830-9E9969AA0713}"/>
                </a:ext>
              </a:extLst>
            </p:cNvPr>
            <p:cNvSpPr txBox="1"/>
            <p:nvPr/>
          </p:nvSpPr>
          <p:spPr bwMode="auto">
            <a:xfrm>
              <a:off x="5187786" y="2620136"/>
              <a:ext cx="611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-0.39</a:t>
              </a:r>
            </a:p>
          </p:txBody>
        </p:sp>
        <p:grpSp>
          <p:nvGrpSpPr>
            <p:cNvPr id="175" name="Group 174">
              <a:extLst>
                <a:ext uri="{FF2B5EF4-FFF2-40B4-BE49-F238E27FC236}">
                  <a16:creationId xmlns:a16="http://schemas.microsoft.com/office/drawing/2014/main" id="{74F295D0-D9BC-B054-2FB6-BB4B2039EF84}"/>
                </a:ext>
              </a:extLst>
            </p:cNvPr>
            <p:cNvGrpSpPr/>
            <p:nvPr/>
          </p:nvGrpSpPr>
          <p:grpSpPr>
            <a:xfrm>
              <a:off x="1556748" y="2888710"/>
              <a:ext cx="88849" cy="407019"/>
              <a:chOff x="1403067" y="2809168"/>
              <a:chExt cx="88849" cy="248704"/>
            </a:xfrm>
          </p:grpSpPr>
          <p:cxnSp>
            <p:nvCxnSpPr>
              <p:cNvPr id="192" name="Straight Connector 191">
                <a:extLst>
                  <a:ext uri="{FF2B5EF4-FFF2-40B4-BE49-F238E27FC236}">
                    <a16:creationId xmlns:a16="http://schemas.microsoft.com/office/drawing/2014/main" id="{AF0E44D8-4A81-3E0D-2130-F248E6731BCA}"/>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AFD730B1-7DF7-ABA2-0E2B-7C136F5407C5}"/>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3C54B4E-8E8A-9ED0-FFCE-5A908727F0D6}"/>
                  </a:ext>
                </a:extLst>
              </p:cNvPr>
              <p:cNvCxnSpPr>
                <a:cxnSpLocks/>
              </p:cNvCxnSpPr>
              <p:nvPr/>
            </p:nvCxnSpPr>
            <p:spPr bwMode="auto">
              <a:xfrm>
                <a:off x="1445641" y="2809168"/>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6F5BDD2B-95E8-403A-F070-510FC3936FD2}"/>
                </a:ext>
              </a:extLst>
            </p:cNvPr>
            <p:cNvGrpSpPr/>
            <p:nvPr/>
          </p:nvGrpSpPr>
          <p:grpSpPr>
            <a:xfrm>
              <a:off x="2531680" y="3294633"/>
              <a:ext cx="88849" cy="333753"/>
              <a:chOff x="1403067" y="2809786"/>
              <a:chExt cx="88849" cy="248086"/>
            </a:xfrm>
          </p:grpSpPr>
          <p:cxnSp>
            <p:nvCxnSpPr>
              <p:cNvPr id="189" name="Straight Connector 188">
                <a:extLst>
                  <a:ext uri="{FF2B5EF4-FFF2-40B4-BE49-F238E27FC236}">
                    <a16:creationId xmlns:a16="http://schemas.microsoft.com/office/drawing/2014/main" id="{2C513737-845B-DD9A-4D25-387405629FD8}"/>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98748B5-EA72-38A3-EBE2-7910895B99F3}"/>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49BFC127-C24D-F8EF-FE5F-BF1F1C88B88C}"/>
                  </a:ext>
                </a:extLst>
              </p:cNvPr>
              <p:cNvCxnSpPr>
                <a:cxnSpLocks/>
              </p:cNvCxnSpPr>
              <p:nvPr/>
            </p:nvCxnSpPr>
            <p:spPr bwMode="auto">
              <a:xfrm>
                <a:off x="1445641" y="2809786"/>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36755C1D-C145-00AA-5F88-4B0CF342F5BD}"/>
                </a:ext>
              </a:extLst>
            </p:cNvPr>
            <p:cNvGrpSpPr/>
            <p:nvPr/>
          </p:nvGrpSpPr>
          <p:grpSpPr>
            <a:xfrm>
              <a:off x="3492684" y="3188616"/>
              <a:ext cx="88849" cy="309424"/>
              <a:chOff x="1403067" y="2809836"/>
              <a:chExt cx="88849" cy="248055"/>
            </a:xfrm>
          </p:grpSpPr>
          <p:cxnSp>
            <p:nvCxnSpPr>
              <p:cNvPr id="186" name="Straight Connector 185">
                <a:extLst>
                  <a:ext uri="{FF2B5EF4-FFF2-40B4-BE49-F238E27FC236}">
                    <a16:creationId xmlns:a16="http://schemas.microsoft.com/office/drawing/2014/main" id="{D9C2C002-4850-074C-B804-CCEEFADCDC6E}"/>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7106586-E5A1-FD4A-7DC7-9DC22AC00BDB}"/>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FAA4A73-0E5E-B4A3-A59A-DEC357958A62}"/>
                  </a:ext>
                </a:extLst>
              </p:cNvPr>
              <p:cNvCxnSpPr>
                <a:cxnSpLocks/>
              </p:cNvCxnSpPr>
              <p:nvPr/>
            </p:nvCxnSpPr>
            <p:spPr bwMode="auto">
              <a:xfrm>
                <a:off x="1445641" y="2809856"/>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9CE6B51E-B4F1-E107-CE77-3BDA918AC8D7}"/>
                </a:ext>
              </a:extLst>
            </p:cNvPr>
            <p:cNvGrpSpPr/>
            <p:nvPr/>
          </p:nvGrpSpPr>
          <p:grpSpPr>
            <a:xfrm>
              <a:off x="4467616" y="3081220"/>
              <a:ext cx="88849" cy="346300"/>
              <a:chOff x="1403067" y="2809689"/>
              <a:chExt cx="88849" cy="248183"/>
            </a:xfrm>
          </p:grpSpPr>
          <p:cxnSp>
            <p:nvCxnSpPr>
              <p:cNvPr id="183" name="Straight Connector 182">
                <a:extLst>
                  <a:ext uri="{FF2B5EF4-FFF2-40B4-BE49-F238E27FC236}">
                    <a16:creationId xmlns:a16="http://schemas.microsoft.com/office/drawing/2014/main" id="{9135D6B5-DF9D-A600-8713-798211A4D4A2}"/>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17DF8005-5BE3-BED8-205D-D8B0CC0DF451}"/>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523322A-5D63-8476-04A7-46AEB08D9E20}"/>
                  </a:ext>
                </a:extLst>
              </p:cNvPr>
              <p:cNvCxnSpPr>
                <a:cxnSpLocks/>
              </p:cNvCxnSpPr>
              <p:nvPr/>
            </p:nvCxnSpPr>
            <p:spPr bwMode="auto">
              <a:xfrm>
                <a:off x="1445641" y="2809689"/>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548EBC79-B5DD-8414-6DC5-527A31D0C709}"/>
                </a:ext>
              </a:extLst>
            </p:cNvPr>
            <p:cNvGrpSpPr/>
            <p:nvPr/>
          </p:nvGrpSpPr>
          <p:grpSpPr>
            <a:xfrm>
              <a:off x="5448895" y="3338693"/>
              <a:ext cx="88849" cy="349334"/>
              <a:chOff x="1403067" y="2809836"/>
              <a:chExt cx="88849" cy="248783"/>
            </a:xfrm>
          </p:grpSpPr>
          <p:cxnSp>
            <p:nvCxnSpPr>
              <p:cNvPr id="180" name="Straight Connector 179">
                <a:extLst>
                  <a:ext uri="{FF2B5EF4-FFF2-40B4-BE49-F238E27FC236}">
                    <a16:creationId xmlns:a16="http://schemas.microsoft.com/office/drawing/2014/main" id="{500FEE7D-FC47-4472-84A3-A31E9667A805}"/>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788576DD-4E85-E3EE-253F-642056075DBC}"/>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75028EE-569F-7E68-E557-7A20B479A1AD}"/>
                  </a:ext>
                </a:extLst>
              </p:cNvPr>
              <p:cNvCxnSpPr>
                <a:cxnSpLocks/>
              </p:cNvCxnSpPr>
              <p:nvPr/>
            </p:nvCxnSpPr>
            <p:spPr bwMode="auto">
              <a:xfrm>
                <a:off x="1445641" y="2810584"/>
                <a:ext cx="0" cy="248035"/>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27" name="Straight Connector 26">
            <a:extLst>
              <a:ext uri="{FF2B5EF4-FFF2-40B4-BE49-F238E27FC236}">
                <a16:creationId xmlns:a16="http://schemas.microsoft.com/office/drawing/2014/main" id="{AE930991-BD97-DA2F-39F5-91D4C95AA98D}"/>
              </a:ext>
            </a:extLst>
          </p:cNvPr>
          <p:cNvCxnSpPr/>
          <p:nvPr/>
        </p:nvCxnSpPr>
        <p:spPr bwMode="auto">
          <a:xfrm>
            <a:off x="7406677" y="4348373"/>
            <a:ext cx="3986806" cy="0"/>
          </a:xfrm>
          <a:prstGeom prst="line">
            <a:avLst/>
          </a:prstGeom>
          <a:noFill/>
          <a:ln w="28575" cap="flat" cmpd="sng" algn="ctr">
            <a:solidFill>
              <a:schemeClr val="bg1"/>
            </a:solidFill>
            <a:prstDash val="solid"/>
            <a:round/>
            <a:headEnd type="none" w="med" len="med"/>
            <a:tailEnd type="none" w="med" len="med"/>
          </a:ln>
          <a:effectLst/>
        </p:spPr>
      </p:cxnSp>
      <p:grpSp>
        <p:nvGrpSpPr>
          <p:cNvPr id="43" name="Group 42">
            <a:extLst>
              <a:ext uri="{FF2B5EF4-FFF2-40B4-BE49-F238E27FC236}">
                <a16:creationId xmlns:a16="http://schemas.microsoft.com/office/drawing/2014/main" id="{2BCAD4AE-C716-1ADA-E7AE-DC4A21AD3022}"/>
              </a:ext>
            </a:extLst>
          </p:cNvPr>
          <p:cNvGrpSpPr/>
          <p:nvPr/>
        </p:nvGrpSpPr>
        <p:grpSpPr>
          <a:xfrm rot="5400000">
            <a:off x="9276942" y="2459882"/>
            <a:ext cx="92963" cy="3855610"/>
            <a:chOff x="7138753" y="2253115"/>
            <a:chExt cx="91440" cy="1938147"/>
          </a:xfrm>
        </p:grpSpPr>
        <p:cxnSp>
          <p:nvCxnSpPr>
            <p:cNvPr id="46" name="Straight Connector 45">
              <a:extLst>
                <a:ext uri="{FF2B5EF4-FFF2-40B4-BE49-F238E27FC236}">
                  <a16:creationId xmlns:a16="http://schemas.microsoft.com/office/drawing/2014/main" id="{CAFEB7D7-CACD-FEF8-E8BD-9237682A924B}"/>
                </a:ext>
              </a:extLst>
            </p:cNvPr>
            <p:cNvCxnSpPr>
              <a:cxnSpLocks/>
            </p:cNvCxnSpPr>
            <p:nvPr/>
          </p:nvCxnSpPr>
          <p:spPr bwMode="auto">
            <a:xfrm>
              <a:off x="7138753" y="225311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3EDCB864-F6DA-A323-3887-5840CA0E14D9}"/>
                </a:ext>
              </a:extLst>
            </p:cNvPr>
            <p:cNvCxnSpPr>
              <a:cxnSpLocks/>
            </p:cNvCxnSpPr>
            <p:nvPr/>
          </p:nvCxnSpPr>
          <p:spPr bwMode="auto">
            <a:xfrm>
              <a:off x="7138753" y="322218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9D64948-18EB-249C-925B-97EEC59AE3B9}"/>
                </a:ext>
              </a:extLst>
            </p:cNvPr>
            <p:cNvCxnSpPr>
              <a:cxnSpLocks/>
            </p:cNvCxnSpPr>
            <p:nvPr/>
          </p:nvCxnSpPr>
          <p:spPr bwMode="auto">
            <a:xfrm>
              <a:off x="7138753" y="419126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2" name="TextBox 1">
            <a:extLst>
              <a:ext uri="{FF2B5EF4-FFF2-40B4-BE49-F238E27FC236}">
                <a16:creationId xmlns:a16="http://schemas.microsoft.com/office/drawing/2014/main" id="{AACBFEE6-1F50-50FD-4717-843B8F6CC095}"/>
              </a:ext>
            </a:extLst>
          </p:cNvPr>
          <p:cNvSpPr txBox="1"/>
          <p:nvPr/>
        </p:nvSpPr>
        <p:spPr>
          <a:xfrm rot="16200000">
            <a:off x="-871949" y="3518030"/>
            <a:ext cx="2797216" cy="338554"/>
          </a:xfrm>
          <a:prstGeom prst="rect">
            <a:avLst/>
          </a:prstGeom>
          <a:noFill/>
        </p:spPr>
        <p:txBody>
          <a:bodyPr wrap="square" rtlCol="0">
            <a:spAutoFit/>
          </a:bodyPr>
          <a:lstStyle/>
          <a:p>
            <a:pPr algn="ctr" defTabSz="914377">
              <a:defRPr/>
            </a:pPr>
            <a:r>
              <a:rPr lang="en-US" sz="1600" b="1" kern="0" dirty="0">
                <a:solidFill>
                  <a:prstClr val="black"/>
                </a:solidFill>
              </a:rPr>
              <a:t>LSM Change (95% CI)</a:t>
            </a:r>
          </a:p>
        </p:txBody>
      </p:sp>
      <p:sp>
        <p:nvSpPr>
          <p:cNvPr id="6" name="Text Box 15">
            <a:extLst>
              <a:ext uri="{FF2B5EF4-FFF2-40B4-BE49-F238E27FC236}">
                <a16:creationId xmlns:a16="http://schemas.microsoft.com/office/drawing/2014/main" id="{531CECCD-93D4-DB74-FD9C-197D33510A63}"/>
              </a:ext>
            </a:extLst>
          </p:cNvPr>
          <p:cNvSpPr txBox="1">
            <a:spLocks noChangeArrowheads="1"/>
          </p:cNvSpPr>
          <p:nvPr/>
        </p:nvSpPr>
        <p:spPr bwMode="auto">
          <a:xfrm>
            <a:off x="426297" y="638570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Alkhouri. J Hepatol. 2022;77:607.</a:t>
            </a:r>
          </a:p>
        </p:txBody>
      </p:sp>
    </p:spTree>
    <p:extLst>
      <p:ext uri="{BB962C8B-B14F-4D97-AF65-F5344CB8AC3E}">
        <p14:creationId xmlns:p14="http://schemas.microsoft.com/office/powerpoint/2010/main" val="34235154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oup 106">
            <a:extLst>
              <a:ext uri="{FF2B5EF4-FFF2-40B4-BE49-F238E27FC236}">
                <a16:creationId xmlns:a16="http://schemas.microsoft.com/office/drawing/2014/main" id="{044E8FC6-954B-C369-CC10-56E2F4F0B97D}"/>
              </a:ext>
            </a:extLst>
          </p:cNvPr>
          <p:cNvGrpSpPr/>
          <p:nvPr/>
        </p:nvGrpSpPr>
        <p:grpSpPr>
          <a:xfrm>
            <a:off x="2522975" y="3353898"/>
            <a:ext cx="88849" cy="184310"/>
            <a:chOff x="1403067" y="2809836"/>
            <a:chExt cx="88849" cy="250931"/>
          </a:xfrm>
        </p:grpSpPr>
        <p:cxnSp>
          <p:nvCxnSpPr>
            <p:cNvPr id="108" name="Straight Connector 107">
              <a:extLst>
                <a:ext uri="{FF2B5EF4-FFF2-40B4-BE49-F238E27FC236}">
                  <a16:creationId xmlns:a16="http://schemas.microsoft.com/office/drawing/2014/main" id="{CCC9E60D-A33B-A376-7929-D29AD36A864F}"/>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31BD68E-6C67-32E9-90AF-6D7672511117}"/>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46CB34B-51DB-EA50-5431-F8CA3D590DE9}"/>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9EF3C392-70E0-2BE9-1C02-8193D3AB1D18}"/>
              </a:ext>
            </a:extLst>
          </p:cNvPr>
          <p:cNvGrpSpPr/>
          <p:nvPr/>
        </p:nvGrpSpPr>
        <p:grpSpPr>
          <a:xfrm>
            <a:off x="2967754" y="3650105"/>
            <a:ext cx="88849" cy="184310"/>
            <a:chOff x="1403067" y="2809836"/>
            <a:chExt cx="88849" cy="250931"/>
          </a:xfrm>
        </p:grpSpPr>
        <p:cxnSp>
          <p:nvCxnSpPr>
            <p:cNvPr id="112" name="Straight Connector 111">
              <a:extLst>
                <a:ext uri="{FF2B5EF4-FFF2-40B4-BE49-F238E27FC236}">
                  <a16:creationId xmlns:a16="http://schemas.microsoft.com/office/drawing/2014/main" id="{EC8F6FFF-DBBE-4CF9-ABE5-1321C1B6433F}"/>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29B16FB-9759-D702-6023-D4D245382C55}"/>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01CF668-659E-0405-0FB4-1F08BAEAF476}"/>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9E731D6A-23A1-7BFA-FFDB-9C5C8BC4D673}"/>
              </a:ext>
            </a:extLst>
          </p:cNvPr>
          <p:cNvGrpSpPr/>
          <p:nvPr/>
        </p:nvGrpSpPr>
        <p:grpSpPr>
          <a:xfrm>
            <a:off x="3421510" y="3995610"/>
            <a:ext cx="88849" cy="184310"/>
            <a:chOff x="1403067" y="2809836"/>
            <a:chExt cx="88849" cy="250931"/>
          </a:xfrm>
        </p:grpSpPr>
        <p:cxnSp>
          <p:nvCxnSpPr>
            <p:cNvPr id="116" name="Straight Connector 115">
              <a:extLst>
                <a:ext uri="{FF2B5EF4-FFF2-40B4-BE49-F238E27FC236}">
                  <a16:creationId xmlns:a16="http://schemas.microsoft.com/office/drawing/2014/main" id="{08F8BABD-47C5-1205-3AE3-FE4EE7523641}"/>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A93283F-328A-F662-3EF9-BD520A83B2AE}"/>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78F9B21-1BE8-D8E8-0449-5CBF6DE2A72F}"/>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E094165A-9832-0149-6178-E5A8E737A39C}"/>
              </a:ext>
            </a:extLst>
          </p:cNvPr>
          <p:cNvGrpSpPr/>
          <p:nvPr/>
        </p:nvGrpSpPr>
        <p:grpSpPr>
          <a:xfrm>
            <a:off x="3873780" y="4490134"/>
            <a:ext cx="88849" cy="184310"/>
            <a:chOff x="1403067" y="2809836"/>
            <a:chExt cx="88849" cy="250931"/>
          </a:xfrm>
        </p:grpSpPr>
        <p:cxnSp>
          <p:nvCxnSpPr>
            <p:cNvPr id="120" name="Straight Connector 119">
              <a:extLst>
                <a:ext uri="{FF2B5EF4-FFF2-40B4-BE49-F238E27FC236}">
                  <a16:creationId xmlns:a16="http://schemas.microsoft.com/office/drawing/2014/main" id="{CEEBB9BA-ECB2-8F5D-815B-FDE2818E977B}"/>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EEA0274-9914-E195-8E93-6E48886DA62C}"/>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68F3C10-EF72-00A8-56E3-78EDEDDD9D77}"/>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9DC93135-6CE6-5769-96C7-23AA1D156248}"/>
              </a:ext>
            </a:extLst>
          </p:cNvPr>
          <p:cNvGrpSpPr/>
          <p:nvPr/>
        </p:nvGrpSpPr>
        <p:grpSpPr>
          <a:xfrm>
            <a:off x="4322213" y="3749539"/>
            <a:ext cx="88849" cy="184310"/>
            <a:chOff x="1403067" y="2809836"/>
            <a:chExt cx="88849" cy="250931"/>
          </a:xfrm>
        </p:grpSpPr>
        <p:cxnSp>
          <p:nvCxnSpPr>
            <p:cNvPr id="124" name="Straight Connector 123">
              <a:extLst>
                <a:ext uri="{FF2B5EF4-FFF2-40B4-BE49-F238E27FC236}">
                  <a16:creationId xmlns:a16="http://schemas.microsoft.com/office/drawing/2014/main" id="{42D3D0CC-F7DD-F7EC-E396-A6E76486953C}"/>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270EA946-BF97-701F-CF7E-228DC700DE12}"/>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21EECA1-A27C-3967-6378-1EA4E9098719}"/>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601415F6-323D-AA1B-5B32-BCAFCBD163D4}"/>
              </a:ext>
            </a:extLst>
          </p:cNvPr>
          <p:cNvGrpSpPr/>
          <p:nvPr/>
        </p:nvGrpSpPr>
        <p:grpSpPr>
          <a:xfrm>
            <a:off x="4771001" y="3817144"/>
            <a:ext cx="88849" cy="184310"/>
            <a:chOff x="1403067" y="2809836"/>
            <a:chExt cx="88849" cy="250931"/>
          </a:xfrm>
        </p:grpSpPr>
        <p:cxnSp>
          <p:nvCxnSpPr>
            <p:cNvPr id="128" name="Straight Connector 127">
              <a:extLst>
                <a:ext uri="{FF2B5EF4-FFF2-40B4-BE49-F238E27FC236}">
                  <a16:creationId xmlns:a16="http://schemas.microsoft.com/office/drawing/2014/main" id="{EDA9C9AC-F369-1F4A-CCE9-3A81B5D7B257}"/>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C013BFC-4B20-C357-2D63-72A6EF6756B8}"/>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52D871B-AC5F-DAA0-49EE-4AA501B030E7}"/>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942AC1F1-1B1D-8DD3-EA90-562C751801BC}"/>
              </a:ext>
            </a:extLst>
          </p:cNvPr>
          <p:cNvGrpSpPr/>
          <p:nvPr/>
        </p:nvGrpSpPr>
        <p:grpSpPr>
          <a:xfrm>
            <a:off x="5231432" y="4551315"/>
            <a:ext cx="88849" cy="184310"/>
            <a:chOff x="1403067" y="2809836"/>
            <a:chExt cx="88849" cy="250931"/>
          </a:xfrm>
        </p:grpSpPr>
        <p:cxnSp>
          <p:nvCxnSpPr>
            <p:cNvPr id="132" name="Straight Connector 131">
              <a:extLst>
                <a:ext uri="{FF2B5EF4-FFF2-40B4-BE49-F238E27FC236}">
                  <a16:creationId xmlns:a16="http://schemas.microsoft.com/office/drawing/2014/main" id="{A86D523A-210D-69AE-E0D2-CFC87FC26A1E}"/>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7E8C7A0-0F81-85AE-7CF4-E7F3653DA355}"/>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652CAF1-1163-5234-AC42-8E1CAC9AAF1C}"/>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D3E301F0-29C9-9AEE-07DF-4A3C75DB7CEB}"/>
              </a:ext>
            </a:extLst>
          </p:cNvPr>
          <p:cNvGrpSpPr/>
          <p:nvPr/>
        </p:nvGrpSpPr>
        <p:grpSpPr>
          <a:xfrm>
            <a:off x="7354407" y="3094440"/>
            <a:ext cx="88849" cy="181461"/>
            <a:chOff x="1403067" y="2809836"/>
            <a:chExt cx="88849" cy="250931"/>
          </a:xfrm>
        </p:grpSpPr>
        <p:cxnSp>
          <p:nvCxnSpPr>
            <p:cNvPr id="139" name="Straight Connector 138">
              <a:extLst>
                <a:ext uri="{FF2B5EF4-FFF2-40B4-BE49-F238E27FC236}">
                  <a16:creationId xmlns:a16="http://schemas.microsoft.com/office/drawing/2014/main" id="{40EAC951-7080-AEEB-0A08-E17E6B362372}"/>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4339F63-8D7E-F40B-14CD-C242318E6FA5}"/>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8BDA6EB-AE63-116D-4358-11F95F01AC9F}"/>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82D2EA66-CB53-62D7-7E8C-BBCBC7B0B718}"/>
              </a:ext>
            </a:extLst>
          </p:cNvPr>
          <p:cNvGrpSpPr/>
          <p:nvPr/>
        </p:nvGrpSpPr>
        <p:grpSpPr>
          <a:xfrm>
            <a:off x="7805536" y="3581147"/>
            <a:ext cx="88849" cy="184310"/>
            <a:chOff x="1403067" y="2809836"/>
            <a:chExt cx="88849" cy="250931"/>
          </a:xfrm>
        </p:grpSpPr>
        <p:cxnSp>
          <p:nvCxnSpPr>
            <p:cNvPr id="143" name="Straight Connector 142">
              <a:extLst>
                <a:ext uri="{FF2B5EF4-FFF2-40B4-BE49-F238E27FC236}">
                  <a16:creationId xmlns:a16="http://schemas.microsoft.com/office/drawing/2014/main" id="{BDECC60D-DA12-5B66-14BE-25ECF3A86FC8}"/>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540A4D2-519B-34BC-03EE-E6116251B86F}"/>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7DA5161-D102-592F-ADDF-F04989EDAA60}"/>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6474380F-8D82-1A4A-6605-084DEE5BB0F0}"/>
              </a:ext>
            </a:extLst>
          </p:cNvPr>
          <p:cNvGrpSpPr/>
          <p:nvPr/>
        </p:nvGrpSpPr>
        <p:grpSpPr>
          <a:xfrm>
            <a:off x="8252942" y="3439712"/>
            <a:ext cx="88849" cy="309300"/>
            <a:chOff x="1403067" y="2809836"/>
            <a:chExt cx="88849" cy="250931"/>
          </a:xfrm>
        </p:grpSpPr>
        <p:cxnSp>
          <p:nvCxnSpPr>
            <p:cNvPr id="147" name="Straight Connector 146">
              <a:extLst>
                <a:ext uri="{FF2B5EF4-FFF2-40B4-BE49-F238E27FC236}">
                  <a16:creationId xmlns:a16="http://schemas.microsoft.com/office/drawing/2014/main" id="{FFD834F5-9B4D-FD31-E93F-5D82DBB059EF}"/>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2CB7B0E-8623-5577-FC3D-F191D3D5C942}"/>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687BAE5-359B-D3AE-E778-9501BF7BE22B}"/>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A430CFCC-8ABC-C9B6-02C0-0A478DDAD908}"/>
              </a:ext>
            </a:extLst>
          </p:cNvPr>
          <p:cNvGrpSpPr/>
          <p:nvPr/>
        </p:nvGrpSpPr>
        <p:grpSpPr>
          <a:xfrm>
            <a:off x="8705212" y="3920277"/>
            <a:ext cx="88849" cy="335959"/>
            <a:chOff x="1403067" y="2809836"/>
            <a:chExt cx="88849" cy="250931"/>
          </a:xfrm>
        </p:grpSpPr>
        <p:cxnSp>
          <p:nvCxnSpPr>
            <p:cNvPr id="151" name="Straight Connector 150">
              <a:extLst>
                <a:ext uri="{FF2B5EF4-FFF2-40B4-BE49-F238E27FC236}">
                  <a16:creationId xmlns:a16="http://schemas.microsoft.com/office/drawing/2014/main" id="{92F4A476-D92F-3A72-9E59-1FDFC8994487}"/>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09EFD79-DB73-2A57-D156-F9245DF05F4D}"/>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4BB68E4-B653-DEB7-D53F-A30CD0513A9A}"/>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B0C51E1B-A81A-EFC4-A05B-A3489C3CD0FB}"/>
              </a:ext>
            </a:extLst>
          </p:cNvPr>
          <p:cNvGrpSpPr/>
          <p:nvPr/>
        </p:nvGrpSpPr>
        <p:grpSpPr>
          <a:xfrm>
            <a:off x="9156820" y="3652006"/>
            <a:ext cx="88849" cy="184310"/>
            <a:chOff x="1403067" y="2809836"/>
            <a:chExt cx="88849" cy="250931"/>
          </a:xfrm>
        </p:grpSpPr>
        <p:cxnSp>
          <p:nvCxnSpPr>
            <p:cNvPr id="155" name="Straight Connector 154">
              <a:extLst>
                <a:ext uri="{FF2B5EF4-FFF2-40B4-BE49-F238E27FC236}">
                  <a16:creationId xmlns:a16="http://schemas.microsoft.com/office/drawing/2014/main" id="{9A30AB24-B15C-814C-AFA9-20A282EFFAEF}"/>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72775C3-F60F-40C2-B643-11431CBDD350}"/>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B022A8D9-1876-1D3B-F4EC-7BC480AC2BA3}"/>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A5C8DD74-AD7D-582C-E2E9-2FD2FD740C61}"/>
              </a:ext>
            </a:extLst>
          </p:cNvPr>
          <p:cNvGrpSpPr/>
          <p:nvPr/>
        </p:nvGrpSpPr>
        <p:grpSpPr>
          <a:xfrm>
            <a:off x="9602433" y="3932336"/>
            <a:ext cx="88849" cy="184310"/>
            <a:chOff x="1403067" y="2809836"/>
            <a:chExt cx="88849" cy="250931"/>
          </a:xfrm>
        </p:grpSpPr>
        <p:cxnSp>
          <p:nvCxnSpPr>
            <p:cNvPr id="159" name="Straight Connector 158">
              <a:extLst>
                <a:ext uri="{FF2B5EF4-FFF2-40B4-BE49-F238E27FC236}">
                  <a16:creationId xmlns:a16="http://schemas.microsoft.com/office/drawing/2014/main" id="{84498615-08DF-CC86-4E2D-D9473BB543EE}"/>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17AD5ED2-B04F-B34E-3219-9C3EC6520DB7}"/>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6430B47-9DF9-8BEF-DC92-48299C16DA7C}"/>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B5A119E7-5E19-BE11-61F3-564AF93C0CD8}"/>
              </a:ext>
            </a:extLst>
          </p:cNvPr>
          <p:cNvGrpSpPr/>
          <p:nvPr/>
        </p:nvGrpSpPr>
        <p:grpSpPr>
          <a:xfrm>
            <a:off x="10062864" y="3855428"/>
            <a:ext cx="88849" cy="315939"/>
            <a:chOff x="1403067" y="2809836"/>
            <a:chExt cx="88849" cy="250931"/>
          </a:xfrm>
        </p:grpSpPr>
        <p:cxnSp>
          <p:nvCxnSpPr>
            <p:cNvPr id="163" name="Straight Connector 162">
              <a:extLst>
                <a:ext uri="{FF2B5EF4-FFF2-40B4-BE49-F238E27FC236}">
                  <a16:creationId xmlns:a16="http://schemas.microsoft.com/office/drawing/2014/main" id="{AF709558-EA28-2C25-2518-B43DE808B0B6}"/>
                </a:ext>
              </a:extLst>
            </p:cNvPr>
            <p:cNvCxnSpPr/>
            <p:nvPr/>
          </p:nvCxnSpPr>
          <p:spPr bwMode="auto">
            <a:xfrm>
              <a:off x="1403067" y="2809836"/>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4F4C823-2165-84DF-7678-AC7FD93A92EF}"/>
                </a:ext>
              </a:extLst>
            </p:cNvPr>
            <p:cNvCxnSpPr/>
            <p:nvPr/>
          </p:nvCxnSpPr>
          <p:spPr bwMode="auto">
            <a:xfrm>
              <a:off x="1403067" y="3057872"/>
              <a:ext cx="88849"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8B9EB33F-2CDE-49DD-E81E-7D2DD00DF7DB}"/>
                </a:ext>
              </a:extLst>
            </p:cNvPr>
            <p:cNvCxnSpPr>
              <a:cxnSpLocks/>
            </p:cNvCxnSpPr>
            <p:nvPr/>
          </p:nvCxnSpPr>
          <p:spPr bwMode="auto">
            <a:xfrm>
              <a:off x="1445641" y="2812732"/>
              <a:ext cx="0" cy="248035"/>
            </a:xfrm>
            <a:prstGeom prst="line">
              <a:avLst/>
            </a:prstGeom>
            <a:noFill/>
            <a:ln w="28575" cap="flat" cmpd="sng" algn="ctr">
              <a:solidFill>
                <a:schemeClr val="bg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B5D3B97D-847E-C2EE-EA1D-ED83B5FA7BB5}"/>
              </a:ext>
            </a:extLst>
          </p:cNvPr>
          <p:cNvSpPr>
            <a:spLocks noGrp="1"/>
          </p:cNvSpPr>
          <p:nvPr>
            <p:ph type="title"/>
          </p:nvPr>
        </p:nvSpPr>
        <p:spPr/>
        <p:txBody>
          <a:bodyPr/>
          <a:lstStyle/>
          <a:p>
            <a:r>
              <a:rPr lang="en-US" dirty="0"/>
              <a:t>DUET: Selective THR-</a:t>
            </a:r>
            <a:r>
              <a:rPr lang="el-GR" dirty="0"/>
              <a:t>β</a:t>
            </a:r>
            <a:r>
              <a:rPr lang="en-US" dirty="0"/>
              <a:t> agonist (TERN-501) + Nonsteroidal FXR Agonist (TERN-101)</a:t>
            </a:r>
          </a:p>
        </p:txBody>
      </p:sp>
      <p:sp>
        <p:nvSpPr>
          <p:cNvPr id="3" name="Content Placeholder 2">
            <a:extLst>
              <a:ext uri="{FF2B5EF4-FFF2-40B4-BE49-F238E27FC236}">
                <a16:creationId xmlns:a16="http://schemas.microsoft.com/office/drawing/2014/main" id="{FD878467-E0F2-F8B1-A11E-7E91A441E73A}"/>
              </a:ext>
            </a:extLst>
          </p:cNvPr>
          <p:cNvSpPr>
            <a:spLocks noGrp="1"/>
          </p:cNvSpPr>
          <p:nvPr>
            <p:ph idx="1"/>
          </p:nvPr>
        </p:nvSpPr>
        <p:spPr>
          <a:xfrm>
            <a:off x="604675" y="1513047"/>
            <a:ext cx="10877529" cy="603949"/>
          </a:xfrm>
        </p:spPr>
        <p:txBody>
          <a:bodyPr/>
          <a:lstStyle/>
          <a:p>
            <a:pPr marL="230188" indent="-230188"/>
            <a:r>
              <a:rPr lang="en-US" sz="1600" dirty="0"/>
              <a:t>Phase IIa trial: first study of THR-</a:t>
            </a:r>
            <a:r>
              <a:rPr lang="el-GR" sz="1600" dirty="0"/>
              <a:t>β </a:t>
            </a:r>
            <a:r>
              <a:rPr lang="en-US" sz="1600" dirty="0"/>
              <a:t>agonist + another MoA for treatment of MASH; 162 patients with presumed MASH randomized to receive THR-</a:t>
            </a:r>
            <a:r>
              <a:rPr lang="el-GR" sz="1600" dirty="0"/>
              <a:t>β</a:t>
            </a:r>
            <a:r>
              <a:rPr lang="en-US" sz="1600" dirty="0"/>
              <a:t> agonist (TERN-501), nonsteroidal FXR agonist (TERN-101), TERN-501 + TERN-101, or placebo</a:t>
            </a:r>
          </a:p>
        </p:txBody>
      </p:sp>
      <p:sp>
        <p:nvSpPr>
          <p:cNvPr id="6" name="Text Box 15">
            <a:extLst>
              <a:ext uri="{FF2B5EF4-FFF2-40B4-BE49-F238E27FC236}">
                <a16:creationId xmlns:a16="http://schemas.microsoft.com/office/drawing/2014/main" id="{90FF0E3F-F256-AAF6-90C0-E17111F6A2F2}"/>
              </a:ext>
            </a:extLst>
          </p:cNvPr>
          <p:cNvSpPr txBox="1">
            <a:spLocks noChangeArrowheads="1"/>
          </p:cNvSpPr>
          <p:nvPr/>
        </p:nvSpPr>
        <p:spPr bwMode="auto">
          <a:xfrm>
            <a:off x="412751" y="63924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Noureddin. AASLD 2023. Abstr LBA1.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338C829E-9769-A69F-BB1C-4B85DF570FAE}"/>
              </a:ext>
            </a:extLst>
          </p:cNvPr>
          <p:cNvGrpSpPr/>
          <p:nvPr/>
        </p:nvGrpSpPr>
        <p:grpSpPr>
          <a:xfrm>
            <a:off x="1954244" y="5196746"/>
            <a:ext cx="8680379" cy="307777"/>
            <a:chOff x="1503308" y="5184220"/>
            <a:chExt cx="8680379" cy="307777"/>
          </a:xfrm>
        </p:grpSpPr>
        <p:grpSp>
          <p:nvGrpSpPr>
            <p:cNvPr id="85" name="Group 84">
              <a:extLst>
                <a:ext uri="{FF2B5EF4-FFF2-40B4-BE49-F238E27FC236}">
                  <a16:creationId xmlns:a16="http://schemas.microsoft.com/office/drawing/2014/main" id="{96978ECA-9E02-A8F6-72DC-93882CF4DDD3}"/>
                </a:ext>
              </a:extLst>
            </p:cNvPr>
            <p:cNvGrpSpPr/>
            <p:nvPr/>
          </p:nvGrpSpPr>
          <p:grpSpPr>
            <a:xfrm>
              <a:off x="2455647" y="5184220"/>
              <a:ext cx="952442" cy="307777"/>
              <a:chOff x="2249559" y="5194084"/>
              <a:chExt cx="952442" cy="307777"/>
            </a:xfrm>
          </p:grpSpPr>
          <p:sp>
            <p:nvSpPr>
              <p:cNvPr id="104" name="TextBox 103">
                <a:extLst>
                  <a:ext uri="{FF2B5EF4-FFF2-40B4-BE49-F238E27FC236}">
                    <a16:creationId xmlns:a16="http://schemas.microsoft.com/office/drawing/2014/main" id="{C8B4E110-922E-8131-29F0-9B60F4C8253D}"/>
                  </a:ext>
                </a:extLst>
              </p:cNvPr>
              <p:cNvSpPr txBox="1"/>
              <p:nvPr/>
            </p:nvSpPr>
            <p:spPr bwMode="auto">
              <a:xfrm>
                <a:off x="2344074" y="5194084"/>
                <a:ext cx="857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501 1 mg</a:t>
                </a:r>
              </a:p>
            </p:txBody>
          </p:sp>
          <p:sp>
            <p:nvSpPr>
              <p:cNvPr id="105" name="Rectangle 104">
                <a:extLst>
                  <a:ext uri="{FF2B5EF4-FFF2-40B4-BE49-F238E27FC236}">
                    <a16:creationId xmlns:a16="http://schemas.microsoft.com/office/drawing/2014/main" id="{97040E99-27AC-D137-C4E8-B324FF7E854D}"/>
                  </a:ext>
                </a:extLst>
              </p:cNvPr>
              <p:cNvSpPr/>
              <p:nvPr/>
            </p:nvSpPr>
            <p:spPr bwMode="auto">
              <a:xfrm>
                <a:off x="2249559" y="5285299"/>
                <a:ext cx="134376" cy="125346"/>
              </a:xfrm>
              <a:prstGeom prst="rect">
                <a:avLst/>
              </a:prstGeom>
              <a:solidFill>
                <a:srgbClr val="E1483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6" name="Group 85">
              <a:extLst>
                <a:ext uri="{FF2B5EF4-FFF2-40B4-BE49-F238E27FC236}">
                  <a16:creationId xmlns:a16="http://schemas.microsoft.com/office/drawing/2014/main" id="{7E2749FF-F66B-546C-80A5-AE50F7889C82}"/>
                </a:ext>
              </a:extLst>
            </p:cNvPr>
            <p:cNvGrpSpPr/>
            <p:nvPr/>
          </p:nvGrpSpPr>
          <p:grpSpPr>
            <a:xfrm>
              <a:off x="3451891" y="5184220"/>
              <a:ext cx="950219" cy="307777"/>
              <a:chOff x="3300627" y="5210139"/>
              <a:chExt cx="950219" cy="307777"/>
            </a:xfrm>
          </p:grpSpPr>
          <p:sp>
            <p:nvSpPr>
              <p:cNvPr id="102" name="TextBox 101">
                <a:extLst>
                  <a:ext uri="{FF2B5EF4-FFF2-40B4-BE49-F238E27FC236}">
                    <a16:creationId xmlns:a16="http://schemas.microsoft.com/office/drawing/2014/main" id="{5BC3BD07-B959-FDFC-0E45-42716F802598}"/>
                  </a:ext>
                </a:extLst>
              </p:cNvPr>
              <p:cNvSpPr txBox="1"/>
              <p:nvPr/>
            </p:nvSpPr>
            <p:spPr bwMode="auto">
              <a:xfrm>
                <a:off x="3392919" y="5210139"/>
                <a:ext cx="857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501 3 mg</a:t>
                </a:r>
              </a:p>
            </p:txBody>
          </p:sp>
          <p:sp>
            <p:nvSpPr>
              <p:cNvPr id="103" name="Rectangle 102">
                <a:extLst>
                  <a:ext uri="{FF2B5EF4-FFF2-40B4-BE49-F238E27FC236}">
                    <a16:creationId xmlns:a16="http://schemas.microsoft.com/office/drawing/2014/main" id="{673436C8-3B6F-0618-B11F-4CA490DCFD65}"/>
                  </a:ext>
                </a:extLst>
              </p:cNvPr>
              <p:cNvSpPr/>
              <p:nvPr/>
            </p:nvSpPr>
            <p:spPr bwMode="auto">
              <a:xfrm>
                <a:off x="3300627" y="5301354"/>
                <a:ext cx="134376" cy="125346"/>
              </a:xfrm>
              <a:prstGeom prst="rect">
                <a:avLst/>
              </a:prstGeom>
              <a:solidFill>
                <a:srgbClr val="F7B34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7" name="Group 86">
              <a:extLst>
                <a:ext uri="{FF2B5EF4-FFF2-40B4-BE49-F238E27FC236}">
                  <a16:creationId xmlns:a16="http://schemas.microsoft.com/office/drawing/2014/main" id="{FF17008F-D6AD-7DD9-1722-5E9D60777D01}"/>
                </a:ext>
              </a:extLst>
            </p:cNvPr>
            <p:cNvGrpSpPr/>
            <p:nvPr/>
          </p:nvGrpSpPr>
          <p:grpSpPr>
            <a:xfrm>
              <a:off x="4445912" y="5184220"/>
              <a:ext cx="940901" cy="307777"/>
              <a:chOff x="4324160" y="5272811"/>
              <a:chExt cx="940901" cy="307777"/>
            </a:xfrm>
          </p:grpSpPr>
          <p:sp>
            <p:nvSpPr>
              <p:cNvPr id="100" name="TextBox 99">
                <a:extLst>
                  <a:ext uri="{FF2B5EF4-FFF2-40B4-BE49-F238E27FC236}">
                    <a16:creationId xmlns:a16="http://schemas.microsoft.com/office/drawing/2014/main" id="{EC0C33F8-ABC2-AC45-5F97-CF2C7BA49517}"/>
                  </a:ext>
                </a:extLst>
              </p:cNvPr>
              <p:cNvSpPr txBox="1"/>
              <p:nvPr/>
            </p:nvSpPr>
            <p:spPr bwMode="auto">
              <a:xfrm>
                <a:off x="4407134" y="5272811"/>
                <a:ext cx="857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501 6 mg</a:t>
                </a:r>
              </a:p>
            </p:txBody>
          </p:sp>
          <p:sp>
            <p:nvSpPr>
              <p:cNvPr id="101" name="Rectangle 100">
                <a:extLst>
                  <a:ext uri="{FF2B5EF4-FFF2-40B4-BE49-F238E27FC236}">
                    <a16:creationId xmlns:a16="http://schemas.microsoft.com/office/drawing/2014/main" id="{A49980AB-F568-4496-0A2E-4CEFA579F1AC}"/>
                  </a:ext>
                </a:extLst>
              </p:cNvPr>
              <p:cNvSpPr/>
              <p:nvPr/>
            </p:nvSpPr>
            <p:spPr bwMode="auto">
              <a:xfrm>
                <a:off x="4324160" y="5364026"/>
                <a:ext cx="134376" cy="125346"/>
              </a:xfrm>
              <a:prstGeom prst="rect">
                <a:avLst/>
              </a:prstGeom>
              <a:solidFill>
                <a:srgbClr val="39823C"/>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 name="Group 87">
              <a:extLst>
                <a:ext uri="{FF2B5EF4-FFF2-40B4-BE49-F238E27FC236}">
                  <a16:creationId xmlns:a16="http://schemas.microsoft.com/office/drawing/2014/main" id="{0DE1E613-0B58-13C8-02BD-1A8221875752}"/>
                </a:ext>
              </a:extLst>
            </p:cNvPr>
            <p:cNvGrpSpPr/>
            <p:nvPr/>
          </p:nvGrpSpPr>
          <p:grpSpPr>
            <a:xfrm>
              <a:off x="5405563" y="5184220"/>
              <a:ext cx="1020909" cy="307777"/>
              <a:chOff x="5313569" y="5325036"/>
              <a:chExt cx="1020909" cy="307777"/>
            </a:xfrm>
          </p:grpSpPr>
          <p:sp>
            <p:nvSpPr>
              <p:cNvPr id="98" name="TextBox 97">
                <a:extLst>
                  <a:ext uri="{FF2B5EF4-FFF2-40B4-BE49-F238E27FC236}">
                    <a16:creationId xmlns:a16="http://schemas.microsoft.com/office/drawing/2014/main" id="{F1EA56EA-1227-3586-A4BF-C72C969E0AD5}"/>
                  </a:ext>
                </a:extLst>
              </p:cNvPr>
              <p:cNvSpPr txBox="1"/>
              <p:nvPr/>
            </p:nvSpPr>
            <p:spPr bwMode="auto">
              <a:xfrm>
                <a:off x="5385179" y="5325036"/>
                <a:ext cx="9492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r>
                  <a:rPr lang="en-US" sz="1400" b="0" dirty="0">
                    <a:solidFill>
                      <a:schemeClr val="bg1"/>
                    </a:solidFill>
                    <a:latin typeface="Calibri" panose="020F0502020204030204" pitchFamily="34" charset="0"/>
                  </a:rPr>
                  <a:t>01 </a:t>
                </a:r>
                <a:r>
                  <a:rPr lang="en-US" sz="1400" dirty="0">
                    <a:solidFill>
                      <a:schemeClr val="bg1"/>
                    </a:solidFill>
                    <a:latin typeface="Calibri" panose="020F0502020204030204" pitchFamily="34" charset="0"/>
                  </a:rPr>
                  <a:t>10 </a:t>
                </a:r>
                <a:r>
                  <a:rPr lang="en-US" sz="1400" b="0" dirty="0">
                    <a:solidFill>
                      <a:schemeClr val="bg1"/>
                    </a:solidFill>
                    <a:latin typeface="Calibri" panose="020F0502020204030204" pitchFamily="34" charset="0"/>
                  </a:rPr>
                  <a:t>mg</a:t>
                </a:r>
              </a:p>
            </p:txBody>
          </p:sp>
          <p:sp>
            <p:nvSpPr>
              <p:cNvPr id="99" name="Rectangle 98">
                <a:extLst>
                  <a:ext uri="{FF2B5EF4-FFF2-40B4-BE49-F238E27FC236}">
                    <a16:creationId xmlns:a16="http://schemas.microsoft.com/office/drawing/2014/main" id="{D60289EF-983D-249A-3AE2-C394DE56A698}"/>
                  </a:ext>
                </a:extLst>
              </p:cNvPr>
              <p:cNvSpPr/>
              <p:nvPr/>
            </p:nvSpPr>
            <p:spPr bwMode="auto">
              <a:xfrm>
                <a:off x="5313569" y="5416251"/>
                <a:ext cx="134376" cy="125346"/>
              </a:xfrm>
              <a:prstGeom prst="rect">
                <a:avLst/>
              </a:prstGeom>
              <a:solidFill>
                <a:srgbClr val="682E7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9" name="Group 88">
              <a:extLst>
                <a:ext uri="{FF2B5EF4-FFF2-40B4-BE49-F238E27FC236}">
                  <a16:creationId xmlns:a16="http://schemas.microsoft.com/office/drawing/2014/main" id="{E5E37A3E-9DFC-57E7-8C6E-83BB0AFDF8D6}"/>
                </a:ext>
              </a:extLst>
            </p:cNvPr>
            <p:cNvGrpSpPr/>
            <p:nvPr/>
          </p:nvGrpSpPr>
          <p:grpSpPr>
            <a:xfrm>
              <a:off x="6457746" y="5184220"/>
              <a:ext cx="1865712" cy="307777"/>
              <a:chOff x="6440354" y="5322536"/>
              <a:chExt cx="1865712" cy="307777"/>
            </a:xfrm>
          </p:grpSpPr>
          <p:sp>
            <p:nvSpPr>
              <p:cNvPr id="96" name="TextBox 95">
                <a:extLst>
                  <a:ext uri="{FF2B5EF4-FFF2-40B4-BE49-F238E27FC236}">
                    <a16:creationId xmlns:a16="http://schemas.microsoft.com/office/drawing/2014/main" id="{40AD9876-CB02-D422-2ED5-B60EB3FBE841}"/>
                  </a:ext>
                </a:extLst>
              </p:cNvPr>
              <p:cNvSpPr txBox="1"/>
              <p:nvPr/>
            </p:nvSpPr>
            <p:spPr bwMode="auto">
              <a:xfrm>
                <a:off x="6513588" y="5322536"/>
                <a:ext cx="17924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501 3 mg + 101 10 mg</a:t>
                </a:r>
              </a:p>
            </p:txBody>
          </p:sp>
          <p:sp>
            <p:nvSpPr>
              <p:cNvPr id="97" name="Rectangle 96">
                <a:extLst>
                  <a:ext uri="{FF2B5EF4-FFF2-40B4-BE49-F238E27FC236}">
                    <a16:creationId xmlns:a16="http://schemas.microsoft.com/office/drawing/2014/main" id="{7B842F14-0BFA-157C-0972-995F129BFE0E}"/>
                  </a:ext>
                </a:extLst>
              </p:cNvPr>
              <p:cNvSpPr/>
              <p:nvPr/>
            </p:nvSpPr>
            <p:spPr bwMode="auto">
              <a:xfrm>
                <a:off x="6440354" y="5413751"/>
                <a:ext cx="134376" cy="12534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0" name="Group 89">
              <a:extLst>
                <a:ext uri="{FF2B5EF4-FFF2-40B4-BE49-F238E27FC236}">
                  <a16:creationId xmlns:a16="http://schemas.microsoft.com/office/drawing/2014/main" id="{8BCADC76-C1A2-37DC-7855-E9D97129CA60}"/>
                </a:ext>
              </a:extLst>
            </p:cNvPr>
            <p:cNvGrpSpPr/>
            <p:nvPr/>
          </p:nvGrpSpPr>
          <p:grpSpPr>
            <a:xfrm>
              <a:off x="8302129" y="5184220"/>
              <a:ext cx="1881558" cy="307777"/>
              <a:chOff x="8606566" y="5322200"/>
              <a:chExt cx="1881558" cy="307777"/>
            </a:xfrm>
          </p:grpSpPr>
          <p:sp>
            <p:nvSpPr>
              <p:cNvPr id="94" name="TextBox 93">
                <a:extLst>
                  <a:ext uri="{FF2B5EF4-FFF2-40B4-BE49-F238E27FC236}">
                    <a16:creationId xmlns:a16="http://schemas.microsoft.com/office/drawing/2014/main" id="{453B634C-AE92-6037-88D3-44922337AB91}"/>
                  </a:ext>
                </a:extLst>
              </p:cNvPr>
              <p:cNvSpPr txBox="1"/>
              <p:nvPr/>
            </p:nvSpPr>
            <p:spPr bwMode="auto">
              <a:xfrm>
                <a:off x="8695646" y="5322200"/>
                <a:ext cx="17924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501 6 mg + 101 10 mg</a:t>
                </a:r>
              </a:p>
            </p:txBody>
          </p:sp>
          <p:sp>
            <p:nvSpPr>
              <p:cNvPr id="95" name="Rectangle 94">
                <a:extLst>
                  <a:ext uri="{FF2B5EF4-FFF2-40B4-BE49-F238E27FC236}">
                    <a16:creationId xmlns:a16="http://schemas.microsoft.com/office/drawing/2014/main" id="{B65141A9-021C-2C20-4085-5B620803BEA8}"/>
                  </a:ext>
                </a:extLst>
              </p:cNvPr>
              <p:cNvSpPr/>
              <p:nvPr/>
            </p:nvSpPr>
            <p:spPr bwMode="auto">
              <a:xfrm>
                <a:off x="8606566" y="5413415"/>
                <a:ext cx="134376" cy="125346"/>
              </a:xfrm>
              <a:prstGeom prst="rect">
                <a:avLst/>
              </a:prstGeom>
              <a:solidFill>
                <a:srgbClr val="92D05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1" name="Group 90">
              <a:extLst>
                <a:ext uri="{FF2B5EF4-FFF2-40B4-BE49-F238E27FC236}">
                  <a16:creationId xmlns:a16="http://schemas.microsoft.com/office/drawing/2014/main" id="{FCC13E56-70FA-7BA0-A390-6CB42F6E897E}"/>
                </a:ext>
              </a:extLst>
            </p:cNvPr>
            <p:cNvGrpSpPr/>
            <p:nvPr/>
          </p:nvGrpSpPr>
          <p:grpSpPr>
            <a:xfrm>
              <a:off x="1503308" y="5184220"/>
              <a:ext cx="843411" cy="307777"/>
              <a:chOff x="1244075" y="5218937"/>
              <a:chExt cx="843411" cy="307777"/>
            </a:xfrm>
          </p:grpSpPr>
          <p:sp>
            <p:nvSpPr>
              <p:cNvPr id="92" name="Rectangle 91">
                <a:extLst>
                  <a:ext uri="{FF2B5EF4-FFF2-40B4-BE49-F238E27FC236}">
                    <a16:creationId xmlns:a16="http://schemas.microsoft.com/office/drawing/2014/main" id="{5B0C1CFE-2539-85B6-AA9D-36B5BB9951E5}"/>
                  </a:ext>
                </a:extLst>
              </p:cNvPr>
              <p:cNvSpPr/>
              <p:nvPr/>
            </p:nvSpPr>
            <p:spPr bwMode="auto">
              <a:xfrm>
                <a:off x="1244075" y="5310152"/>
                <a:ext cx="134376" cy="12534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TextBox 92">
                <a:extLst>
                  <a:ext uri="{FF2B5EF4-FFF2-40B4-BE49-F238E27FC236}">
                    <a16:creationId xmlns:a16="http://schemas.microsoft.com/office/drawing/2014/main" id="{C285EA54-74B2-0A4C-D4EE-DECB879F2AEA}"/>
                  </a:ext>
                </a:extLst>
              </p:cNvPr>
              <p:cNvSpPr txBox="1"/>
              <p:nvPr/>
            </p:nvSpPr>
            <p:spPr bwMode="auto">
              <a:xfrm>
                <a:off x="1327342" y="5218937"/>
                <a:ext cx="760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grpSp>
      <p:sp>
        <p:nvSpPr>
          <p:cNvPr id="106" name="Content Placeholder 2">
            <a:extLst>
              <a:ext uri="{FF2B5EF4-FFF2-40B4-BE49-F238E27FC236}">
                <a16:creationId xmlns:a16="http://schemas.microsoft.com/office/drawing/2014/main" id="{5E414420-D9EF-AB94-0532-8937CB0A0CAA}"/>
              </a:ext>
            </a:extLst>
          </p:cNvPr>
          <p:cNvSpPr txBox="1">
            <a:spLocks/>
          </p:cNvSpPr>
          <p:nvPr/>
        </p:nvSpPr>
        <p:spPr bwMode="auto">
          <a:xfrm>
            <a:off x="604674" y="5875498"/>
            <a:ext cx="10877530" cy="517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0188" indent="-230188"/>
            <a:r>
              <a:rPr lang="en-US" sz="1600" kern="0" dirty="0"/>
              <a:t>TERN-501 (6 mg) showed ≥30% liver fat reduction; combination therapy achieved significant improvements in liver fat measured by MFI-PDFF at 12 wk and in liver fibro-inflammation assessed by MRI cT1; very low AE profile</a:t>
            </a:r>
          </a:p>
        </p:txBody>
      </p:sp>
      <p:sp>
        <p:nvSpPr>
          <p:cNvPr id="8" name="TextBox 7">
            <a:extLst>
              <a:ext uri="{FF2B5EF4-FFF2-40B4-BE49-F238E27FC236}">
                <a16:creationId xmlns:a16="http://schemas.microsoft.com/office/drawing/2014/main" id="{0CA238B8-1802-34FE-DAAD-D1B82EA890E0}"/>
              </a:ext>
            </a:extLst>
          </p:cNvPr>
          <p:cNvSpPr txBox="1"/>
          <p:nvPr/>
        </p:nvSpPr>
        <p:spPr bwMode="auto">
          <a:xfrm>
            <a:off x="1958871" y="2108573"/>
            <a:ext cx="37612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Relative Change (%) in MRI-PDFF at Wk 12</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(Secondary Endpoint)</a:t>
            </a:r>
          </a:p>
        </p:txBody>
      </p:sp>
      <p:sp>
        <p:nvSpPr>
          <p:cNvPr id="47" name="TextBox 46">
            <a:extLst>
              <a:ext uri="{FF2B5EF4-FFF2-40B4-BE49-F238E27FC236}">
                <a16:creationId xmlns:a16="http://schemas.microsoft.com/office/drawing/2014/main" id="{BA7C3843-B270-1D81-8064-BC4B8CEF3972}"/>
              </a:ext>
            </a:extLst>
          </p:cNvPr>
          <p:cNvSpPr txBox="1"/>
          <p:nvPr/>
        </p:nvSpPr>
        <p:spPr bwMode="auto">
          <a:xfrm rot="16200000">
            <a:off x="1040107" y="3690210"/>
            <a:ext cx="13737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LSM Change (%)</a:t>
            </a:r>
          </a:p>
        </p:txBody>
      </p:sp>
      <p:grpSp>
        <p:nvGrpSpPr>
          <p:cNvPr id="49" name="Group 48">
            <a:extLst>
              <a:ext uri="{FF2B5EF4-FFF2-40B4-BE49-F238E27FC236}">
                <a16:creationId xmlns:a16="http://schemas.microsoft.com/office/drawing/2014/main" id="{8203E049-86A8-2DE2-D9B6-F4446266F8E7}"/>
              </a:ext>
            </a:extLst>
          </p:cNvPr>
          <p:cNvGrpSpPr/>
          <p:nvPr/>
        </p:nvGrpSpPr>
        <p:grpSpPr>
          <a:xfrm>
            <a:off x="1833972" y="2587605"/>
            <a:ext cx="436068" cy="2502357"/>
            <a:chOff x="1068885" y="2534569"/>
            <a:chExt cx="436068" cy="2502357"/>
          </a:xfrm>
        </p:grpSpPr>
        <p:grpSp>
          <p:nvGrpSpPr>
            <p:cNvPr id="70" name="Group 69">
              <a:extLst>
                <a:ext uri="{FF2B5EF4-FFF2-40B4-BE49-F238E27FC236}">
                  <a16:creationId xmlns:a16="http://schemas.microsoft.com/office/drawing/2014/main" id="{2DCF8276-E04C-888E-0EAA-4DEEA094762C}"/>
                </a:ext>
              </a:extLst>
            </p:cNvPr>
            <p:cNvGrpSpPr/>
            <p:nvPr/>
          </p:nvGrpSpPr>
          <p:grpSpPr>
            <a:xfrm>
              <a:off x="1425110" y="2682465"/>
              <a:ext cx="79843" cy="2226155"/>
              <a:chOff x="1425110" y="2682465"/>
              <a:chExt cx="79843" cy="2226155"/>
            </a:xfrm>
          </p:grpSpPr>
          <p:cxnSp>
            <p:nvCxnSpPr>
              <p:cNvPr id="77" name="Straight Connector 76">
                <a:extLst>
                  <a:ext uri="{FF2B5EF4-FFF2-40B4-BE49-F238E27FC236}">
                    <a16:creationId xmlns:a16="http://schemas.microsoft.com/office/drawing/2014/main" id="{CB1D8BA7-5806-4480-2D4D-A7FB0F19B104}"/>
                  </a:ext>
                </a:extLst>
              </p:cNvPr>
              <p:cNvCxnSpPr>
                <a:cxnSpLocks/>
              </p:cNvCxnSpPr>
              <p:nvPr/>
            </p:nvCxnSpPr>
            <p:spPr bwMode="auto">
              <a:xfrm>
                <a:off x="1491049" y="2687934"/>
                <a:ext cx="0" cy="2220686"/>
              </a:xfrm>
              <a:prstGeom prst="line">
                <a:avLst/>
              </a:prstGeom>
              <a:noFill/>
              <a:ln w="28575" cap="flat" cmpd="sng" algn="ctr">
                <a:solidFill>
                  <a:schemeClr val="bg1"/>
                </a:solidFill>
                <a:prstDash val="solid"/>
                <a:round/>
                <a:headEnd type="none" w="med" len="med"/>
                <a:tailEnd type="none" w="med" len="med"/>
              </a:ln>
              <a:effectLst/>
            </p:spPr>
          </p:cxnSp>
          <p:grpSp>
            <p:nvGrpSpPr>
              <p:cNvPr id="78" name="Group 77">
                <a:extLst>
                  <a:ext uri="{FF2B5EF4-FFF2-40B4-BE49-F238E27FC236}">
                    <a16:creationId xmlns:a16="http://schemas.microsoft.com/office/drawing/2014/main" id="{16C50455-71ED-D9FF-4F2C-0DEE57EDA1B7}"/>
                  </a:ext>
                </a:extLst>
              </p:cNvPr>
              <p:cNvGrpSpPr/>
              <p:nvPr/>
            </p:nvGrpSpPr>
            <p:grpSpPr>
              <a:xfrm>
                <a:off x="1425110" y="2682465"/>
                <a:ext cx="79843" cy="2217197"/>
                <a:chOff x="1425110" y="2688815"/>
                <a:chExt cx="79843" cy="2217197"/>
              </a:xfrm>
            </p:grpSpPr>
            <p:cxnSp>
              <p:nvCxnSpPr>
                <p:cNvPr id="79" name="Straight Connector 78">
                  <a:extLst>
                    <a:ext uri="{FF2B5EF4-FFF2-40B4-BE49-F238E27FC236}">
                      <a16:creationId xmlns:a16="http://schemas.microsoft.com/office/drawing/2014/main" id="{29990AFA-08C1-F04E-0987-BA33D379AA90}"/>
                    </a:ext>
                  </a:extLst>
                </p:cNvPr>
                <p:cNvCxnSpPr>
                  <a:cxnSpLocks/>
                </p:cNvCxnSpPr>
                <p:nvPr/>
              </p:nvCxnSpPr>
              <p:spPr bwMode="auto">
                <a:xfrm>
                  <a:off x="1425110" y="2688815"/>
                  <a:ext cx="79843"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A82299E-757E-DC92-355B-DA02B61F075C}"/>
                    </a:ext>
                  </a:extLst>
                </p:cNvPr>
                <p:cNvCxnSpPr>
                  <a:cxnSpLocks/>
                </p:cNvCxnSpPr>
                <p:nvPr/>
              </p:nvCxnSpPr>
              <p:spPr bwMode="auto">
                <a:xfrm>
                  <a:off x="1425110" y="3243114"/>
                  <a:ext cx="7984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F1C4C05-073F-91C3-C956-A7E0C2BA340B}"/>
                    </a:ext>
                  </a:extLst>
                </p:cNvPr>
                <p:cNvCxnSpPr>
                  <a:cxnSpLocks/>
                </p:cNvCxnSpPr>
                <p:nvPr/>
              </p:nvCxnSpPr>
              <p:spPr bwMode="auto">
                <a:xfrm>
                  <a:off x="1425110" y="3797413"/>
                  <a:ext cx="7984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14C6617-9F53-7B62-9225-45E868E82D4F}"/>
                    </a:ext>
                  </a:extLst>
                </p:cNvPr>
                <p:cNvCxnSpPr>
                  <a:cxnSpLocks/>
                </p:cNvCxnSpPr>
                <p:nvPr/>
              </p:nvCxnSpPr>
              <p:spPr bwMode="auto">
                <a:xfrm>
                  <a:off x="1425110" y="4351712"/>
                  <a:ext cx="7984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9D4A8AC-4221-B3D0-9D82-9F9822721A19}"/>
                    </a:ext>
                  </a:extLst>
                </p:cNvPr>
                <p:cNvCxnSpPr>
                  <a:cxnSpLocks/>
                </p:cNvCxnSpPr>
                <p:nvPr/>
              </p:nvCxnSpPr>
              <p:spPr bwMode="auto">
                <a:xfrm>
                  <a:off x="1425110" y="4906012"/>
                  <a:ext cx="7984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1" name="Group 70">
              <a:extLst>
                <a:ext uri="{FF2B5EF4-FFF2-40B4-BE49-F238E27FC236}">
                  <a16:creationId xmlns:a16="http://schemas.microsoft.com/office/drawing/2014/main" id="{3AAFD71F-873D-F121-84B8-409E3EB24FDC}"/>
                </a:ext>
              </a:extLst>
            </p:cNvPr>
            <p:cNvGrpSpPr/>
            <p:nvPr/>
          </p:nvGrpSpPr>
          <p:grpSpPr>
            <a:xfrm>
              <a:off x="1068885" y="2534569"/>
              <a:ext cx="421910" cy="2502357"/>
              <a:chOff x="1068885" y="2534569"/>
              <a:chExt cx="421910" cy="2502357"/>
            </a:xfrm>
          </p:grpSpPr>
          <p:sp>
            <p:nvSpPr>
              <p:cNvPr id="72" name="TextBox 71">
                <a:extLst>
                  <a:ext uri="{FF2B5EF4-FFF2-40B4-BE49-F238E27FC236}">
                    <a16:creationId xmlns:a16="http://schemas.microsoft.com/office/drawing/2014/main" id="{E741E61E-EF6E-191C-1C0C-EE9DDC1092C7}"/>
                  </a:ext>
                </a:extLst>
              </p:cNvPr>
              <p:cNvSpPr txBox="1"/>
              <p:nvPr/>
            </p:nvSpPr>
            <p:spPr bwMode="auto">
              <a:xfrm>
                <a:off x="1123387" y="25345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3" name="TextBox 72">
                <a:extLst>
                  <a:ext uri="{FF2B5EF4-FFF2-40B4-BE49-F238E27FC236}">
                    <a16:creationId xmlns:a16="http://schemas.microsoft.com/office/drawing/2014/main" id="{22E09099-15DD-325C-44BE-061FDDD6F825}"/>
                  </a:ext>
                </a:extLst>
              </p:cNvPr>
              <p:cNvSpPr txBox="1"/>
              <p:nvPr/>
            </p:nvSpPr>
            <p:spPr bwMode="auto">
              <a:xfrm>
                <a:off x="1214757" y="308321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4" name="TextBox 73">
                <a:extLst>
                  <a:ext uri="{FF2B5EF4-FFF2-40B4-BE49-F238E27FC236}">
                    <a16:creationId xmlns:a16="http://schemas.microsoft.com/office/drawing/2014/main" id="{179641DB-C2B7-2D13-8850-8247A93C68D9}"/>
                  </a:ext>
                </a:extLst>
              </p:cNvPr>
              <p:cNvSpPr txBox="1"/>
              <p:nvPr/>
            </p:nvSpPr>
            <p:spPr bwMode="auto">
              <a:xfrm>
                <a:off x="1068885" y="363185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5" name="TextBox 74">
                <a:extLst>
                  <a:ext uri="{FF2B5EF4-FFF2-40B4-BE49-F238E27FC236}">
                    <a16:creationId xmlns:a16="http://schemas.microsoft.com/office/drawing/2014/main" id="{8C1113BB-D5E9-A8D3-CEC4-F3EF7A96DCD2}"/>
                  </a:ext>
                </a:extLst>
              </p:cNvPr>
              <p:cNvSpPr txBox="1"/>
              <p:nvPr/>
            </p:nvSpPr>
            <p:spPr bwMode="auto">
              <a:xfrm>
                <a:off x="1068885" y="4180504"/>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6" name="TextBox 75">
                <a:extLst>
                  <a:ext uri="{FF2B5EF4-FFF2-40B4-BE49-F238E27FC236}">
                    <a16:creationId xmlns:a16="http://schemas.microsoft.com/office/drawing/2014/main" id="{55FD6006-D9EF-0C8F-6006-49B98E26C524}"/>
                  </a:ext>
                </a:extLst>
              </p:cNvPr>
              <p:cNvSpPr txBox="1"/>
              <p:nvPr/>
            </p:nvSpPr>
            <p:spPr bwMode="auto">
              <a:xfrm>
                <a:off x="1068885" y="472914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grpSp>
      <p:grpSp>
        <p:nvGrpSpPr>
          <p:cNvPr id="50" name="Group 49">
            <a:extLst>
              <a:ext uri="{FF2B5EF4-FFF2-40B4-BE49-F238E27FC236}">
                <a16:creationId xmlns:a16="http://schemas.microsoft.com/office/drawing/2014/main" id="{029B7876-4D4E-E4C5-69E9-82C09E9A0E39}"/>
              </a:ext>
            </a:extLst>
          </p:cNvPr>
          <p:cNvGrpSpPr/>
          <p:nvPr/>
        </p:nvGrpSpPr>
        <p:grpSpPr>
          <a:xfrm>
            <a:off x="2414866" y="3275903"/>
            <a:ext cx="3004713" cy="1314996"/>
            <a:chOff x="1649779" y="3222867"/>
            <a:chExt cx="3004713" cy="1314996"/>
          </a:xfrm>
        </p:grpSpPr>
        <p:sp>
          <p:nvSpPr>
            <p:cNvPr id="63" name="Rectangle 62">
              <a:extLst>
                <a:ext uri="{FF2B5EF4-FFF2-40B4-BE49-F238E27FC236}">
                  <a16:creationId xmlns:a16="http://schemas.microsoft.com/office/drawing/2014/main" id="{4A52C00C-FAF7-7F8C-1C41-64933C73BB88}"/>
                </a:ext>
              </a:extLst>
            </p:cNvPr>
            <p:cNvSpPr/>
            <p:nvPr/>
          </p:nvSpPr>
          <p:spPr bwMode="auto">
            <a:xfrm>
              <a:off x="1649779" y="3235075"/>
              <a:ext cx="296984" cy="1005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FFE4BCE3-902A-9DF1-5FCA-479C0CB5AF0E}"/>
                </a:ext>
              </a:extLst>
            </p:cNvPr>
            <p:cNvSpPr/>
            <p:nvPr/>
          </p:nvSpPr>
          <p:spPr bwMode="auto">
            <a:xfrm>
              <a:off x="2101067" y="3222867"/>
              <a:ext cx="296984" cy="421682"/>
            </a:xfrm>
            <a:prstGeom prst="rect">
              <a:avLst/>
            </a:prstGeom>
            <a:solidFill>
              <a:srgbClr val="E1483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E1319F21-2D94-C45D-5180-BB39CC7EF274}"/>
                </a:ext>
              </a:extLst>
            </p:cNvPr>
            <p:cNvSpPr/>
            <p:nvPr/>
          </p:nvSpPr>
          <p:spPr bwMode="auto">
            <a:xfrm>
              <a:off x="2552355" y="3237307"/>
              <a:ext cx="296984" cy="738324"/>
            </a:xfrm>
            <a:prstGeom prst="rect">
              <a:avLst/>
            </a:prstGeom>
            <a:solidFill>
              <a:srgbClr val="FFBC0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7B15FD44-09F9-E6D2-9542-13D5FFA02A5B}"/>
                </a:ext>
              </a:extLst>
            </p:cNvPr>
            <p:cNvSpPr/>
            <p:nvPr/>
          </p:nvSpPr>
          <p:spPr bwMode="auto">
            <a:xfrm>
              <a:off x="3003643" y="3222867"/>
              <a:ext cx="296984" cy="124678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A01CA44B-7CDA-9453-FAAE-AA4519B01822}"/>
                </a:ext>
              </a:extLst>
            </p:cNvPr>
            <p:cNvSpPr/>
            <p:nvPr/>
          </p:nvSpPr>
          <p:spPr bwMode="auto">
            <a:xfrm>
              <a:off x="3454931" y="3237307"/>
              <a:ext cx="296984" cy="49756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9590DE2E-D813-71FD-5A13-269D313AF501}"/>
                </a:ext>
              </a:extLst>
            </p:cNvPr>
            <p:cNvSpPr/>
            <p:nvPr/>
          </p:nvSpPr>
          <p:spPr bwMode="auto">
            <a:xfrm>
              <a:off x="3906219" y="3237306"/>
              <a:ext cx="296984" cy="55198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6A0F4DFC-6155-27AC-B107-07E73F830815}"/>
                </a:ext>
              </a:extLst>
            </p:cNvPr>
            <p:cNvSpPr/>
            <p:nvPr/>
          </p:nvSpPr>
          <p:spPr bwMode="auto">
            <a:xfrm>
              <a:off x="4357508" y="3237306"/>
              <a:ext cx="296984" cy="1300557"/>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6" name="TextBox 55">
            <a:extLst>
              <a:ext uri="{FF2B5EF4-FFF2-40B4-BE49-F238E27FC236}">
                <a16:creationId xmlns:a16="http://schemas.microsoft.com/office/drawing/2014/main" id="{91F5E6B8-DCAF-1E5E-E4A8-9C3F1BE4289E}"/>
              </a:ext>
            </a:extLst>
          </p:cNvPr>
          <p:cNvSpPr txBox="1"/>
          <p:nvPr/>
        </p:nvSpPr>
        <p:spPr bwMode="auto">
          <a:xfrm>
            <a:off x="2325542" y="354670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448E6591-5423-50E1-72A1-D6DF5947368F}"/>
              </a:ext>
            </a:extLst>
          </p:cNvPr>
          <p:cNvSpPr txBox="1"/>
          <p:nvPr/>
        </p:nvSpPr>
        <p:spPr bwMode="auto">
          <a:xfrm>
            <a:off x="2726275" y="3840796"/>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58" name="TextBox 57">
            <a:extLst>
              <a:ext uri="{FF2B5EF4-FFF2-40B4-BE49-F238E27FC236}">
                <a16:creationId xmlns:a16="http://schemas.microsoft.com/office/drawing/2014/main" id="{0FC8E13E-2BD1-9B46-AAE3-C52315A4E5F9}"/>
              </a:ext>
            </a:extLst>
          </p:cNvPr>
          <p:cNvSpPr txBox="1"/>
          <p:nvPr/>
        </p:nvSpPr>
        <p:spPr bwMode="auto">
          <a:xfrm>
            <a:off x="3184688" y="4189982"/>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59" name="TextBox 58">
            <a:extLst>
              <a:ext uri="{FF2B5EF4-FFF2-40B4-BE49-F238E27FC236}">
                <a16:creationId xmlns:a16="http://schemas.microsoft.com/office/drawing/2014/main" id="{A7D3B661-B41F-3A54-57D8-2136FBD237B2}"/>
              </a:ext>
            </a:extLst>
          </p:cNvPr>
          <p:cNvSpPr txBox="1"/>
          <p:nvPr/>
        </p:nvSpPr>
        <p:spPr bwMode="auto">
          <a:xfrm>
            <a:off x="3643101" y="4687943"/>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60" name="TextBox 59">
            <a:extLst>
              <a:ext uri="{FF2B5EF4-FFF2-40B4-BE49-F238E27FC236}">
                <a16:creationId xmlns:a16="http://schemas.microsoft.com/office/drawing/2014/main" id="{6BC606C9-E51A-57A7-F959-822429F36575}"/>
              </a:ext>
            </a:extLst>
          </p:cNvPr>
          <p:cNvSpPr txBox="1"/>
          <p:nvPr/>
        </p:nvSpPr>
        <p:spPr bwMode="auto">
          <a:xfrm>
            <a:off x="4101514" y="3928386"/>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61" name="TextBox 60">
            <a:extLst>
              <a:ext uri="{FF2B5EF4-FFF2-40B4-BE49-F238E27FC236}">
                <a16:creationId xmlns:a16="http://schemas.microsoft.com/office/drawing/2014/main" id="{A4475991-E134-A08E-0368-CA4B2D1AA862}"/>
              </a:ext>
            </a:extLst>
          </p:cNvPr>
          <p:cNvSpPr txBox="1"/>
          <p:nvPr/>
        </p:nvSpPr>
        <p:spPr bwMode="auto">
          <a:xfrm>
            <a:off x="4550302" y="3973311"/>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62" name="TextBox 61">
            <a:extLst>
              <a:ext uri="{FF2B5EF4-FFF2-40B4-BE49-F238E27FC236}">
                <a16:creationId xmlns:a16="http://schemas.microsoft.com/office/drawing/2014/main" id="{84DFB69C-9071-7ADA-5FCA-A502EA20D1A4}"/>
              </a:ext>
            </a:extLst>
          </p:cNvPr>
          <p:cNvSpPr txBox="1"/>
          <p:nvPr/>
        </p:nvSpPr>
        <p:spPr bwMode="auto">
          <a:xfrm>
            <a:off x="4994280" y="4728214"/>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52" name="TextBox 51">
            <a:extLst>
              <a:ext uri="{FF2B5EF4-FFF2-40B4-BE49-F238E27FC236}">
                <a16:creationId xmlns:a16="http://schemas.microsoft.com/office/drawing/2014/main" id="{33458286-912B-A9EC-B373-79334872E3B3}"/>
              </a:ext>
            </a:extLst>
          </p:cNvPr>
          <p:cNvSpPr txBox="1"/>
          <p:nvPr/>
        </p:nvSpPr>
        <p:spPr bwMode="auto">
          <a:xfrm>
            <a:off x="5147115" y="4899220"/>
            <a:ext cx="243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baseline="30000" dirty="0">
                <a:solidFill>
                  <a:schemeClr val="bg1"/>
                </a:solidFill>
                <a:cs typeface="Arial" panose="020B0604020202020204" pitchFamily="34" charset="0"/>
              </a:rPr>
              <a:t>†</a:t>
            </a:r>
            <a:endParaRPr lang="en-US" sz="1400" b="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86031309-56F6-43E9-C0DF-CB0A02844445}"/>
              </a:ext>
            </a:extLst>
          </p:cNvPr>
          <p:cNvSpPr txBox="1"/>
          <p:nvPr/>
        </p:nvSpPr>
        <p:spPr bwMode="auto">
          <a:xfrm>
            <a:off x="3809521" y="4913092"/>
            <a:ext cx="243977" cy="23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baseline="30000" dirty="0">
                <a:solidFill>
                  <a:schemeClr val="bg1"/>
                </a:solidFill>
                <a:cs typeface="Arial" panose="020B0604020202020204" pitchFamily="34" charset="0"/>
              </a:rPr>
              <a:t>†</a:t>
            </a:r>
            <a:endParaRPr lang="en-US" sz="1400" b="0" baseline="30000" dirty="0">
              <a:solidFill>
                <a:schemeClr val="bg1"/>
              </a:solidFill>
            </a:endParaRPr>
          </a:p>
        </p:txBody>
      </p:sp>
      <p:sp>
        <p:nvSpPr>
          <p:cNvPr id="54" name="TextBox 53">
            <a:extLst>
              <a:ext uri="{FF2B5EF4-FFF2-40B4-BE49-F238E27FC236}">
                <a16:creationId xmlns:a16="http://schemas.microsoft.com/office/drawing/2014/main" id="{9A179963-8408-C745-D7ED-02A3B4C9927C}"/>
              </a:ext>
            </a:extLst>
          </p:cNvPr>
          <p:cNvSpPr txBox="1"/>
          <p:nvPr/>
        </p:nvSpPr>
        <p:spPr bwMode="auto">
          <a:xfrm>
            <a:off x="3310449" y="438016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cs typeface="Arial" panose="020B0604020202020204" pitchFamily="34" charset="0"/>
              </a:rPr>
              <a:t>*</a:t>
            </a:r>
            <a:endParaRPr lang="en-US" sz="1400" b="0" dirty="0">
              <a:solidFill>
                <a:schemeClr val="bg1"/>
              </a:solidFill>
            </a:endParaRPr>
          </a:p>
        </p:txBody>
      </p:sp>
      <p:sp>
        <p:nvSpPr>
          <p:cNvPr id="55" name="TextBox 54">
            <a:extLst>
              <a:ext uri="{FF2B5EF4-FFF2-40B4-BE49-F238E27FC236}">
                <a16:creationId xmlns:a16="http://schemas.microsoft.com/office/drawing/2014/main" id="{23C541A6-DABD-E7D2-0D6A-617133CCB6BE}"/>
              </a:ext>
            </a:extLst>
          </p:cNvPr>
          <p:cNvSpPr txBox="1"/>
          <p:nvPr/>
        </p:nvSpPr>
        <p:spPr bwMode="auto">
          <a:xfrm>
            <a:off x="4680691" y="4154983"/>
            <a:ext cx="2439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baseline="30000" dirty="0">
                <a:solidFill>
                  <a:schemeClr val="bg1"/>
                </a:solidFill>
                <a:cs typeface="Arial" panose="020B0604020202020204" pitchFamily="34" charset="0"/>
              </a:rPr>
              <a:t>‡</a:t>
            </a:r>
            <a:endParaRPr lang="en-US" sz="1400" b="0" dirty="0">
              <a:solidFill>
                <a:schemeClr val="bg1"/>
              </a:solidFill>
              <a:latin typeface="Calibri" panose="020F0502020204030204" pitchFamily="34" charset="0"/>
            </a:endParaRPr>
          </a:p>
        </p:txBody>
      </p:sp>
      <p:cxnSp>
        <p:nvCxnSpPr>
          <p:cNvPr id="48" name="Straight Connector 47">
            <a:extLst>
              <a:ext uri="{FF2B5EF4-FFF2-40B4-BE49-F238E27FC236}">
                <a16:creationId xmlns:a16="http://schemas.microsoft.com/office/drawing/2014/main" id="{4E1D65A1-9522-0BA7-DE32-766CBE4CAF5A}"/>
              </a:ext>
            </a:extLst>
          </p:cNvPr>
          <p:cNvCxnSpPr>
            <a:cxnSpLocks/>
          </p:cNvCxnSpPr>
          <p:nvPr/>
        </p:nvCxnSpPr>
        <p:spPr bwMode="auto">
          <a:xfrm flipH="1">
            <a:off x="2255882" y="3289800"/>
            <a:ext cx="3303943"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BAFE7552-BA22-722C-B89D-8DF142FDB69F}"/>
              </a:ext>
            </a:extLst>
          </p:cNvPr>
          <p:cNvSpPr txBox="1"/>
          <p:nvPr/>
        </p:nvSpPr>
        <p:spPr bwMode="auto">
          <a:xfrm>
            <a:off x="7127680" y="2108573"/>
            <a:ext cx="32879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Change (msec) in cT1 at Wk 12</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(Secondary Endpoint)</a:t>
            </a:r>
          </a:p>
        </p:txBody>
      </p:sp>
      <p:sp>
        <p:nvSpPr>
          <p:cNvPr id="12" name="TextBox 11">
            <a:extLst>
              <a:ext uri="{FF2B5EF4-FFF2-40B4-BE49-F238E27FC236}">
                <a16:creationId xmlns:a16="http://schemas.microsoft.com/office/drawing/2014/main" id="{4318F0FE-ACFC-E310-792E-BC7DA6CD7516}"/>
              </a:ext>
            </a:extLst>
          </p:cNvPr>
          <p:cNvSpPr txBox="1"/>
          <p:nvPr/>
        </p:nvSpPr>
        <p:spPr bwMode="auto">
          <a:xfrm rot="16200000">
            <a:off x="5721110" y="3692750"/>
            <a:ext cx="1625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LSM Change (msec)</a:t>
            </a:r>
          </a:p>
        </p:txBody>
      </p:sp>
      <p:grpSp>
        <p:nvGrpSpPr>
          <p:cNvPr id="13" name="Group 12">
            <a:extLst>
              <a:ext uri="{FF2B5EF4-FFF2-40B4-BE49-F238E27FC236}">
                <a16:creationId xmlns:a16="http://schemas.microsoft.com/office/drawing/2014/main" id="{8A7738BC-6847-18AC-620F-EAC9801F64F5}"/>
              </a:ext>
            </a:extLst>
          </p:cNvPr>
          <p:cNvGrpSpPr/>
          <p:nvPr/>
        </p:nvGrpSpPr>
        <p:grpSpPr>
          <a:xfrm>
            <a:off x="6602712" y="2577445"/>
            <a:ext cx="524968" cy="2502357"/>
            <a:chOff x="5698188" y="2526106"/>
            <a:chExt cx="524968" cy="2502357"/>
          </a:xfrm>
        </p:grpSpPr>
        <p:grpSp>
          <p:nvGrpSpPr>
            <p:cNvPr id="33" name="Group 32">
              <a:extLst>
                <a:ext uri="{FF2B5EF4-FFF2-40B4-BE49-F238E27FC236}">
                  <a16:creationId xmlns:a16="http://schemas.microsoft.com/office/drawing/2014/main" id="{A8A03D49-93BC-DD2D-549B-E27EAE214B31}"/>
                </a:ext>
              </a:extLst>
            </p:cNvPr>
            <p:cNvGrpSpPr/>
            <p:nvPr/>
          </p:nvGrpSpPr>
          <p:grpSpPr>
            <a:xfrm>
              <a:off x="6143313" y="2686702"/>
              <a:ext cx="79843" cy="2226155"/>
              <a:chOff x="1425110" y="2682465"/>
              <a:chExt cx="79843" cy="2226155"/>
            </a:xfrm>
          </p:grpSpPr>
          <p:cxnSp>
            <p:nvCxnSpPr>
              <p:cNvPr id="40" name="Straight Connector 39">
                <a:extLst>
                  <a:ext uri="{FF2B5EF4-FFF2-40B4-BE49-F238E27FC236}">
                    <a16:creationId xmlns:a16="http://schemas.microsoft.com/office/drawing/2014/main" id="{550EFF52-9B12-26D7-180D-D12E9412EA33}"/>
                  </a:ext>
                </a:extLst>
              </p:cNvPr>
              <p:cNvCxnSpPr>
                <a:cxnSpLocks/>
              </p:cNvCxnSpPr>
              <p:nvPr/>
            </p:nvCxnSpPr>
            <p:spPr bwMode="auto">
              <a:xfrm>
                <a:off x="1491049" y="2687934"/>
                <a:ext cx="0" cy="2220686"/>
              </a:xfrm>
              <a:prstGeom prst="line">
                <a:avLst/>
              </a:prstGeom>
              <a:noFill/>
              <a:ln w="28575" cap="flat" cmpd="sng" algn="ctr">
                <a:solidFill>
                  <a:schemeClr val="bg1"/>
                </a:solidFill>
                <a:prstDash val="solid"/>
                <a:round/>
                <a:headEnd type="none" w="med" len="med"/>
                <a:tailEnd type="none" w="med" len="med"/>
              </a:ln>
              <a:effectLst/>
            </p:spPr>
          </p:cxnSp>
          <p:grpSp>
            <p:nvGrpSpPr>
              <p:cNvPr id="41" name="Group 40">
                <a:extLst>
                  <a:ext uri="{FF2B5EF4-FFF2-40B4-BE49-F238E27FC236}">
                    <a16:creationId xmlns:a16="http://schemas.microsoft.com/office/drawing/2014/main" id="{213ABD33-083F-BFAD-5FC2-4D08B1D90951}"/>
                  </a:ext>
                </a:extLst>
              </p:cNvPr>
              <p:cNvGrpSpPr/>
              <p:nvPr/>
            </p:nvGrpSpPr>
            <p:grpSpPr>
              <a:xfrm>
                <a:off x="1425110" y="2682465"/>
                <a:ext cx="79843" cy="2217197"/>
                <a:chOff x="1425110" y="2688815"/>
                <a:chExt cx="79843" cy="2217197"/>
              </a:xfrm>
            </p:grpSpPr>
            <p:cxnSp>
              <p:nvCxnSpPr>
                <p:cNvPr id="42" name="Straight Connector 41">
                  <a:extLst>
                    <a:ext uri="{FF2B5EF4-FFF2-40B4-BE49-F238E27FC236}">
                      <a16:creationId xmlns:a16="http://schemas.microsoft.com/office/drawing/2014/main" id="{11D0C84B-E74C-BE97-6706-0F4725953AE6}"/>
                    </a:ext>
                  </a:extLst>
                </p:cNvPr>
                <p:cNvCxnSpPr>
                  <a:cxnSpLocks/>
                </p:cNvCxnSpPr>
                <p:nvPr/>
              </p:nvCxnSpPr>
              <p:spPr bwMode="auto">
                <a:xfrm>
                  <a:off x="1425110" y="2688815"/>
                  <a:ext cx="7984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F7E0628-2E37-0AA5-8C95-5B898FC8C07D}"/>
                    </a:ext>
                  </a:extLst>
                </p:cNvPr>
                <p:cNvCxnSpPr>
                  <a:cxnSpLocks/>
                </p:cNvCxnSpPr>
                <p:nvPr/>
              </p:nvCxnSpPr>
              <p:spPr bwMode="auto">
                <a:xfrm>
                  <a:off x="1425110" y="3243114"/>
                  <a:ext cx="7984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D57A647-9763-A257-C173-F20A9D6FFD83}"/>
                    </a:ext>
                  </a:extLst>
                </p:cNvPr>
                <p:cNvCxnSpPr>
                  <a:cxnSpLocks/>
                </p:cNvCxnSpPr>
                <p:nvPr/>
              </p:nvCxnSpPr>
              <p:spPr bwMode="auto">
                <a:xfrm>
                  <a:off x="1425110" y="3797413"/>
                  <a:ext cx="7984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07BA076-F06B-0D26-14A5-AB6F3812B493}"/>
                    </a:ext>
                  </a:extLst>
                </p:cNvPr>
                <p:cNvCxnSpPr>
                  <a:cxnSpLocks/>
                </p:cNvCxnSpPr>
                <p:nvPr/>
              </p:nvCxnSpPr>
              <p:spPr bwMode="auto">
                <a:xfrm>
                  <a:off x="1425110" y="4351712"/>
                  <a:ext cx="7984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7DF5950-4164-BF56-BBF0-90FFB33E0F93}"/>
                    </a:ext>
                  </a:extLst>
                </p:cNvPr>
                <p:cNvCxnSpPr>
                  <a:cxnSpLocks/>
                </p:cNvCxnSpPr>
                <p:nvPr/>
              </p:nvCxnSpPr>
              <p:spPr bwMode="auto">
                <a:xfrm>
                  <a:off x="1425110" y="4906012"/>
                  <a:ext cx="7984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4" name="Group 33">
              <a:extLst>
                <a:ext uri="{FF2B5EF4-FFF2-40B4-BE49-F238E27FC236}">
                  <a16:creationId xmlns:a16="http://schemas.microsoft.com/office/drawing/2014/main" id="{62C42191-C044-DA4A-A620-316C80828378}"/>
                </a:ext>
              </a:extLst>
            </p:cNvPr>
            <p:cNvGrpSpPr/>
            <p:nvPr/>
          </p:nvGrpSpPr>
          <p:grpSpPr>
            <a:xfrm>
              <a:off x="5698188" y="2526106"/>
              <a:ext cx="513282" cy="2502357"/>
              <a:chOff x="1043485" y="2534569"/>
              <a:chExt cx="513282" cy="2502357"/>
            </a:xfrm>
          </p:grpSpPr>
          <p:sp>
            <p:nvSpPr>
              <p:cNvPr id="35" name="TextBox 34">
                <a:extLst>
                  <a:ext uri="{FF2B5EF4-FFF2-40B4-BE49-F238E27FC236}">
                    <a16:creationId xmlns:a16="http://schemas.microsoft.com/office/drawing/2014/main" id="{019B4CD0-1B57-D723-462B-684E410C3BE6}"/>
                  </a:ext>
                </a:extLst>
              </p:cNvPr>
              <p:cNvSpPr txBox="1"/>
              <p:nvPr/>
            </p:nvSpPr>
            <p:spPr bwMode="auto">
              <a:xfrm>
                <a:off x="1189359" y="25345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a:t>
                </a:r>
                <a:r>
                  <a:rPr lang="en-US" sz="1400" b="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0A84AD27-322F-2E00-D9AF-95865421EA17}"/>
                  </a:ext>
                </a:extLst>
              </p:cNvPr>
              <p:cNvSpPr txBox="1"/>
              <p:nvPr/>
            </p:nvSpPr>
            <p:spPr bwMode="auto">
              <a:xfrm>
                <a:off x="1280729" y="308321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0A764195-EBB8-FA7B-6EDB-6C5693336BDD}"/>
                  </a:ext>
                </a:extLst>
              </p:cNvPr>
              <p:cNvSpPr txBox="1"/>
              <p:nvPr/>
            </p:nvSpPr>
            <p:spPr bwMode="auto">
              <a:xfrm>
                <a:off x="1134857" y="363185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38" name="TextBox 37">
                <a:extLst>
                  <a:ext uri="{FF2B5EF4-FFF2-40B4-BE49-F238E27FC236}">
                    <a16:creationId xmlns:a16="http://schemas.microsoft.com/office/drawing/2014/main" id="{830C4C9A-7B7E-C98C-A970-F8428AE5EE36}"/>
                  </a:ext>
                </a:extLst>
              </p:cNvPr>
              <p:cNvSpPr txBox="1"/>
              <p:nvPr/>
            </p:nvSpPr>
            <p:spPr bwMode="auto">
              <a:xfrm>
                <a:off x="1043485" y="4180504"/>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9" name="TextBox 38">
                <a:extLst>
                  <a:ext uri="{FF2B5EF4-FFF2-40B4-BE49-F238E27FC236}">
                    <a16:creationId xmlns:a16="http://schemas.microsoft.com/office/drawing/2014/main" id="{966C8A9A-B112-5217-71FE-6037DDA1A88D}"/>
                  </a:ext>
                </a:extLst>
              </p:cNvPr>
              <p:cNvSpPr txBox="1"/>
              <p:nvPr/>
            </p:nvSpPr>
            <p:spPr bwMode="auto">
              <a:xfrm>
                <a:off x="1043485" y="4729149"/>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-150</a:t>
                </a:r>
              </a:p>
            </p:txBody>
          </p:sp>
        </p:grpSp>
      </p:grpSp>
      <p:grpSp>
        <p:nvGrpSpPr>
          <p:cNvPr id="14" name="Group 13">
            <a:extLst>
              <a:ext uri="{FF2B5EF4-FFF2-40B4-BE49-F238E27FC236}">
                <a16:creationId xmlns:a16="http://schemas.microsoft.com/office/drawing/2014/main" id="{7132877C-694B-A056-000A-7006BECCB626}"/>
              </a:ext>
            </a:extLst>
          </p:cNvPr>
          <p:cNvGrpSpPr/>
          <p:nvPr/>
        </p:nvGrpSpPr>
        <p:grpSpPr>
          <a:xfrm>
            <a:off x="7253111" y="3239151"/>
            <a:ext cx="3004713" cy="821063"/>
            <a:chOff x="6348587" y="3187812"/>
            <a:chExt cx="3004713" cy="821063"/>
          </a:xfrm>
        </p:grpSpPr>
        <p:sp>
          <p:nvSpPr>
            <p:cNvPr id="25" name="Rectangle 24">
              <a:extLst>
                <a:ext uri="{FF2B5EF4-FFF2-40B4-BE49-F238E27FC236}">
                  <a16:creationId xmlns:a16="http://schemas.microsoft.com/office/drawing/2014/main" id="{48F4F9FA-BE9F-B9AD-3C9F-201CE3B86F1D}"/>
                </a:ext>
              </a:extLst>
            </p:cNvPr>
            <p:cNvSpPr/>
            <p:nvPr/>
          </p:nvSpPr>
          <p:spPr bwMode="auto">
            <a:xfrm flipV="1">
              <a:off x="6348587" y="3187812"/>
              <a:ext cx="296984" cy="489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38280305-F8A2-149F-62D5-2D5D5278A189}"/>
                </a:ext>
              </a:extLst>
            </p:cNvPr>
            <p:cNvSpPr/>
            <p:nvPr/>
          </p:nvSpPr>
          <p:spPr bwMode="auto">
            <a:xfrm>
              <a:off x="6799875" y="3240334"/>
              <a:ext cx="296984" cy="307776"/>
            </a:xfrm>
            <a:prstGeom prst="rect">
              <a:avLst/>
            </a:prstGeom>
            <a:solidFill>
              <a:srgbClr val="E1483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A2EE14AC-6443-8ADF-0D73-6498F036468F}"/>
                </a:ext>
              </a:extLst>
            </p:cNvPr>
            <p:cNvSpPr/>
            <p:nvPr/>
          </p:nvSpPr>
          <p:spPr bwMode="auto">
            <a:xfrm>
              <a:off x="7251163" y="3226612"/>
              <a:ext cx="296984" cy="282411"/>
            </a:xfrm>
            <a:prstGeom prst="rect">
              <a:avLst/>
            </a:prstGeom>
            <a:solidFill>
              <a:srgbClr val="FFBC0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AA963DBE-728E-3291-E9D7-C90FC1EC8F1E}"/>
                </a:ext>
              </a:extLst>
            </p:cNvPr>
            <p:cNvSpPr/>
            <p:nvPr/>
          </p:nvSpPr>
          <p:spPr bwMode="auto">
            <a:xfrm>
              <a:off x="7702451" y="3230360"/>
              <a:ext cx="296984" cy="77851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3DFDE7D2-C111-66D3-6FF1-F80C3D41A346}"/>
                </a:ext>
              </a:extLst>
            </p:cNvPr>
            <p:cNvSpPr/>
            <p:nvPr/>
          </p:nvSpPr>
          <p:spPr bwMode="auto">
            <a:xfrm>
              <a:off x="8153739" y="3230360"/>
              <a:ext cx="296984" cy="39303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D410F014-B94C-BE11-A1B5-B1171A392588}"/>
                </a:ext>
              </a:extLst>
            </p:cNvPr>
            <p:cNvSpPr/>
            <p:nvPr/>
          </p:nvSpPr>
          <p:spPr bwMode="auto">
            <a:xfrm>
              <a:off x="8605027" y="3226611"/>
              <a:ext cx="296984" cy="68069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A25CB6CC-10DC-6786-7873-54ABE6D71144}"/>
                </a:ext>
              </a:extLst>
            </p:cNvPr>
            <p:cNvSpPr/>
            <p:nvPr/>
          </p:nvSpPr>
          <p:spPr bwMode="auto">
            <a:xfrm>
              <a:off x="9056316" y="3226611"/>
              <a:ext cx="296984" cy="719729"/>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 name="TextBox 14">
            <a:extLst>
              <a:ext uri="{FF2B5EF4-FFF2-40B4-BE49-F238E27FC236}">
                <a16:creationId xmlns:a16="http://schemas.microsoft.com/office/drawing/2014/main" id="{D8AD3F08-A450-759D-8A6E-4B8670BBDDA5}"/>
              </a:ext>
            </a:extLst>
          </p:cNvPr>
          <p:cNvSpPr txBox="1"/>
          <p:nvPr/>
        </p:nvSpPr>
        <p:spPr bwMode="auto">
          <a:xfrm>
            <a:off x="7259329" y="280724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6" name="TextBox 15">
            <a:extLst>
              <a:ext uri="{FF2B5EF4-FFF2-40B4-BE49-F238E27FC236}">
                <a16:creationId xmlns:a16="http://schemas.microsoft.com/office/drawing/2014/main" id="{927FE98C-706F-7D6E-CA14-D32DD0598D74}"/>
              </a:ext>
            </a:extLst>
          </p:cNvPr>
          <p:cNvSpPr txBox="1"/>
          <p:nvPr/>
        </p:nvSpPr>
        <p:spPr bwMode="auto">
          <a:xfrm>
            <a:off x="7641936" y="3760126"/>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17" name="TextBox 16">
            <a:extLst>
              <a:ext uri="{FF2B5EF4-FFF2-40B4-BE49-F238E27FC236}">
                <a16:creationId xmlns:a16="http://schemas.microsoft.com/office/drawing/2014/main" id="{521832AF-1E7E-65E8-29FA-05B494555476}"/>
              </a:ext>
            </a:extLst>
          </p:cNvPr>
          <p:cNvSpPr txBox="1"/>
          <p:nvPr/>
        </p:nvSpPr>
        <p:spPr bwMode="auto">
          <a:xfrm>
            <a:off x="8086884" y="375962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19" name="TextBox 18">
            <a:extLst>
              <a:ext uri="{FF2B5EF4-FFF2-40B4-BE49-F238E27FC236}">
                <a16:creationId xmlns:a16="http://schemas.microsoft.com/office/drawing/2014/main" id="{2DEFFF74-1E7B-28C4-B15E-4069182E1774}"/>
              </a:ext>
            </a:extLst>
          </p:cNvPr>
          <p:cNvSpPr txBox="1"/>
          <p:nvPr/>
        </p:nvSpPr>
        <p:spPr bwMode="auto">
          <a:xfrm>
            <a:off x="8989460" y="381707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21" name="TextBox 20">
            <a:extLst>
              <a:ext uri="{FF2B5EF4-FFF2-40B4-BE49-F238E27FC236}">
                <a16:creationId xmlns:a16="http://schemas.microsoft.com/office/drawing/2014/main" id="{03720A88-F00C-E492-6AF3-AD1347E0817E}"/>
              </a:ext>
            </a:extLst>
          </p:cNvPr>
          <p:cNvSpPr txBox="1"/>
          <p:nvPr/>
        </p:nvSpPr>
        <p:spPr bwMode="auto">
          <a:xfrm>
            <a:off x="9898377" y="415944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grpSp>
        <p:nvGrpSpPr>
          <p:cNvPr id="136" name="Group 135">
            <a:extLst>
              <a:ext uri="{FF2B5EF4-FFF2-40B4-BE49-F238E27FC236}">
                <a16:creationId xmlns:a16="http://schemas.microsoft.com/office/drawing/2014/main" id="{440C8961-7C1B-EFCF-3ABF-65CFD7935F01}"/>
              </a:ext>
            </a:extLst>
          </p:cNvPr>
          <p:cNvGrpSpPr/>
          <p:nvPr/>
        </p:nvGrpSpPr>
        <p:grpSpPr>
          <a:xfrm>
            <a:off x="8544512" y="4263810"/>
            <a:ext cx="421910" cy="489594"/>
            <a:chOff x="8127067" y="4296169"/>
            <a:chExt cx="421910" cy="489594"/>
          </a:xfrm>
        </p:grpSpPr>
        <p:sp>
          <p:nvSpPr>
            <p:cNvPr id="18" name="TextBox 17">
              <a:extLst>
                <a:ext uri="{FF2B5EF4-FFF2-40B4-BE49-F238E27FC236}">
                  <a16:creationId xmlns:a16="http://schemas.microsoft.com/office/drawing/2014/main" id="{DF3E34D1-661A-D94C-2916-D5D26CDB9AEC}"/>
                </a:ext>
              </a:extLst>
            </p:cNvPr>
            <p:cNvSpPr txBox="1"/>
            <p:nvPr/>
          </p:nvSpPr>
          <p:spPr bwMode="auto">
            <a:xfrm>
              <a:off x="8127067" y="429616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22" name="TextBox 21">
              <a:extLst>
                <a:ext uri="{FF2B5EF4-FFF2-40B4-BE49-F238E27FC236}">
                  <a16:creationId xmlns:a16="http://schemas.microsoft.com/office/drawing/2014/main" id="{EF698ED4-8953-6D02-663A-2F1E78F1DCAD}"/>
                </a:ext>
              </a:extLst>
            </p:cNvPr>
            <p:cNvSpPr txBox="1"/>
            <p:nvPr/>
          </p:nvSpPr>
          <p:spPr bwMode="auto">
            <a:xfrm>
              <a:off x="8242110" y="4477986"/>
              <a:ext cx="243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baseline="30000" dirty="0">
                  <a:solidFill>
                    <a:schemeClr val="bg1"/>
                  </a:solidFill>
                  <a:cs typeface="Arial" panose="020B0604020202020204" pitchFamily="34" charset="0"/>
                </a:rPr>
                <a:t>†</a:t>
              </a:r>
              <a:endParaRPr lang="en-US" sz="1400" b="0" dirty="0">
                <a:solidFill>
                  <a:schemeClr val="bg1"/>
                </a:solidFill>
                <a:latin typeface="Calibri" panose="020F0502020204030204" pitchFamily="34" charset="0"/>
              </a:endParaRPr>
            </a:p>
          </p:txBody>
        </p:sp>
      </p:grpSp>
      <p:grpSp>
        <p:nvGrpSpPr>
          <p:cNvPr id="137" name="Group 136">
            <a:extLst>
              <a:ext uri="{FF2B5EF4-FFF2-40B4-BE49-F238E27FC236}">
                <a16:creationId xmlns:a16="http://schemas.microsoft.com/office/drawing/2014/main" id="{7BD95955-6E69-4C30-7AD6-BB6758C32B09}"/>
              </a:ext>
            </a:extLst>
          </p:cNvPr>
          <p:cNvGrpSpPr/>
          <p:nvPr/>
        </p:nvGrpSpPr>
        <p:grpSpPr>
          <a:xfrm>
            <a:off x="9434511" y="4112768"/>
            <a:ext cx="421910" cy="461665"/>
            <a:chOff x="9017066" y="4180052"/>
            <a:chExt cx="421910" cy="461665"/>
          </a:xfrm>
        </p:grpSpPr>
        <p:sp>
          <p:nvSpPr>
            <p:cNvPr id="20" name="TextBox 19">
              <a:extLst>
                <a:ext uri="{FF2B5EF4-FFF2-40B4-BE49-F238E27FC236}">
                  <a16:creationId xmlns:a16="http://schemas.microsoft.com/office/drawing/2014/main" id="{4B358184-6407-6A88-7651-4D2C0F315DF2}"/>
                </a:ext>
              </a:extLst>
            </p:cNvPr>
            <p:cNvSpPr txBox="1"/>
            <p:nvPr/>
          </p:nvSpPr>
          <p:spPr bwMode="auto">
            <a:xfrm>
              <a:off x="9017066" y="418005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-59</a:t>
              </a:r>
            </a:p>
          </p:txBody>
        </p:sp>
        <p:sp>
          <p:nvSpPr>
            <p:cNvPr id="23" name="TextBox 22">
              <a:extLst>
                <a:ext uri="{FF2B5EF4-FFF2-40B4-BE49-F238E27FC236}">
                  <a16:creationId xmlns:a16="http://schemas.microsoft.com/office/drawing/2014/main" id="{B088C942-E845-4F28-8123-3A06E3A258B6}"/>
                </a:ext>
              </a:extLst>
            </p:cNvPr>
            <p:cNvSpPr txBox="1"/>
            <p:nvPr/>
          </p:nvSpPr>
          <p:spPr bwMode="auto">
            <a:xfrm>
              <a:off x="9119507" y="433394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cs typeface="Arial" panose="020B0604020202020204" pitchFamily="34" charset="0"/>
                </a:rPr>
                <a:t>*</a:t>
              </a:r>
              <a:endParaRPr lang="en-US" sz="1400" b="0" dirty="0">
                <a:solidFill>
                  <a:schemeClr val="bg1"/>
                </a:solidFill>
                <a:latin typeface="Calibri" panose="020F0502020204030204" pitchFamily="34" charset="0"/>
              </a:endParaRPr>
            </a:p>
          </p:txBody>
        </p:sp>
      </p:grpSp>
      <p:sp>
        <p:nvSpPr>
          <p:cNvPr id="24" name="TextBox 23">
            <a:extLst>
              <a:ext uri="{FF2B5EF4-FFF2-40B4-BE49-F238E27FC236}">
                <a16:creationId xmlns:a16="http://schemas.microsoft.com/office/drawing/2014/main" id="{9F825DE2-FC05-F3E9-CEE5-CDE8190A70AE}"/>
              </a:ext>
            </a:extLst>
          </p:cNvPr>
          <p:cNvSpPr txBox="1"/>
          <p:nvPr/>
        </p:nvSpPr>
        <p:spPr bwMode="auto">
          <a:xfrm>
            <a:off x="10000969" y="4332378"/>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cs typeface="Arial" panose="020B0604020202020204" pitchFamily="34" charset="0"/>
              </a:rPr>
              <a:t>*</a:t>
            </a:r>
            <a:endParaRPr lang="en-US" sz="1400" b="0" dirty="0">
              <a:solidFill>
                <a:schemeClr val="bg1"/>
              </a:solidFill>
              <a:latin typeface="Calibri" panose="020F0502020204030204" pitchFamily="34" charset="0"/>
            </a:endParaRPr>
          </a:p>
        </p:txBody>
      </p:sp>
      <p:cxnSp>
        <p:nvCxnSpPr>
          <p:cNvPr id="135" name="Straight Connector 134">
            <a:extLst>
              <a:ext uri="{FF2B5EF4-FFF2-40B4-BE49-F238E27FC236}">
                <a16:creationId xmlns:a16="http://schemas.microsoft.com/office/drawing/2014/main" id="{95C1B25B-8D7F-1038-9125-C1295BD02A4A}"/>
              </a:ext>
            </a:extLst>
          </p:cNvPr>
          <p:cNvCxnSpPr>
            <a:cxnSpLocks/>
          </p:cNvCxnSpPr>
          <p:nvPr/>
        </p:nvCxnSpPr>
        <p:spPr bwMode="auto">
          <a:xfrm flipH="1">
            <a:off x="7113522" y="3292340"/>
            <a:ext cx="3303943" cy="0"/>
          </a:xfrm>
          <a:prstGeom prst="line">
            <a:avLst/>
          </a:prstGeom>
          <a:noFill/>
          <a:ln w="28575" cap="flat" cmpd="sng" algn="ctr">
            <a:solidFill>
              <a:schemeClr val="bg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A2645671-B7A7-5145-E068-5338CF1A13AD}"/>
              </a:ext>
            </a:extLst>
          </p:cNvPr>
          <p:cNvSpPr txBox="1"/>
          <p:nvPr/>
        </p:nvSpPr>
        <p:spPr bwMode="auto">
          <a:xfrm>
            <a:off x="1833972" y="5533972"/>
            <a:ext cx="5067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*P&lt;0.01, </a:t>
            </a: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P&lt;0.05, </a:t>
            </a: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P&lt;0.001 for TERN-501 monotherapy vs placebo.</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155288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C9DD-8B70-244B-375C-371D29D15B42}"/>
              </a:ext>
            </a:extLst>
          </p:cNvPr>
          <p:cNvSpPr>
            <a:spLocks noGrp="1"/>
          </p:cNvSpPr>
          <p:nvPr>
            <p:ph type="title"/>
          </p:nvPr>
        </p:nvSpPr>
        <p:spPr/>
        <p:txBody>
          <a:bodyPr wrap="square" anchor="ctr">
            <a:normAutofit/>
          </a:bodyPr>
          <a:lstStyle/>
          <a:p>
            <a:r>
              <a:rPr lang="en-US" dirty="0"/>
              <a:t>Welcome Newcomers</a:t>
            </a:r>
          </a:p>
        </p:txBody>
      </p:sp>
    </p:spTree>
    <p:extLst>
      <p:ext uri="{BB962C8B-B14F-4D97-AF65-F5344CB8AC3E}">
        <p14:creationId xmlns:p14="http://schemas.microsoft.com/office/powerpoint/2010/main" val="37360808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9" name="Group 468">
            <a:extLst>
              <a:ext uri="{FF2B5EF4-FFF2-40B4-BE49-F238E27FC236}">
                <a16:creationId xmlns:a16="http://schemas.microsoft.com/office/drawing/2014/main" id="{B30B548A-375B-C6B5-76F0-34F511FC508B}"/>
              </a:ext>
            </a:extLst>
          </p:cNvPr>
          <p:cNvGrpSpPr/>
          <p:nvPr/>
        </p:nvGrpSpPr>
        <p:grpSpPr>
          <a:xfrm>
            <a:off x="9114787" y="1054944"/>
            <a:ext cx="2134295" cy="5151922"/>
            <a:chOff x="9114787" y="1054944"/>
            <a:chExt cx="2134295" cy="5151922"/>
          </a:xfrm>
        </p:grpSpPr>
        <p:sp>
          <p:nvSpPr>
            <p:cNvPr id="386" name="Freeform: Shape 385">
              <a:extLst>
                <a:ext uri="{FF2B5EF4-FFF2-40B4-BE49-F238E27FC236}">
                  <a16:creationId xmlns:a16="http://schemas.microsoft.com/office/drawing/2014/main" id="{B3F815EB-50B2-368D-5FD5-98DFD3195C47}"/>
                </a:ext>
              </a:extLst>
            </p:cNvPr>
            <p:cNvSpPr/>
            <p:nvPr/>
          </p:nvSpPr>
          <p:spPr>
            <a:xfrm>
              <a:off x="9114787" y="1602938"/>
              <a:ext cx="2134295" cy="4603928"/>
            </a:xfrm>
            <a:custGeom>
              <a:avLst/>
              <a:gdLst>
                <a:gd name="connsiteX0" fmla="*/ 2127421 w 2134295"/>
                <a:gd name="connsiteY0" fmla="*/ 2126260 h 4603928"/>
                <a:gd name="connsiteX1" fmla="*/ 2024148 w 2134295"/>
                <a:gd name="connsiteY1" fmla="*/ 2413877 h 4603928"/>
                <a:gd name="connsiteX2" fmla="*/ 1964484 w 2134295"/>
                <a:gd name="connsiteY2" fmla="*/ 2414672 h 4603928"/>
                <a:gd name="connsiteX3" fmla="*/ 1922177 w 2134295"/>
                <a:gd name="connsiteY3" fmla="*/ 2377355 h 4603928"/>
                <a:gd name="connsiteX4" fmla="*/ 1934471 w 2134295"/>
                <a:gd name="connsiteY4" fmla="*/ 2208560 h 4603928"/>
                <a:gd name="connsiteX5" fmla="*/ 1912703 w 2134295"/>
                <a:gd name="connsiteY5" fmla="*/ 2265838 h 4603928"/>
                <a:gd name="connsiteX6" fmla="*/ 1858608 w 2134295"/>
                <a:gd name="connsiteY6" fmla="*/ 2246383 h 4603928"/>
                <a:gd name="connsiteX7" fmla="*/ 1890139 w 2134295"/>
                <a:gd name="connsiteY7" fmla="*/ 2066017 h 4603928"/>
                <a:gd name="connsiteX8" fmla="*/ 1692416 w 2134295"/>
                <a:gd name="connsiteY8" fmla="*/ 1155724 h 4603928"/>
                <a:gd name="connsiteX9" fmla="*/ 1727708 w 2134295"/>
                <a:gd name="connsiteY9" fmla="*/ 1457732 h 4603928"/>
                <a:gd name="connsiteX10" fmla="*/ 1822954 w 2134295"/>
                <a:gd name="connsiteY10" fmla="*/ 2299756 h 4603928"/>
                <a:gd name="connsiteX11" fmla="*/ 1787661 w 2134295"/>
                <a:gd name="connsiteY11" fmla="*/ 3196091 h 4603928"/>
                <a:gd name="connsiteX12" fmla="*/ 1610188 w 2134295"/>
                <a:gd name="connsiteY12" fmla="*/ 4281110 h 4603928"/>
                <a:gd name="connsiteX13" fmla="*/ 1809357 w 2134295"/>
                <a:gd name="connsiteY13" fmla="*/ 4512606 h 4603928"/>
                <a:gd name="connsiteX14" fmla="*/ 1794749 w 2134295"/>
                <a:gd name="connsiteY14" fmla="*/ 4530325 h 4603928"/>
                <a:gd name="connsiteX15" fmla="*/ 1774138 w 2134295"/>
                <a:gd name="connsiteY15" fmla="*/ 4547537 h 4603928"/>
                <a:gd name="connsiteX16" fmla="*/ 1746294 w 2134295"/>
                <a:gd name="connsiteY16" fmla="*/ 4558096 h 4603928"/>
                <a:gd name="connsiteX17" fmla="*/ 1708399 w 2134295"/>
                <a:gd name="connsiteY17" fmla="*/ 4570824 h 4603928"/>
                <a:gd name="connsiteX18" fmla="*/ 1618505 w 2134295"/>
                <a:gd name="connsiteY18" fmla="*/ 4596353 h 4603928"/>
                <a:gd name="connsiteX19" fmla="*/ 1350341 w 2134295"/>
                <a:gd name="connsiteY19" fmla="*/ 4472686 h 4603928"/>
                <a:gd name="connsiteX20" fmla="*/ 1280119 w 2134295"/>
                <a:gd name="connsiteY20" fmla="*/ 4306567 h 4603928"/>
                <a:gd name="connsiteX21" fmla="*/ 1156668 w 2134295"/>
                <a:gd name="connsiteY21" fmla="*/ 3207373 h 4603928"/>
                <a:gd name="connsiteX22" fmla="*/ 1065834 w 2134295"/>
                <a:gd name="connsiteY22" fmla="*/ 2420096 h 4603928"/>
                <a:gd name="connsiteX23" fmla="*/ 1064532 w 2134295"/>
                <a:gd name="connsiteY23" fmla="*/ 2420096 h 4603928"/>
                <a:gd name="connsiteX24" fmla="*/ 983100 w 2134295"/>
                <a:gd name="connsiteY24" fmla="*/ 3207446 h 4603928"/>
                <a:gd name="connsiteX25" fmla="*/ 859649 w 2134295"/>
                <a:gd name="connsiteY25" fmla="*/ 4306639 h 4603928"/>
                <a:gd name="connsiteX26" fmla="*/ 793115 w 2134295"/>
                <a:gd name="connsiteY26" fmla="*/ 4472758 h 4603928"/>
                <a:gd name="connsiteX27" fmla="*/ 521263 w 2134295"/>
                <a:gd name="connsiteY27" fmla="*/ 4596426 h 4603928"/>
                <a:gd name="connsiteX28" fmla="*/ 431370 w 2134295"/>
                <a:gd name="connsiteY28" fmla="*/ 4570896 h 4603928"/>
                <a:gd name="connsiteX29" fmla="*/ 393546 w 2134295"/>
                <a:gd name="connsiteY29" fmla="*/ 4558168 h 4603928"/>
                <a:gd name="connsiteX30" fmla="*/ 365631 w 2134295"/>
                <a:gd name="connsiteY30" fmla="*/ 4547610 h 4603928"/>
                <a:gd name="connsiteX31" fmla="*/ 345019 w 2134295"/>
                <a:gd name="connsiteY31" fmla="*/ 4530397 h 4603928"/>
                <a:gd name="connsiteX32" fmla="*/ 330338 w 2134295"/>
                <a:gd name="connsiteY32" fmla="*/ 4512679 h 4603928"/>
                <a:gd name="connsiteX33" fmla="*/ 529580 w 2134295"/>
                <a:gd name="connsiteY33" fmla="*/ 4281182 h 4603928"/>
                <a:gd name="connsiteX34" fmla="*/ 349069 w 2134295"/>
                <a:gd name="connsiteY34" fmla="*/ 3191029 h 4603928"/>
                <a:gd name="connsiteX35" fmla="*/ 314428 w 2134295"/>
                <a:gd name="connsiteY35" fmla="*/ 2281748 h 4603928"/>
                <a:gd name="connsiteX36" fmla="*/ 405334 w 2134295"/>
                <a:gd name="connsiteY36" fmla="*/ 1446161 h 4603928"/>
                <a:gd name="connsiteX37" fmla="*/ 443158 w 2134295"/>
                <a:gd name="connsiteY37" fmla="*/ 1155796 h 4603928"/>
                <a:gd name="connsiteX38" fmla="*/ 242542 w 2134295"/>
                <a:gd name="connsiteY38" fmla="*/ 2066089 h 4603928"/>
                <a:gd name="connsiteX39" fmla="*/ 274146 w 2134295"/>
                <a:gd name="connsiteY39" fmla="*/ 2246456 h 4603928"/>
                <a:gd name="connsiteX40" fmla="*/ 219978 w 2134295"/>
                <a:gd name="connsiteY40" fmla="*/ 2263740 h 4603928"/>
                <a:gd name="connsiteX41" fmla="*/ 198209 w 2134295"/>
                <a:gd name="connsiteY41" fmla="*/ 2208632 h 4603928"/>
                <a:gd name="connsiteX42" fmla="*/ 210504 w 2134295"/>
                <a:gd name="connsiteY42" fmla="*/ 2377427 h 4603928"/>
                <a:gd name="connsiteX43" fmla="*/ 168197 w 2134295"/>
                <a:gd name="connsiteY43" fmla="*/ 2414745 h 4603928"/>
                <a:gd name="connsiteX44" fmla="*/ 108605 w 2134295"/>
                <a:gd name="connsiteY44" fmla="*/ 2413949 h 4603928"/>
                <a:gd name="connsiteX45" fmla="*/ 5332 w 2134295"/>
                <a:gd name="connsiteY45" fmla="*/ 2126332 h 4603928"/>
                <a:gd name="connsiteX46" fmla="*/ 265106 w 2134295"/>
                <a:gd name="connsiteY46" fmla="*/ 622218 h 4603928"/>
                <a:gd name="connsiteX47" fmla="*/ 571598 w 2134295"/>
                <a:gd name="connsiteY47" fmla="*/ 298947 h 4603928"/>
                <a:gd name="connsiteX48" fmla="*/ 882864 w 2134295"/>
                <a:gd name="connsiteY48" fmla="*/ 185622 h 4603928"/>
                <a:gd name="connsiteX49" fmla="*/ 897617 w 2134295"/>
                <a:gd name="connsiteY49" fmla="*/ 126970 h 4603928"/>
                <a:gd name="connsiteX50" fmla="*/ 899208 w 2134295"/>
                <a:gd name="connsiteY50" fmla="*/ 99995 h 4603928"/>
                <a:gd name="connsiteX51" fmla="*/ 899498 w 2134295"/>
                <a:gd name="connsiteY51" fmla="*/ 87339 h 4603928"/>
                <a:gd name="connsiteX52" fmla="*/ 897473 w 2134295"/>
                <a:gd name="connsiteY52" fmla="*/ 26734 h 4603928"/>
                <a:gd name="connsiteX53" fmla="*/ 1069812 w 2134295"/>
                <a:gd name="connsiteY53" fmla="*/ 6123 h 4603928"/>
                <a:gd name="connsiteX54" fmla="*/ 1240053 w 2134295"/>
                <a:gd name="connsiteY54" fmla="*/ 17984 h 4603928"/>
                <a:gd name="connsiteX55" fmla="*/ 1242151 w 2134295"/>
                <a:gd name="connsiteY55" fmla="*/ 26807 h 4603928"/>
                <a:gd name="connsiteX56" fmla="*/ 1241066 w 2134295"/>
                <a:gd name="connsiteY56" fmla="*/ 43585 h 4603928"/>
                <a:gd name="connsiteX57" fmla="*/ 1240921 w 2134295"/>
                <a:gd name="connsiteY57" fmla="*/ 47201 h 4603928"/>
                <a:gd name="connsiteX58" fmla="*/ 1240777 w 2134295"/>
                <a:gd name="connsiteY58" fmla="*/ 50383 h 4603928"/>
                <a:gd name="connsiteX59" fmla="*/ 1240777 w 2134295"/>
                <a:gd name="connsiteY59" fmla="*/ 50383 h 4603928"/>
                <a:gd name="connsiteX60" fmla="*/ 1242512 w 2134295"/>
                <a:gd name="connsiteY60" fmla="*/ 131960 h 4603928"/>
                <a:gd name="connsiteX61" fmla="*/ 1250323 w 2134295"/>
                <a:gd name="connsiteY61" fmla="*/ 172098 h 4603928"/>
                <a:gd name="connsiteX62" fmla="*/ 1256759 w 2134295"/>
                <a:gd name="connsiteY62" fmla="*/ 185694 h 4603928"/>
                <a:gd name="connsiteX63" fmla="*/ 1260231 w 2134295"/>
                <a:gd name="connsiteY63" fmla="*/ 189599 h 4603928"/>
                <a:gd name="connsiteX64" fmla="*/ 1263485 w 2134295"/>
                <a:gd name="connsiteY64" fmla="*/ 192275 h 4603928"/>
                <a:gd name="connsiteX65" fmla="*/ 1267607 w 2134295"/>
                <a:gd name="connsiteY65" fmla="*/ 195168 h 4603928"/>
                <a:gd name="connsiteX66" fmla="*/ 1568025 w 2134295"/>
                <a:gd name="connsiteY66" fmla="*/ 299092 h 4603928"/>
                <a:gd name="connsiteX67" fmla="*/ 1874518 w 2134295"/>
                <a:gd name="connsiteY67" fmla="*/ 622363 h 4603928"/>
                <a:gd name="connsiteX68" fmla="*/ 2127349 w 2134295"/>
                <a:gd name="connsiteY68" fmla="*/ 2126477 h 4603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134295" h="4603928">
                  <a:moveTo>
                    <a:pt x="2127421" y="2126260"/>
                  </a:moveTo>
                  <a:cubicBezTo>
                    <a:pt x="2113102" y="2303444"/>
                    <a:pt x="2050400" y="2371136"/>
                    <a:pt x="2024148" y="2413877"/>
                  </a:cubicBezTo>
                  <a:cubicBezTo>
                    <a:pt x="2000210" y="2452857"/>
                    <a:pt x="1966437" y="2441431"/>
                    <a:pt x="1964484" y="2414672"/>
                  </a:cubicBezTo>
                  <a:cubicBezTo>
                    <a:pt x="1946259" y="2444685"/>
                    <a:pt x="1902217" y="2414166"/>
                    <a:pt x="1922177" y="2377355"/>
                  </a:cubicBezTo>
                  <a:cubicBezTo>
                    <a:pt x="1942788" y="2339315"/>
                    <a:pt x="1950888" y="2212538"/>
                    <a:pt x="1934471" y="2208560"/>
                  </a:cubicBezTo>
                  <a:cubicBezTo>
                    <a:pt x="1918127" y="2204582"/>
                    <a:pt x="1926444" y="2225338"/>
                    <a:pt x="1912703" y="2265838"/>
                  </a:cubicBezTo>
                  <a:cubicBezTo>
                    <a:pt x="1899034" y="2306192"/>
                    <a:pt x="1854485" y="2288908"/>
                    <a:pt x="1858608" y="2246383"/>
                  </a:cubicBezTo>
                  <a:cubicBezTo>
                    <a:pt x="1862296" y="2207981"/>
                    <a:pt x="1874156" y="2122210"/>
                    <a:pt x="1890139" y="2066017"/>
                  </a:cubicBezTo>
                  <a:cubicBezTo>
                    <a:pt x="1916174" y="1968095"/>
                    <a:pt x="1721416" y="1352073"/>
                    <a:pt x="1692416" y="1155724"/>
                  </a:cubicBezTo>
                  <a:cubicBezTo>
                    <a:pt x="1691114" y="1183278"/>
                    <a:pt x="1712448" y="1350699"/>
                    <a:pt x="1727708" y="1457732"/>
                  </a:cubicBezTo>
                  <a:cubicBezTo>
                    <a:pt x="1755624" y="1653792"/>
                    <a:pt x="1801475" y="1852745"/>
                    <a:pt x="1822954" y="2299756"/>
                  </a:cubicBezTo>
                  <a:cubicBezTo>
                    <a:pt x="1828884" y="2424291"/>
                    <a:pt x="1816445" y="2767884"/>
                    <a:pt x="1787661" y="3196091"/>
                  </a:cubicBezTo>
                  <a:cubicBezTo>
                    <a:pt x="1754322" y="3691918"/>
                    <a:pt x="1613514" y="4172340"/>
                    <a:pt x="1610188" y="4281110"/>
                  </a:cubicBezTo>
                  <a:cubicBezTo>
                    <a:pt x="1607873" y="4356829"/>
                    <a:pt x="1793953" y="4483028"/>
                    <a:pt x="1809357" y="4512606"/>
                  </a:cubicBezTo>
                  <a:cubicBezTo>
                    <a:pt x="1812973" y="4519405"/>
                    <a:pt x="1805524" y="4531988"/>
                    <a:pt x="1794749" y="4530325"/>
                  </a:cubicBezTo>
                  <a:cubicBezTo>
                    <a:pt x="1802125" y="4542475"/>
                    <a:pt x="1783033" y="4551226"/>
                    <a:pt x="1774138" y="4547537"/>
                  </a:cubicBezTo>
                  <a:cubicBezTo>
                    <a:pt x="1779345" y="4557373"/>
                    <a:pt x="1759529" y="4569667"/>
                    <a:pt x="1746294" y="4558096"/>
                  </a:cubicBezTo>
                  <a:cubicBezTo>
                    <a:pt x="1754177" y="4575453"/>
                    <a:pt x="1726985" y="4588181"/>
                    <a:pt x="1708399" y="4570824"/>
                  </a:cubicBezTo>
                  <a:cubicBezTo>
                    <a:pt x="1725032" y="4603874"/>
                    <a:pt x="1663126" y="4611758"/>
                    <a:pt x="1618505" y="4596353"/>
                  </a:cubicBezTo>
                  <a:cubicBezTo>
                    <a:pt x="1517401" y="4561495"/>
                    <a:pt x="1404437" y="4509858"/>
                    <a:pt x="1350341" y="4472686"/>
                  </a:cubicBezTo>
                  <a:cubicBezTo>
                    <a:pt x="1291907" y="4432476"/>
                    <a:pt x="1284892" y="4393929"/>
                    <a:pt x="1280119" y="4306567"/>
                  </a:cubicBezTo>
                  <a:cubicBezTo>
                    <a:pt x="1271296" y="4144931"/>
                    <a:pt x="1176918" y="3438436"/>
                    <a:pt x="1156668" y="3207373"/>
                  </a:cubicBezTo>
                  <a:cubicBezTo>
                    <a:pt x="1139528" y="3013844"/>
                    <a:pt x="1075453" y="2649279"/>
                    <a:pt x="1065834" y="2420096"/>
                  </a:cubicBezTo>
                  <a:cubicBezTo>
                    <a:pt x="1065762" y="2420096"/>
                    <a:pt x="1064605" y="2420096"/>
                    <a:pt x="1064532" y="2420096"/>
                  </a:cubicBezTo>
                  <a:cubicBezTo>
                    <a:pt x="1054986" y="2649279"/>
                    <a:pt x="1000240" y="3013917"/>
                    <a:pt x="983100" y="3207446"/>
                  </a:cubicBezTo>
                  <a:cubicBezTo>
                    <a:pt x="962778" y="3438580"/>
                    <a:pt x="868472" y="4145003"/>
                    <a:pt x="859649" y="4306639"/>
                  </a:cubicBezTo>
                  <a:cubicBezTo>
                    <a:pt x="854876" y="4394002"/>
                    <a:pt x="851622" y="4432548"/>
                    <a:pt x="793115" y="4472758"/>
                  </a:cubicBezTo>
                  <a:cubicBezTo>
                    <a:pt x="739019" y="4509931"/>
                    <a:pt x="621861" y="4564605"/>
                    <a:pt x="521263" y="4596426"/>
                  </a:cubicBezTo>
                  <a:cubicBezTo>
                    <a:pt x="476136" y="4610745"/>
                    <a:pt x="414808" y="4603947"/>
                    <a:pt x="431370" y="4570896"/>
                  </a:cubicBezTo>
                  <a:cubicBezTo>
                    <a:pt x="412783" y="4588253"/>
                    <a:pt x="385591" y="4575525"/>
                    <a:pt x="393546" y="4558168"/>
                  </a:cubicBezTo>
                  <a:cubicBezTo>
                    <a:pt x="380239" y="4569740"/>
                    <a:pt x="360496" y="4557373"/>
                    <a:pt x="365631" y="4547610"/>
                  </a:cubicBezTo>
                  <a:cubicBezTo>
                    <a:pt x="356735" y="4551298"/>
                    <a:pt x="337715" y="4542547"/>
                    <a:pt x="345019" y="4530397"/>
                  </a:cubicBezTo>
                  <a:cubicBezTo>
                    <a:pt x="334244" y="4532061"/>
                    <a:pt x="326722" y="4519405"/>
                    <a:pt x="330338" y="4512679"/>
                  </a:cubicBezTo>
                  <a:cubicBezTo>
                    <a:pt x="345815" y="4483028"/>
                    <a:pt x="531967" y="4356829"/>
                    <a:pt x="529580" y="4281182"/>
                  </a:cubicBezTo>
                  <a:cubicBezTo>
                    <a:pt x="526181" y="4172702"/>
                    <a:pt x="383927" y="3690182"/>
                    <a:pt x="349069" y="3191029"/>
                  </a:cubicBezTo>
                  <a:cubicBezTo>
                    <a:pt x="318767" y="2756891"/>
                    <a:pt x="308425" y="2406789"/>
                    <a:pt x="314428" y="2281748"/>
                  </a:cubicBezTo>
                  <a:cubicBezTo>
                    <a:pt x="335979" y="1834737"/>
                    <a:pt x="366354" y="1642727"/>
                    <a:pt x="405334" y="1446161"/>
                  </a:cubicBezTo>
                  <a:cubicBezTo>
                    <a:pt x="424065" y="1352000"/>
                    <a:pt x="444604" y="1183350"/>
                    <a:pt x="443158" y="1155796"/>
                  </a:cubicBezTo>
                  <a:cubicBezTo>
                    <a:pt x="414157" y="1352145"/>
                    <a:pt x="216506" y="1968168"/>
                    <a:pt x="242542" y="2066089"/>
                  </a:cubicBezTo>
                  <a:cubicBezTo>
                    <a:pt x="258524" y="2122282"/>
                    <a:pt x="270385" y="2208054"/>
                    <a:pt x="274146" y="2246456"/>
                  </a:cubicBezTo>
                  <a:cubicBezTo>
                    <a:pt x="278195" y="2288908"/>
                    <a:pt x="233719" y="2304095"/>
                    <a:pt x="219978" y="2263740"/>
                  </a:cubicBezTo>
                  <a:cubicBezTo>
                    <a:pt x="206309" y="2223241"/>
                    <a:pt x="214554" y="2204582"/>
                    <a:pt x="198209" y="2208632"/>
                  </a:cubicBezTo>
                  <a:cubicBezTo>
                    <a:pt x="181793" y="2212610"/>
                    <a:pt x="189893" y="2339387"/>
                    <a:pt x="210504" y="2377427"/>
                  </a:cubicBezTo>
                  <a:cubicBezTo>
                    <a:pt x="230536" y="2414238"/>
                    <a:pt x="186421" y="2444757"/>
                    <a:pt x="168197" y="2414745"/>
                  </a:cubicBezTo>
                  <a:cubicBezTo>
                    <a:pt x="166316" y="2441503"/>
                    <a:pt x="132470" y="2452930"/>
                    <a:pt x="108605" y="2413949"/>
                  </a:cubicBezTo>
                  <a:cubicBezTo>
                    <a:pt x="82208" y="2371208"/>
                    <a:pt x="19651" y="2303516"/>
                    <a:pt x="5332" y="2126332"/>
                  </a:cubicBezTo>
                  <a:cubicBezTo>
                    <a:pt x="-27791" y="1716277"/>
                    <a:pt x="97612" y="1132726"/>
                    <a:pt x="265106" y="622218"/>
                  </a:cubicBezTo>
                  <a:cubicBezTo>
                    <a:pt x="307774" y="492114"/>
                    <a:pt x="389351" y="352826"/>
                    <a:pt x="571598" y="298947"/>
                  </a:cubicBezTo>
                  <a:cubicBezTo>
                    <a:pt x="699822" y="261052"/>
                    <a:pt x="863482" y="214405"/>
                    <a:pt x="882864" y="185622"/>
                  </a:cubicBezTo>
                  <a:cubicBezTo>
                    <a:pt x="890892" y="173617"/>
                    <a:pt x="895376" y="151631"/>
                    <a:pt x="897617" y="126970"/>
                  </a:cubicBezTo>
                  <a:cubicBezTo>
                    <a:pt x="898413" y="118219"/>
                    <a:pt x="898919" y="109179"/>
                    <a:pt x="899208" y="99995"/>
                  </a:cubicBezTo>
                  <a:cubicBezTo>
                    <a:pt x="899353" y="95728"/>
                    <a:pt x="899425" y="91533"/>
                    <a:pt x="899498" y="87339"/>
                  </a:cubicBezTo>
                  <a:cubicBezTo>
                    <a:pt x="899715" y="64775"/>
                    <a:pt x="898702" y="43006"/>
                    <a:pt x="897473" y="26734"/>
                  </a:cubicBezTo>
                  <a:cubicBezTo>
                    <a:pt x="894363" y="-14199"/>
                    <a:pt x="1047175" y="3303"/>
                    <a:pt x="1069812" y="6123"/>
                  </a:cubicBezTo>
                  <a:cubicBezTo>
                    <a:pt x="1090640" y="3520"/>
                    <a:pt x="1221467" y="-11451"/>
                    <a:pt x="1240053" y="17984"/>
                  </a:cubicBezTo>
                  <a:cubicBezTo>
                    <a:pt x="1241644" y="20515"/>
                    <a:pt x="1242368" y="23480"/>
                    <a:pt x="1242151" y="26807"/>
                  </a:cubicBezTo>
                  <a:cubicBezTo>
                    <a:pt x="1241789" y="31869"/>
                    <a:pt x="1241427" y="37510"/>
                    <a:pt x="1241066" y="43585"/>
                  </a:cubicBezTo>
                  <a:cubicBezTo>
                    <a:pt x="1241066" y="44742"/>
                    <a:pt x="1240993" y="45972"/>
                    <a:pt x="1240921" y="47201"/>
                  </a:cubicBezTo>
                  <a:cubicBezTo>
                    <a:pt x="1240921" y="48286"/>
                    <a:pt x="1240849" y="49298"/>
                    <a:pt x="1240777" y="50383"/>
                  </a:cubicBezTo>
                  <a:lnTo>
                    <a:pt x="1240777" y="50383"/>
                  </a:lnTo>
                  <a:cubicBezTo>
                    <a:pt x="1239692" y="75261"/>
                    <a:pt x="1239692" y="105563"/>
                    <a:pt x="1242512" y="131960"/>
                  </a:cubicBezTo>
                  <a:cubicBezTo>
                    <a:pt x="1244103" y="147220"/>
                    <a:pt x="1246634" y="161177"/>
                    <a:pt x="1250323" y="172098"/>
                  </a:cubicBezTo>
                  <a:cubicBezTo>
                    <a:pt x="1252203" y="177450"/>
                    <a:pt x="1254300" y="182006"/>
                    <a:pt x="1256759" y="185694"/>
                  </a:cubicBezTo>
                  <a:cubicBezTo>
                    <a:pt x="1257627" y="186923"/>
                    <a:pt x="1258784" y="188225"/>
                    <a:pt x="1260231" y="189599"/>
                  </a:cubicBezTo>
                  <a:cubicBezTo>
                    <a:pt x="1261243" y="190467"/>
                    <a:pt x="1262256" y="191335"/>
                    <a:pt x="1263485" y="192275"/>
                  </a:cubicBezTo>
                  <a:cubicBezTo>
                    <a:pt x="1264714" y="193215"/>
                    <a:pt x="1266089" y="194155"/>
                    <a:pt x="1267607" y="195168"/>
                  </a:cubicBezTo>
                  <a:cubicBezTo>
                    <a:pt x="1311940" y="224675"/>
                    <a:pt x="1454483" y="260184"/>
                    <a:pt x="1568025" y="299092"/>
                  </a:cubicBezTo>
                  <a:cubicBezTo>
                    <a:pt x="1765025" y="366494"/>
                    <a:pt x="1829607" y="495586"/>
                    <a:pt x="1874518" y="622363"/>
                  </a:cubicBezTo>
                  <a:cubicBezTo>
                    <a:pt x="2075423" y="1189136"/>
                    <a:pt x="2160399" y="1716422"/>
                    <a:pt x="2127349" y="2126477"/>
                  </a:cubicBezTo>
                  <a:close/>
                </a:path>
              </a:pathLst>
            </a:custGeom>
            <a:solidFill>
              <a:srgbClr val="F0C4B4"/>
            </a:solidFill>
            <a:ln w="0" cap="flat">
              <a:noFill/>
              <a:prstDash val="solid"/>
              <a:miter/>
            </a:ln>
          </p:spPr>
          <p:txBody>
            <a:bodyPr rtlCol="0" anchor="ctr"/>
            <a:lstStyle/>
            <a:p>
              <a:endParaRPr lang="en-US" dirty="0"/>
            </a:p>
          </p:txBody>
        </p:sp>
        <p:sp>
          <p:nvSpPr>
            <p:cNvPr id="387" name="Freeform: Shape 386">
              <a:extLst>
                <a:ext uri="{FF2B5EF4-FFF2-40B4-BE49-F238E27FC236}">
                  <a16:creationId xmlns:a16="http://schemas.microsoft.com/office/drawing/2014/main" id="{9724C2D2-4A27-69E1-6D50-6A8CFF1F60C6}"/>
                </a:ext>
              </a:extLst>
            </p:cNvPr>
            <p:cNvSpPr/>
            <p:nvPr/>
          </p:nvSpPr>
          <p:spPr>
            <a:xfrm>
              <a:off x="10007921" y="1646378"/>
              <a:ext cx="374690" cy="175371"/>
            </a:xfrm>
            <a:custGeom>
              <a:avLst/>
              <a:gdLst>
                <a:gd name="connsiteX0" fmla="*/ 374618 w 374690"/>
                <a:gd name="connsiteY0" fmla="*/ 151511 h 175371"/>
                <a:gd name="connsiteX1" fmla="*/ 4556 w 374690"/>
                <a:gd name="connsiteY1" fmla="*/ 83385 h 175371"/>
                <a:gd name="connsiteX2" fmla="*/ 2893 w 374690"/>
                <a:gd name="connsiteY2" fmla="*/ 80854 h 175371"/>
                <a:gd name="connsiteX3" fmla="*/ 0 w 374690"/>
                <a:gd name="connsiteY3" fmla="*/ 53662 h 175371"/>
                <a:gd name="connsiteX4" fmla="*/ 6436 w 374690"/>
                <a:gd name="connsiteY4" fmla="*/ 43754 h 175371"/>
                <a:gd name="connsiteX5" fmla="*/ 16200 w 374690"/>
                <a:gd name="connsiteY5" fmla="*/ 27843 h 175371"/>
                <a:gd name="connsiteX6" fmla="*/ 14898 w 374690"/>
                <a:gd name="connsiteY6" fmla="*/ 23359 h 175371"/>
                <a:gd name="connsiteX7" fmla="*/ 219492 w 374690"/>
                <a:gd name="connsiteY7" fmla="*/ 21045 h 175371"/>
                <a:gd name="connsiteX8" fmla="*/ 220215 w 374690"/>
                <a:gd name="connsiteY8" fmla="*/ 21045 h 175371"/>
                <a:gd name="connsiteX9" fmla="*/ 348149 w 374690"/>
                <a:gd name="connsiteY9" fmla="*/ 0 h 175371"/>
                <a:gd name="connsiteX10" fmla="*/ 348005 w 374690"/>
                <a:gd name="connsiteY10" fmla="*/ 3616 h 175371"/>
                <a:gd name="connsiteX11" fmla="*/ 347860 w 374690"/>
                <a:gd name="connsiteY11" fmla="*/ 6798 h 175371"/>
                <a:gd name="connsiteX12" fmla="*/ 347860 w 374690"/>
                <a:gd name="connsiteY12" fmla="*/ 6798 h 175371"/>
                <a:gd name="connsiteX13" fmla="*/ 349596 w 374690"/>
                <a:gd name="connsiteY13" fmla="*/ 88375 h 175371"/>
                <a:gd name="connsiteX14" fmla="*/ 357406 w 374690"/>
                <a:gd name="connsiteY14" fmla="*/ 128513 h 175371"/>
                <a:gd name="connsiteX15" fmla="*/ 363843 w 374690"/>
                <a:gd name="connsiteY15" fmla="*/ 142109 h 175371"/>
                <a:gd name="connsiteX16" fmla="*/ 367314 w 374690"/>
                <a:gd name="connsiteY16" fmla="*/ 146014 h 175371"/>
                <a:gd name="connsiteX17" fmla="*/ 370568 w 374690"/>
                <a:gd name="connsiteY17" fmla="*/ 148690 h 175371"/>
                <a:gd name="connsiteX18" fmla="*/ 374691 w 374690"/>
                <a:gd name="connsiteY18" fmla="*/ 151583 h 17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4690" h="175371">
                  <a:moveTo>
                    <a:pt x="374618" y="151511"/>
                  </a:moveTo>
                  <a:cubicBezTo>
                    <a:pt x="225494" y="197072"/>
                    <a:pt x="67475" y="178992"/>
                    <a:pt x="4556" y="83385"/>
                  </a:cubicBezTo>
                  <a:cubicBezTo>
                    <a:pt x="3978" y="82517"/>
                    <a:pt x="3399" y="81722"/>
                    <a:pt x="2893" y="80854"/>
                  </a:cubicBezTo>
                  <a:cubicBezTo>
                    <a:pt x="2893" y="80275"/>
                    <a:pt x="0" y="54529"/>
                    <a:pt x="0" y="53662"/>
                  </a:cubicBezTo>
                  <a:cubicBezTo>
                    <a:pt x="362" y="48310"/>
                    <a:pt x="3254" y="45851"/>
                    <a:pt x="6436" y="43754"/>
                  </a:cubicBezTo>
                  <a:cubicBezTo>
                    <a:pt x="11137" y="40572"/>
                    <a:pt x="16706" y="38185"/>
                    <a:pt x="16200" y="27843"/>
                  </a:cubicBezTo>
                  <a:cubicBezTo>
                    <a:pt x="16200" y="26325"/>
                    <a:pt x="15693" y="24806"/>
                    <a:pt x="14898" y="23359"/>
                  </a:cubicBezTo>
                  <a:cubicBezTo>
                    <a:pt x="45634" y="-18225"/>
                    <a:pt x="219492" y="21045"/>
                    <a:pt x="219492" y="21045"/>
                  </a:cubicBezTo>
                  <a:lnTo>
                    <a:pt x="220215" y="21045"/>
                  </a:lnTo>
                  <a:cubicBezTo>
                    <a:pt x="220215" y="21045"/>
                    <a:pt x="290148" y="2459"/>
                    <a:pt x="348149" y="0"/>
                  </a:cubicBezTo>
                  <a:cubicBezTo>
                    <a:pt x="348149" y="1157"/>
                    <a:pt x="348077" y="2387"/>
                    <a:pt x="348005" y="3616"/>
                  </a:cubicBezTo>
                  <a:cubicBezTo>
                    <a:pt x="348005" y="4701"/>
                    <a:pt x="347932" y="5713"/>
                    <a:pt x="347860" y="6798"/>
                  </a:cubicBezTo>
                  <a:lnTo>
                    <a:pt x="347860" y="6798"/>
                  </a:lnTo>
                  <a:cubicBezTo>
                    <a:pt x="346775" y="31676"/>
                    <a:pt x="346775" y="61978"/>
                    <a:pt x="349596" y="88375"/>
                  </a:cubicBezTo>
                  <a:cubicBezTo>
                    <a:pt x="351187" y="103635"/>
                    <a:pt x="353718" y="117593"/>
                    <a:pt x="357406" y="128513"/>
                  </a:cubicBezTo>
                  <a:cubicBezTo>
                    <a:pt x="359286" y="133865"/>
                    <a:pt x="361384" y="138421"/>
                    <a:pt x="363843" y="142109"/>
                  </a:cubicBezTo>
                  <a:cubicBezTo>
                    <a:pt x="364710" y="143338"/>
                    <a:pt x="365868" y="144640"/>
                    <a:pt x="367314" y="146014"/>
                  </a:cubicBezTo>
                  <a:cubicBezTo>
                    <a:pt x="368326" y="146882"/>
                    <a:pt x="369339" y="147750"/>
                    <a:pt x="370568" y="148690"/>
                  </a:cubicBezTo>
                  <a:cubicBezTo>
                    <a:pt x="371798" y="149630"/>
                    <a:pt x="373172" y="150570"/>
                    <a:pt x="374691" y="151583"/>
                  </a:cubicBezTo>
                  <a:close/>
                </a:path>
              </a:pathLst>
            </a:custGeom>
            <a:solidFill>
              <a:srgbClr val="EBAE8D"/>
            </a:solidFill>
            <a:ln w="0" cap="flat">
              <a:noFill/>
              <a:prstDash val="solid"/>
              <a:miter/>
            </a:ln>
          </p:spPr>
          <p:txBody>
            <a:bodyPr rtlCol="0" anchor="ctr"/>
            <a:lstStyle/>
            <a:p>
              <a:endParaRPr lang="en-US" dirty="0"/>
            </a:p>
          </p:txBody>
        </p:sp>
        <p:sp>
          <p:nvSpPr>
            <p:cNvPr id="388" name="Freeform: Shape 387">
              <a:extLst>
                <a:ext uri="{FF2B5EF4-FFF2-40B4-BE49-F238E27FC236}">
                  <a16:creationId xmlns:a16="http://schemas.microsoft.com/office/drawing/2014/main" id="{08191FD4-ED8D-0487-E420-54126B484CA5}"/>
                </a:ext>
              </a:extLst>
            </p:cNvPr>
            <p:cNvSpPr/>
            <p:nvPr/>
          </p:nvSpPr>
          <p:spPr>
            <a:xfrm>
              <a:off x="10357082" y="1621862"/>
              <a:ext cx="650" cy="1446"/>
            </a:xfrm>
            <a:custGeom>
              <a:avLst/>
              <a:gdLst>
                <a:gd name="connsiteX0" fmla="*/ 651 w 650"/>
                <a:gd name="connsiteY0" fmla="*/ 1446 h 1446"/>
                <a:gd name="connsiteX1" fmla="*/ 0 w 650"/>
                <a:gd name="connsiteY1" fmla="*/ 0 h 1446"/>
                <a:gd name="connsiteX2" fmla="*/ 434 w 650"/>
                <a:gd name="connsiteY2" fmla="*/ 217 h 1446"/>
                <a:gd name="connsiteX3" fmla="*/ 651 w 650"/>
                <a:gd name="connsiteY3" fmla="*/ 1446 h 1446"/>
              </a:gdLst>
              <a:ahLst/>
              <a:cxnLst>
                <a:cxn ang="0">
                  <a:pos x="connsiteX0" y="connsiteY0"/>
                </a:cxn>
                <a:cxn ang="0">
                  <a:pos x="connsiteX1" y="connsiteY1"/>
                </a:cxn>
                <a:cxn ang="0">
                  <a:pos x="connsiteX2" y="connsiteY2"/>
                </a:cxn>
                <a:cxn ang="0">
                  <a:pos x="connsiteX3" y="connsiteY3"/>
                </a:cxn>
              </a:cxnLst>
              <a:rect l="l" t="t" r="r" b="b"/>
              <a:pathLst>
                <a:path w="650" h="1446">
                  <a:moveTo>
                    <a:pt x="651" y="1446"/>
                  </a:moveTo>
                  <a:cubicBezTo>
                    <a:pt x="506" y="940"/>
                    <a:pt x="217" y="434"/>
                    <a:pt x="0" y="0"/>
                  </a:cubicBezTo>
                  <a:cubicBezTo>
                    <a:pt x="145" y="0"/>
                    <a:pt x="289" y="145"/>
                    <a:pt x="434" y="217"/>
                  </a:cubicBezTo>
                  <a:cubicBezTo>
                    <a:pt x="579" y="579"/>
                    <a:pt x="651" y="1012"/>
                    <a:pt x="651" y="1446"/>
                  </a:cubicBezTo>
                  <a:close/>
                </a:path>
              </a:pathLst>
            </a:custGeom>
            <a:solidFill>
              <a:srgbClr val="EBAE8D"/>
            </a:solidFill>
            <a:ln w="0" cap="flat">
              <a:noFill/>
              <a:prstDash val="solid"/>
              <a:miter/>
            </a:ln>
          </p:spPr>
          <p:txBody>
            <a:bodyPr rtlCol="0" anchor="ctr"/>
            <a:lstStyle/>
            <a:p>
              <a:endParaRPr lang="en-US" dirty="0"/>
            </a:p>
          </p:txBody>
        </p:sp>
        <p:sp>
          <p:nvSpPr>
            <p:cNvPr id="389" name="Freeform: Shape 388">
              <a:extLst>
                <a:ext uri="{FF2B5EF4-FFF2-40B4-BE49-F238E27FC236}">
                  <a16:creationId xmlns:a16="http://schemas.microsoft.com/office/drawing/2014/main" id="{A4CFD308-3201-B0C5-833F-04B5C9449BBD}"/>
                </a:ext>
              </a:extLst>
            </p:cNvPr>
            <p:cNvSpPr/>
            <p:nvPr/>
          </p:nvSpPr>
          <p:spPr>
            <a:xfrm>
              <a:off x="9858633" y="1054944"/>
              <a:ext cx="630289" cy="742221"/>
            </a:xfrm>
            <a:custGeom>
              <a:avLst/>
              <a:gdLst>
                <a:gd name="connsiteX0" fmla="*/ 605049 w 630289"/>
                <a:gd name="connsiteY0" fmla="*/ 348655 h 742221"/>
                <a:gd name="connsiteX1" fmla="*/ 587693 w 630289"/>
                <a:gd name="connsiteY1" fmla="*/ 141458 h 742221"/>
                <a:gd name="connsiteX2" fmla="*/ 314901 w 630289"/>
                <a:gd name="connsiteY2" fmla="*/ 0 h 742221"/>
                <a:gd name="connsiteX3" fmla="*/ 314756 w 630289"/>
                <a:gd name="connsiteY3" fmla="*/ 0 h 742221"/>
                <a:gd name="connsiteX4" fmla="*/ 314612 w 630289"/>
                <a:gd name="connsiteY4" fmla="*/ 0 h 742221"/>
                <a:gd name="connsiteX5" fmla="*/ 42399 w 630289"/>
                <a:gd name="connsiteY5" fmla="*/ 160551 h 742221"/>
                <a:gd name="connsiteX6" fmla="*/ 24608 w 630289"/>
                <a:gd name="connsiteY6" fmla="*/ 347570 h 742221"/>
                <a:gd name="connsiteX7" fmla="*/ 5443 w 630289"/>
                <a:gd name="connsiteY7" fmla="*/ 348945 h 742221"/>
                <a:gd name="connsiteX8" fmla="*/ 28875 w 630289"/>
                <a:gd name="connsiteY8" fmla="*/ 442744 h 742221"/>
                <a:gd name="connsiteX9" fmla="*/ 60985 w 630289"/>
                <a:gd name="connsiteY9" fmla="*/ 505518 h 742221"/>
                <a:gd name="connsiteX10" fmla="*/ 323146 w 630289"/>
                <a:gd name="connsiteY10" fmla="*/ 742221 h 742221"/>
                <a:gd name="connsiteX11" fmla="*/ 568455 w 630289"/>
                <a:gd name="connsiteY11" fmla="*/ 505518 h 742221"/>
                <a:gd name="connsiteX12" fmla="*/ 600566 w 630289"/>
                <a:gd name="connsiteY12" fmla="*/ 442744 h 742221"/>
                <a:gd name="connsiteX13" fmla="*/ 626601 w 630289"/>
                <a:gd name="connsiteY13" fmla="*/ 348221 h 742221"/>
                <a:gd name="connsiteX14" fmla="*/ 604977 w 630289"/>
                <a:gd name="connsiteY14" fmla="*/ 348655 h 7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0289" h="742221">
                  <a:moveTo>
                    <a:pt x="605049" y="348655"/>
                  </a:moveTo>
                  <a:cubicBezTo>
                    <a:pt x="605049" y="348655"/>
                    <a:pt x="623853" y="217684"/>
                    <a:pt x="587693" y="141458"/>
                  </a:cubicBezTo>
                  <a:cubicBezTo>
                    <a:pt x="559415" y="81866"/>
                    <a:pt x="472125" y="0"/>
                    <a:pt x="314901" y="0"/>
                  </a:cubicBezTo>
                  <a:cubicBezTo>
                    <a:pt x="314901" y="0"/>
                    <a:pt x="314829" y="0"/>
                    <a:pt x="314756" y="0"/>
                  </a:cubicBezTo>
                  <a:cubicBezTo>
                    <a:pt x="314684" y="0"/>
                    <a:pt x="314684" y="0"/>
                    <a:pt x="314612" y="0"/>
                  </a:cubicBezTo>
                  <a:cubicBezTo>
                    <a:pt x="157460" y="0"/>
                    <a:pt x="70676" y="100959"/>
                    <a:pt x="42399" y="160551"/>
                  </a:cubicBezTo>
                  <a:cubicBezTo>
                    <a:pt x="6239" y="236776"/>
                    <a:pt x="24608" y="347570"/>
                    <a:pt x="24608" y="347570"/>
                  </a:cubicBezTo>
                  <a:cubicBezTo>
                    <a:pt x="24608" y="347570"/>
                    <a:pt x="14845" y="341134"/>
                    <a:pt x="5443" y="348945"/>
                  </a:cubicBezTo>
                  <a:cubicBezTo>
                    <a:pt x="-13866" y="365072"/>
                    <a:pt x="24029" y="430449"/>
                    <a:pt x="28875" y="442744"/>
                  </a:cubicBezTo>
                  <a:cubicBezTo>
                    <a:pt x="33793" y="455038"/>
                    <a:pt x="26922" y="503493"/>
                    <a:pt x="60985" y="505518"/>
                  </a:cubicBezTo>
                  <a:cubicBezTo>
                    <a:pt x="66698" y="559541"/>
                    <a:pt x="75015" y="742221"/>
                    <a:pt x="323146" y="742221"/>
                  </a:cubicBezTo>
                  <a:cubicBezTo>
                    <a:pt x="571276" y="742221"/>
                    <a:pt x="567154" y="554261"/>
                    <a:pt x="568455" y="505518"/>
                  </a:cubicBezTo>
                  <a:cubicBezTo>
                    <a:pt x="602518" y="503493"/>
                    <a:pt x="595648" y="455038"/>
                    <a:pt x="600566" y="442744"/>
                  </a:cubicBezTo>
                  <a:cubicBezTo>
                    <a:pt x="605483" y="430449"/>
                    <a:pt x="641788" y="361456"/>
                    <a:pt x="626601" y="348221"/>
                  </a:cubicBezTo>
                  <a:cubicBezTo>
                    <a:pt x="616331" y="339254"/>
                    <a:pt x="604977" y="348655"/>
                    <a:pt x="604977" y="348655"/>
                  </a:cubicBezTo>
                  <a:close/>
                </a:path>
              </a:pathLst>
            </a:custGeom>
            <a:solidFill>
              <a:srgbClr val="F0C4B4"/>
            </a:solidFill>
            <a:ln w="0" cap="flat">
              <a:noFill/>
              <a:prstDash val="solid"/>
              <a:miter/>
            </a:ln>
          </p:spPr>
          <p:txBody>
            <a:bodyPr rtlCol="0" anchor="ctr"/>
            <a:lstStyle/>
            <a:p>
              <a:endParaRPr lang="en-US" dirty="0"/>
            </a:p>
          </p:txBody>
        </p:sp>
        <p:sp>
          <p:nvSpPr>
            <p:cNvPr id="390" name="Freeform: Shape 389">
              <a:extLst>
                <a:ext uri="{FF2B5EF4-FFF2-40B4-BE49-F238E27FC236}">
                  <a16:creationId xmlns:a16="http://schemas.microsoft.com/office/drawing/2014/main" id="{E702EC12-3A01-F579-901B-CCD7454A6087}"/>
                </a:ext>
              </a:extLst>
            </p:cNvPr>
            <p:cNvSpPr/>
            <p:nvPr/>
          </p:nvSpPr>
          <p:spPr>
            <a:xfrm>
              <a:off x="11078693" y="3866027"/>
              <a:ext cx="52142" cy="155560"/>
            </a:xfrm>
            <a:custGeom>
              <a:avLst/>
              <a:gdLst>
                <a:gd name="connsiteX0" fmla="*/ 0 w 52142"/>
                <a:gd name="connsiteY0" fmla="*/ 155561 h 155560"/>
                <a:gd name="connsiteX1" fmla="*/ 52143 w 52142"/>
                <a:gd name="connsiteY1" fmla="*/ 0 h 155560"/>
              </a:gdLst>
              <a:ahLst/>
              <a:cxnLst>
                <a:cxn ang="0">
                  <a:pos x="connsiteX0" y="connsiteY0"/>
                </a:cxn>
                <a:cxn ang="0">
                  <a:pos x="connsiteX1" y="connsiteY1"/>
                </a:cxn>
              </a:cxnLst>
              <a:rect l="l" t="t" r="r" b="b"/>
              <a:pathLst>
                <a:path w="52142" h="155560">
                  <a:moveTo>
                    <a:pt x="0" y="155561"/>
                  </a:moveTo>
                  <a:cubicBezTo>
                    <a:pt x="21334" y="119473"/>
                    <a:pt x="41656" y="74201"/>
                    <a:pt x="52143" y="0"/>
                  </a:cubicBezTo>
                </a:path>
              </a:pathLst>
            </a:custGeom>
            <a:noFill/>
            <a:ln w="7704" cap="rnd">
              <a:solidFill>
                <a:srgbClr val="E39F81"/>
              </a:solidFill>
              <a:prstDash val="solid"/>
              <a:miter/>
            </a:ln>
          </p:spPr>
          <p:txBody>
            <a:bodyPr rtlCol="0" anchor="ctr"/>
            <a:lstStyle/>
            <a:p>
              <a:endParaRPr lang="en-US" dirty="0"/>
            </a:p>
          </p:txBody>
        </p:sp>
        <p:sp>
          <p:nvSpPr>
            <p:cNvPr id="391" name="Freeform: Shape 390">
              <a:extLst>
                <a:ext uri="{FF2B5EF4-FFF2-40B4-BE49-F238E27FC236}">
                  <a16:creationId xmlns:a16="http://schemas.microsoft.com/office/drawing/2014/main" id="{C3DCD4AE-9F9E-EA91-0A99-38CC4DC93A22}"/>
                </a:ext>
              </a:extLst>
            </p:cNvPr>
            <p:cNvSpPr/>
            <p:nvPr/>
          </p:nvSpPr>
          <p:spPr>
            <a:xfrm>
              <a:off x="9228743" y="3862266"/>
              <a:ext cx="51491" cy="155777"/>
            </a:xfrm>
            <a:custGeom>
              <a:avLst/>
              <a:gdLst>
                <a:gd name="connsiteX0" fmla="*/ 51492 w 51491"/>
                <a:gd name="connsiteY0" fmla="*/ 155777 h 155777"/>
                <a:gd name="connsiteX1" fmla="*/ 0 w 51491"/>
                <a:gd name="connsiteY1" fmla="*/ 0 h 155777"/>
              </a:gdLst>
              <a:ahLst/>
              <a:cxnLst>
                <a:cxn ang="0">
                  <a:pos x="connsiteX0" y="connsiteY0"/>
                </a:cxn>
                <a:cxn ang="0">
                  <a:pos x="connsiteX1" y="connsiteY1"/>
                </a:cxn>
              </a:cxnLst>
              <a:rect l="l" t="t" r="r" b="b"/>
              <a:pathLst>
                <a:path w="51491" h="155777">
                  <a:moveTo>
                    <a:pt x="51492" y="155777"/>
                  </a:moveTo>
                  <a:cubicBezTo>
                    <a:pt x="30302" y="119617"/>
                    <a:pt x="10125" y="74273"/>
                    <a:pt x="0" y="0"/>
                  </a:cubicBezTo>
                </a:path>
              </a:pathLst>
            </a:custGeom>
            <a:noFill/>
            <a:ln w="7704" cap="rnd">
              <a:solidFill>
                <a:srgbClr val="E39F81"/>
              </a:solidFill>
              <a:prstDash val="solid"/>
              <a:miter/>
            </a:ln>
          </p:spPr>
          <p:txBody>
            <a:bodyPr rtlCol="0" anchor="ctr"/>
            <a:lstStyle/>
            <a:p>
              <a:endParaRPr lang="en-US" dirty="0"/>
            </a:p>
          </p:txBody>
        </p:sp>
        <p:sp>
          <p:nvSpPr>
            <p:cNvPr id="392" name="Freeform: Shape 391">
              <a:extLst>
                <a:ext uri="{FF2B5EF4-FFF2-40B4-BE49-F238E27FC236}">
                  <a16:creationId xmlns:a16="http://schemas.microsoft.com/office/drawing/2014/main" id="{2466D641-CF53-3294-098D-AB0BD629F643}"/>
                </a:ext>
              </a:extLst>
            </p:cNvPr>
            <p:cNvSpPr/>
            <p:nvPr/>
          </p:nvSpPr>
          <p:spPr>
            <a:xfrm>
              <a:off x="10124794" y="1841831"/>
              <a:ext cx="113470" cy="384640"/>
            </a:xfrm>
            <a:custGeom>
              <a:avLst/>
              <a:gdLst>
                <a:gd name="connsiteX0" fmla="*/ 30949 w 113470"/>
                <a:gd name="connsiteY0" fmla="*/ 133676 h 384640"/>
                <a:gd name="connsiteX1" fmla="*/ 32251 w 113470"/>
                <a:gd name="connsiteY1" fmla="*/ 330314 h 384640"/>
                <a:gd name="connsiteX2" fmla="*/ 1225 w 113470"/>
                <a:gd name="connsiteY2" fmla="*/ 344850 h 384640"/>
                <a:gd name="connsiteX3" fmla="*/ 10482 w 113470"/>
                <a:gd name="connsiteY3" fmla="*/ 384626 h 384640"/>
                <a:gd name="connsiteX4" fmla="*/ 56912 w 113470"/>
                <a:gd name="connsiteY4" fmla="*/ 367993 h 384640"/>
                <a:gd name="connsiteX5" fmla="*/ 97990 w 113470"/>
                <a:gd name="connsiteY5" fmla="*/ 380576 h 384640"/>
                <a:gd name="connsiteX6" fmla="*/ 102618 w 113470"/>
                <a:gd name="connsiteY6" fmla="*/ 344850 h 384640"/>
                <a:gd name="connsiteX7" fmla="*/ 82079 w 113470"/>
                <a:gd name="connsiteY7" fmla="*/ 330314 h 384640"/>
                <a:gd name="connsiteX8" fmla="*/ 85478 w 113470"/>
                <a:gd name="connsiteY8" fmla="*/ 134688 h 384640"/>
                <a:gd name="connsiteX9" fmla="*/ 96760 w 113470"/>
                <a:gd name="connsiteY9" fmla="*/ 115523 h 384640"/>
                <a:gd name="connsiteX10" fmla="*/ 113394 w 113470"/>
                <a:gd name="connsiteY10" fmla="*/ 63597 h 384640"/>
                <a:gd name="connsiteX11" fmla="*/ 91264 w 113470"/>
                <a:gd name="connsiteY11" fmla="*/ 1836 h 384640"/>
                <a:gd name="connsiteX12" fmla="*/ 84611 w 113470"/>
                <a:gd name="connsiteY12" fmla="*/ 3716 h 384640"/>
                <a:gd name="connsiteX13" fmla="*/ 58865 w 113470"/>
                <a:gd name="connsiteY13" fmla="*/ 13841 h 384640"/>
                <a:gd name="connsiteX14" fmla="*/ 32468 w 113470"/>
                <a:gd name="connsiteY14" fmla="*/ 1691 h 384640"/>
                <a:gd name="connsiteX15" fmla="*/ 26393 w 113470"/>
                <a:gd name="connsiteY15" fmla="*/ 2270 h 384640"/>
                <a:gd name="connsiteX16" fmla="*/ 4914 w 113470"/>
                <a:gd name="connsiteY16" fmla="*/ 63380 h 384640"/>
                <a:gd name="connsiteX17" fmla="*/ 21330 w 113470"/>
                <a:gd name="connsiteY17" fmla="*/ 116319 h 384640"/>
                <a:gd name="connsiteX18" fmla="*/ 31021 w 113470"/>
                <a:gd name="connsiteY18" fmla="*/ 133676 h 38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470" h="384640">
                  <a:moveTo>
                    <a:pt x="30949" y="133676"/>
                  </a:moveTo>
                  <a:cubicBezTo>
                    <a:pt x="31600" y="141703"/>
                    <a:pt x="32251" y="313753"/>
                    <a:pt x="32251" y="330314"/>
                  </a:cubicBezTo>
                  <a:cubicBezTo>
                    <a:pt x="32251" y="337112"/>
                    <a:pt x="10410" y="342536"/>
                    <a:pt x="1225" y="344850"/>
                  </a:cubicBezTo>
                  <a:cubicBezTo>
                    <a:pt x="-2897" y="345863"/>
                    <a:pt x="4191" y="383469"/>
                    <a:pt x="10482" y="384626"/>
                  </a:cubicBezTo>
                  <a:cubicBezTo>
                    <a:pt x="13664" y="385205"/>
                    <a:pt x="35216" y="367993"/>
                    <a:pt x="56912" y="367993"/>
                  </a:cubicBezTo>
                  <a:cubicBezTo>
                    <a:pt x="78608" y="367993"/>
                    <a:pt x="94157" y="381589"/>
                    <a:pt x="97990" y="380576"/>
                  </a:cubicBezTo>
                  <a:cubicBezTo>
                    <a:pt x="101389" y="379709"/>
                    <a:pt x="104932" y="346297"/>
                    <a:pt x="102618" y="344850"/>
                  </a:cubicBezTo>
                  <a:cubicBezTo>
                    <a:pt x="100159" y="343332"/>
                    <a:pt x="82079" y="339788"/>
                    <a:pt x="82079" y="330314"/>
                  </a:cubicBezTo>
                  <a:cubicBezTo>
                    <a:pt x="82079" y="314620"/>
                    <a:pt x="85334" y="135990"/>
                    <a:pt x="85478" y="134688"/>
                  </a:cubicBezTo>
                  <a:cubicBezTo>
                    <a:pt x="86202" y="126299"/>
                    <a:pt x="94157" y="124997"/>
                    <a:pt x="96760" y="115523"/>
                  </a:cubicBezTo>
                  <a:cubicBezTo>
                    <a:pt x="102257" y="95418"/>
                    <a:pt x="111803" y="81533"/>
                    <a:pt x="113394" y="63597"/>
                  </a:cubicBezTo>
                  <a:cubicBezTo>
                    <a:pt x="114840" y="47542"/>
                    <a:pt x="95386" y="8056"/>
                    <a:pt x="91264" y="1836"/>
                  </a:cubicBezTo>
                  <a:cubicBezTo>
                    <a:pt x="88805" y="-1852"/>
                    <a:pt x="86852" y="1402"/>
                    <a:pt x="84611" y="3716"/>
                  </a:cubicBezTo>
                  <a:cubicBezTo>
                    <a:pt x="79910" y="8489"/>
                    <a:pt x="73256" y="13841"/>
                    <a:pt x="58865" y="13841"/>
                  </a:cubicBezTo>
                  <a:cubicBezTo>
                    <a:pt x="45196" y="13841"/>
                    <a:pt x="39338" y="9357"/>
                    <a:pt x="32468" y="1691"/>
                  </a:cubicBezTo>
                  <a:cubicBezTo>
                    <a:pt x="30515" y="-478"/>
                    <a:pt x="28779" y="-840"/>
                    <a:pt x="26393" y="2270"/>
                  </a:cubicBezTo>
                  <a:cubicBezTo>
                    <a:pt x="23428" y="6030"/>
                    <a:pt x="5854" y="32500"/>
                    <a:pt x="4914" y="63380"/>
                  </a:cubicBezTo>
                  <a:cubicBezTo>
                    <a:pt x="4335" y="81243"/>
                    <a:pt x="12869" y="90862"/>
                    <a:pt x="21330" y="116319"/>
                  </a:cubicBezTo>
                  <a:cubicBezTo>
                    <a:pt x="23934" y="124202"/>
                    <a:pt x="30298" y="124202"/>
                    <a:pt x="31021" y="133676"/>
                  </a:cubicBezTo>
                  <a:close/>
                </a:path>
              </a:pathLst>
            </a:custGeom>
            <a:solidFill>
              <a:srgbClr val="F26D6D"/>
            </a:solidFill>
            <a:ln w="0" cap="flat">
              <a:noFill/>
              <a:prstDash val="solid"/>
              <a:miter/>
            </a:ln>
          </p:spPr>
          <p:txBody>
            <a:bodyPr rtlCol="0" anchor="ctr"/>
            <a:lstStyle/>
            <a:p>
              <a:endParaRPr lang="en-US" dirty="0"/>
            </a:p>
          </p:txBody>
        </p:sp>
        <p:grpSp>
          <p:nvGrpSpPr>
            <p:cNvPr id="393" name="Graphic 383">
              <a:extLst>
                <a:ext uri="{FF2B5EF4-FFF2-40B4-BE49-F238E27FC236}">
                  <a16:creationId xmlns:a16="http://schemas.microsoft.com/office/drawing/2014/main" id="{D86E0A36-F055-BA20-88A5-3D10798E90DF}"/>
                </a:ext>
              </a:extLst>
            </p:cNvPr>
            <p:cNvGrpSpPr/>
            <p:nvPr/>
          </p:nvGrpSpPr>
          <p:grpSpPr>
            <a:xfrm>
              <a:off x="9825369" y="3131802"/>
              <a:ext cx="699018" cy="730210"/>
              <a:chOff x="9825369" y="3131802"/>
              <a:chExt cx="699018" cy="730210"/>
            </a:xfrm>
          </p:grpSpPr>
          <p:sp>
            <p:nvSpPr>
              <p:cNvPr id="394" name="Freeform: Shape 393">
                <a:extLst>
                  <a:ext uri="{FF2B5EF4-FFF2-40B4-BE49-F238E27FC236}">
                    <a16:creationId xmlns:a16="http://schemas.microsoft.com/office/drawing/2014/main" id="{6F2243F4-DDA8-961B-F1E8-70D3204FB231}"/>
                  </a:ext>
                </a:extLst>
              </p:cNvPr>
              <p:cNvSpPr/>
              <p:nvPr/>
            </p:nvSpPr>
            <p:spPr>
              <a:xfrm>
                <a:off x="9825369" y="3131802"/>
                <a:ext cx="699018" cy="730210"/>
              </a:xfrm>
              <a:custGeom>
                <a:avLst/>
                <a:gdLst>
                  <a:gd name="connsiteX0" fmla="*/ 146536 w 699018"/>
                  <a:gd name="connsiteY0" fmla="*/ 349626 h 730210"/>
                  <a:gd name="connsiteX1" fmla="*/ 184721 w 699018"/>
                  <a:gd name="connsiteY1" fmla="*/ 398804 h 730210"/>
                  <a:gd name="connsiteX2" fmla="*/ 145596 w 699018"/>
                  <a:gd name="connsiteY2" fmla="*/ 458034 h 730210"/>
                  <a:gd name="connsiteX3" fmla="*/ 91356 w 699018"/>
                  <a:gd name="connsiteY3" fmla="*/ 505187 h 730210"/>
                  <a:gd name="connsiteX4" fmla="*/ 16 w 699018"/>
                  <a:gd name="connsiteY4" fmla="*/ 422887 h 730210"/>
                  <a:gd name="connsiteX5" fmla="*/ 48181 w 699018"/>
                  <a:gd name="connsiteY5" fmla="*/ 353604 h 730210"/>
                  <a:gd name="connsiteX6" fmla="*/ 25111 w 699018"/>
                  <a:gd name="connsiteY6" fmla="*/ 322506 h 730210"/>
                  <a:gd name="connsiteX7" fmla="*/ 44203 w 699018"/>
                  <a:gd name="connsiteY7" fmla="*/ 288371 h 730210"/>
                  <a:gd name="connsiteX8" fmla="*/ 27136 w 699018"/>
                  <a:gd name="connsiteY8" fmla="*/ 258286 h 730210"/>
                  <a:gd name="connsiteX9" fmla="*/ 37188 w 699018"/>
                  <a:gd name="connsiteY9" fmla="*/ 227188 h 730210"/>
                  <a:gd name="connsiteX10" fmla="*/ 25111 w 699018"/>
                  <a:gd name="connsiteY10" fmla="*/ 193053 h 730210"/>
                  <a:gd name="connsiteX11" fmla="*/ 41166 w 699018"/>
                  <a:gd name="connsiteY11" fmla="*/ 156893 h 730210"/>
                  <a:gd name="connsiteX12" fmla="*/ 27425 w 699018"/>
                  <a:gd name="connsiteY12" fmla="*/ 133100 h 730210"/>
                  <a:gd name="connsiteX13" fmla="*/ 37188 w 699018"/>
                  <a:gd name="connsiteY13" fmla="*/ 108728 h 730210"/>
                  <a:gd name="connsiteX14" fmla="*/ 23448 w 699018"/>
                  <a:gd name="connsiteY14" fmla="*/ 67361 h 730210"/>
                  <a:gd name="connsiteX15" fmla="*/ 49193 w 699018"/>
                  <a:gd name="connsiteY15" fmla="*/ 35468 h 730210"/>
                  <a:gd name="connsiteX16" fmla="*/ 68286 w 699018"/>
                  <a:gd name="connsiteY16" fmla="*/ 4370 h 730210"/>
                  <a:gd name="connsiteX17" fmla="*/ 112474 w 699018"/>
                  <a:gd name="connsiteY17" fmla="*/ 6395 h 730210"/>
                  <a:gd name="connsiteX18" fmla="*/ 154636 w 699018"/>
                  <a:gd name="connsiteY18" fmla="*/ 3358 h 730210"/>
                  <a:gd name="connsiteX19" fmla="*/ 177706 w 699018"/>
                  <a:gd name="connsiteY19" fmla="*/ 30478 h 730210"/>
                  <a:gd name="connsiteX20" fmla="*/ 216832 w 699018"/>
                  <a:gd name="connsiteY20" fmla="*/ 37493 h 730210"/>
                  <a:gd name="connsiteX21" fmla="*/ 242939 w 699018"/>
                  <a:gd name="connsiteY21" fmla="*/ 68590 h 730210"/>
                  <a:gd name="connsiteX22" fmla="*/ 271072 w 699018"/>
                  <a:gd name="connsiteY22" fmla="*/ 62588 h 730210"/>
                  <a:gd name="connsiteX23" fmla="*/ 296167 w 699018"/>
                  <a:gd name="connsiteY23" fmla="*/ 78643 h 730210"/>
                  <a:gd name="connsiteX24" fmla="*/ 326252 w 699018"/>
                  <a:gd name="connsiteY24" fmla="*/ 67578 h 730210"/>
                  <a:gd name="connsiteX25" fmla="*/ 352360 w 699018"/>
                  <a:gd name="connsiteY25" fmla="*/ 78643 h 730210"/>
                  <a:gd name="connsiteX26" fmla="*/ 379480 w 699018"/>
                  <a:gd name="connsiteY26" fmla="*/ 66565 h 730210"/>
                  <a:gd name="connsiteX27" fmla="*/ 413615 w 699018"/>
                  <a:gd name="connsiteY27" fmla="*/ 72568 h 730210"/>
                  <a:gd name="connsiteX28" fmla="*/ 448762 w 699018"/>
                  <a:gd name="connsiteY28" fmla="*/ 53475 h 730210"/>
                  <a:gd name="connsiteX29" fmla="*/ 494975 w 699018"/>
                  <a:gd name="connsiteY29" fmla="*/ 58466 h 730210"/>
                  <a:gd name="connsiteX30" fmla="*/ 521082 w 699018"/>
                  <a:gd name="connsiteY30" fmla="*/ 40385 h 730210"/>
                  <a:gd name="connsiteX31" fmla="*/ 554205 w 699018"/>
                  <a:gd name="connsiteY31" fmla="*/ 34383 h 730210"/>
                  <a:gd name="connsiteX32" fmla="*/ 568235 w 699018"/>
                  <a:gd name="connsiteY32" fmla="*/ 19340 h 730210"/>
                  <a:gd name="connsiteX33" fmla="*/ 595355 w 699018"/>
                  <a:gd name="connsiteY33" fmla="*/ 16303 h 730210"/>
                  <a:gd name="connsiteX34" fmla="*/ 641568 w 699018"/>
                  <a:gd name="connsiteY34" fmla="*/ 1260 h 730210"/>
                  <a:gd name="connsiteX35" fmla="*/ 686768 w 699018"/>
                  <a:gd name="connsiteY35" fmla="*/ 57453 h 730210"/>
                  <a:gd name="connsiteX36" fmla="*/ 674690 w 699018"/>
                  <a:gd name="connsiteY36" fmla="*/ 85586 h 730210"/>
                  <a:gd name="connsiteX37" fmla="*/ 698773 w 699018"/>
                  <a:gd name="connsiteY37" fmla="*/ 124711 h 730210"/>
                  <a:gd name="connsiteX38" fmla="*/ 681705 w 699018"/>
                  <a:gd name="connsiteY38" fmla="*/ 162823 h 730210"/>
                  <a:gd name="connsiteX39" fmla="*/ 694000 w 699018"/>
                  <a:gd name="connsiteY39" fmla="*/ 186689 h 730210"/>
                  <a:gd name="connsiteX40" fmla="*/ 679680 w 699018"/>
                  <a:gd name="connsiteY40" fmla="*/ 212001 h 730210"/>
                  <a:gd name="connsiteX41" fmla="*/ 694723 w 699018"/>
                  <a:gd name="connsiteY41" fmla="*/ 257201 h 730210"/>
                  <a:gd name="connsiteX42" fmla="*/ 675631 w 699018"/>
                  <a:gd name="connsiteY42" fmla="*/ 303414 h 730210"/>
                  <a:gd name="connsiteX43" fmla="*/ 691686 w 699018"/>
                  <a:gd name="connsiteY43" fmla="*/ 323519 h 730210"/>
                  <a:gd name="connsiteX44" fmla="*/ 679608 w 699018"/>
                  <a:gd name="connsiteY44" fmla="*/ 349626 h 730210"/>
                  <a:gd name="connsiteX45" fmla="*/ 692626 w 699018"/>
                  <a:gd name="connsiteY45" fmla="*/ 383761 h 730210"/>
                  <a:gd name="connsiteX46" fmla="*/ 679608 w 699018"/>
                  <a:gd name="connsiteY46" fmla="*/ 414859 h 730210"/>
                  <a:gd name="connsiteX47" fmla="*/ 696676 w 699018"/>
                  <a:gd name="connsiteY47" fmla="*/ 454997 h 730210"/>
                  <a:gd name="connsiteX48" fmla="*/ 679608 w 699018"/>
                  <a:gd name="connsiteY48" fmla="*/ 492169 h 730210"/>
                  <a:gd name="connsiteX49" fmla="*/ 678596 w 699018"/>
                  <a:gd name="connsiteY49" fmla="*/ 548362 h 730210"/>
                  <a:gd name="connsiteX50" fmla="*/ 636433 w 699018"/>
                  <a:gd name="connsiteY50" fmla="*/ 576495 h 730210"/>
                  <a:gd name="connsiteX51" fmla="*/ 606348 w 699018"/>
                  <a:gd name="connsiteY51" fmla="*/ 611642 h 730210"/>
                  <a:gd name="connsiteX52" fmla="*/ 560135 w 699018"/>
                  <a:gd name="connsiteY52" fmla="*/ 604627 h 730210"/>
                  <a:gd name="connsiteX53" fmla="*/ 533015 w 699018"/>
                  <a:gd name="connsiteY53" fmla="*/ 621695 h 730210"/>
                  <a:gd name="connsiteX54" fmla="*/ 500905 w 699018"/>
                  <a:gd name="connsiteY54" fmla="*/ 601590 h 730210"/>
                  <a:gd name="connsiteX55" fmla="*/ 456717 w 699018"/>
                  <a:gd name="connsiteY55" fmla="*/ 611642 h 730210"/>
                  <a:gd name="connsiteX56" fmla="*/ 427572 w 699018"/>
                  <a:gd name="connsiteY56" fmla="*/ 597612 h 730210"/>
                  <a:gd name="connsiteX57" fmla="*/ 424535 w 699018"/>
                  <a:gd name="connsiteY57" fmla="*/ 612655 h 730210"/>
                  <a:gd name="connsiteX58" fmla="*/ 412458 w 699018"/>
                  <a:gd name="connsiteY58" fmla="*/ 639775 h 730210"/>
                  <a:gd name="connsiteX59" fmla="*/ 381721 w 699018"/>
                  <a:gd name="connsiteY59" fmla="*/ 720484 h 730210"/>
                  <a:gd name="connsiteX60" fmla="*/ 380854 w 699018"/>
                  <a:gd name="connsiteY60" fmla="*/ 713324 h 730210"/>
                  <a:gd name="connsiteX61" fmla="*/ 348888 w 699018"/>
                  <a:gd name="connsiteY61" fmla="*/ 730175 h 730210"/>
                  <a:gd name="connsiteX62" fmla="*/ 332905 w 699018"/>
                  <a:gd name="connsiteY62" fmla="*/ 699005 h 730210"/>
                  <a:gd name="connsiteX63" fmla="*/ 322057 w 699018"/>
                  <a:gd name="connsiteY63" fmla="*/ 641727 h 730210"/>
                  <a:gd name="connsiteX64" fmla="*/ 306002 w 699018"/>
                  <a:gd name="connsiteY64" fmla="*/ 554365 h 730210"/>
                  <a:gd name="connsiteX65" fmla="*/ 360242 w 699018"/>
                  <a:gd name="connsiteY65" fmla="*/ 484069 h 730210"/>
                  <a:gd name="connsiteX66" fmla="*/ 415423 w 699018"/>
                  <a:gd name="connsiteY66" fmla="*/ 492097 h 730210"/>
                  <a:gd name="connsiteX67" fmla="*/ 451583 w 699018"/>
                  <a:gd name="connsiteY67" fmla="*/ 482044 h 730210"/>
                  <a:gd name="connsiteX68" fmla="*/ 494758 w 699018"/>
                  <a:gd name="connsiteY68" fmla="*/ 498100 h 730210"/>
                  <a:gd name="connsiteX69" fmla="*/ 518840 w 699018"/>
                  <a:gd name="connsiteY69" fmla="*/ 485082 h 730210"/>
                  <a:gd name="connsiteX70" fmla="*/ 558978 w 699018"/>
                  <a:gd name="connsiteY70" fmla="*/ 480092 h 730210"/>
                  <a:gd name="connsiteX71" fmla="*/ 549938 w 699018"/>
                  <a:gd name="connsiteY71" fmla="*/ 452972 h 730210"/>
                  <a:gd name="connsiteX72" fmla="*/ 564981 w 699018"/>
                  <a:gd name="connsiteY72" fmla="*/ 420861 h 730210"/>
                  <a:gd name="connsiteX73" fmla="*/ 552903 w 699018"/>
                  <a:gd name="connsiteY73" fmla="*/ 385714 h 730210"/>
                  <a:gd name="connsiteX74" fmla="*/ 565921 w 699018"/>
                  <a:gd name="connsiteY74" fmla="*/ 348541 h 730210"/>
                  <a:gd name="connsiteX75" fmla="*/ 555868 w 699018"/>
                  <a:gd name="connsiteY75" fmla="*/ 329449 h 730210"/>
                  <a:gd name="connsiteX76" fmla="*/ 568886 w 699018"/>
                  <a:gd name="connsiteY76" fmla="*/ 304354 h 730210"/>
                  <a:gd name="connsiteX77" fmla="*/ 552831 w 699018"/>
                  <a:gd name="connsiteY77" fmla="*/ 258141 h 730210"/>
                  <a:gd name="connsiteX78" fmla="*/ 575901 w 699018"/>
                  <a:gd name="connsiteY78" fmla="*/ 208964 h 730210"/>
                  <a:gd name="connsiteX79" fmla="*/ 566861 w 699018"/>
                  <a:gd name="connsiteY79" fmla="*/ 176854 h 730210"/>
                  <a:gd name="connsiteX80" fmla="*/ 574889 w 699018"/>
                  <a:gd name="connsiteY80" fmla="*/ 153783 h 730210"/>
                  <a:gd name="connsiteX81" fmla="*/ 554784 w 699018"/>
                  <a:gd name="connsiteY81" fmla="*/ 159786 h 730210"/>
                  <a:gd name="connsiteX82" fmla="*/ 533666 w 699018"/>
                  <a:gd name="connsiteY82" fmla="*/ 151758 h 730210"/>
                  <a:gd name="connsiteX83" fmla="*/ 489478 w 699018"/>
                  <a:gd name="connsiteY83" fmla="*/ 178878 h 730210"/>
                  <a:gd name="connsiteX84" fmla="*/ 427211 w 699018"/>
                  <a:gd name="connsiteY84" fmla="*/ 172876 h 730210"/>
                  <a:gd name="connsiteX85" fmla="*/ 391051 w 699018"/>
                  <a:gd name="connsiteY85" fmla="*/ 191968 h 730210"/>
                  <a:gd name="connsiteX86" fmla="*/ 354891 w 699018"/>
                  <a:gd name="connsiteY86" fmla="*/ 177938 h 730210"/>
                  <a:gd name="connsiteX87" fmla="*/ 324805 w 699018"/>
                  <a:gd name="connsiteY87" fmla="*/ 187991 h 730210"/>
                  <a:gd name="connsiteX88" fmla="*/ 295660 w 699018"/>
                  <a:gd name="connsiteY88" fmla="*/ 165933 h 730210"/>
                  <a:gd name="connsiteX89" fmla="*/ 252485 w 699018"/>
                  <a:gd name="connsiteY89" fmla="*/ 170923 h 730210"/>
                  <a:gd name="connsiteX90" fmla="*/ 219363 w 699018"/>
                  <a:gd name="connsiteY90" fmla="*/ 152843 h 730210"/>
                  <a:gd name="connsiteX91" fmla="*/ 181178 w 699018"/>
                  <a:gd name="connsiteY91" fmla="*/ 153856 h 730210"/>
                  <a:gd name="connsiteX92" fmla="*/ 147043 w 699018"/>
                  <a:gd name="connsiteY92" fmla="*/ 131798 h 730210"/>
                  <a:gd name="connsiteX93" fmla="*/ 152033 w 699018"/>
                  <a:gd name="connsiteY93" fmla="*/ 147853 h 730210"/>
                  <a:gd name="connsiteX94" fmla="*/ 142993 w 699018"/>
                  <a:gd name="connsiteY94" fmla="*/ 163908 h 730210"/>
                  <a:gd name="connsiteX95" fmla="*/ 157023 w 699018"/>
                  <a:gd name="connsiteY95" fmla="*/ 186978 h 730210"/>
                  <a:gd name="connsiteX96" fmla="*/ 140968 w 699018"/>
                  <a:gd name="connsiteY96" fmla="*/ 222126 h 730210"/>
                  <a:gd name="connsiteX97" fmla="*/ 157023 w 699018"/>
                  <a:gd name="connsiteY97" fmla="*/ 257273 h 730210"/>
                  <a:gd name="connsiteX98" fmla="*/ 137930 w 699018"/>
                  <a:gd name="connsiteY98" fmla="*/ 288371 h 730210"/>
                  <a:gd name="connsiteX99" fmla="*/ 150948 w 699018"/>
                  <a:gd name="connsiteY99" fmla="*/ 318456 h 730210"/>
                  <a:gd name="connsiteX100" fmla="*/ 145958 w 699018"/>
                  <a:gd name="connsiteY100" fmla="*/ 349554 h 73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699018" h="730210">
                    <a:moveTo>
                      <a:pt x="146536" y="349626"/>
                    </a:moveTo>
                    <a:cubicBezTo>
                      <a:pt x="146536" y="356641"/>
                      <a:pt x="186674" y="367706"/>
                      <a:pt x="184721" y="398804"/>
                    </a:cubicBezTo>
                    <a:cubicBezTo>
                      <a:pt x="182118" y="438869"/>
                      <a:pt x="156589" y="447982"/>
                      <a:pt x="145596" y="458034"/>
                    </a:cubicBezTo>
                    <a:cubicBezTo>
                      <a:pt x="134531" y="468087"/>
                      <a:pt x="128456" y="502873"/>
                      <a:pt x="91356" y="505187"/>
                    </a:cubicBezTo>
                    <a:cubicBezTo>
                      <a:pt x="44203" y="508224"/>
                      <a:pt x="1028" y="475102"/>
                      <a:pt x="16" y="422887"/>
                    </a:cubicBezTo>
                    <a:cubicBezTo>
                      <a:pt x="-997" y="370672"/>
                      <a:pt x="47169" y="358666"/>
                      <a:pt x="48181" y="353604"/>
                    </a:cubicBezTo>
                    <a:cubicBezTo>
                      <a:pt x="49193" y="348541"/>
                      <a:pt x="27064" y="341527"/>
                      <a:pt x="25111" y="322506"/>
                    </a:cubicBezTo>
                    <a:cubicBezTo>
                      <a:pt x="23086" y="303414"/>
                      <a:pt x="44203" y="291409"/>
                      <a:pt x="44203" y="288371"/>
                    </a:cubicBezTo>
                    <a:cubicBezTo>
                      <a:pt x="44203" y="285334"/>
                      <a:pt x="27136" y="276294"/>
                      <a:pt x="27136" y="258286"/>
                    </a:cubicBezTo>
                    <a:cubicBezTo>
                      <a:pt x="27136" y="240278"/>
                      <a:pt x="37188" y="232178"/>
                      <a:pt x="37188" y="227188"/>
                    </a:cubicBezTo>
                    <a:cubicBezTo>
                      <a:pt x="37188" y="222198"/>
                      <a:pt x="24171" y="211133"/>
                      <a:pt x="25111" y="193053"/>
                    </a:cubicBezTo>
                    <a:cubicBezTo>
                      <a:pt x="26051" y="174973"/>
                      <a:pt x="41166" y="163908"/>
                      <a:pt x="41166" y="156893"/>
                    </a:cubicBezTo>
                    <a:cubicBezTo>
                      <a:pt x="41166" y="149878"/>
                      <a:pt x="26702" y="146768"/>
                      <a:pt x="27425" y="133100"/>
                    </a:cubicBezTo>
                    <a:cubicBezTo>
                      <a:pt x="28221" y="117045"/>
                      <a:pt x="37188" y="114731"/>
                      <a:pt x="37188" y="108728"/>
                    </a:cubicBezTo>
                    <a:cubicBezTo>
                      <a:pt x="37188" y="102725"/>
                      <a:pt x="20265" y="89780"/>
                      <a:pt x="23448" y="67361"/>
                    </a:cubicBezTo>
                    <a:cubicBezTo>
                      <a:pt x="26630" y="44942"/>
                      <a:pt x="44203" y="40530"/>
                      <a:pt x="49193" y="35468"/>
                    </a:cubicBezTo>
                    <a:cubicBezTo>
                      <a:pt x="54184" y="30405"/>
                      <a:pt x="48181" y="13410"/>
                      <a:pt x="68286" y="4370"/>
                    </a:cubicBezTo>
                    <a:cubicBezTo>
                      <a:pt x="88391" y="-4670"/>
                      <a:pt x="107411" y="6395"/>
                      <a:pt x="112474" y="6395"/>
                    </a:cubicBezTo>
                    <a:cubicBezTo>
                      <a:pt x="117536" y="6395"/>
                      <a:pt x="137569" y="-5682"/>
                      <a:pt x="154636" y="3358"/>
                    </a:cubicBezTo>
                    <a:cubicBezTo>
                      <a:pt x="171704" y="12398"/>
                      <a:pt x="173729" y="27440"/>
                      <a:pt x="177706" y="30478"/>
                    </a:cubicBezTo>
                    <a:cubicBezTo>
                      <a:pt x="181756" y="33515"/>
                      <a:pt x="198824" y="27440"/>
                      <a:pt x="216832" y="37493"/>
                    </a:cubicBezTo>
                    <a:cubicBezTo>
                      <a:pt x="234912" y="47545"/>
                      <a:pt x="239902" y="68590"/>
                      <a:pt x="242939" y="68590"/>
                    </a:cubicBezTo>
                    <a:cubicBezTo>
                      <a:pt x="245977" y="68590"/>
                      <a:pt x="258777" y="60635"/>
                      <a:pt x="271072" y="62588"/>
                    </a:cubicBezTo>
                    <a:cubicBezTo>
                      <a:pt x="290164" y="65625"/>
                      <a:pt x="290164" y="78643"/>
                      <a:pt x="296167" y="78643"/>
                    </a:cubicBezTo>
                    <a:cubicBezTo>
                      <a:pt x="302169" y="78643"/>
                      <a:pt x="309184" y="66565"/>
                      <a:pt x="326252" y="67578"/>
                    </a:cubicBezTo>
                    <a:cubicBezTo>
                      <a:pt x="339269" y="68373"/>
                      <a:pt x="347369" y="78643"/>
                      <a:pt x="352360" y="78643"/>
                    </a:cubicBezTo>
                    <a:cubicBezTo>
                      <a:pt x="357350" y="78643"/>
                      <a:pt x="367547" y="69097"/>
                      <a:pt x="379480" y="66565"/>
                    </a:cubicBezTo>
                    <a:cubicBezTo>
                      <a:pt x="398572" y="62515"/>
                      <a:pt x="408625" y="73580"/>
                      <a:pt x="413615" y="72568"/>
                    </a:cubicBezTo>
                    <a:cubicBezTo>
                      <a:pt x="418605" y="71555"/>
                      <a:pt x="429670" y="56513"/>
                      <a:pt x="448762" y="53475"/>
                    </a:cubicBezTo>
                    <a:cubicBezTo>
                      <a:pt x="467855" y="50438"/>
                      <a:pt x="490925" y="59478"/>
                      <a:pt x="494975" y="58466"/>
                    </a:cubicBezTo>
                    <a:cubicBezTo>
                      <a:pt x="499025" y="57453"/>
                      <a:pt x="501990" y="47401"/>
                      <a:pt x="521082" y="40385"/>
                    </a:cubicBezTo>
                    <a:cubicBezTo>
                      <a:pt x="533304" y="35902"/>
                      <a:pt x="551168" y="35395"/>
                      <a:pt x="554205" y="34383"/>
                    </a:cubicBezTo>
                    <a:cubicBezTo>
                      <a:pt x="557242" y="33370"/>
                      <a:pt x="562160" y="22088"/>
                      <a:pt x="568235" y="19340"/>
                    </a:cubicBezTo>
                    <a:cubicBezTo>
                      <a:pt x="579300" y="14350"/>
                      <a:pt x="591305" y="18328"/>
                      <a:pt x="595355" y="16303"/>
                    </a:cubicBezTo>
                    <a:cubicBezTo>
                      <a:pt x="599405" y="14278"/>
                      <a:pt x="618425" y="-4815"/>
                      <a:pt x="641568" y="1260"/>
                    </a:cubicBezTo>
                    <a:cubicBezTo>
                      <a:pt x="664710" y="7335"/>
                      <a:pt x="688720" y="34383"/>
                      <a:pt x="686768" y="57453"/>
                    </a:cubicBezTo>
                    <a:cubicBezTo>
                      <a:pt x="684743" y="80523"/>
                      <a:pt x="673750" y="82548"/>
                      <a:pt x="674690" y="85586"/>
                    </a:cubicBezTo>
                    <a:cubicBezTo>
                      <a:pt x="675703" y="88623"/>
                      <a:pt x="701810" y="91588"/>
                      <a:pt x="698773" y="124711"/>
                    </a:cubicBezTo>
                    <a:cubicBezTo>
                      <a:pt x="695736" y="157833"/>
                      <a:pt x="681705" y="156821"/>
                      <a:pt x="681705" y="162823"/>
                    </a:cubicBezTo>
                    <a:cubicBezTo>
                      <a:pt x="681705" y="168826"/>
                      <a:pt x="695012" y="173671"/>
                      <a:pt x="694000" y="186689"/>
                    </a:cubicBezTo>
                    <a:cubicBezTo>
                      <a:pt x="692987" y="199707"/>
                      <a:pt x="679680" y="207951"/>
                      <a:pt x="679680" y="212001"/>
                    </a:cubicBezTo>
                    <a:cubicBezTo>
                      <a:pt x="679680" y="216051"/>
                      <a:pt x="694723" y="232106"/>
                      <a:pt x="694723" y="257201"/>
                    </a:cubicBezTo>
                    <a:cubicBezTo>
                      <a:pt x="694723" y="282296"/>
                      <a:pt x="675631" y="299364"/>
                      <a:pt x="675631" y="303414"/>
                    </a:cubicBezTo>
                    <a:cubicBezTo>
                      <a:pt x="675631" y="307464"/>
                      <a:pt x="691686" y="310429"/>
                      <a:pt x="691686" y="323519"/>
                    </a:cubicBezTo>
                    <a:cubicBezTo>
                      <a:pt x="691686" y="336609"/>
                      <a:pt x="680621" y="344636"/>
                      <a:pt x="679608" y="349626"/>
                    </a:cubicBezTo>
                    <a:cubicBezTo>
                      <a:pt x="678596" y="354616"/>
                      <a:pt x="692626" y="366694"/>
                      <a:pt x="692626" y="383761"/>
                    </a:cubicBezTo>
                    <a:cubicBezTo>
                      <a:pt x="692626" y="400829"/>
                      <a:pt x="679608" y="408857"/>
                      <a:pt x="679608" y="414859"/>
                    </a:cubicBezTo>
                    <a:cubicBezTo>
                      <a:pt x="679608" y="420861"/>
                      <a:pt x="697688" y="430914"/>
                      <a:pt x="696676" y="454997"/>
                    </a:cubicBezTo>
                    <a:cubicBezTo>
                      <a:pt x="695663" y="479079"/>
                      <a:pt x="680621" y="488119"/>
                      <a:pt x="679608" y="492169"/>
                    </a:cubicBezTo>
                    <a:cubicBezTo>
                      <a:pt x="678596" y="496219"/>
                      <a:pt x="692626" y="527317"/>
                      <a:pt x="678596" y="548362"/>
                    </a:cubicBezTo>
                    <a:cubicBezTo>
                      <a:pt x="664566" y="569479"/>
                      <a:pt x="640411" y="573457"/>
                      <a:pt x="636433" y="576495"/>
                    </a:cubicBezTo>
                    <a:cubicBezTo>
                      <a:pt x="632383" y="579532"/>
                      <a:pt x="626381" y="604627"/>
                      <a:pt x="606348" y="611642"/>
                    </a:cubicBezTo>
                    <a:cubicBezTo>
                      <a:pt x="586315" y="618657"/>
                      <a:pt x="565198" y="603615"/>
                      <a:pt x="560135" y="604627"/>
                    </a:cubicBezTo>
                    <a:cubicBezTo>
                      <a:pt x="555073" y="605640"/>
                      <a:pt x="549070" y="620682"/>
                      <a:pt x="533015" y="621695"/>
                    </a:cubicBezTo>
                    <a:cubicBezTo>
                      <a:pt x="516960" y="622707"/>
                      <a:pt x="505895" y="601590"/>
                      <a:pt x="500905" y="601590"/>
                    </a:cubicBezTo>
                    <a:cubicBezTo>
                      <a:pt x="495915" y="601590"/>
                      <a:pt x="479788" y="614607"/>
                      <a:pt x="456717" y="611642"/>
                    </a:cubicBezTo>
                    <a:cubicBezTo>
                      <a:pt x="433647" y="608605"/>
                      <a:pt x="429597" y="595587"/>
                      <a:pt x="427572" y="597612"/>
                    </a:cubicBezTo>
                    <a:cubicBezTo>
                      <a:pt x="425547" y="599637"/>
                      <a:pt x="428585" y="605640"/>
                      <a:pt x="424535" y="612655"/>
                    </a:cubicBezTo>
                    <a:cubicBezTo>
                      <a:pt x="420485" y="619670"/>
                      <a:pt x="415495" y="627697"/>
                      <a:pt x="412458" y="639775"/>
                    </a:cubicBezTo>
                    <a:cubicBezTo>
                      <a:pt x="409420" y="651852"/>
                      <a:pt x="394161" y="680129"/>
                      <a:pt x="381721" y="720484"/>
                    </a:cubicBezTo>
                    <a:cubicBezTo>
                      <a:pt x="376587" y="737190"/>
                      <a:pt x="399295" y="713180"/>
                      <a:pt x="380854" y="713324"/>
                    </a:cubicBezTo>
                    <a:cubicBezTo>
                      <a:pt x="371380" y="713396"/>
                      <a:pt x="358290" y="731115"/>
                      <a:pt x="348888" y="730175"/>
                    </a:cubicBezTo>
                    <a:cubicBezTo>
                      <a:pt x="331314" y="728367"/>
                      <a:pt x="337534" y="713469"/>
                      <a:pt x="332905" y="699005"/>
                    </a:cubicBezTo>
                    <a:cubicBezTo>
                      <a:pt x="323865" y="670872"/>
                      <a:pt x="323070" y="656770"/>
                      <a:pt x="322057" y="641727"/>
                    </a:cubicBezTo>
                    <a:cubicBezTo>
                      <a:pt x="320756" y="621695"/>
                      <a:pt x="298987" y="609617"/>
                      <a:pt x="306002" y="554365"/>
                    </a:cubicBezTo>
                    <a:cubicBezTo>
                      <a:pt x="310848" y="516180"/>
                      <a:pt x="328060" y="485082"/>
                      <a:pt x="360242" y="484069"/>
                    </a:cubicBezTo>
                    <a:cubicBezTo>
                      <a:pt x="381432" y="483419"/>
                      <a:pt x="406455" y="494122"/>
                      <a:pt x="415423" y="492097"/>
                    </a:cubicBezTo>
                    <a:cubicBezTo>
                      <a:pt x="424463" y="490072"/>
                      <a:pt x="432490" y="481032"/>
                      <a:pt x="451583" y="482044"/>
                    </a:cubicBezTo>
                    <a:cubicBezTo>
                      <a:pt x="470675" y="483057"/>
                      <a:pt x="488755" y="498100"/>
                      <a:pt x="494758" y="498100"/>
                    </a:cubicBezTo>
                    <a:cubicBezTo>
                      <a:pt x="500760" y="498100"/>
                      <a:pt x="507775" y="487902"/>
                      <a:pt x="518840" y="485082"/>
                    </a:cubicBezTo>
                    <a:cubicBezTo>
                      <a:pt x="541911" y="479079"/>
                      <a:pt x="557025" y="484069"/>
                      <a:pt x="558978" y="480092"/>
                    </a:cubicBezTo>
                    <a:cubicBezTo>
                      <a:pt x="561003" y="476042"/>
                      <a:pt x="551963" y="469027"/>
                      <a:pt x="549938" y="452972"/>
                    </a:cubicBezTo>
                    <a:cubicBezTo>
                      <a:pt x="547913" y="436917"/>
                      <a:pt x="563968" y="424839"/>
                      <a:pt x="564981" y="420861"/>
                    </a:cubicBezTo>
                    <a:cubicBezTo>
                      <a:pt x="565993" y="416812"/>
                      <a:pt x="553916" y="396779"/>
                      <a:pt x="552903" y="385714"/>
                    </a:cubicBezTo>
                    <a:cubicBezTo>
                      <a:pt x="551891" y="374649"/>
                      <a:pt x="565921" y="354616"/>
                      <a:pt x="565921" y="348541"/>
                    </a:cubicBezTo>
                    <a:cubicBezTo>
                      <a:pt x="565921" y="342467"/>
                      <a:pt x="555868" y="339501"/>
                      <a:pt x="555868" y="329449"/>
                    </a:cubicBezTo>
                    <a:cubicBezTo>
                      <a:pt x="555868" y="319396"/>
                      <a:pt x="567946" y="310356"/>
                      <a:pt x="568886" y="304354"/>
                    </a:cubicBezTo>
                    <a:cubicBezTo>
                      <a:pt x="569826" y="298351"/>
                      <a:pt x="552831" y="276221"/>
                      <a:pt x="552831" y="258141"/>
                    </a:cubicBezTo>
                    <a:cubicBezTo>
                      <a:pt x="552831" y="240061"/>
                      <a:pt x="576913" y="212941"/>
                      <a:pt x="575901" y="208964"/>
                    </a:cubicBezTo>
                    <a:cubicBezTo>
                      <a:pt x="574889" y="204986"/>
                      <a:pt x="566861" y="186906"/>
                      <a:pt x="566861" y="176854"/>
                    </a:cubicBezTo>
                    <a:cubicBezTo>
                      <a:pt x="566861" y="166801"/>
                      <a:pt x="576913" y="156749"/>
                      <a:pt x="574889" y="153783"/>
                    </a:cubicBezTo>
                    <a:cubicBezTo>
                      <a:pt x="572864" y="150746"/>
                      <a:pt x="561871" y="159786"/>
                      <a:pt x="554784" y="159786"/>
                    </a:cubicBezTo>
                    <a:cubicBezTo>
                      <a:pt x="547696" y="159786"/>
                      <a:pt x="536703" y="151758"/>
                      <a:pt x="533666" y="151758"/>
                    </a:cubicBezTo>
                    <a:cubicBezTo>
                      <a:pt x="530629" y="151758"/>
                      <a:pt x="515586" y="173816"/>
                      <a:pt x="489478" y="178878"/>
                    </a:cubicBezTo>
                    <a:cubicBezTo>
                      <a:pt x="463371" y="183869"/>
                      <a:pt x="433286" y="172876"/>
                      <a:pt x="427211" y="172876"/>
                    </a:cubicBezTo>
                    <a:cubicBezTo>
                      <a:pt x="421136" y="172876"/>
                      <a:pt x="406093" y="191968"/>
                      <a:pt x="391051" y="191968"/>
                    </a:cubicBezTo>
                    <a:cubicBezTo>
                      <a:pt x="376008" y="191968"/>
                      <a:pt x="358941" y="177938"/>
                      <a:pt x="354891" y="177938"/>
                    </a:cubicBezTo>
                    <a:cubicBezTo>
                      <a:pt x="350841" y="177938"/>
                      <a:pt x="338040" y="189654"/>
                      <a:pt x="324805" y="187991"/>
                    </a:cubicBezTo>
                    <a:cubicBezTo>
                      <a:pt x="303399" y="185315"/>
                      <a:pt x="301735" y="167886"/>
                      <a:pt x="295660" y="165933"/>
                    </a:cubicBezTo>
                    <a:cubicBezTo>
                      <a:pt x="289586" y="163981"/>
                      <a:pt x="270565" y="173961"/>
                      <a:pt x="252485" y="170923"/>
                    </a:cubicBezTo>
                    <a:cubicBezTo>
                      <a:pt x="234405" y="167886"/>
                      <a:pt x="225365" y="154868"/>
                      <a:pt x="219363" y="152843"/>
                    </a:cubicBezTo>
                    <a:cubicBezTo>
                      <a:pt x="213360" y="150818"/>
                      <a:pt x="198245" y="160871"/>
                      <a:pt x="181178" y="153856"/>
                    </a:cubicBezTo>
                    <a:cubicBezTo>
                      <a:pt x="164110" y="146841"/>
                      <a:pt x="149068" y="130786"/>
                      <a:pt x="147043" y="131798"/>
                    </a:cubicBezTo>
                    <a:cubicBezTo>
                      <a:pt x="145018" y="132811"/>
                      <a:pt x="153045" y="139826"/>
                      <a:pt x="152033" y="147853"/>
                    </a:cubicBezTo>
                    <a:cubicBezTo>
                      <a:pt x="151020" y="155881"/>
                      <a:pt x="142993" y="160871"/>
                      <a:pt x="142993" y="163908"/>
                    </a:cubicBezTo>
                    <a:cubicBezTo>
                      <a:pt x="142993" y="166946"/>
                      <a:pt x="156010" y="173961"/>
                      <a:pt x="157023" y="186978"/>
                    </a:cubicBezTo>
                    <a:cubicBezTo>
                      <a:pt x="158035" y="199996"/>
                      <a:pt x="139955" y="217063"/>
                      <a:pt x="140968" y="222126"/>
                    </a:cubicBezTo>
                    <a:cubicBezTo>
                      <a:pt x="141980" y="227188"/>
                      <a:pt x="157023" y="241218"/>
                      <a:pt x="157023" y="257273"/>
                    </a:cubicBezTo>
                    <a:cubicBezTo>
                      <a:pt x="157023" y="273329"/>
                      <a:pt x="137930" y="283381"/>
                      <a:pt x="137930" y="288371"/>
                    </a:cubicBezTo>
                    <a:cubicBezTo>
                      <a:pt x="137930" y="293361"/>
                      <a:pt x="150008" y="299436"/>
                      <a:pt x="150948" y="318456"/>
                    </a:cubicBezTo>
                    <a:cubicBezTo>
                      <a:pt x="151960" y="337549"/>
                      <a:pt x="145958" y="344564"/>
                      <a:pt x="145958" y="349554"/>
                    </a:cubicBezTo>
                    <a:close/>
                  </a:path>
                </a:pathLst>
              </a:custGeom>
              <a:solidFill>
                <a:srgbClr val="F78D8F"/>
              </a:solidFill>
              <a:ln w="0" cap="flat">
                <a:noFill/>
                <a:prstDash val="solid"/>
                <a:miter/>
              </a:ln>
            </p:spPr>
            <p:txBody>
              <a:bodyPr rtlCol="0" anchor="ctr"/>
              <a:lstStyle/>
              <a:p>
                <a:endParaRPr lang="en-US" dirty="0"/>
              </a:p>
            </p:txBody>
          </p:sp>
          <p:grpSp>
            <p:nvGrpSpPr>
              <p:cNvPr id="395" name="Graphic 383">
                <a:extLst>
                  <a:ext uri="{FF2B5EF4-FFF2-40B4-BE49-F238E27FC236}">
                    <a16:creationId xmlns:a16="http://schemas.microsoft.com/office/drawing/2014/main" id="{B84DBED8-1512-BB37-F735-8460C8D18879}"/>
                  </a:ext>
                </a:extLst>
              </p:cNvPr>
              <p:cNvGrpSpPr/>
              <p:nvPr/>
            </p:nvGrpSpPr>
            <p:grpSpPr>
              <a:xfrm>
                <a:off x="9988719" y="3300050"/>
                <a:ext cx="381308" cy="341278"/>
                <a:chOff x="9988719" y="3300050"/>
                <a:chExt cx="381308" cy="341278"/>
              </a:xfrm>
            </p:grpSpPr>
            <p:sp>
              <p:nvSpPr>
                <p:cNvPr id="396" name="Freeform: Shape 395">
                  <a:extLst>
                    <a:ext uri="{FF2B5EF4-FFF2-40B4-BE49-F238E27FC236}">
                      <a16:creationId xmlns:a16="http://schemas.microsoft.com/office/drawing/2014/main" id="{C6697944-B615-85CA-C65F-053AA71D0D57}"/>
                    </a:ext>
                  </a:extLst>
                </p:cNvPr>
                <p:cNvSpPr/>
                <p:nvPr/>
              </p:nvSpPr>
              <p:spPr>
                <a:xfrm>
                  <a:off x="10227774" y="3446209"/>
                  <a:ext cx="7232" cy="7232"/>
                </a:xfrm>
                <a:custGeom>
                  <a:avLst/>
                  <a:gdLst>
                    <a:gd name="connsiteX0" fmla="*/ 0 w 7232"/>
                    <a:gd name="connsiteY0" fmla="*/ 0 h 7232"/>
                    <a:gd name="connsiteX1" fmla="*/ 0 w 7232"/>
                    <a:gd name="connsiteY1" fmla="*/ 0 h 7232"/>
                    <a:gd name="connsiteX2" fmla="*/ 0 w 7232"/>
                    <a:gd name="connsiteY2" fmla="*/ 0 h 7232"/>
                    <a:gd name="connsiteX3" fmla="*/ 0 w 7232"/>
                    <a:gd name="connsiteY3" fmla="*/ 0 h 7232"/>
                  </a:gdLst>
                  <a:ahLst/>
                  <a:cxnLst>
                    <a:cxn ang="0">
                      <a:pos x="connsiteX0" y="connsiteY0"/>
                    </a:cxn>
                    <a:cxn ang="0">
                      <a:pos x="connsiteX1" y="connsiteY1"/>
                    </a:cxn>
                    <a:cxn ang="0">
                      <a:pos x="connsiteX2" y="connsiteY2"/>
                    </a:cxn>
                    <a:cxn ang="0">
                      <a:pos x="connsiteX3" y="connsiteY3"/>
                    </a:cxn>
                  </a:cxnLst>
                  <a:rect l="l" t="t" r="r" b="b"/>
                  <a:pathLst>
                    <a:path w="7232" h="7232">
                      <a:moveTo>
                        <a:pt x="0" y="0"/>
                      </a:moveTo>
                      <a:lnTo>
                        <a:pt x="0" y="0"/>
                      </a:lnTo>
                      <a:lnTo>
                        <a:pt x="0" y="0"/>
                      </a:lnTo>
                      <a:lnTo>
                        <a:pt x="0" y="0"/>
                      </a:lnTo>
                      <a:close/>
                    </a:path>
                  </a:pathLst>
                </a:custGeom>
                <a:solidFill>
                  <a:srgbClr val="FFE4C4"/>
                </a:solidFill>
                <a:ln w="0" cap="flat">
                  <a:noFill/>
                  <a:prstDash val="solid"/>
                  <a:miter/>
                </a:ln>
              </p:spPr>
              <p:txBody>
                <a:bodyPr rtlCol="0" anchor="ctr"/>
                <a:lstStyle/>
                <a:p>
                  <a:endParaRPr lang="en-US" dirty="0"/>
                </a:p>
              </p:txBody>
            </p:sp>
            <p:sp>
              <p:nvSpPr>
                <p:cNvPr id="397" name="Freeform: Shape 396">
                  <a:extLst>
                    <a:ext uri="{FF2B5EF4-FFF2-40B4-BE49-F238E27FC236}">
                      <a16:creationId xmlns:a16="http://schemas.microsoft.com/office/drawing/2014/main" id="{B1AFC822-8F1C-DB16-5C8D-5DD9144E1D94}"/>
                    </a:ext>
                  </a:extLst>
                </p:cNvPr>
                <p:cNvSpPr/>
                <p:nvPr/>
              </p:nvSpPr>
              <p:spPr>
                <a:xfrm>
                  <a:off x="9988719" y="3300050"/>
                  <a:ext cx="381308" cy="341278"/>
                </a:xfrm>
                <a:custGeom>
                  <a:avLst/>
                  <a:gdLst>
                    <a:gd name="connsiteX0" fmla="*/ 172014 w 381308"/>
                    <a:gd name="connsiteY0" fmla="*/ 165758 h 341278"/>
                    <a:gd name="connsiteX1" fmla="*/ 179969 w 381308"/>
                    <a:gd name="connsiteY1" fmla="*/ 159611 h 341278"/>
                    <a:gd name="connsiteX2" fmla="*/ 194867 w 381308"/>
                    <a:gd name="connsiteY2" fmla="*/ 148329 h 341278"/>
                    <a:gd name="connsiteX3" fmla="*/ 195591 w 381308"/>
                    <a:gd name="connsiteY3" fmla="*/ 148329 h 341278"/>
                    <a:gd name="connsiteX4" fmla="*/ 206222 w 381308"/>
                    <a:gd name="connsiteY4" fmla="*/ 169735 h 341278"/>
                    <a:gd name="connsiteX5" fmla="*/ 223506 w 381308"/>
                    <a:gd name="connsiteY5" fmla="*/ 189189 h 341278"/>
                    <a:gd name="connsiteX6" fmla="*/ 238115 w 381308"/>
                    <a:gd name="connsiteY6" fmla="*/ 192589 h 341278"/>
                    <a:gd name="connsiteX7" fmla="*/ 273262 w 381308"/>
                    <a:gd name="connsiteY7" fmla="*/ 166553 h 341278"/>
                    <a:gd name="connsiteX8" fmla="*/ 274926 w 381308"/>
                    <a:gd name="connsiteY8" fmla="*/ 163010 h 341278"/>
                    <a:gd name="connsiteX9" fmla="*/ 294886 w 381308"/>
                    <a:gd name="connsiteY9" fmla="*/ 136468 h 341278"/>
                    <a:gd name="connsiteX10" fmla="*/ 299370 w 381308"/>
                    <a:gd name="connsiteY10" fmla="*/ 137336 h 341278"/>
                    <a:gd name="connsiteX11" fmla="*/ 326418 w 381308"/>
                    <a:gd name="connsiteY11" fmla="*/ 160189 h 341278"/>
                    <a:gd name="connsiteX12" fmla="*/ 342617 w 381308"/>
                    <a:gd name="connsiteY12" fmla="*/ 163660 h 341278"/>
                    <a:gd name="connsiteX13" fmla="*/ 364530 w 381308"/>
                    <a:gd name="connsiteY13" fmla="*/ 157441 h 341278"/>
                    <a:gd name="connsiteX14" fmla="*/ 376897 w 381308"/>
                    <a:gd name="connsiteY14" fmla="*/ 112386 h 341278"/>
                    <a:gd name="connsiteX15" fmla="*/ 369810 w 381308"/>
                    <a:gd name="connsiteY15" fmla="*/ 75285 h 341278"/>
                    <a:gd name="connsiteX16" fmla="*/ 371618 w 381308"/>
                    <a:gd name="connsiteY16" fmla="*/ 70440 h 341278"/>
                    <a:gd name="connsiteX17" fmla="*/ 376680 w 381308"/>
                    <a:gd name="connsiteY17" fmla="*/ 47804 h 341278"/>
                    <a:gd name="connsiteX18" fmla="*/ 355056 w 381308"/>
                    <a:gd name="connsiteY18" fmla="*/ 19382 h 341278"/>
                    <a:gd name="connsiteX19" fmla="*/ 334807 w 381308"/>
                    <a:gd name="connsiteY19" fmla="*/ 15477 h 341278"/>
                    <a:gd name="connsiteX20" fmla="*/ 278325 w 381308"/>
                    <a:gd name="connsiteY20" fmla="*/ 35871 h 341278"/>
                    <a:gd name="connsiteX21" fmla="*/ 257352 w 381308"/>
                    <a:gd name="connsiteY21" fmla="*/ 52577 h 341278"/>
                    <a:gd name="connsiteX22" fmla="*/ 234571 w 381308"/>
                    <a:gd name="connsiteY22" fmla="*/ 67113 h 341278"/>
                    <a:gd name="connsiteX23" fmla="*/ 228713 w 381308"/>
                    <a:gd name="connsiteY23" fmla="*/ 65884 h 341278"/>
                    <a:gd name="connsiteX24" fmla="*/ 214032 w 381308"/>
                    <a:gd name="connsiteY24" fmla="*/ 55542 h 341278"/>
                    <a:gd name="connsiteX25" fmla="*/ 210995 w 381308"/>
                    <a:gd name="connsiteY25" fmla="*/ 51564 h 341278"/>
                    <a:gd name="connsiteX26" fmla="*/ 180693 w 381308"/>
                    <a:gd name="connsiteY26" fmla="*/ 30808 h 341278"/>
                    <a:gd name="connsiteX27" fmla="*/ 176426 w 381308"/>
                    <a:gd name="connsiteY27" fmla="*/ 30591 h 341278"/>
                    <a:gd name="connsiteX28" fmla="*/ 127899 w 381308"/>
                    <a:gd name="connsiteY28" fmla="*/ 77383 h 341278"/>
                    <a:gd name="connsiteX29" fmla="*/ 118136 w 381308"/>
                    <a:gd name="connsiteY29" fmla="*/ 101682 h 341278"/>
                    <a:gd name="connsiteX30" fmla="*/ 116111 w 381308"/>
                    <a:gd name="connsiteY30" fmla="*/ 102044 h 341278"/>
                    <a:gd name="connsiteX31" fmla="*/ 109602 w 381308"/>
                    <a:gd name="connsiteY31" fmla="*/ 86712 h 341278"/>
                    <a:gd name="connsiteX32" fmla="*/ 105046 w 381308"/>
                    <a:gd name="connsiteY32" fmla="*/ 54168 h 341278"/>
                    <a:gd name="connsiteX33" fmla="*/ 103672 w 381308"/>
                    <a:gd name="connsiteY33" fmla="*/ 41295 h 341278"/>
                    <a:gd name="connsiteX34" fmla="*/ 73370 w 381308"/>
                    <a:gd name="connsiteY34" fmla="*/ 2893 h 341278"/>
                    <a:gd name="connsiteX35" fmla="*/ 56302 w 381308"/>
                    <a:gd name="connsiteY35" fmla="*/ 0 h 341278"/>
                    <a:gd name="connsiteX36" fmla="*/ 16888 w 381308"/>
                    <a:gd name="connsiteY36" fmla="*/ 15549 h 341278"/>
                    <a:gd name="connsiteX37" fmla="*/ 14935 w 381308"/>
                    <a:gd name="connsiteY37" fmla="*/ 79841 h 341278"/>
                    <a:gd name="connsiteX38" fmla="*/ 20937 w 381308"/>
                    <a:gd name="connsiteY38" fmla="*/ 94016 h 341278"/>
                    <a:gd name="connsiteX39" fmla="*/ 15152 w 381308"/>
                    <a:gd name="connsiteY39" fmla="*/ 112024 h 341278"/>
                    <a:gd name="connsiteX40" fmla="*/ 4015 w 381308"/>
                    <a:gd name="connsiteY40" fmla="*/ 131189 h 341278"/>
                    <a:gd name="connsiteX41" fmla="*/ 3798 w 381308"/>
                    <a:gd name="connsiteY41" fmla="*/ 167349 h 341278"/>
                    <a:gd name="connsiteX42" fmla="*/ 30628 w 381308"/>
                    <a:gd name="connsiteY42" fmla="*/ 186586 h 341278"/>
                    <a:gd name="connsiteX43" fmla="*/ 32726 w 381308"/>
                    <a:gd name="connsiteY43" fmla="*/ 186586 h 341278"/>
                    <a:gd name="connsiteX44" fmla="*/ 51384 w 381308"/>
                    <a:gd name="connsiteY44" fmla="*/ 182464 h 341278"/>
                    <a:gd name="connsiteX45" fmla="*/ 56447 w 381308"/>
                    <a:gd name="connsiteY45" fmla="*/ 180800 h 341278"/>
                    <a:gd name="connsiteX46" fmla="*/ 58761 w 381308"/>
                    <a:gd name="connsiteY46" fmla="*/ 183621 h 341278"/>
                    <a:gd name="connsiteX47" fmla="*/ 40175 w 381308"/>
                    <a:gd name="connsiteY47" fmla="*/ 222963 h 341278"/>
                    <a:gd name="connsiteX48" fmla="*/ 23252 w 381308"/>
                    <a:gd name="connsiteY48" fmla="*/ 253916 h 341278"/>
                    <a:gd name="connsiteX49" fmla="*/ 32075 w 381308"/>
                    <a:gd name="connsiteY49" fmla="*/ 305480 h 341278"/>
                    <a:gd name="connsiteX50" fmla="*/ 75901 w 381308"/>
                    <a:gd name="connsiteY50" fmla="*/ 329490 h 341278"/>
                    <a:gd name="connsiteX51" fmla="*/ 88195 w 381308"/>
                    <a:gd name="connsiteY51" fmla="*/ 334119 h 341278"/>
                    <a:gd name="connsiteX52" fmla="*/ 119293 w 381308"/>
                    <a:gd name="connsiteY52" fmla="*/ 341279 h 341278"/>
                    <a:gd name="connsiteX53" fmla="*/ 119293 w 381308"/>
                    <a:gd name="connsiteY53" fmla="*/ 341279 h 341278"/>
                    <a:gd name="connsiteX54" fmla="*/ 152343 w 381308"/>
                    <a:gd name="connsiteY54" fmla="*/ 325947 h 341278"/>
                    <a:gd name="connsiteX55" fmla="*/ 153066 w 381308"/>
                    <a:gd name="connsiteY55" fmla="*/ 286966 h 341278"/>
                    <a:gd name="connsiteX56" fmla="*/ 153066 w 381308"/>
                    <a:gd name="connsiteY56" fmla="*/ 286894 h 341278"/>
                    <a:gd name="connsiteX57" fmla="*/ 169194 w 381308"/>
                    <a:gd name="connsiteY57" fmla="*/ 288630 h 341278"/>
                    <a:gd name="connsiteX58" fmla="*/ 173461 w 381308"/>
                    <a:gd name="connsiteY58" fmla="*/ 288485 h 341278"/>
                    <a:gd name="connsiteX59" fmla="*/ 179463 w 381308"/>
                    <a:gd name="connsiteY59" fmla="*/ 288268 h 341278"/>
                    <a:gd name="connsiteX60" fmla="*/ 209621 w 381308"/>
                    <a:gd name="connsiteY60" fmla="*/ 297670 h 341278"/>
                    <a:gd name="connsiteX61" fmla="*/ 241225 w 381308"/>
                    <a:gd name="connsiteY61" fmla="*/ 312278 h 341278"/>
                    <a:gd name="connsiteX62" fmla="*/ 242599 w 381308"/>
                    <a:gd name="connsiteY62" fmla="*/ 312278 h 341278"/>
                    <a:gd name="connsiteX63" fmla="*/ 275432 w 381308"/>
                    <a:gd name="connsiteY63" fmla="*/ 301792 h 341278"/>
                    <a:gd name="connsiteX64" fmla="*/ 286931 w 381308"/>
                    <a:gd name="connsiteY64" fmla="*/ 296585 h 341278"/>
                    <a:gd name="connsiteX65" fmla="*/ 299081 w 381308"/>
                    <a:gd name="connsiteY65" fmla="*/ 294560 h 341278"/>
                    <a:gd name="connsiteX66" fmla="*/ 311158 w 381308"/>
                    <a:gd name="connsiteY66" fmla="*/ 296512 h 341278"/>
                    <a:gd name="connsiteX67" fmla="*/ 314123 w 381308"/>
                    <a:gd name="connsiteY67" fmla="*/ 297597 h 341278"/>
                    <a:gd name="connsiteX68" fmla="*/ 334228 w 381308"/>
                    <a:gd name="connsiteY68" fmla="*/ 302081 h 341278"/>
                    <a:gd name="connsiteX69" fmla="*/ 348403 w 381308"/>
                    <a:gd name="connsiteY69" fmla="*/ 298971 h 341278"/>
                    <a:gd name="connsiteX70" fmla="*/ 368942 w 381308"/>
                    <a:gd name="connsiteY70" fmla="*/ 270694 h 341278"/>
                    <a:gd name="connsiteX71" fmla="*/ 361276 w 381308"/>
                    <a:gd name="connsiteY71" fmla="*/ 198880 h 341278"/>
                    <a:gd name="connsiteX72" fmla="*/ 338278 w 381308"/>
                    <a:gd name="connsiteY72" fmla="*/ 172628 h 341278"/>
                    <a:gd name="connsiteX73" fmla="*/ 315570 w 381308"/>
                    <a:gd name="connsiteY73" fmla="*/ 166915 h 341278"/>
                    <a:gd name="connsiteX74" fmla="*/ 278903 w 381308"/>
                    <a:gd name="connsiteY74" fmla="*/ 180583 h 341278"/>
                    <a:gd name="connsiteX75" fmla="*/ 261330 w 381308"/>
                    <a:gd name="connsiteY75" fmla="*/ 203147 h 341278"/>
                    <a:gd name="connsiteX76" fmla="*/ 249686 w 381308"/>
                    <a:gd name="connsiteY76" fmla="*/ 219202 h 341278"/>
                    <a:gd name="connsiteX77" fmla="*/ 247010 w 381308"/>
                    <a:gd name="connsiteY77" fmla="*/ 215514 h 341278"/>
                    <a:gd name="connsiteX78" fmla="*/ 239417 w 381308"/>
                    <a:gd name="connsiteY78" fmla="*/ 205895 h 341278"/>
                    <a:gd name="connsiteX79" fmla="*/ 205498 w 381308"/>
                    <a:gd name="connsiteY79" fmla="*/ 191287 h 341278"/>
                    <a:gd name="connsiteX80" fmla="*/ 174907 w 381308"/>
                    <a:gd name="connsiteY80" fmla="*/ 197362 h 341278"/>
                    <a:gd name="connsiteX81" fmla="*/ 158418 w 381308"/>
                    <a:gd name="connsiteY81" fmla="*/ 201412 h 341278"/>
                    <a:gd name="connsiteX82" fmla="*/ 157478 w 381308"/>
                    <a:gd name="connsiteY82" fmla="*/ 201412 h 341278"/>
                    <a:gd name="connsiteX83" fmla="*/ 148944 w 381308"/>
                    <a:gd name="connsiteY83" fmla="*/ 197362 h 341278"/>
                    <a:gd name="connsiteX84" fmla="*/ 150101 w 381308"/>
                    <a:gd name="connsiteY84" fmla="*/ 185646 h 341278"/>
                    <a:gd name="connsiteX85" fmla="*/ 172159 w 381308"/>
                    <a:gd name="connsiteY85" fmla="*/ 166047 h 341278"/>
                    <a:gd name="connsiteX86" fmla="*/ 239055 w 381308"/>
                    <a:gd name="connsiteY86" fmla="*/ 146159 h 341278"/>
                    <a:gd name="connsiteX87" fmla="*/ 239055 w 381308"/>
                    <a:gd name="connsiteY87" fmla="*/ 146159 h 341278"/>
                    <a:gd name="connsiteX88" fmla="*/ 238838 w 381308"/>
                    <a:gd name="connsiteY88" fmla="*/ 145147 h 341278"/>
                    <a:gd name="connsiteX89" fmla="*/ 216274 w 381308"/>
                    <a:gd name="connsiteY89" fmla="*/ 110650 h 341278"/>
                    <a:gd name="connsiteX90" fmla="*/ 200364 w 381308"/>
                    <a:gd name="connsiteY90" fmla="*/ 106817 h 341278"/>
                    <a:gd name="connsiteX91" fmla="*/ 155236 w 381308"/>
                    <a:gd name="connsiteY91" fmla="*/ 128658 h 341278"/>
                    <a:gd name="connsiteX92" fmla="*/ 149306 w 381308"/>
                    <a:gd name="connsiteY92" fmla="*/ 133286 h 341278"/>
                    <a:gd name="connsiteX93" fmla="*/ 116255 w 381308"/>
                    <a:gd name="connsiteY93" fmla="*/ 164456 h 341278"/>
                    <a:gd name="connsiteX94" fmla="*/ 114664 w 381308"/>
                    <a:gd name="connsiteY94" fmla="*/ 217250 h 341278"/>
                    <a:gd name="connsiteX95" fmla="*/ 157406 w 381308"/>
                    <a:gd name="connsiteY95" fmla="*/ 240826 h 341278"/>
                    <a:gd name="connsiteX96" fmla="*/ 160371 w 381308"/>
                    <a:gd name="connsiteY96" fmla="*/ 240754 h 341278"/>
                    <a:gd name="connsiteX97" fmla="*/ 186695 w 381308"/>
                    <a:gd name="connsiteY97" fmla="*/ 234896 h 341278"/>
                    <a:gd name="connsiteX98" fmla="*/ 204775 w 381308"/>
                    <a:gd name="connsiteY98" fmla="*/ 230701 h 341278"/>
                    <a:gd name="connsiteX99" fmla="*/ 210633 w 381308"/>
                    <a:gd name="connsiteY99" fmla="*/ 233015 h 341278"/>
                    <a:gd name="connsiteX100" fmla="*/ 214466 w 381308"/>
                    <a:gd name="connsiteY100" fmla="*/ 238078 h 341278"/>
                    <a:gd name="connsiteX101" fmla="*/ 240429 w 381308"/>
                    <a:gd name="connsiteY101" fmla="*/ 258327 h 341278"/>
                    <a:gd name="connsiteX102" fmla="*/ 249324 w 381308"/>
                    <a:gd name="connsiteY102" fmla="*/ 259340 h 341278"/>
                    <a:gd name="connsiteX103" fmla="*/ 294886 w 381308"/>
                    <a:gd name="connsiteY103" fmla="*/ 223903 h 341278"/>
                    <a:gd name="connsiteX104" fmla="*/ 303998 w 381308"/>
                    <a:gd name="connsiteY104" fmla="*/ 210958 h 341278"/>
                    <a:gd name="connsiteX105" fmla="*/ 315497 w 381308"/>
                    <a:gd name="connsiteY105" fmla="*/ 206329 h 341278"/>
                    <a:gd name="connsiteX106" fmla="*/ 318752 w 381308"/>
                    <a:gd name="connsiteY106" fmla="*/ 207053 h 341278"/>
                    <a:gd name="connsiteX107" fmla="*/ 325478 w 381308"/>
                    <a:gd name="connsiteY107" fmla="*/ 216093 h 341278"/>
                    <a:gd name="connsiteX108" fmla="*/ 333650 w 381308"/>
                    <a:gd name="connsiteY108" fmla="*/ 254422 h 341278"/>
                    <a:gd name="connsiteX109" fmla="*/ 322006 w 381308"/>
                    <a:gd name="connsiteY109" fmla="*/ 259846 h 341278"/>
                    <a:gd name="connsiteX110" fmla="*/ 309639 w 381308"/>
                    <a:gd name="connsiteY110" fmla="*/ 258472 h 341278"/>
                    <a:gd name="connsiteX111" fmla="*/ 289824 w 381308"/>
                    <a:gd name="connsiteY111" fmla="*/ 256447 h 341278"/>
                    <a:gd name="connsiteX112" fmla="*/ 273769 w 381308"/>
                    <a:gd name="connsiteY112" fmla="*/ 258978 h 341278"/>
                    <a:gd name="connsiteX113" fmla="*/ 257569 w 381308"/>
                    <a:gd name="connsiteY113" fmla="*/ 266138 h 341278"/>
                    <a:gd name="connsiteX114" fmla="*/ 243250 w 381308"/>
                    <a:gd name="connsiteY114" fmla="*/ 270477 h 341278"/>
                    <a:gd name="connsiteX115" fmla="*/ 217938 w 381308"/>
                    <a:gd name="connsiteY115" fmla="*/ 256664 h 341278"/>
                    <a:gd name="connsiteX116" fmla="*/ 182211 w 381308"/>
                    <a:gd name="connsiteY116" fmla="*/ 248347 h 341278"/>
                    <a:gd name="connsiteX117" fmla="*/ 170785 w 381308"/>
                    <a:gd name="connsiteY117" fmla="*/ 248781 h 341278"/>
                    <a:gd name="connsiteX118" fmla="*/ 168977 w 381308"/>
                    <a:gd name="connsiteY118" fmla="*/ 248781 h 341278"/>
                    <a:gd name="connsiteX119" fmla="*/ 147787 w 381308"/>
                    <a:gd name="connsiteY119" fmla="*/ 244442 h 341278"/>
                    <a:gd name="connsiteX120" fmla="*/ 115749 w 381308"/>
                    <a:gd name="connsiteY120" fmla="*/ 238512 h 341278"/>
                    <a:gd name="connsiteX121" fmla="*/ 115098 w 381308"/>
                    <a:gd name="connsiteY121" fmla="*/ 238512 h 341278"/>
                    <a:gd name="connsiteX122" fmla="*/ 89063 w 381308"/>
                    <a:gd name="connsiteY122" fmla="*/ 255435 h 341278"/>
                    <a:gd name="connsiteX123" fmla="*/ 102225 w 381308"/>
                    <a:gd name="connsiteY123" fmla="*/ 291016 h 341278"/>
                    <a:gd name="connsiteX124" fmla="*/ 112567 w 381308"/>
                    <a:gd name="connsiteY124" fmla="*/ 300273 h 341278"/>
                    <a:gd name="connsiteX125" fmla="*/ 89063 w 381308"/>
                    <a:gd name="connsiteY125" fmla="*/ 291956 h 341278"/>
                    <a:gd name="connsiteX126" fmla="*/ 61726 w 381308"/>
                    <a:gd name="connsiteY126" fmla="*/ 279083 h 341278"/>
                    <a:gd name="connsiteX127" fmla="*/ 60930 w 381308"/>
                    <a:gd name="connsiteY127" fmla="*/ 265921 h 341278"/>
                    <a:gd name="connsiteX128" fmla="*/ 73370 w 381308"/>
                    <a:gd name="connsiteY128" fmla="*/ 244514 h 341278"/>
                    <a:gd name="connsiteX129" fmla="*/ 97380 w 381308"/>
                    <a:gd name="connsiteY129" fmla="*/ 174436 h 341278"/>
                    <a:gd name="connsiteX130" fmla="*/ 74744 w 381308"/>
                    <a:gd name="connsiteY130" fmla="*/ 145219 h 341278"/>
                    <a:gd name="connsiteX131" fmla="*/ 57965 w 381308"/>
                    <a:gd name="connsiteY131" fmla="*/ 140663 h 341278"/>
                    <a:gd name="connsiteX132" fmla="*/ 41910 w 381308"/>
                    <a:gd name="connsiteY132" fmla="*/ 143628 h 341278"/>
                    <a:gd name="connsiteX133" fmla="*/ 47768 w 381308"/>
                    <a:gd name="connsiteY133" fmla="*/ 134299 h 341278"/>
                    <a:gd name="connsiteX134" fmla="*/ 59846 w 381308"/>
                    <a:gd name="connsiteY134" fmla="*/ 86061 h 341278"/>
                    <a:gd name="connsiteX135" fmla="*/ 50444 w 381308"/>
                    <a:gd name="connsiteY135" fmla="*/ 61978 h 341278"/>
                    <a:gd name="connsiteX136" fmla="*/ 45020 w 381308"/>
                    <a:gd name="connsiteY136" fmla="*/ 43175 h 341278"/>
                    <a:gd name="connsiteX137" fmla="*/ 55434 w 381308"/>
                    <a:gd name="connsiteY137" fmla="*/ 39342 h 341278"/>
                    <a:gd name="connsiteX138" fmla="*/ 59846 w 381308"/>
                    <a:gd name="connsiteY138" fmla="*/ 39993 h 341278"/>
                    <a:gd name="connsiteX139" fmla="*/ 64330 w 381308"/>
                    <a:gd name="connsiteY139" fmla="*/ 46791 h 341278"/>
                    <a:gd name="connsiteX140" fmla="*/ 65414 w 381308"/>
                    <a:gd name="connsiteY140" fmla="*/ 57567 h 341278"/>
                    <a:gd name="connsiteX141" fmla="*/ 93764 w 381308"/>
                    <a:gd name="connsiteY141" fmla="*/ 134732 h 341278"/>
                    <a:gd name="connsiteX142" fmla="*/ 115821 w 381308"/>
                    <a:gd name="connsiteY142" fmla="*/ 141531 h 341278"/>
                    <a:gd name="connsiteX143" fmla="*/ 129056 w 381308"/>
                    <a:gd name="connsiteY143" fmla="*/ 139578 h 341278"/>
                    <a:gd name="connsiteX144" fmla="*/ 160515 w 381308"/>
                    <a:gd name="connsiteY144" fmla="*/ 110288 h 341278"/>
                    <a:gd name="connsiteX145" fmla="*/ 172159 w 381308"/>
                    <a:gd name="connsiteY145" fmla="*/ 72609 h 341278"/>
                    <a:gd name="connsiteX146" fmla="*/ 172737 w 381308"/>
                    <a:gd name="connsiteY146" fmla="*/ 72465 h 341278"/>
                    <a:gd name="connsiteX147" fmla="*/ 214683 w 381308"/>
                    <a:gd name="connsiteY147" fmla="*/ 102984 h 341278"/>
                    <a:gd name="connsiteX148" fmla="*/ 234499 w 381308"/>
                    <a:gd name="connsiteY148" fmla="*/ 106745 h 341278"/>
                    <a:gd name="connsiteX149" fmla="*/ 283893 w 381308"/>
                    <a:gd name="connsiteY149" fmla="*/ 81794 h 341278"/>
                    <a:gd name="connsiteX150" fmla="*/ 298936 w 381308"/>
                    <a:gd name="connsiteY150" fmla="*/ 69572 h 341278"/>
                    <a:gd name="connsiteX151" fmla="*/ 328949 w 381308"/>
                    <a:gd name="connsiteY151" fmla="*/ 55614 h 341278"/>
                    <a:gd name="connsiteX152" fmla="*/ 332059 w 381308"/>
                    <a:gd name="connsiteY152" fmla="*/ 62846 h 341278"/>
                    <a:gd name="connsiteX153" fmla="*/ 330034 w 381308"/>
                    <a:gd name="connsiteY153" fmla="*/ 99151 h 341278"/>
                    <a:gd name="connsiteX154" fmla="*/ 337049 w 381308"/>
                    <a:gd name="connsiteY154" fmla="*/ 123017 h 341278"/>
                    <a:gd name="connsiteX155" fmla="*/ 335168 w 381308"/>
                    <a:gd name="connsiteY155" fmla="*/ 123378 h 341278"/>
                    <a:gd name="connsiteX156" fmla="*/ 333505 w 381308"/>
                    <a:gd name="connsiteY156" fmla="*/ 122583 h 341278"/>
                    <a:gd name="connsiteX157" fmla="*/ 332203 w 381308"/>
                    <a:gd name="connsiteY157" fmla="*/ 118677 h 341278"/>
                    <a:gd name="connsiteX158" fmla="*/ 314702 w 381308"/>
                    <a:gd name="connsiteY158" fmla="*/ 93727 h 341278"/>
                    <a:gd name="connsiteX159" fmla="*/ 296622 w 381308"/>
                    <a:gd name="connsiteY159" fmla="*/ 88881 h 341278"/>
                    <a:gd name="connsiteX160" fmla="*/ 285485 w 381308"/>
                    <a:gd name="connsiteY160" fmla="*/ 90689 h 341278"/>
                    <a:gd name="connsiteX161" fmla="*/ 239055 w 381308"/>
                    <a:gd name="connsiteY161" fmla="*/ 146014 h 341278"/>
                    <a:gd name="connsiteX162" fmla="*/ 239055 w 381308"/>
                    <a:gd name="connsiteY162" fmla="*/ 146159 h 341278"/>
                    <a:gd name="connsiteX163" fmla="*/ 241731 w 381308"/>
                    <a:gd name="connsiteY163" fmla="*/ 147316 h 341278"/>
                    <a:gd name="connsiteX164" fmla="*/ 241731 w 381308"/>
                    <a:gd name="connsiteY164" fmla="*/ 147316 h 341278"/>
                    <a:gd name="connsiteX165" fmla="*/ 239127 w 381308"/>
                    <a:gd name="connsiteY165" fmla="*/ 146087 h 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381308" h="341278">
                      <a:moveTo>
                        <a:pt x="172014" y="165758"/>
                      </a:moveTo>
                      <a:cubicBezTo>
                        <a:pt x="174545" y="164022"/>
                        <a:pt x="177221" y="161852"/>
                        <a:pt x="179969" y="159611"/>
                      </a:cubicBezTo>
                      <a:cubicBezTo>
                        <a:pt x="183802" y="156501"/>
                        <a:pt x="189877" y="149124"/>
                        <a:pt x="194867" y="148329"/>
                      </a:cubicBezTo>
                      <a:cubicBezTo>
                        <a:pt x="195157" y="148329"/>
                        <a:pt x="195374" y="148329"/>
                        <a:pt x="195591" y="148329"/>
                      </a:cubicBezTo>
                      <a:cubicBezTo>
                        <a:pt x="202533" y="148329"/>
                        <a:pt x="204269" y="165107"/>
                        <a:pt x="206222" y="169735"/>
                      </a:cubicBezTo>
                      <a:cubicBezTo>
                        <a:pt x="209693" y="178052"/>
                        <a:pt x="215189" y="185284"/>
                        <a:pt x="223506" y="189189"/>
                      </a:cubicBezTo>
                      <a:cubicBezTo>
                        <a:pt x="228352" y="191504"/>
                        <a:pt x="233269" y="192589"/>
                        <a:pt x="238115" y="192589"/>
                      </a:cubicBezTo>
                      <a:cubicBezTo>
                        <a:pt x="252000" y="192589"/>
                        <a:pt x="265090" y="183259"/>
                        <a:pt x="273262" y="166553"/>
                      </a:cubicBezTo>
                      <a:cubicBezTo>
                        <a:pt x="273769" y="165541"/>
                        <a:pt x="274347" y="164311"/>
                        <a:pt x="274926" y="163010"/>
                      </a:cubicBezTo>
                      <a:cubicBezTo>
                        <a:pt x="279410" y="153536"/>
                        <a:pt x="283966" y="136468"/>
                        <a:pt x="294886" y="136468"/>
                      </a:cubicBezTo>
                      <a:cubicBezTo>
                        <a:pt x="296260" y="136468"/>
                        <a:pt x="297779" y="136757"/>
                        <a:pt x="299370" y="137336"/>
                      </a:cubicBezTo>
                      <a:cubicBezTo>
                        <a:pt x="310435" y="141531"/>
                        <a:pt x="315714" y="155488"/>
                        <a:pt x="326418" y="160189"/>
                      </a:cubicBezTo>
                      <a:cubicBezTo>
                        <a:pt x="331769" y="162576"/>
                        <a:pt x="337266" y="163660"/>
                        <a:pt x="342617" y="163660"/>
                      </a:cubicBezTo>
                      <a:cubicBezTo>
                        <a:pt x="350139" y="163660"/>
                        <a:pt x="357515" y="161491"/>
                        <a:pt x="364530" y="157441"/>
                      </a:cubicBezTo>
                      <a:cubicBezTo>
                        <a:pt x="380875" y="148039"/>
                        <a:pt x="385865" y="129887"/>
                        <a:pt x="376897" y="112386"/>
                      </a:cubicBezTo>
                      <a:cubicBezTo>
                        <a:pt x="368653" y="96258"/>
                        <a:pt x="366483" y="85193"/>
                        <a:pt x="369810" y="75285"/>
                      </a:cubicBezTo>
                      <a:cubicBezTo>
                        <a:pt x="370244" y="73839"/>
                        <a:pt x="370895" y="72248"/>
                        <a:pt x="371618" y="70440"/>
                      </a:cubicBezTo>
                      <a:cubicBezTo>
                        <a:pt x="374077" y="64220"/>
                        <a:pt x="377114" y="56482"/>
                        <a:pt x="376680" y="47804"/>
                      </a:cubicBezTo>
                      <a:cubicBezTo>
                        <a:pt x="376319" y="40355"/>
                        <a:pt x="372992" y="26759"/>
                        <a:pt x="355056" y="19382"/>
                      </a:cubicBezTo>
                      <a:cubicBezTo>
                        <a:pt x="348331" y="16634"/>
                        <a:pt x="341533" y="15477"/>
                        <a:pt x="334807" y="15477"/>
                      </a:cubicBezTo>
                      <a:cubicBezTo>
                        <a:pt x="311447" y="15477"/>
                        <a:pt x="289173" y="29145"/>
                        <a:pt x="278325" y="35871"/>
                      </a:cubicBezTo>
                      <a:cubicBezTo>
                        <a:pt x="270297" y="40789"/>
                        <a:pt x="263427" y="47080"/>
                        <a:pt x="257352" y="52577"/>
                      </a:cubicBezTo>
                      <a:cubicBezTo>
                        <a:pt x="245998" y="62919"/>
                        <a:pt x="240429" y="67113"/>
                        <a:pt x="234571" y="67113"/>
                      </a:cubicBezTo>
                      <a:cubicBezTo>
                        <a:pt x="232691" y="67113"/>
                        <a:pt x="230811" y="66679"/>
                        <a:pt x="228713" y="65884"/>
                      </a:cubicBezTo>
                      <a:cubicBezTo>
                        <a:pt x="223217" y="63786"/>
                        <a:pt x="217793" y="60026"/>
                        <a:pt x="214032" y="55542"/>
                      </a:cubicBezTo>
                      <a:cubicBezTo>
                        <a:pt x="213164" y="54457"/>
                        <a:pt x="212080" y="53083"/>
                        <a:pt x="210995" y="51564"/>
                      </a:cubicBezTo>
                      <a:cubicBezTo>
                        <a:pt x="205932" y="44549"/>
                        <a:pt x="197399" y="32761"/>
                        <a:pt x="180693" y="30808"/>
                      </a:cubicBezTo>
                      <a:cubicBezTo>
                        <a:pt x="179246" y="30664"/>
                        <a:pt x="177800" y="30591"/>
                        <a:pt x="176426" y="30591"/>
                      </a:cubicBezTo>
                      <a:cubicBezTo>
                        <a:pt x="152054" y="30591"/>
                        <a:pt x="130719" y="54674"/>
                        <a:pt x="127899" y="77383"/>
                      </a:cubicBezTo>
                      <a:cubicBezTo>
                        <a:pt x="125946" y="93148"/>
                        <a:pt x="123126" y="100236"/>
                        <a:pt x="118136" y="101682"/>
                      </a:cubicBezTo>
                      <a:cubicBezTo>
                        <a:pt x="117051" y="101971"/>
                        <a:pt x="116400" y="102044"/>
                        <a:pt x="116111" y="102044"/>
                      </a:cubicBezTo>
                      <a:cubicBezTo>
                        <a:pt x="115388" y="101393"/>
                        <a:pt x="112350" y="97994"/>
                        <a:pt x="109602" y="86712"/>
                      </a:cubicBezTo>
                      <a:cubicBezTo>
                        <a:pt x="107071" y="76225"/>
                        <a:pt x="105914" y="64003"/>
                        <a:pt x="105046" y="54168"/>
                      </a:cubicBezTo>
                      <a:cubicBezTo>
                        <a:pt x="104612" y="49178"/>
                        <a:pt x="104178" y="44911"/>
                        <a:pt x="103672" y="41295"/>
                      </a:cubicBezTo>
                      <a:cubicBezTo>
                        <a:pt x="100996" y="22853"/>
                        <a:pt x="89931" y="8823"/>
                        <a:pt x="73370" y="2893"/>
                      </a:cubicBezTo>
                      <a:cubicBezTo>
                        <a:pt x="67873" y="940"/>
                        <a:pt x="62160" y="0"/>
                        <a:pt x="56302" y="0"/>
                      </a:cubicBezTo>
                      <a:cubicBezTo>
                        <a:pt x="42344" y="0"/>
                        <a:pt x="28025" y="5424"/>
                        <a:pt x="16888" y="15549"/>
                      </a:cubicBezTo>
                      <a:cubicBezTo>
                        <a:pt x="-6400" y="36594"/>
                        <a:pt x="7486" y="64727"/>
                        <a:pt x="14935" y="79841"/>
                      </a:cubicBezTo>
                      <a:cubicBezTo>
                        <a:pt x="17466" y="84976"/>
                        <a:pt x="20287" y="90689"/>
                        <a:pt x="20937" y="94016"/>
                      </a:cubicBezTo>
                      <a:cubicBezTo>
                        <a:pt x="22456" y="101465"/>
                        <a:pt x="20937" y="103707"/>
                        <a:pt x="15152" y="112024"/>
                      </a:cubicBezTo>
                      <a:cubicBezTo>
                        <a:pt x="11753" y="116942"/>
                        <a:pt x="7486" y="123089"/>
                        <a:pt x="4015" y="131189"/>
                      </a:cubicBezTo>
                      <a:cubicBezTo>
                        <a:pt x="-1265" y="143411"/>
                        <a:pt x="-1337" y="156645"/>
                        <a:pt x="3798" y="167349"/>
                      </a:cubicBezTo>
                      <a:cubicBezTo>
                        <a:pt x="11319" y="183042"/>
                        <a:pt x="23830" y="186152"/>
                        <a:pt x="30628" y="186586"/>
                      </a:cubicBezTo>
                      <a:cubicBezTo>
                        <a:pt x="31352" y="186586"/>
                        <a:pt x="32075" y="186586"/>
                        <a:pt x="32726" y="186586"/>
                      </a:cubicBezTo>
                      <a:cubicBezTo>
                        <a:pt x="39885" y="186586"/>
                        <a:pt x="46177" y="184344"/>
                        <a:pt x="51384" y="182464"/>
                      </a:cubicBezTo>
                      <a:cubicBezTo>
                        <a:pt x="52903" y="181957"/>
                        <a:pt x="54928" y="181162"/>
                        <a:pt x="56447" y="180800"/>
                      </a:cubicBezTo>
                      <a:cubicBezTo>
                        <a:pt x="57748" y="181813"/>
                        <a:pt x="58544" y="182753"/>
                        <a:pt x="58761" y="183621"/>
                      </a:cubicBezTo>
                      <a:cubicBezTo>
                        <a:pt x="60641" y="191576"/>
                        <a:pt x="47841" y="211247"/>
                        <a:pt x="40175" y="222963"/>
                      </a:cubicBezTo>
                      <a:cubicBezTo>
                        <a:pt x="33087" y="233883"/>
                        <a:pt x="26361" y="244153"/>
                        <a:pt x="23252" y="253916"/>
                      </a:cubicBezTo>
                      <a:cubicBezTo>
                        <a:pt x="17177" y="272719"/>
                        <a:pt x="20576" y="292463"/>
                        <a:pt x="32075" y="305480"/>
                      </a:cubicBezTo>
                      <a:cubicBezTo>
                        <a:pt x="43067" y="317847"/>
                        <a:pt x="60497" y="324066"/>
                        <a:pt x="75901" y="329490"/>
                      </a:cubicBezTo>
                      <a:cubicBezTo>
                        <a:pt x="80529" y="331154"/>
                        <a:pt x="84941" y="332673"/>
                        <a:pt x="88195" y="334119"/>
                      </a:cubicBezTo>
                      <a:cubicBezTo>
                        <a:pt x="99188" y="338892"/>
                        <a:pt x="109747" y="341279"/>
                        <a:pt x="119293" y="341279"/>
                      </a:cubicBezTo>
                      <a:lnTo>
                        <a:pt x="119293" y="341279"/>
                      </a:lnTo>
                      <a:cubicBezTo>
                        <a:pt x="133323" y="341279"/>
                        <a:pt x="145039" y="336072"/>
                        <a:pt x="152343" y="325947"/>
                      </a:cubicBezTo>
                      <a:cubicBezTo>
                        <a:pt x="160226" y="315026"/>
                        <a:pt x="160515" y="299695"/>
                        <a:pt x="153066" y="286966"/>
                      </a:cubicBezTo>
                      <a:cubicBezTo>
                        <a:pt x="153066" y="286966"/>
                        <a:pt x="153066" y="286966"/>
                        <a:pt x="153066" y="286894"/>
                      </a:cubicBezTo>
                      <a:cubicBezTo>
                        <a:pt x="158129" y="287906"/>
                        <a:pt x="163553" y="288630"/>
                        <a:pt x="169194" y="288630"/>
                      </a:cubicBezTo>
                      <a:cubicBezTo>
                        <a:pt x="170568" y="288630"/>
                        <a:pt x="172014" y="288630"/>
                        <a:pt x="173461" y="288485"/>
                      </a:cubicBezTo>
                      <a:cubicBezTo>
                        <a:pt x="175558" y="288340"/>
                        <a:pt x="177583" y="288268"/>
                        <a:pt x="179463" y="288268"/>
                      </a:cubicBezTo>
                      <a:cubicBezTo>
                        <a:pt x="190817" y="288268"/>
                        <a:pt x="199351" y="290727"/>
                        <a:pt x="209621" y="297670"/>
                      </a:cubicBezTo>
                      <a:cubicBezTo>
                        <a:pt x="219528" y="304395"/>
                        <a:pt x="228713" y="312278"/>
                        <a:pt x="241225" y="312278"/>
                      </a:cubicBezTo>
                      <a:cubicBezTo>
                        <a:pt x="241659" y="312278"/>
                        <a:pt x="242165" y="312278"/>
                        <a:pt x="242599" y="312278"/>
                      </a:cubicBezTo>
                      <a:cubicBezTo>
                        <a:pt x="255689" y="311700"/>
                        <a:pt x="266175" y="306420"/>
                        <a:pt x="275432" y="301792"/>
                      </a:cubicBezTo>
                      <a:cubicBezTo>
                        <a:pt x="279554" y="299767"/>
                        <a:pt x="283387" y="297814"/>
                        <a:pt x="286931" y="296585"/>
                      </a:cubicBezTo>
                      <a:cubicBezTo>
                        <a:pt x="290764" y="295283"/>
                        <a:pt x="294958" y="294560"/>
                        <a:pt x="299081" y="294560"/>
                      </a:cubicBezTo>
                      <a:cubicBezTo>
                        <a:pt x="303203" y="294560"/>
                        <a:pt x="307325" y="295211"/>
                        <a:pt x="311158" y="296512"/>
                      </a:cubicBezTo>
                      <a:cubicBezTo>
                        <a:pt x="312098" y="296874"/>
                        <a:pt x="313111" y="297236"/>
                        <a:pt x="314123" y="297597"/>
                      </a:cubicBezTo>
                      <a:cubicBezTo>
                        <a:pt x="319113" y="299405"/>
                        <a:pt x="326201" y="302081"/>
                        <a:pt x="334228" y="302081"/>
                      </a:cubicBezTo>
                      <a:cubicBezTo>
                        <a:pt x="338712" y="302081"/>
                        <a:pt x="343558" y="301213"/>
                        <a:pt x="348403" y="298971"/>
                      </a:cubicBezTo>
                      <a:cubicBezTo>
                        <a:pt x="358600" y="294198"/>
                        <a:pt x="365471" y="284652"/>
                        <a:pt x="368942" y="270694"/>
                      </a:cubicBezTo>
                      <a:cubicBezTo>
                        <a:pt x="374872" y="246684"/>
                        <a:pt x="372124" y="221155"/>
                        <a:pt x="361276" y="198880"/>
                      </a:cubicBezTo>
                      <a:cubicBezTo>
                        <a:pt x="355273" y="186514"/>
                        <a:pt x="347752" y="177908"/>
                        <a:pt x="338278" y="172628"/>
                      </a:cubicBezTo>
                      <a:cubicBezTo>
                        <a:pt x="331408" y="168795"/>
                        <a:pt x="323597" y="166915"/>
                        <a:pt x="315570" y="166915"/>
                      </a:cubicBezTo>
                      <a:cubicBezTo>
                        <a:pt x="302914" y="166915"/>
                        <a:pt x="289824" y="171616"/>
                        <a:pt x="278903" y="180583"/>
                      </a:cubicBezTo>
                      <a:cubicBezTo>
                        <a:pt x="271671" y="186586"/>
                        <a:pt x="266392" y="194975"/>
                        <a:pt x="261330" y="203147"/>
                      </a:cubicBezTo>
                      <a:cubicBezTo>
                        <a:pt x="258364" y="207920"/>
                        <a:pt x="253085" y="216454"/>
                        <a:pt x="249686" y="219202"/>
                      </a:cubicBezTo>
                      <a:cubicBezTo>
                        <a:pt x="248818" y="218045"/>
                        <a:pt x="247806" y="216599"/>
                        <a:pt x="247010" y="215514"/>
                      </a:cubicBezTo>
                      <a:cubicBezTo>
                        <a:pt x="244913" y="212549"/>
                        <a:pt x="242526" y="209150"/>
                        <a:pt x="239417" y="205895"/>
                      </a:cubicBezTo>
                      <a:cubicBezTo>
                        <a:pt x="228786" y="194758"/>
                        <a:pt x="216853" y="191287"/>
                        <a:pt x="205498" y="191287"/>
                      </a:cubicBezTo>
                      <a:cubicBezTo>
                        <a:pt x="194144" y="191287"/>
                        <a:pt x="183513" y="194686"/>
                        <a:pt x="174907" y="197362"/>
                      </a:cubicBezTo>
                      <a:cubicBezTo>
                        <a:pt x="168615" y="199314"/>
                        <a:pt x="162685" y="201195"/>
                        <a:pt x="158418" y="201412"/>
                      </a:cubicBezTo>
                      <a:cubicBezTo>
                        <a:pt x="158129" y="201412"/>
                        <a:pt x="157839" y="201412"/>
                        <a:pt x="157478" y="201412"/>
                      </a:cubicBezTo>
                      <a:cubicBezTo>
                        <a:pt x="153500" y="201412"/>
                        <a:pt x="150463" y="199965"/>
                        <a:pt x="148944" y="197362"/>
                      </a:cubicBezTo>
                      <a:cubicBezTo>
                        <a:pt x="147064" y="194180"/>
                        <a:pt x="147498" y="189840"/>
                        <a:pt x="150101" y="185646"/>
                      </a:cubicBezTo>
                      <a:cubicBezTo>
                        <a:pt x="154730" y="178269"/>
                        <a:pt x="163553" y="172050"/>
                        <a:pt x="172159" y="166047"/>
                      </a:cubicBezTo>
                      <a:close/>
                      <a:moveTo>
                        <a:pt x="239055" y="146159"/>
                      </a:moveTo>
                      <a:lnTo>
                        <a:pt x="239055" y="146159"/>
                      </a:lnTo>
                      <a:cubicBezTo>
                        <a:pt x="239055" y="146159"/>
                        <a:pt x="238910" y="145436"/>
                        <a:pt x="238838" y="145147"/>
                      </a:cubicBezTo>
                      <a:cubicBezTo>
                        <a:pt x="236379" y="134732"/>
                        <a:pt x="232691" y="118894"/>
                        <a:pt x="216274" y="110650"/>
                      </a:cubicBezTo>
                      <a:cubicBezTo>
                        <a:pt x="210922" y="107974"/>
                        <a:pt x="205571" y="106817"/>
                        <a:pt x="200364" y="106817"/>
                      </a:cubicBezTo>
                      <a:cubicBezTo>
                        <a:pt x="182501" y="106817"/>
                        <a:pt x="166012" y="119979"/>
                        <a:pt x="155236" y="128658"/>
                      </a:cubicBezTo>
                      <a:cubicBezTo>
                        <a:pt x="152922" y="130466"/>
                        <a:pt x="150752" y="132274"/>
                        <a:pt x="149306" y="133286"/>
                      </a:cubicBezTo>
                      <a:cubicBezTo>
                        <a:pt x="138530" y="140807"/>
                        <a:pt x="125151" y="150137"/>
                        <a:pt x="116255" y="164456"/>
                      </a:cubicBezTo>
                      <a:cubicBezTo>
                        <a:pt x="105914" y="181162"/>
                        <a:pt x="105263" y="201412"/>
                        <a:pt x="114664" y="217250"/>
                      </a:cubicBezTo>
                      <a:cubicBezTo>
                        <a:pt x="123487" y="232148"/>
                        <a:pt x="139253" y="240826"/>
                        <a:pt x="157406" y="240826"/>
                      </a:cubicBezTo>
                      <a:cubicBezTo>
                        <a:pt x="158346" y="240826"/>
                        <a:pt x="159358" y="240826"/>
                        <a:pt x="160371" y="240754"/>
                      </a:cubicBezTo>
                      <a:cubicBezTo>
                        <a:pt x="169700" y="240247"/>
                        <a:pt x="178378" y="237572"/>
                        <a:pt x="186695" y="234896"/>
                      </a:cubicBezTo>
                      <a:cubicBezTo>
                        <a:pt x="195807" y="232003"/>
                        <a:pt x="201231" y="230701"/>
                        <a:pt x="204775" y="230701"/>
                      </a:cubicBezTo>
                      <a:cubicBezTo>
                        <a:pt x="207523" y="230701"/>
                        <a:pt x="209187" y="231497"/>
                        <a:pt x="210633" y="233015"/>
                      </a:cubicBezTo>
                      <a:cubicBezTo>
                        <a:pt x="211718" y="234100"/>
                        <a:pt x="213020" y="236053"/>
                        <a:pt x="214466" y="238078"/>
                      </a:cubicBezTo>
                      <a:cubicBezTo>
                        <a:pt x="219312" y="244948"/>
                        <a:pt x="226616" y="255290"/>
                        <a:pt x="240429" y="258327"/>
                      </a:cubicBezTo>
                      <a:cubicBezTo>
                        <a:pt x="243539" y="258978"/>
                        <a:pt x="246504" y="259340"/>
                        <a:pt x="249324" y="259340"/>
                      </a:cubicBezTo>
                      <a:cubicBezTo>
                        <a:pt x="272829" y="259340"/>
                        <a:pt x="286425" y="237499"/>
                        <a:pt x="294886" y="223903"/>
                      </a:cubicBezTo>
                      <a:cubicBezTo>
                        <a:pt x="297779" y="219202"/>
                        <a:pt x="301757" y="212838"/>
                        <a:pt x="303998" y="210958"/>
                      </a:cubicBezTo>
                      <a:cubicBezTo>
                        <a:pt x="307470" y="208065"/>
                        <a:pt x="312026" y="206329"/>
                        <a:pt x="315497" y="206329"/>
                      </a:cubicBezTo>
                      <a:cubicBezTo>
                        <a:pt x="316727" y="206329"/>
                        <a:pt x="317884" y="206546"/>
                        <a:pt x="318752" y="207053"/>
                      </a:cubicBezTo>
                      <a:cubicBezTo>
                        <a:pt x="319981" y="207703"/>
                        <a:pt x="322440" y="209801"/>
                        <a:pt x="325478" y="216093"/>
                      </a:cubicBezTo>
                      <a:cubicBezTo>
                        <a:pt x="329238" y="223758"/>
                        <a:pt x="337700" y="246105"/>
                        <a:pt x="333650" y="254422"/>
                      </a:cubicBezTo>
                      <a:cubicBezTo>
                        <a:pt x="331625" y="258689"/>
                        <a:pt x="326996" y="259846"/>
                        <a:pt x="322006" y="259846"/>
                      </a:cubicBezTo>
                      <a:cubicBezTo>
                        <a:pt x="317595" y="259846"/>
                        <a:pt x="312966" y="258906"/>
                        <a:pt x="309639" y="258472"/>
                      </a:cubicBezTo>
                      <a:cubicBezTo>
                        <a:pt x="302914" y="257460"/>
                        <a:pt x="296333" y="256447"/>
                        <a:pt x="289824" y="256447"/>
                      </a:cubicBezTo>
                      <a:cubicBezTo>
                        <a:pt x="284472" y="256447"/>
                        <a:pt x="279193" y="257098"/>
                        <a:pt x="273769" y="258978"/>
                      </a:cubicBezTo>
                      <a:cubicBezTo>
                        <a:pt x="267838" y="261003"/>
                        <a:pt x="262342" y="263751"/>
                        <a:pt x="257569" y="266138"/>
                      </a:cubicBezTo>
                      <a:cubicBezTo>
                        <a:pt x="251422" y="269175"/>
                        <a:pt x="246938" y="270477"/>
                        <a:pt x="243250" y="270477"/>
                      </a:cubicBezTo>
                      <a:cubicBezTo>
                        <a:pt x="234643" y="270477"/>
                        <a:pt x="230087" y="263607"/>
                        <a:pt x="217938" y="256664"/>
                      </a:cubicBezTo>
                      <a:cubicBezTo>
                        <a:pt x="206222" y="249938"/>
                        <a:pt x="193783" y="248347"/>
                        <a:pt x="182211" y="248347"/>
                      </a:cubicBezTo>
                      <a:cubicBezTo>
                        <a:pt x="178306" y="248347"/>
                        <a:pt x="174473" y="248564"/>
                        <a:pt x="170785" y="248781"/>
                      </a:cubicBezTo>
                      <a:cubicBezTo>
                        <a:pt x="170206" y="248781"/>
                        <a:pt x="169555" y="248781"/>
                        <a:pt x="168977" y="248781"/>
                      </a:cubicBezTo>
                      <a:cubicBezTo>
                        <a:pt x="162540" y="248781"/>
                        <a:pt x="155598" y="246756"/>
                        <a:pt x="147787" y="244442"/>
                      </a:cubicBezTo>
                      <a:cubicBezTo>
                        <a:pt x="138385" y="241694"/>
                        <a:pt x="127682" y="238512"/>
                        <a:pt x="115749" y="238512"/>
                      </a:cubicBezTo>
                      <a:cubicBezTo>
                        <a:pt x="115532" y="238512"/>
                        <a:pt x="115315" y="238512"/>
                        <a:pt x="115098" y="238512"/>
                      </a:cubicBezTo>
                      <a:cubicBezTo>
                        <a:pt x="96295" y="238729"/>
                        <a:pt x="90437" y="251529"/>
                        <a:pt x="89063" y="255435"/>
                      </a:cubicBezTo>
                      <a:cubicBezTo>
                        <a:pt x="83711" y="270983"/>
                        <a:pt x="95283" y="285520"/>
                        <a:pt x="102225" y="291016"/>
                      </a:cubicBezTo>
                      <a:cubicBezTo>
                        <a:pt x="105914" y="293837"/>
                        <a:pt x="109602" y="296802"/>
                        <a:pt x="112567" y="300273"/>
                      </a:cubicBezTo>
                      <a:cubicBezTo>
                        <a:pt x="104395" y="298682"/>
                        <a:pt x="96874" y="294704"/>
                        <a:pt x="89063" y="291956"/>
                      </a:cubicBezTo>
                      <a:cubicBezTo>
                        <a:pt x="79806" y="288702"/>
                        <a:pt x="65921" y="283784"/>
                        <a:pt x="61726" y="279083"/>
                      </a:cubicBezTo>
                      <a:cubicBezTo>
                        <a:pt x="59629" y="276697"/>
                        <a:pt x="59267" y="271056"/>
                        <a:pt x="60930" y="265921"/>
                      </a:cubicBezTo>
                      <a:cubicBezTo>
                        <a:pt x="62449" y="261220"/>
                        <a:pt x="68235" y="252325"/>
                        <a:pt x="73370" y="244514"/>
                      </a:cubicBezTo>
                      <a:cubicBezTo>
                        <a:pt x="87327" y="223180"/>
                        <a:pt x="103093" y="198953"/>
                        <a:pt x="97380" y="174436"/>
                      </a:cubicBezTo>
                      <a:cubicBezTo>
                        <a:pt x="95427" y="166047"/>
                        <a:pt x="89931" y="154187"/>
                        <a:pt x="74744" y="145219"/>
                      </a:cubicBezTo>
                      <a:cubicBezTo>
                        <a:pt x="69030" y="141820"/>
                        <a:pt x="63317" y="140663"/>
                        <a:pt x="57965" y="140663"/>
                      </a:cubicBezTo>
                      <a:cubicBezTo>
                        <a:pt x="51963" y="140663"/>
                        <a:pt x="46466" y="142109"/>
                        <a:pt x="41910" y="143628"/>
                      </a:cubicBezTo>
                      <a:cubicBezTo>
                        <a:pt x="43574" y="140373"/>
                        <a:pt x="45671" y="137408"/>
                        <a:pt x="47768" y="134299"/>
                      </a:cubicBezTo>
                      <a:cubicBezTo>
                        <a:pt x="54856" y="124029"/>
                        <a:pt x="64546" y="109927"/>
                        <a:pt x="59846" y="86061"/>
                      </a:cubicBezTo>
                      <a:cubicBezTo>
                        <a:pt x="58182" y="77600"/>
                        <a:pt x="54277" y="69644"/>
                        <a:pt x="50444" y="61978"/>
                      </a:cubicBezTo>
                      <a:cubicBezTo>
                        <a:pt x="48202" y="57350"/>
                        <a:pt x="41476" y="48382"/>
                        <a:pt x="45020" y="43175"/>
                      </a:cubicBezTo>
                      <a:cubicBezTo>
                        <a:pt x="46828" y="40572"/>
                        <a:pt x="51457" y="39342"/>
                        <a:pt x="55434" y="39342"/>
                      </a:cubicBezTo>
                      <a:cubicBezTo>
                        <a:pt x="57098" y="39342"/>
                        <a:pt x="58689" y="39559"/>
                        <a:pt x="59846" y="39993"/>
                      </a:cubicBezTo>
                      <a:cubicBezTo>
                        <a:pt x="61075" y="40427"/>
                        <a:pt x="63534" y="41367"/>
                        <a:pt x="64330" y="46791"/>
                      </a:cubicBezTo>
                      <a:cubicBezTo>
                        <a:pt x="64691" y="49322"/>
                        <a:pt x="65053" y="53155"/>
                        <a:pt x="65414" y="57567"/>
                      </a:cubicBezTo>
                      <a:cubicBezTo>
                        <a:pt x="67656" y="82083"/>
                        <a:pt x="71055" y="119184"/>
                        <a:pt x="93764" y="134732"/>
                      </a:cubicBezTo>
                      <a:cubicBezTo>
                        <a:pt x="98754" y="138131"/>
                        <a:pt x="106131" y="141531"/>
                        <a:pt x="115821" y="141531"/>
                      </a:cubicBezTo>
                      <a:cubicBezTo>
                        <a:pt x="119871" y="141531"/>
                        <a:pt x="124283" y="140952"/>
                        <a:pt x="129056" y="139578"/>
                      </a:cubicBezTo>
                      <a:cubicBezTo>
                        <a:pt x="143954" y="135239"/>
                        <a:pt x="154585" y="124318"/>
                        <a:pt x="160515" y="110288"/>
                      </a:cubicBezTo>
                      <a:cubicBezTo>
                        <a:pt x="164999" y="99657"/>
                        <a:pt x="162034" y="80348"/>
                        <a:pt x="172159" y="72609"/>
                      </a:cubicBezTo>
                      <a:cubicBezTo>
                        <a:pt x="172303" y="72465"/>
                        <a:pt x="172520" y="72465"/>
                        <a:pt x="172737" y="72465"/>
                      </a:cubicBezTo>
                      <a:cubicBezTo>
                        <a:pt x="178306" y="72465"/>
                        <a:pt x="206945" y="100091"/>
                        <a:pt x="214683" y="102984"/>
                      </a:cubicBezTo>
                      <a:cubicBezTo>
                        <a:pt x="221770" y="105660"/>
                        <a:pt x="228352" y="106745"/>
                        <a:pt x="234499" y="106745"/>
                      </a:cubicBezTo>
                      <a:cubicBezTo>
                        <a:pt x="256556" y="106745"/>
                        <a:pt x="272539" y="92208"/>
                        <a:pt x="283893" y="81794"/>
                      </a:cubicBezTo>
                      <a:cubicBezTo>
                        <a:pt x="289101" y="77021"/>
                        <a:pt x="294091" y="72537"/>
                        <a:pt x="298936" y="69572"/>
                      </a:cubicBezTo>
                      <a:cubicBezTo>
                        <a:pt x="302697" y="67258"/>
                        <a:pt x="320921" y="55614"/>
                        <a:pt x="328949" y="55614"/>
                      </a:cubicBezTo>
                      <a:cubicBezTo>
                        <a:pt x="332203" y="55614"/>
                        <a:pt x="333794" y="57567"/>
                        <a:pt x="332059" y="62846"/>
                      </a:cubicBezTo>
                      <a:cubicBezTo>
                        <a:pt x="328153" y="74562"/>
                        <a:pt x="327719" y="87001"/>
                        <a:pt x="330034" y="99151"/>
                      </a:cubicBezTo>
                      <a:cubicBezTo>
                        <a:pt x="330323" y="100887"/>
                        <a:pt x="337627" y="122727"/>
                        <a:pt x="337049" y="123017"/>
                      </a:cubicBezTo>
                      <a:cubicBezTo>
                        <a:pt x="336687" y="123234"/>
                        <a:pt x="335892" y="123378"/>
                        <a:pt x="335168" y="123378"/>
                      </a:cubicBezTo>
                      <a:cubicBezTo>
                        <a:pt x="334445" y="123378"/>
                        <a:pt x="333722" y="123161"/>
                        <a:pt x="333505" y="122583"/>
                      </a:cubicBezTo>
                      <a:cubicBezTo>
                        <a:pt x="333143" y="121642"/>
                        <a:pt x="332565" y="119907"/>
                        <a:pt x="332203" y="118677"/>
                      </a:cubicBezTo>
                      <a:cubicBezTo>
                        <a:pt x="330034" y="111807"/>
                        <a:pt x="326490" y="100308"/>
                        <a:pt x="314702" y="93727"/>
                      </a:cubicBezTo>
                      <a:cubicBezTo>
                        <a:pt x="308916" y="90473"/>
                        <a:pt x="302841" y="88881"/>
                        <a:pt x="296622" y="88881"/>
                      </a:cubicBezTo>
                      <a:cubicBezTo>
                        <a:pt x="292933" y="88881"/>
                        <a:pt x="289173" y="89460"/>
                        <a:pt x="285485" y="90689"/>
                      </a:cubicBezTo>
                      <a:cubicBezTo>
                        <a:pt x="261619" y="98355"/>
                        <a:pt x="246938" y="129381"/>
                        <a:pt x="239055" y="146014"/>
                      </a:cubicBezTo>
                      <a:cubicBezTo>
                        <a:pt x="239055" y="146014"/>
                        <a:pt x="239055" y="146087"/>
                        <a:pt x="239055" y="146159"/>
                      </a:cubicBezTo>
                      <a:lnTo>
                        <a:pt x="241731" y="147316"/>
                      </a:lnTo>
                      <a:cubicBezTo>
                        <a:pt x="241731" y="147316"/>
                        <a:pt x="241731" y="147316"/>
                        <a:pt x="241731" y="147316"/>
                      </a:cubicBezTo>
                      <a:lnTo>
                        <a:pt x="239127" y="146087"/>
                      </a:lnTo>
                      <a:close/>
                    </a:path>
                  </a:pathLst>
                </a:custGeom>
                <a:solidFill>
                  <a:srgbClr val="F26D6D"/>
                </a:solidFill>
                <a:ln w="0" cap="flat">
                  <a:noFill/>
                  <a:prstDash val="solid"/>
                  <a:miter/>
                </a:ln>
              </p:spPr>
              <p:txBody>
                <a:bodyPr rtlCol="0" anchor="ctr"/>
                <a:lstStyle/>
                <a:p>
                  <a:endParaRPr lang="en-US" dirty="0"/>
                </a:p>
              </p:txBody>
            </p:sp>
          </p:grpSp>
          <p:sp>
            <p:nvSpPr>
              <p:cNvPr id="398" name="Freeform: Shape 397">
                <a:extLst>
                  <a:ext uri="{FF2B5EF4-FFF2-40B4-BE49-F238E27FC236}">
                    <a16:creationId xmlns:a16="http://schemas.microsoft.com/office/drawing/2014/main" id="{D1B91B9F-D0B9-16C8-88AE-CC1AE7D902BB}"/>
                  </a:ext>
                </a:extLst>
              </p:cNvPr>
              <p:cNvSpPr/>
              <p:nvPr/>
            </p:nvSpPr>
            <p:spPr>
              <a:xfrm>
                <a:off x="9896818" y="3187881"/>
                <a:ext cx="583520" cy="551513"/>
              </a:xfrm>
              <a:custGeom>
                <a:avLst/>
                <a:gdLst>
                  <a:gd name="connsiteX0" fmla="*/ 569829 w 583520"/>
                  <a:gd name="connsiteY0" fmla="*/ 161274 h 551513"/>
                  <a:gd name="connsiteX1" fmla="*/ 580316 w 583520"/>
                  <a:gd name="connsiteY1" fmla="*/ 84108 h 551513"/>
                  <a:gd name="connsiteX2" fmla="*/ 569034 w 583520"/>
                  <a:gd name="connsiteY2" fmla="*/ 17646 h 551513"/>
                  <a:gd name="connsiteX3" fmla="*/ 538225 w 583520"/>
                  <a:gd name="connsiteY3" fmla="*/ 4628 h 551513"/>
                  <a:gd name="connsiteX4" fmla="*/ 487529 w 583520"/>
                  <a:gd name="connsiteY4" fmla="*/ 19165 h 551513"/>
                  <a:gd name="connsiteX5" fmla="*/ 311212 w 583520"/>
                  <a:gd name="connsiteY5" fmla="*/ 58868 h 551513"/>
                  <a:gd name="connsiteX6" fmla="*/ 279608 w 583520"/>
                  <a:gd name="connsiteY6" fmla="*/ 60026 h 551513"/>
                  <a:gd name="connsiteX7" fmla="*/ 139958 w 583520"/>
                  <a:gd name="connsiteY7" fmla="*/ 36666 h 551513"/>
                  <a:gd name="connsiteX8" fmla="*/ 106980 w 583520"/>
                  <a:gd name="connsiteY8" fmla="*/ 21117 h 551513"/>
                  <a:gd name="connsiteX9" fmla="*/ 60768 w 583520"/>
                  <a:gd name="connsiteY9" fmla="*/ 1446 h 551513"/>
                  <a:gd name="connsiteX10" fmla="*/ 48473 w 583520"/>
                  <a:gd name="connsiteY10" fmla="*/ 0 h 551513"/>
                  <a:gd name="connsiteX11" fmla="*/ 7034 w 583520"/>
                  <a:gd name="connsiteY11" fmla="*/ 27843 h 551513"/>
                  <a:gd name="connsiteX12" fmla="*/ 2116 w 583520"/>
                  <a:gd name="connsiteY12" fmla="*/ 106455 h 551513"/>
                  <a:gd name="connsiteX13" fmla="*/ 3779 w 583520"/>
                  <a:gd name="connsiteY13" fmla="*/ 129308 h 551513"/>
                  <a:gd name="connsiteX14" fmla="*/ 5081 w 583520"/>
                  <a:gd name="connsiteY14" fmla="*/ 164239 h 551513"/>
                  <a:gd name="connsiteX15" fmla="*/ 8046 w 583520"/>
                  <a:gd name="connsiteY15" fmla="*/ 235980 h 551513"/>
                  <a:gd name="connsiteX16" fmla="*/ 9276 w 583520"/>
                  <a:gd name="connsiteY16" fmla="*/ 341713 h 551513"/>
                  <a:gd name="connsiteX17" fmla="*/ 22293 w 583520"/>
                  <a:gd name="connsiteY17" fmla="*/ 402968 h 551513"/>
                  <a:gd name="connsiteX18" fmla="*/ 38927 w 583520"/>
                  <a:gd name="connsiteY18" fmla="*/ 415696 h 551513"/>
                  <a:gd name="connsiteX19" fmla="*/ 55633 w 583520"/>
                  <a:gd name="connsiteY19" fmla="*/ 429654 h 551513"/>
                  <a:gd name="connsiteX20" fmla="*/ 61129 w 583520"/>
                  <a:gd name="connsiteY20" fmla="*/ 454315 h 551513"/>
                  <a:gd name="connsiteX21" fmla="*/ 61274 w 583520"/>
                  <a:gd name="connsiteY21" fmla="*/ 456268 h 551513"/>
                  <a:gd name="connsiteX22" fmla="*/ 72050 w 583520"/>
                  <a:gd name="connsiteY22" fmla="*/ 488233 h 551513"/>
                  <a:gd name="connsiteX23" fmla="*/ 90274 w 583520"/>
                  <a:gd name="connsiteY23" fmla="*/ 495827 h 551513"/>
                  <a:gd name="connsiteX24" fmla="*/ 99893 w 583520"/>
                  <a:gd name="connsiteY24" fmla="*/ 493657 h 551513"/>
                  <a:gd name="connsiteX25" fmla="*/ 107486 w 583520"/>
                  <a:gd name="connsiteY25" fmla="*/ 486425 h 551513"/>
                  <a:gd name="connsiteX26" fmla="*/ 102713 w 583520"/>
                  <a:gd name="connsiteY26" fmla="*/ 459160 h 551513"/>
                  <a:gd name="connsiteX27" fmla="*/ 95988 w 583520"/>
                  <a:gd name="connsiteY27" fmla="*/ 452001 h 551513"/>
                  <a:gd name="connsiteX28" fmla="*/ 88177 w 583520"/>
                  <a:gd name="connsiteY28" fmla="*/ 443033 h 551513"/>
                  <a:gd name="connsiteX29" fmla="*/ 82536 w 583520"/>
                  <a:gd name="connsiteY29" fmla="*/ 427050 h 551513"/>
                  <a:gd name="connsiteX30" fmla="*/ 74364 w 583520"/>
                  <a:gd name="connsiteY30" fmla="*/ 406077 h 551513"/>
                  <a:gd name="connsiteX31" fmla="*/ 57152 w 583520"/>
                  <a:gd name="connsiteY31" fmla="*/ 391541 h 551513"/>
                  <a:gd name="connsiteX32" fmla="*/ 43411 w 583520"/>
                  <a:gd name="connsiteY32" fmla="*/ 380404 h 551513"/>
                  <a:gd name="connsiteX33" fmla="*/ 37408 w 583520"/>
                  <a:gd name="connsiteY33" fmla="*/ 347570 h 551513"/>
                  <a:gd name="connsiteX34" fmla="*/ 32490 w 583520"/>
                  <a:gd name="connsiteY34" fmla="*/ 209077 h 551513"/>
                  <a:gd name="connsiteX35" fmla="*/ 27500 w 583520"/>
                  <a:gd name="connsiteY35" fmla="*/ 97777 h 551513"/>
                  <a:gd name="connsiteX36" fmla="*/ 26994 w 583520"/>
                  <a:gd name="connsiteY36" fmla="*/ 86712 h 551513"/>
                  <a:gd name="connsiteX37" fmla="*/ 39506 w 583520"/>
                  <a:gd name="connsiteY37" fmla="*/ 28060 h 551513"/>
                  <a:gd name="connsiteX38" fmla="*/ 46087 w 583520"/>
                  <a:gd name="connsiteY38" fmla="*/ 27192 h 551513"/>
                  <a:gd name="connsiteX39" fmla="*/ 83115 w 583520"/>
                  <a:gd name="connsiteY39" fmla="*/ 40571 h 551513"/>
                  <a:gd name="connsiteX40" fmla="*/ 96421 w 583520"/>
                  <a:gd name="connsiteY40" fmla="*/ 47225 h 551513"/>
                  <a:gd name="connsiteX41" fmla="*/ 279898 w 583520"/>
                  <a:gd name="connsiteY41" fmla="*/ 84108 h 551513"/>
                  <a:gd name="connsiteX42" fmla="*/ 311357 w 583520"/>
                  <a:gd name="connsiteY42" fmla="*/ 83168 h 551513"/>
                  <a:gd name="connsiteX43" fmla="*/ 468943 w 583520"/>
                  <a:gd name="connsiteY43" fmla="*/ 51492 h 551513"/>
                  <a:gd name="connsiteX44" fmla="*/ 491073 w 583520"/>
                  <a:gd name="connsiteY44" fmla="*/ 42813 h 551513"/>
                  <a:gd name="connsiteX45" fmla="*/ 537936 w 583520"/>
                  <a:gd name="connsiteY45" fmla="*/ 28494 h 551513"/>
                  <a:gd name="connsiteX46" fmla="*/ 549363 w 583520"/>
                  <a:gd name="connsiteY46" fmla="*/ 31965 h 551513"/>
                  <a:gd name="connsiteX47" fmla="*/ 555871 w 583520"/>
                  <a:gd name="connsiteY47" fmla="*/ 73766 h 551513"/>
                  <a:gd name="connsiteX48" fmla="*/ 539238 w 583520"/>
                  <a:gd name="connsiteY48" fmla="*/ 246828 h 551513"/>
                  <a:gd name="connsiteX49" fmla="*/ 543071 w 583520"/>
                  <a:gd name="connsiteY49" fmla="*/ 316473 h 551513"/>
                  <a:gd name="connsiteX50" fmla="*/ 545963 w 583520"/>
                  <a:gd name="connsiteY50" fmla="*/ 424808 h 551513"/>
                  <a:gd name="connsiteX51" fmla="*/ 528896 w 583520"/>
                  <a:gd name="connsiteY51" fmla="*/ 474348 h 551513"/>
                  <a:gd name="connsiteX52" fmla="*/ 486155 w 583520"/>
                  <a:gd name="connsiteY52" fmla="*/ 488378 h 551513"/>
                  <a:gd name="connsiteX53" fmla="*/ 476247 w 583520"/>
                  <a:gd name="connsiteY53" fmla="*/ 488595 h 551513"/>
                  <a:gd name="connsiteX54" fmla="*/ 399660 w 583520"/>
                  <a:gd name="connsiteY54" fmla="*/ 479699 h 551513"/>
                  <a:gd name="connsiteX55" fmla="*/ 333125 w 583520"/>
                  <a:gd name="connsiteY55" fmla="*/ 470876 h 551513"/>
                  <a:gd name="connsiteX56" fmla="*/ 326400 w 583520"/>
                  <a:gd name="connsiteY56" fmla="*/ 470732 h 551513"/>
                  <a:gd name="connsiteX57" fmla="*/ 290818 w 583520"/>
                  <a:gd name="connsiteY57" fmla="*/ 482086 h 551513"/>
                  <a:gd name="connsiteX58" fmla="*/ 283152 w 583520"/>
                  <a:gd name="connsiteY58" fmla="*/ 541027 h 551513"/>
                  <a:gd name="connsiteX59" fmla="*/ 285611 w 583520"/>
                  <a:gd name="connsiteY59" fmla="*/ 551513 h 551513"/>
                  <a:gd name="connsiteX60" fmla="*/ 293060 w 583520"/>
                  <a:gd name="connsiteY60" fmla="*/ 543775 h 551513"/>
                  <a:gd name="connsiteX61" fmla="*/ 301955 w 583520"/>
                  <a:gd name="connsiteY61" fmla="*/ 522874 h 551513"/>
                  <a:gd name="connsiteX62" fmla="*/ 305644 w 583520"/>
                  <a:gd name="connsiteY62" fmla="*/ 510580 h 551513"/>
                  <a:gd name="connsiteX63" fmla="*/ 340430 w 583520"/>
                  <a:gd name="connsiteY63" fmla="*/ 496261 h 551513"/>
                  <a:gd name="connsiteX64" fmla="*/ 347228 w 583520"/>
                  <a:gd name="connsiteY64" fmla="*/ 496478 h 551513"/>
                  <a:gd name="connsiteX65" fmla="*/ 405011 w 583520"/>
                  <a:gd name="connsiteY65" fmla="*/ 504939 h 551513"/>
                  <a:gd name="connsiteX66" fmla="*/ 479067 w 583520"/>
                  <a:gd name="connsiteY66" fmla="*/ 514051 h 551513"/>
                  <a:gd name="connsiteX67" fmla="*/ 482466 w 583520"/>
                  <a:gd name="connsiteY67" fmla="*/ 514051 h 551513"/>
                  <a:gd name="connsiteX68" fmla="*/ 544734 w 583520"/>
                  <a:gd name="connsiteY68" fmla="*/ 494670 h 551513"/>
                  <a:gd name="connsiteX69" fmla="*/ 571926 w 583520"/>
                  <a:gd name="connsiteY69" fmla="*/ 443467 h 551513"/>
                  <a:gd name="connsiteX70" fmla="*/ 573156 w 583520"/>
                  <a:gd name="connsiteY70" fmla="*/ 387057 h 551513"/>
                  <a:gd name="connsiteX71" fmla="*/ 571565 w 583520"/>
                  <a:gd name="connsiteY71" fmla="*/ 362324 h 551513"/>
                  <a:gd name="connsiteX72" fmla="*/ 568889 w 583520"/>
                  <a:gd name="connsiteY72" fmla="*/ 173134 h 551513"/>
                  <a:gd name="connsiteX73" fmla="*/ 569829 w 583520"/>
                  <a:gd name="connsiteY73" fmla="*/ 161780 h 551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83520" h="551513">
                    <a:moveTo>
                      <a:pt x="569829" y="161274"/>
                    </a:moveTo>
                    <a:cubicBezTo>
                      <a:pt x="571926" y="135600"/>
                      <a:pt x="574168" y="109059"/>
                      <a:pt x="580316" y="84108"/>
                    </a:cubicBezTo>
                    <a:cubicBezTo>
                      <a:pt x="587041" y="56771"/>
                      <a:pt x="583136" y="33773"/>
                      <a:pt x="569034" y="17646"/>
                    </a:cubicBezTo>
                    <a:cubicBezTo>
                      <a:pt x="561440" y="9040"/>
                      <a:pt x="551098" y="4628"/>
                      <a:pt x="538225" y="4628"/>
                    </a:cubicBezTo>
                    <a:cubicBezTo>
                      <a:pt x="521230" y="4628"/>
                      <a:pt x="502210" y="12367"/>
                      <a:pt x="487529" y="19165"/>
                    </a:cubicBezTo>
                    <a:cubicBezTo>
                      <a:pt x="430468" y="45489"/>
                      <a:pt x="360101" y="55252"/>
                      <a:pt x="311212" y="58868"/>
                    </a:cubicBezTo>
                    <a:cubicBezTo>
                      <a:pt x="300726" y="59664"/>
                      <a:pt x="290095" y="60026"/>
                      <a:pt x="279608" y="60026"/>
                    </a:cubicBezTo>
                    <a:cubicBezTo>
                      <a:pt x="231660" y="60026"/>
                      <a:pt x="184652" y="52143"/>
                      <a:pt x="139958" y="36666"/>
                    </a:cubicBezTo>
                    <a:cubicBezTo>
                      <a:pt x="128604" y="32689"/>
                      <a:pt x="118118" y="27048"/>
                      <a:pt x="106980" y="21117"/>
                    </a:cubicBezTo>
                    <a:cubicBezTo>
                      <a:pt x="92516" y="13307"/>
                      <a:pt x="77618" y="5279"/>
                      <a:pt x="60768" y="1446"/>
                    </a:cubicBezTo>
                    <a:cubicBezTo>
                      <a:pt x="56645" y="506"/>
                      <a:pt x="52523" y="0"/>
                      <a:pt x="48473" y="0"/>
                    </a:cubicBezTo>
                    <a:cubicBezTo>
                      <a:pt x="29598" y="0"/>
                      <a:pt x="14483" y="10125"/>
                      <a:pt x="7034" y="27843"/>
                    </a:cubicBezTo>
                    <a:cubicBezTo>
                      <a:pt x="-2729" y="51130"/>
                      <a:pt x="-198" y="80492"/>
                      <a:pt x="2116" y="106455"/>
                    </a:cubicBezTo>
                    <a:cubicBezTo>
                      <a:pt x="2839" y="114555"/>
                      <a:pt x="3490" y="122221"/>
                      <a:pt x="3779" y="129308"/>
                    </a:cubicBezTo>
                    <a:cubicBezTo>
                      <a:pt x="4213" y="140952"/>
                      <a:pt x="4647" y="152595"/>
                      <a:pt x="5081" y="164239"/>
                    </a:cubicBezTo>
                    <a:cubicBezTo>
                      <a:pt x="5949" y="187743"/>
                      <a:pt x="6817" y="212042"/>
                      <a:pt x="8046" y="235980"/>
                    </a:cubicBezTo>
                    <a:cubicBezTo>
                      <a:pt x="9420" y="270622"/>
                      <a:pt x="10867" y="306492"/>
                      <a:pt x="9276" y="341713"/>
                    </a:cubicBezTo>
                    <a:cubicBezTo>
                      <a:pt x="8336" y="362758"/>
                      <a:pt x="7178" y="386551"/>
                      <a:pt x="22293" y="402968"/>
                    </a:cubicBezTo>
                    <a:cubicBezTo>
                      <a:pt x="27211" y="408319"/>
                      <a:pt x="33141" y="412080"/>
                      <a:pt x="38927" y="415696"/>
                    </a:cubicBezTo>
                    <a:cubicBezTo>
                      <a:pt x="45580" y="419891"/>
                      <a:pt x="51872" y="423868"/>
                      <a:pt x="55633" y="429654"/>
                    </a:cubicBezTo>
                    <a:cubicBezTo>
                      <a:pt x="59900" y="436380"/>
                      <a:pt x="60478" y="445058"/>
                      <a:pt x="61129" y="454315"/>
                    </a:cubicBezTo>
                    <a:lnTo>
                      <a:pt x="61274" y="456268"/>
                    </a:lnTo>
                    <a:cubicBezTo>
                      <a:pt x="62069" y="467766"/>
                      <a:pt x="63950" y="479627"/>
                      <a:pt x="72050" y="488233"/>
                    </a:cubicBezTo>
                    <a:cubicBezTo>
                      <a:pt x="76606" y="493006"/>
                      <a:pt x="83404" y="495827"/>
                      <a:pt x="90274" y="495827"/>
                    </a:cubicBezTo>
                    <a:cubicBezTo>
                      <a:pt x="93746" y="495827"/>
                      <a:pt x="97072" y="495103"/>
                      <a:pt x="99893" y="493657"/>
                    </a:cubicBezTo>
                    <a:cubicBezTo>
                      <a:pt x="103147" y="492066"/>
                      <a:pt x="105751" y="489535"/>
                      <a:pt x="107486" y="486425"/>
                    </a:cubicBezTo>
                    <a:cubicBezTo>
                      <a:pt x="112621" y="477023"/>
                      <a:pt x="108354" y="466175"/>
                      <a:pt x="102713" y="459160"/>
                    </a:cubicBezTo>
                    <a:cubicBezTo>
                      <a:pt x="100616" y="456557"/>
                      <a:pt x="98229" y="454243"/>
                      <a:pt x="95988" y="452001"/>
                    </a:cubicBezTo>
                    <a:cubicBezTo>
                      <a:pt x="93022" y="449036"/>
                      <a:pt x="90130" y="446215"/>
                      <a:pt x="88177" y="443033"/>
                    </a:cubicBezTo>
                    <a:cubicBezTo>
                      <a:pt x="85356" y="438477"/>
                      <a:pt x="83982" y="432980"/>
                      <a:pt x="82536" y="427050"/>
                    </a:cubicBezTo>
                    <a:cubicBezTo>
                      <a:pt x="80800" y="419891"/>
                      <a:pt x="78992" y="412586"/>
                      <a:pt x="74364" y="406077"/>
                    </a:cubicBezTo>
                    <a:cubicBezTo>
                      <a:pt x="69735" y="399641"/>
                      <a:pt x="63371" y="395519"/>
                      <a:pt x="57152" y="391541"/>
                    </a:cubicBezTo>
                    <a:cubicBezTo>
                      <a:pt x="51800" y="388070"/>
                      <a:pt x="46738" y="384815"/>
                      <a:pt x="43411" y="380404"/>
                    </a:cubicBezTo>
                    <a:cubicBezTo>
                      <a:pt x="36974" y="371798"/>
                      <a:pt x="37191" y="358925"/>
                      <a:pt x="37408" y="347570"/>
                    </a:cubicBezTo>
                    <a:cubicBezTo>
                      <a:pt x="38276" y="301285"/>
                      <a:pt x="35311" y="254422"/>
                      <a:pt x="32490" y="209077"/>
                    </a:cubicBezTo>
                    <a:cubicBezTo>
                      <a:pt x="30176" y="172628"/>
                      <a:pt x="27862" y="134877"/>
                      <a:pt x="27500" y="97777"/>
                    </a:cubicBezTo>
                    <a:cubicBezTo>
                      <a:pt x="27500" y="94739"/>
                      <a:pt x="27283" y="90979"/>
                      <a:pt x="26994" y="86712"/>
                    </a:cubicBezTo>
                    <a:cubicBezTo>
                      <a:pt x="25909" y="67836"/>
                      <a:pt x="23957" y="32616"/>
                      <a:pt x="39506" y="28060"/>
                    </a:cubicBezTo>
                    <a:cubicBezTo>
                      <a:pt x="41531" y="27482"/>
                      <a:pt x="43772" y="27192"/>
                      <a:pt x="46087" y="27192"/>
                    </a:cubicBezTo>
                    <a:cubicBezTo>
                      <a:pt x="57658" y="27192"/>
                      <a:pt x="71182" y="34280"/>
                      <a:pt x="83115" y="40571"/>
                    </a:cubicBezTo>
                    <a:cubicBezTo>
                      <a:pt x="87815" y="43030"/>
                      <a:pt x="92299" y="45417"/>
                      <a:pt x="96421" y="47225"/>
                    </a:cubicBezTo>
                    <a:cubicBezTo>
                      <a:pt x="152325" y="71669"/>
                      <a:pt x="214086" y="84108"/>
                      <a:pt x="279898" y="84108"/>
                    </a:cubicBezTo>
                    <a:cubicBezTo>
                      <a:pt x="290312" y="84108"/>
                      <a:pt x="300871" y="83819"/>
                      <a:pt x="311357" y="83168"/>
                    </a:cubicBezTo>
                    <a:cubicBezTo>
                      <a:pt x="364223" y="79986"/>
                      <a:pt x="427431" y="64654"/>
                      <a:pt x="468943" y="51492"/>
                    </a:cubicBezTo>
                    <a:cubicBezTo>
                      <a:pt x="475451" y="49395"/>
                      <a:pt x="483045" y="46212"/>
                      <a:pt x="491073" y="42813"/>
                    </a:cubicBezTo>
                    <a:cubicBezTo>
                      <a:pt x="506911" y="36088"/>
                      <a:pt x="524918" y="28494"/>
                      <a:pt x="537936" y="28494"/>
                    </a:cubicBezTo>
                    <a:cubicBezTo>
                      <a:pt x="542998" y="28494"/>
                      <a:pt x="546759" y="29651"/>
                      <a:pt x="549363" y="31965"/>
                    </a:cubicBezTo>
                    <a:cubicBezTo>
                      <a:pt x="561295" y="42596"/>
                      <a:pt x="557896" y="64726"/>
                      <a:pt x="555871" y="73766"/>
                    </a:cubicBezTo>
                    <a:cubicBezTo>
                      <a:pt x="543143" y="130827"/>
                      <a:pt x="538153" y="182536"/>
                      <a:pt x="539238" y="246828"/>
                    </a:cubicBezTo>
                    <a:cubicBezTo>
                      <a:pt x="539672" y="270115"/>
                      <a:pt x="541407" y="293692"/>
                      <a:pt x="543071" y="316473"/>
                    </a:cubicBezTo>
                    <a:cubicBezTo>
                      <a:pt x="545674" y="352054"/>
                      <a:pt x="548422" y="388865"/>
                      <a:pt x="545963" y="424808"/>
                    </a:cubicBezTo>
                    <a:cubicBezTo>
                      <a:pt x="544879" y="441442"/>
                      <a:pt x="541914" y="462053"/>
                      <a:pt x="528896" y="474348"/>
                    </a:cubicBezTo>
                    <a:cubicBezTo>
                      <a:pt x="519856" y="482881"/>
                      <a:pt x="505826" y="487438"/>
                      <a:pt x="486155" y="488378"/>
                    </a:cubicBezTo>
                    <a:cubicBezTo>
                      <a:pt x="482973" y="488522"/>
                      <a:pt x="479646" y="488595"/>
                      <a:pt x="476247" y="488595"/>
                    </a:cubicBezTo>
                    <a:cubicBezTo>
                      <a:pt x="450718" y="488595"/>
                      <a:pt x="424755" y="484038"/>
                      <a:pt x="399660" y="479699"/>
                    </a:cubicBezTo>
                    <a:cubicBezTo>
                      <a:pt x="377964" y="475939"/>
                      <a:pt x="355545" y="472033"/>
                      <a:pt x="333125" y="470876"/>
                    </a:cubicBezTo>
                    <a:cubicBezTo>
                      <a:pt x="330666" y="470732"/>
                      <a:pt x="328497" y="470732"/>
                      <a:pt x="326400" y="470732"/>
                    </a:cubicBezTo>
                    <a:cubicBezTo>
                      <a:pt x="316202" y="470732"/>
                      <a:pt x="301377" y="471889"/>
                      <a:pt x="290818" y="482086"/>
                    </a:cubicBezTo>
                    <a:cubicBezTo>
                      <a:pt x="275414" y="496911"/>
                      <a:pt x="278307" y="520199"/>
                      <a:pt x="283152" y="541027"/>
                    </a:cubicBezTo>
                    <a:lnTo>
                      <a:pt x="285611" y="551513"/>
                    </a:lnTo>
                    <a:lnTo>
                      <a:pt x="293060" y="543775"/>
                    </a:lnTo>
                    <a:cubicBezTo>
                      <a:pt x="298846" y="537772"/>
                      <a:pt x="300509" y="529889"/>
                      <a:pt x="301955" y="522874"/>
                    </a:cubicBezTo>
                    <a:cubicBezTo>
                      <a:pt x="302895" y="518391"/>
                      <a:pt x="303836" y="514124"/>
                      <a:pt x="305644" y="510580"/>
                    </a:cubicBezTo>
                    <a:cubicBezTo>
                      <a:pt x="311863" y="498719"/>
                      <a:pt x="327991" y="496261"/>
                      <a:pt x="340430" y="496261"/>
                    </a:cubicBezTo>
                    <a:cubicBezTo>
                      <a:pt x="342599" y="496261"/>
                      <a:pt x="344913" y="496333"/>
                      <a:pt x="347228" y="496478"/>
                    </a:cubicBezTo>
                    <a:cubicBezTo>
                      <a:pt x="366537" y="497779"/>
                      <a:pt x="386064" y="501395"/>
                      <a:pt x="405011" y="504939"/>
                    </a:cubicBezTo>
                    <a:cubicBezTo>
                      <a:pt x="429094" y="509423"/>
                      <a:pt x="453972" y="514051"/>
                      <a:pt x="479067" y="514051"/>
                    </a:cubicBezTo>
                    <a:cubicBezTo>
                      <a:pt x="480224" y="514051"/>
                      <a:pt x="481309" y="514051"/>
                      <a:pt x="482466" y="514051"/>
                    </a:cubicBezTo>
                    <a:cubicBezTo>
                      <a:pt x="509008" y="513617"/>
                      <a:pt x="529981" y="507109"/>
                      <a:pt x="544734" y="494670"/>
                    </a:cubicBezTo>
                    <a:cubicBezTo>
                      <a:pt x="562308" y="479844"/>
                      <a:pt x="569251" y="458654"/>
                      <a:pt x="571926" y="443467"/>
                    </a:cubicBezTo>
                    <a:cubicBezTo>
                      <a:pt x="575398" y="424157"/>
                      <a:pt x="574168" y="404486"/>
                      <a:pt x="573156" y="387057"/>
                    </a:cubicBezTo>
                    <a:cubicBezTo>
                      <a:pt x="572650" y="378813"/>
                      <a:pt x="572143" y="370568"/>
                      <a:pt x="571565" y="362324"/>
                    </a:cubicBezTo>
                    <a:cubicBezTo>
                      <a:pt x="567587" y="300201"/>
                      <a:pt x="563537" y="235980"/>
                      <a:pt x="568889" y="173134"/>
                    </a:cubicBezTo>
                    <a:cubicBezTo>
                      <a:pt x="569251" y="169374"/>
                      <a:pt x="569540" y="165541"/>
                      <a:pt x="569829" y="161780"/>
                    </a:cubicBezTo>
                    <a:close/>
                  </a:path>
                </a:pathLst>
              </a:custGeom>
              <a:solidFill>
                <a:srgbClr val="F26D6D"/>
              </a:solidFill>
              <a:ln w="0" cap="flat">
                <a:noFill/>
                <a:prstDash val="solid"/>
                <a:miter/>
              </a:ln>
            </p:spPr>
            <p:txBody>
              <a:bodyPr rtlCol="0" anchor="ctr"/>
              <a:lstStyle/>
              <a:p>
                <a:endParaRPr lang="en-US" dirty="0"/>
              </a:p>
            </p:txBody>
          </p:sp>
        </p:grpSp>
        <p:sp>
          <p:nvSpPr>
            <p:cNvPr id="399" name="Freeform: Shape 398">
              <a:extLst>
                <a:ext uri="{FF2B5EF4-FFF2-40B4-BE49-F238E27FC236}">
                  <a16:creationId xmlns:a16="http://schemas.microsoft.com/office/drawing/2014/main" id="{1CA20F34-A31E-4D9A-6929-74C50D14492D}"/>
                </a:ext>
              </a:extLst>
            </p:cNvPr>
            <p:cNvSpPr/>
            <p:nvPr/>
          </p:nvSpPr>
          <p:spPr>
            <a:xfrm>
              <a:off x="10293368" y="3744023"/>
              <a:ext cx="72" cy="3399"/>
            </a:xfrm>
            <a:custGeom>
              <a:avLst/>
              <a:gdLst>
                <a:gd name="connsiteX0" fmla="*/ 72 w 72"/>
                <a:gd name="connsiteY0" fmla="*/ 0 h 3399"/>
                <a:gd name="connsiteX1" fmla="*/ 0 w 72"/>
                <a:gd name="connsiteY1" fmla="*/ 3399 h 3399"/>
                <a:gd name="connsiteX2" fmla="*/ 72 w 72"/>
                <a:gd name="connsiteY2" fmla="*/ 0 h 3399"/>
              </a:gdLst>
              <a:ahLst/>
              <a:cxnLst>
                <a:cxn ang="0">
                  <a:pos x="connsiteX0" y="connsiteY0"/>
                </a:cxn>
                <a:cxn ang="0">
                  <a:pos x="connsiteX1" y="connsiteY1"/>
                </a:cxn>
                <a:cxn ang="0">
                  <a:pos x="connsiteX2" y="connsiteY2"/>
                </a:cxn>
              </a:cxnLst>
              <a:rect l="l" t="t" r="r" b="b"/>
              <a:pathLst>
                <a:path w="72" h="3399">
                  <a:moveTo>
                    <a:pt x="72" y="0"/>
                  </a:moveTo>
                  <a:cubicBezTo>
                    <a:pt x="72" y="1157"/>
                    <a:pt x="72" y="2242"/>
                    <a:pt x="0" y="3399"/>
                  </a:cubicBezTo>
                  <a:cubicBezTo>
                    <a:pt x="0" y="2242"/>
                    <a:pt x="72" y="1085"/>
                    <a:pt x="72" y="0"/>
                  </a:cubicBezTo>
                  <a:close/>
                </a:path>
              </a:pathLst>
            </a:custGeom>
            <a:solidFill>
              <a:srgbClr val="AD3A34"/>
            </a:solidFill>
            <a:ln w="0" cap="flat">
              <a:noFill/>
              <a:prstDash val="solid"/>
              <a:miter/>
            </a:ln>
          </p:spPr>
          <p:txBody>
            <a:bodyPr rtlCol="0" anchor="ctr"/>
            <a:lstStyle/>
            <a:p>
              <a:endParaRPr lang="en-US" dirty="0"/>
            </a:p>
          </p:txBody>
        </p:sp>
        <p:sp>
          <p:nvSpPr>
            <p:cNvPr id="400" name="Freeform: Shape 399">
              <a:extLst>
                <a:ext uri="{FF2B5EF4-FFF2-40B4-BE49-F238E27FC236}">
                  <a16:creationId xmlns:a16="http://schemas.microsoft.com/office/drawing/2014/main" id="{3FF7AF63-A5EA-CAD0-BAE8-FB69EB6A5C0F}"/>
                </a:ext>
              </a:extLst>
            </p:cNvPr>
            <p:cNvSpPr/>
            <p:nvPr/>
          </p:nvSpPr>
          <p:spPr>
            <a:xfrm>
              <a:off x="10293368" y="3744023"/>
              <a:ext cx="72" cy="3399"/>
            </a:xfrm>
            <a:custGeom>
              <a:avLst/>
              <a:gdLst>
                <a:gd name="connsiteX0" fmla="*/ 72 w 72"/>
                <a:gd name="connsiteY0" fmla="*/ 0 h 3399"/>
                <a:gd name="connsiteX1" fmla="*/ 0 w 72"/>
                <a:gd name="connsiteY1" fmla="*/ 3399 h 3399"/>
                <a:gd name="connsiteX2" fmla="*/ 72 w 72"/>
                <a:gd name="connsiteY2" fmla="*/ 0 h 3399"/>
              </a:gdLst>
              <a:ahLst/>
              <a:cxnLst>
                <a:cxn ang="0">
                  <a:pos x="connsiteX0" y="connsiteY0"/>
                </a:cxn>
                <a:cxn ang="0">
                  <a:pos x="connsiteX1" y="connsiteY1"/>
                </a:cxn>
                <a:cxn ang="0">
                  <a:pos x="connsiteX2" y="connsiteY2"/>
                </a:cxn>
              </a:cxnLst>
              <a:rect l="l" t="t" r="r" b="b"/>
              <a:pathLst>
                <a:path w="72" h="3399">
                  <a:moveTo>
                    <a:pt x="72" y="0"/>
                  </a:moveTo>
                  <a:cubicBezTo>
                    <a:pt x="72" y="1157"/>
                    <a:pt x="72" y="2242"/>
                    <a:pt x="0" y="3399"/>
                  </a:cubicBezTo>
                  <a:cubicBezTo>
                    <a:pt x="0" y="2242"/>
                    <a:pt x="72" y="1085"/>
                    <a:pt x="72" y="0"/>
                  </a:cubicBezTo>
                  <a:close/>
                </a:path>
              </a:pathLst>
            </a:custGeom>
            <a:solidFill>
              <a:srgbClr val="AD3A34"/>
            </a:solidFill>
            <a:ln w="0" cap="flat">
              <a:noFill/>
              <a:prstDash val="solid"/>
              <a:miter/>
            </a:ln>
          </p:spPr>
          <p:txBody>
            <a:bodyPr rtlCol="0" anchor="ctr"/>
            <a:lstStyle/>
            <a:p>
              <a:endParaRPr lang="en-US" dirty="0"/>
            </a:p>
          </p:txBody>
        </p:sp>
        <p:sp>
          <p:nvSpPr>
            <p:cNvPr id="401" name="Freeform: Shape 400">
              <a:extLst>
                <a:ext uri="{FF2B5EF4-FFF2-40B4-BE49-F238E27FC236}">
                  <a16:creationId xmlns:a16="http://schemas.microsoft.com/office/drawing/2014/main" id="{47BEC868-A0B3-1A03-3967-336277717801}"/>
                </a:ext>
              </a:extLst>
            </p:cNvPr>
            <p:cNvSpPr/>
            <p:nvPr/>
          </p:nvSpPr>
          <p:spPr>
            <a:xfrm>
              <a:off x="10262415" y="2956716"/>
              <a:ext cx="221255" cy="787885"/>
            </a:xfrm>
            <a:custGeom>
              <a:avLst/>
              <a:gdLst>
                <a:gd name="connsiteX0" fmla="*/ 156573 w 221255"/>
                <a:gd name="connsiteY0" fmla="*/ 20352 h 787885"/>
                <a:gd name="connsiteX1" fmla="*/ 47153 w 221255"/>
                <a:gd name="connsiteY1" fmla="*/ 31056 h 787885"/>
                <a:gd name="connsiteX2" fmla="*/ 68993 w 221255"/>
                <a:gd name="connsiteY2" fmla="*/ 113356 h 787885"/>
                <a:gd name="connsiteX3" fmla="*/ 80058 w 221255"/>
                <a:gd name="connsiteY3" fmla="*/ 118780 h 787885"/>
                <a:gd name="connsiteX4" fmla="*/ 80058 w 221255"/>
                <a:gd name="connsiteY4" fmla="*/ 142790 h 787885"/>
                <a:gd name="connsiteX5" fmla="*/ 73260 w 221255"/>
                <a:gd name="connsiteY5" fmla="*/ 148359 h 787885"/>
                <a:gd name="connsiteX6" fmla="*/ 43320 w 221255"/>
                <a:gd name="connsiteY6" fmla="*/ 173816 h 787885"/>
                <a:gd name="connsiteX7" fmla="*/ 10848 w 221255"/>
                <a:gd name="connsiteY7" fmla="*/ 299797 h 787885"/>
                <a:gd name="connsiteX8" fmla="*/ 23649 w 221255"/>
                <a:gd name="connsiteY8" fmla="*/ 487757 h 787885"/>
                <a:gd name="connsiteX9" fmla="*/ 0 w 221255"/>
                <a:gd name="connsiteY9" fmla="*/ 617716 h 787885"/>
                <a:gd name="connsiteX10" fmla="*/ 42307 w 221255"/>
                <a:gd name="connsiteY10" fmla="*/ 751581 h 787885"/>
                <a:gd name="connsiteX11" fmla="*/ 40861 w 221255"/>
                <a:gd name="connsiteY11" fmla="*/ 763152 h 787885"/>
                <a:gd name="connsiteX12" fmla="*/ 37462 w 221255"/>
                <a:gd name="connsiteY12" fmla="*/ 772481 h 787885"/>
                <a:gd name="connsiteX13" fmla="*/ 33267 w 221255"/>
                <a:gd name="connsiteY13" fmla="*/ 779497 h 787885"/>
                <a:gd name="connsiteX14" fmla="*/ 31170 w 221255"/>
                <a:gd name="connsiteY14" fmla="*/ 782172 h 787885"/>
                <a:gd name="connsiteX15" fmla="*/ 30374 w 221255"/>
                <a:gd name="connsiteY15" fmla="*/ 783474 h 787885"/>
                <a:gd name="connsiteX16" fmla="*/ 30013 w 221255"/>
                <a:gd name="connsiteY16" fmla="*/ 784921 h 787885"/>
                <a:gd name="connsiteX17" fmla="*/ 29651 w 221255"/>
                <a:gd name="connsiteY17" fmla="*/ 786945 h 787885"/>
                <a:gd name="connsiteX18" fmla="*/ 29651 w 221255"/>
                <a:gd name="connsiteY18" fmla="*/ 787524 h 787885"/>
                <a:gd name="connsiteX19" fmla="*/ 30085 w 221255"/>
                <a:gd name="connsiteY19" fmla="*/ 787886 h 787885"/>
                <a:gd name="connsiteX20" fmla="*/ 30302 w 221255"/>
                <a:gd name="connsiteY20" fmla="*/ 787886 h 787885"/>
                <a:gd name="connsiteX21" fmla="*/ 31315 w 221255"/>
                <a:gd name="connsiteY21" fmla="*/ 787452 h 787885"/>
                <a:gd name="connsiteX22" fmla="*/ 31604 w 221255"/>
                <a:gd name="connsiteY22" fmla="*/ 787307 h 787885"/>
                <a:gd name="connsiteX23" fmla="*/ 32906 w 221255"/>
                <a:gd name="connsiteY23" fmla="*/ 786729 h 787885"/>
                <a:gd name="connsiteX24" fmla="*/ 33846 w 221255"/>
                <a:gd name="connsiteY24" fmla="*/ 785571 h 787885"/>
                <a:gd name="connsiteX25" fmla="*/ 35581 w 221255"/>
                <a:gd name="connsiteY25" fmla="*/ 783257 h 787885"/>
                <a:gd name="connsiteX26" fmla="*/ 38691 w 221255"/>
                <a:gd name="connsiteY26" fmla="*/ 778701 h 787885"/>
                <a:gd name="connsiteX27" fmla="*/ 43392 w 221255"/>
                <a:gd name="connsiteY27" fmla="*/ 769589 h 787885"/>
                <a:gd name="connsiteX28" fmla="*/ 46213 w 221255"/>
                <a:gd name="connsiteY28" fmla="*/ 760042 h 787885"/>
                <a:gd name="connsiteX29" fmla="*/ 47225 w 221255"/>
                <a:gd name="connsiteY29" fmla="*/ 749556 h 787885"/>
                <a:gd name="connsiteX30" fmla="*/ 47225 w 221255"/>
                <a:gd name="connsiteY30" fmla="*/ 747676 h 787885"/>
                <a:gd name="connsiteX31" fmla="*/ 5858 w 221255"/>
                <a:gd name="connsiteY31" fmla="*/ 619741 h 787885"/>
                <a:gd name="connsiteX32" fmla="*/ 31459 w 221255"/>
                <a:gd name="connsiteY32" fmla="*/ 485877 h 787885"/>
                <a:gd name="connsiteX33" fmla="*/ 21624 w 221255"/>
                <a:gd name="connsiteY33" fmla="*/ 300882 h 787885"/>
                <a:gd name="connsiteX34" fmla="*/ 51130 w 221255"/>
                <a:gd name="connsiteY34" fmla="*/ 184447 h 787885"/>
                <a:gd name="connsiteX35" fmla="*/ 78684 w 221255"/>
                <a:gd name="connsiteY35" fmla="*/ 172586 h 787885"/>
                <a:gd name="connsiteX36" fmla="*/ 85989 w 221255"/>
                <a:gd name="connsiteY36" fmla="*/ 172225 h 787885"/>
                <a:gd name="connsiteX37" fmla="*/ 89098 w 221255"/>
                <a:gd name="connsiteY37" fmla="*/ 183651 h 787885"/>
                <a:gd name="connsiteX38" fmla="*/ 62774 w 221255"/>
                <a:gd name="connsiteY38" fmla="*/ 230298 h 787885"/>
                <a:gd name="connsiteX39" fmla="*/ 97704 w 221255"/>
                <a:gd name="connsiteY39" fmla="*/ 291047 h 787885"/>
                <a:gd name="connsiteX40" fmla="*/ 171616 w 221255"/>
                <a:gd name="connsiteY40" fmla="*/ 289889 h 787885"/>
                <a:gd name="connsiteX41" fmla="*/ 217250 w 221255"/>
                <a:gd name="connsiteY41" fmla="*/ 123481 h 787885"/>
                <a:gd name="connsiteX42" fmla="*/ 156573 w 221255"/>
                <a:gd name="connsiteY42" fmla="*/ 20497 h 787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21255" h="787885">
                  <a:moveTo>
                    <a:pt x="156573" y="20352"/>
                  </a:moveTo>
                  <a:cubicBezTo>
                    <a:pt x="123161" y="-6117"/>
                    <a:pt x="70946" y="-10890"/>
                    <a:pt x="47153" y="31056"/>
                  </a:cubicBezTo>
                  <a:cubicBezTo>
                    <a:pt x="30881" y="59622"/>
                    <a:pt x="44694" y="100917"/>
                    <a:pt x="68993" y="113356"/>
                  </a:cubicBezTo>
                  <a:cubicBezTo>
                    <a:pt x="71669" y="114730"/>
                    <a:pt x="78323" y="116032"/>
                    <a:pt x="80058" y="118780"/>
                  </a:cubicBezTo>
                  <a:cubicBezTo>
                    <a:pt x="81794" y="121528"/>
                    <a:pt x="79986" y="131942"/>
                    <a:pt x="80058" y="142790"/>
                  </a:cubicBezTo>
                  <a:cubicBezTo>
                    <a:pt x="77961" y="144671"/>
                    <a:pt x="75719" y="146479"/>
                    <a:pt x="73260" y="148359"/>
                  </a:cubicBezTo>
                  <a:cubicBezTo>
                    <a:pt x="65305" y="154578"/>
                    <a:pt x="55397" y="161521"/>
                    <a:pt x="43320" y="173816"/>
                  </a:cubicBezTo>
                  <a:cubicBezTo>
                    <a:pt x="13307" y="204335"/>
                    <a:pt x="10848" y="262408"/>
                    <a:pt x="10848" y="299797"/>
                  </a:cubicBezTo>
                  <a:cubicBezTo>
                    <a:pt x="10848" y="337187"/>
                    <a:pt x="23649" y="451308"/>
                    <a:pt x="23649" y="487757"/>
                  </a:cubicBezTo>
                  <a:cubicBezTo>
                    <a:pt x="23649" y="524207"/>
                    <a:pt x="0" y="574397"/>
                    <a:pt x="0" y="617716"/>
                  </a:cubicBezTo>
                  <a:cubicBezTo>
                    <a:pt x="0" y="656118"/>
                    <a:pt x="42307" y="687071"/>
                    <a:pt x="42307" y="751581"/>
                  </a:cubicBezTo>
                  <a:cubicBezTo>
                    <a:pt x="42307" y="755486"/>
                    <a:pt x="41873" y="759392"/>
                    <a:pt x="40861" y="763152"/>
                  </a:cubicBezTo>
                  <a:cubicBezTo>
                    <a:pt x="40065" y="766407"/>
                    <a:pt x="38908" y="769516"/>
                    <a:pt x="37462" y="772481"/>
                  </a:cubicBezTo>
                  <a:cubicBezTo>
                    <a:pt x="36232" y="774940"/>
                    <a:pt x="34786" y="777182"/>
                    <a:pt x="33267" y="779497"/>
                  </a:cubicBezTo>
                  <a:cubicBezTo>
                    <a:pt x="32616" y="780437"/>
                    <a:pt x="31821" y="781305"/>
                    <a:pt x="31170" y="782172"/>
                  </a:cubicBezTo>
                  <a:cubicBezTo>
                    <a:pt x="30881" y="782606"/>
                    <a:pt x="30591" y="783040"/>
                    <a:pt x="30374" y="783474"/>
                  </a:cubicBezTo>
                  <a:cubicBezTo>
                    <a:pt x="30157" y="783908"/>
                    <a:pt x="30085" y="784414"/>
                    <a:pt x="30013" y="784921"/>
                  </a:cubicBezTo>
                  <a:cubicBezTo>
                    <a:pt x="29868" y="785571"/>
                    <a:pt x="29796" y="786222"/>
                    <a:pt x="29651" y="786945"/>
                  </a:cubicBezTo>
                  <a:cubicBezTo>
                    <a:pt x="29651" y="787162"/>
                    <a:pt x="29651" y="787379"/>
                    <a:pt x="29651" y="787524"/>
                  </a:cubicBezTo>
                  <a:cubicBezTo>
                    <a:pt x="29651" y="787741"/>
                    <a:pt x="29868" y="787886"/>
                    <a:pt x="30085" y="787886"/>
                  </a:cubicBezTo>
                  <a:cubicBezTo>
                    <a:pt x="30157" y="787886"/>
                    <a:pt x="30230" y="787886"/>
                    <a:pt x="30302" y="787886"/>
                  </a:cubicBezTo>
                  <a:cubicBezTo>
                    <a:pt x="30664" y="787741"/>
                    <a:pt x="30953" y="787596"/>
                    <a:pt x="31315" y="787452"/>
                  </a:cubicBezTo>
                  <a:cubicBezTo>
                    <a:pt x="31387" y="787452"/>
                    <a:pt x="31532" y="787379"/>
                    <a:pt x="31604" y="787307"/>
                  </a:cubicBezTo>
                  <a:cubicBezTo>
                    <a:pt x="32038" y="787162"/>
                    <a:pt x="32616" y="787018"/>
                    <a:pt x="32906" y="786729"/>
                  </a:cubicBezTo>
                  <a:cubicBezTo>
                    <a:pt x="33267" y="786439"/>
                    <a:pt x="33557" y="785933"/>
                    <a:pt x="33846" y="785571"/>
                  </a:cubicBezTo>
                  <a:cubicBezTo>
                    <a:pt x="34424" y="784848"/>
                    <a:pt x="35003" y="784053"/>
                    <a:pt x="35581" y="783257"/>
                  </a:cubicBezTo>
                  <a:cubicBezTo>
                    <a:pt x="36666" y="781811"/>
                    <a:pt x="37679" y="780292"/>
                    <a:pt x="38691" y="778701"/>
                  </a:cubicBezTo>
                  <a:cubicBezTo>
                    <a:pt x="40499" y="775808"/>
                    <a:pt x="42090" y="772771"/>
                    <a:pt x="43392" y="769589"/>
                  </a:cubicBezTo>
                  <a:cubicBezTo>
                    <a:pt x="44622" y="766479"/>
                    <a:pt x="45562" y="763297"/>
                    <a:pt x="46213" y="760042"/>
                  </a:cubicBezTo>
                  <a:cubicBezTo>
                    <a:pt x="46863" y="756571"/>
                    <a:pt x="47153" y="753027"/>
                    <a:pt x="47225" y="749556"/>
                  </a:cubicBezTo>
                  <a:cubicBezTo>
                    <a:pt x="47225" y="748905"/>
                    <a:pt x="47225" y="748254"/>
                    <a:pt x="47225" y="747676"/>
                  </a:cubicBezTo>
                  <a:cubicBezTo>
                    <a:pt x="46213" y="686638"/>
                    <a:pt x="5858" y="656118"/>
                    <a:pt x="5858" y="619741"/>
                  </a:cubicBezTo>
                  <a:cubicBezTo>
                    <a:pt x="5858" y="576422"/>
                    <a:pt x="30447" y="544962"/>
                    <a:pt x="31459" y="485877"/>
                  </a:cubicBezTo>
                  <a:cubicBezTo>
                    <a:pt x="32110" y="446535"/>
                    <a:pt x="21624" y="373708"/>
                    <a:pt x="21624" y="300882"/>
                  </a:cubicBezTo>
                  <a:cubicBezTo>
                    <a:pt x="21624" y="233841"/>
                    <a:pt x="32472" y="200140"/>
                    <a:pt x="51130" y="184447"/>
                  </a:cubicBezTo>
                  <a:cubicBezTo>
                    <a:pt x="57494" y="179095"/>
                    <a:pt x="68126" y="174033"/>
                    <a:pt x="78684" y="172586"/>
                  </a:cubicBezTo>
                  <a:cubicBezTo>
                    <a:pt x="81143" y="172225"/>
                    <a:pt x="83602" y="172152"/>
                    <a:pt x="85989" y="172225"/>
                  </a:cubicBezTo>
                  <a:cubicBezTo>
                    <a:pt x="88158" y="178010"/>
                    <a:pt x="89822" y="181915"/>
                    <a:pt x="89098" y="183651"/>
                  </a:cubicBezTo>
                  <a:cubicBezTo>
                    <a:pt x="87724" y="186978"/>
                    <a:pt x="65450" y="199417"/>
                    <a:pt x="62774" y="230298"/>
                  </a:cubicBezTo>
                  <a:cubicBezTo>
                    <a:pt x="60821" y="252572"/>
                    <a:pt x="78467" y="279331"/>
                    <a:pt x="97704" y="291047"/>
                  </a:cubicBezTo>
                  <a:cubicBezTo>
                    <a:pt x="119979" y="304570"/>
                    <a:pt x="149486" y="302618"/>
                    <a:pt x="171616" y="289889"/>
                  </a:cubicBezTo>
                  <a:cubicBezTo>
                    <a:pt x="220215" y="261902"/>
                    <a:pt x="227447" y="171646"/>
                    <a:pt x="217250" y="123481"/>
                  </a:cubicBezTo>
                  <a:cubicBezTo>
                    <a:pt x="209150" y="85006"/>
                    <a:pt x="187671" y="45158"/>
                    <a:pt x="156573" y="20497"/>
                  </a:cubicBezTo>
                  <a:close/>
                </a:path>
              </a:pathLst>
            </a:custGeom>
            <a:solidFill>
              <a:srgbClr val="AD3A34"/>
            </a:solidFill>
            <a:ln w="0" cap="flat">
              <a:noFill/>
              <a:prstDash val="solid"/>
              <a:miter/>
            </a:ln>
          </p:spPr>
          <p:txBody>
            <a:bodyPr rtlCol="0" anchor="ctr"/>
            <a:lstStyle/>
            <a:p>
              <a:endParaRPr lang="en-US" dirty="0"/>
            </a:p>
          </p:txBody>
        </p:sp>
        <p:sp>
          <p:nvSpPr>
            <p:cNvPr id="402" name="Freeform: Shape 401">
              <a:extLst>
                <a:ext uri="{FF2B5EF4-FFF2-40B4-BE49-F238E27FC236}">
                  <a16:creationId xmlns:a16="http://schemas.microsoft.com/office/drawing/2014/main" id="{7B96F181-A10C-347C-5F53-6F9D520B9794}"/>
                </a:ext>
              </a:extLst>
            </p:cNvPr>
            <p:cNvSpPr/>
            <p:nvPr/>
          </p:nvSpPr>
          <p:spPr>
            <a:xfrm>
              <a:off x="9885776" y="3017522"/>
              <a:ext cx="217896" cy="730254"/>
            </a:xfrm>
            <a:custGeom>
              <a:avLst/>
              <a:gdLst>
                <a:gd name="connsiteX0" fmla="*/ 194392 w 217896"/>
                <a:gd name="connsiteY0" fmla="*/ 426879 h 730254"/>
                <a:gd name="connsiteX1" fmla="*/ 207193 w 217896"/>
                <a:gd name="connsiteY1" fmla="*/ 294533 h 730254"/>
                <a:gd name="connsiteX2" fmla="*/ 174721 w 217896"/>
                <a:gd name="connsiteY2" fmla="*/ 168551 h 730254"/>
                <a:gd name="connsiteX3" fmla="*/ 144780 w 217896"/>
                <a:gd name="connsiteY3" fmla="*/ 143095 h 730254"/>
                <a:gd name="connsiteX4" fmla="*/ 136174 w 217896"/>
                <a:gd name="connsiteY4" fmla="*/ 135790 h 730254"/>
                <a:gd name="connsiteX5" fmla="*/ 136174 w 217896"/>
                <a:gd name="connsiteY5" fmla="*/ 114456 h 730254"/>
                <a:gd name="connsiteX6" fmla="*/ 146805 w 217896"/>
                <a:gd name="connsiteY6" fmla="*/ 109249 h 730254"/>
                <a:gd name="connsiteX7" fmla="*/ 174649 w 217896"/>
                <a:gd name="connsiteY7" fmla="*/ 57540 h 730254"/>
                <a:gd name="connsiteX8" fmla="*/ 167851 w 217896"/>
                <a:gd name="connsiteY8" fmla="*/ 29914 h 730254"/>
                <a:gd name="connsiteX9" fmla="*/ 62335 w 217896"/>
                <a:gd name="connsiteY9" fmla="*/ 19644 h 730254"/>
                <a:gd name="connsiteX10" fmla="*/ 3829 w 217896"/>
                <a:gd name="connsiteY10" fmla="*/ 118940 h 730254"/>
                <a:gd name="connsiteX11" fmla="*/ 47799 w 217896"/>
                <a:gd name="connsiteY11" fmla="*/ 279346 h 730254"/>
                <a:gd name="connsiteX12" fmla="*/ 119034 w 217896"/>
                <a:gd name="connsiteY12" fmla="*/ 280503 h 730254"/>
                <a:gd name="connsiteX13" fmla="*/ 152663 w 217896"/>
                <a:gd name="connsiteY13" fmla="*/ 221996 h 730254"/>
                <a:gd name="connsiteX14" fmla="*/ 127279 w 217896"/>
                <a:gd name="connsiteY14" fmla="*/ 177013 h 730254"/>
                <a:gd name="connsiteX15" fmla="*/ 129883 w 217896"/>
                <a:gd name="connsiteY15" fmla="*/ 167105 h 730254"/>
                <a:gd name="connsiteX16" fmla="*/ 139212 w 217896"/>
                <a:gd name="connsiteY16" fmla="*/ 167322 h 730254"/>
                <a:gd name="connsiteX17" fmla="*/ 166766 w 217896"/>
                <a:gd name="connsiteY17" fmla="*/ 179183 h 730254"/>
                <a:gd name="connsiteX18" fmla="*/ 196272 w 217896"/>
                <a:gd name="connsiteY18" fmla="*/ 295618 h 730254"/>
                <a:gd name="connsiteX19" fmla="*/ 186437 w 217896"/>
                <a:gd name="connsiteY19" fmla="*/ 424999 h 730254"/>
                <a:gd name="connsiteX20" fmla="*/ 212038 w 217896"/>
                <a:gd name="connsiteY20" fmla="*/ 558863 h 730254"/>
                <a:gd name="connsiteX21" fmla="*/ 170671 w 217896"/>
                <a:gd name="connsiteY21" fmla="*/ 686797 h 730254"/>
                <a:gd name="connsiteX22" fmla="*/ 170816 w 217896"/>
                <a:gd name="connsiteY22" fmla="*/ 692438 h 730254"/>
                <a:gd name="connsiteX23" fmla="*/ 176095 w 217896"/>
                <a:gd name="connsiteY23" fmla="*/ 712399 h 730254"/>
                <a:gd name="connsiteX24" fmla="*/ 181736 w 217896"/>
                <a:gd name="connsiteY24" fmla="*/ 721656 h 730254"/>
                <a:gd name="connsiteX25" fmla="*/ 185352 w 217896"/>
                <a:gd name="connsiteY25" fmla="*/ 726356 h 730254"/>
                <a:gd name="connsiteX26" fmla="*/ 187232 w 217896"/>
                <a:gd name="connsiteY26" fmla="*/ 728598 h 730254"/>
                <a:gd name="connsiteX27" fmla="*/ 189402 w 217896"/>
                <a:gd name="connsiteY27" fmla="*/ 729683 h 730254"/>
                <a:gd name="connsiteX28" fmla="*/ 191716 w 217896"/>
                <a:gd name="connsiteY28" fmla="*/ 730189 h 730254"/>
                <a:gd name="connsiteX29" fmla="*/ 191282 w 217896"/>
                <a:gd name="connsiteY29" fmla="*/ 728888 h 730254"/>
                <a:gd name="connsiteX30" fmla="*/ 190848 w 217896"/>
                <a:gd name="connsiteY30" fmla="*/ 727730 h 730254"/>
                <a:gd name="connsiteX31" fmla="*/ 180651 w 217896"/>
                <a:gd name="connsiteY31" fmla="*/ 712109 h 730254"/>
                <a:gd name="connsiteX32" fmla="*/ 175589 w 217896"/>
                <a:gd name="connsiteY32" fmla="*/ 690630 h 730254"/>
                <a:gd name="connsiteX33" fmla="*/ 217896 w 217896"/>
                <a:gd name="connsiteY33" fmla="*/ 556766 h 730254"/>
                <a:gd name="connsiteX34" fmla="*/ 194247 w 217896"/>
                <a:gd name="connsiteY34" fmla="*/ 426807 h 730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7896" h="730254">
                  <a:moveTo>
                    <a:pt x="194392" y="426879"/>
                  </a:moveTo>
                  <a:cubicBezTo>
                    <a:pt x="194392" y="390430"/>
                    <a:pt x="207193" y="331923"/>
                    <a:pt x="207193" y="294533"/>
                  </a:cubicBezTo>
                  <a:cubicBezTo>
                    <a:pt x="207193" y="257144"/>
                    <a:pt x="204734" y="199071"/>
                    <a:pt x="174721" y="168551"/>
                  </a:cubicBezTo>
                  <a:cubicBezTo>
                    <a:pt x="162644" y="156257"/>
                    <a:pt x="152736" y="149242"/>
                    <a:pt x="144780" y="143095"/>
                  </a:cubicBezTo>
                  <a:cubicBezTo>
                    <a:pt x="141598" y="140636"/>
                    <a:pt x="138778" y="138321"/>
                    <a:pt x="136174" y="135790"/>
                  </a:cubicBezTo>
                  <a:cubicBezTo>
                    <a:pt x="136030" y="126027"/>
                    <a:pt x="134583" y="116987"/>
                    <a:pt x="136174" y="114456"/>
                  </a:cubicBezTo>
                  <a:cubicBezTo>
                    <a:pt x="137838" y="111852"/>
                    <a:pt x="144202" y="110623"/>
                    <a:pt x="146805" y="109249"/>
                  </a:cubicBezTo>
                  <a:cubicBezTo>
                    <a:pt x="163077" y="100932"/>
                    <a:pt x="174432" y="79236"/>
                    <a:pt x="174649" y="57540"/>
                  </a:cubicBezTo>
                  <a:cubicBezTo>
                    <a:pt x="174721" y="47921"/>
                    <a:pt x="172696" y="38375"/>
                    <a:pt x="167851" y="29914"/>
                  </a:cubicBezTo>
                  <a:cubicBezTo>
                    <a:pt x="144853" y="-10513"/>
                    <a:pt x="94518" y="-5885"/>
                    <a:pt x="62335" y="19644"/>
                  </a:cubicBezTo>
                  <a:cubicBezTo>
                    <a:pt x="32395" y="43438"/>
                    <a:pt x="11639" y="81840"/>
                    <a:pt x="3829" y="118940"/>
                  </a:cubicBezTo>
                  <a:cubicBezTo>
                    <a:pt x="-5935" y="165369"/>
                    <a:pt x="1008" y="252370"/>
                    <a:pt x="47799" y="279346"/>
                  </a:cubicBezTo>
                  <a:cubicBezTo>
                    <a:pt x="69134" y="291640"/>
                    <a:pt x="97628" y="293521"/>
                    <a:pt x="119034" y="280503"/>
                  </a:cubicBezTo>
                  <a:cubicBezTo>
                    <a:pt x="137548" y="269221"/>
                    <a:pt x="154544" y="243403"/>
                    <a:pt x="152663" y="221996"/>
                  </a:cubicBezTo>
                  <a:cubicBezTo>
                    <a:pt x="150060" y="192200"/>
                    <a:pt x="128581" y="180195"/>
                    <a:pt x="127279" y="177013"/>
                  </a:cubicBezTo>
                  <a:cubicBezTo>
                    <a:pt x="126628" y="175422"/>
                    <a:pt x="128002" y="172095"/>
                    <a:pt x="129883" y="167105"/>
                  </a:cubicBezTo>
                  <a:cubicBezTo>
                    <a:pt x="132920" y="166816"/>
                    <a:pt x="136030" y="166888"/>
                    <a:pt x="139212" y="167322"/>
                  </a:cubicBezTo>
                  <a:cubicBezTo>
                    <a:pt x="149698" y="168768"/>
                    <a:pt x="160329" y="173831"/>
                    <a:pt x="166766" y="179183"/>
                  </a:cubicBezTo>
                  <a:cubicBezTo>
                    <a:pt x="185424" y="194876"/>
                    <a:pt x="196272" y="228577"/>
                    <a:pt x="196272" y="295618"/>
                  </a:cubicBezTo>
                  <a:cubicBezTo>
                    <a:pt x="196272" y="368444"/>
                    <a:pt x="185786" y="385656"/>
                    <a:pt x="186437" y="424999"/>
                  </a:cubicBezTo>
                  <a:cubicBezTo>
                    <a:pt x="187449" y="484084"/>
                    <a:pt x="212038" y="515543"/>
                    <a:pt x="212038" y="558863"/>
                  </a:cubicBezTo>
                  <a:cubicBezTo>
                    <a:pt x="212038" y="595312"/>
                    <a:pt x="171684" y="625831"/>
                    <a:pt x="170671" y="686797"/>
                  </a:cubicBezTo>
                  <a:cubicBezTo>
                    <a:pt x="170671" y="688678"/>
                    <a:pt x="170671" y="690558"/>
                    <a:pt x="170816" y="692438"/>
                  </a:cubicBezTo>
                  <a:cubicBezTo>
                    <a:pt x="171250" y="699381"/>
                    <a:pt x="172985" y="706179"/>
                    <a:pt x="176095" y="712399"/>
                  </a:cubicBezTo>
                  <a:cubicBezTo>
                    <a:pt x="177686" y="715653"/>
                    <a:pt x="179639" y="718763"/>
                    <a:pt x="181736" y="721656"/>
                  </a:cubicBezTo>
                  <a:cubicBezTo>
                    <a:pt x="182893" y="723247"/>
                    <a:pt x="184123" y="724838"/>
                    <a:pt x="185352" y="726356"/>
                  </a:cubicBezTo>
                  <a:cubicBezTo>
                    <a:pt x="185931" y="727080"/>
                    <a:pt x="186509" y="728092"/>
                    <a:pt x="187232" y="728598"/>
                  </a:cubicBezTo>
                  <a:cubicBezTo>
                    <a:pt x="187811" y="729032"/>
                    <a:pt x="188751" y="729321"/>
                    <a:pt x="189402" y="729683"/>
                  </a:cubicBezTo>
                  <a:cubicBezTo>
                    <a:pt x="190125" y="730045"/>
                    <a:pt x="190993" y="730406"/>
                    <a:pt x="191716" y="730189"/>
                  </a:cubicBezTo>
                  <a:cubicBezTo>
                    <a:pt x="191644" y="729755"/>
                    <a:pt x="191499" y="729321"/>
                    <a:pt x="191282" y="728888"/>
                  </a:cubicBezTo>
                  <a:cubicBezTo>
                    <a:pt x="191138" y="728526"/>
                    <a:pt x="190993" y="728164"/>
                    <a:pt x="190848" y="727730"/>
                  </a:cubicBezTo>
                  <a:cubicBezTo>
                    <a:pt x="188389" y="722017"/>
                    <a:pt x="183472" y="717678"/>
                    <a:pt x="180651" y="712109"/>
                  </a:cubicBezTo>
                  <a:cubicBezTo>
                    <a:pt x="177325" y="705456"/>
                    <a:pt x="175589" y="698079"/>
                    <a:pt x="175589" y="690630"/>
                  </a:cubicBezTo>
                  <a:cubicBezTo>
                    <a:pt x="175589" y="626121"/>
                    <a:pt x="217896" y="595168"/>
                    <a:pt x="217896" y="556766"/>
                  </a:cubicBezTo>
                  <a:cubicBezTo>
                    <a:pt x="217896" y="513446"/>
                    <a:pt x="194247" y="463256"/>
                    <a:pt x="194247" y="426807"/>
                  </a:cubicBezTo>
                  <a:close/>
                </a:path>
              </a:pathLst>
            </a:custGeom>
            <a:solidFill>
              <a:srgbClr val="AD3A34"/>
            </a:solidFill>
            <a:ln w="0" cap="flat">
              <a:noFill/>
              <a:prstDash val="solid"/>
              <a:miter/>
            </a:ln>
          </p:spPr>
          <p:txBody>
            <a:bodyPr rtlCol="0" anchor="ctr"/>
            <a:lstStyle/>
            <a:p>
              <a:endParaRPr lang="en-US" dirty="0"/>
            </a:p>
          </p:txBody>
        </p:sp>
        <p:grpSp>
          <p:nvGrpSpPr>
            <p:cNvPr id="403" name="Graphic 383">
              <a:extLst>
                <a:ext uri="{FF2B5EF4-FFF2-40B4-BE49-F238E27FC236}">
                  <a16:creationId xmlns:a16="http://schemas.microsoft.com/office/drawing/2014/main" id="{9EBA150B-0E02-EDB3-E127-CA924A72826C}"/>
                </a:ext>
              </a:extLst>
            </p:cNvPr>
            <p:cNvGrpSpPr/>
            <p:nvPr/>
          </p:nvGrpSpPr>
          <p:grpSpPr>
            <a:xfrm>
              <a:off x="9796940" y="2046592"/>
              <a:ext cx="784973" cy="673502"/>
              <a:chOff x="9796940" y="2046592"/>
              <a:chExt cx="784973" cy="673502"/>
            </a:xfrm>
          </p:grpSpPr>
          <p:grpSp>
            <p:nvGrpSpPr>
              <p:cNvPr id="404" name="Graphic 383">
                <a:extLst>
                  <a:ext uri="{FF2B5EF4-FFF2-40B4-BE49-F238E27FC236}">
                    <a16:creationId xmlns:a16="http://schemas.microsoft.com/office/drawing/2014/main" id="{09F0F2AF-B76D-DBC0-1F7F-2BCF48D7AF58}"/>
                  </a:ext>
                </a:extLst>
              </p:cNvPr>
              <p:cNvGrpSpPr/>
              <p:nvPr/>
            </p:nvGrpSpPr>
            <p:grpSpPr>
              <a:xfrm>
                <a:off x="9796940" y="2046592"/>
                <a:ext cx="784973" cy="673502"/>
                <a:chOff x="9796940" y="2046592"/>
                <a:chExt cx="784973" cy="673502"/>
              </a:xfrm>
              <a:solidFill>
                <a:srgbClr val="F78D8F"/>
              </a:solidFill>
            </p:grpSpPr>
            <p:sp>
              <p:nvSpPr>
                <p:cNvPr id="405" name="Freeform: Shape 404">
                  <a:extLst>
                    <a:ext uri="{FF2B5EF4-FFF2-40B4-BE49-F238E27FC236}">
                      <a16:creationId xmlns:a16="http://schemas.microsoft.com/office/drawing/2014/main" id="{698E1FE0-CA95-7CFD-CA3B-54014BCB84B5}"/>
                    </a:ext>
                  </a:extLst>
                </p:cNvPr>
                <p:cNvSpPr/>
                <p:nvPr/>
              </p:nvSpPr>
              <p:spPr>
                <a:xfrm>
                  <a:off x="10208694" y="2046592"/>
                  <a:ext cx="373219" cy="673502"/>
                </a:xfrm>
                <a:custGeom>
                  <a:avLst/>
                  <a:gdLst>
                    <a:gd name="connsiteX0" fmla="*/ 105213 w 373219"/>
                    <a:gd name="connsiteY0" fmla="*/ 223 h 673502"/>
                    <a:gd name="connsiteX1" fmla="*/ 45838 w 373219"/>
                    <a:gd name="connsiteY1" fmla="*/ 82089 h 673502"/>
                    <a:gd name="connsiteX2" fmla="*/ 19514 w 373219"/>
                    <a:gd name="connsiteY2" fmla="*/ 125843 h 673502"/>
                    <a:gd name="connsiteX3" fmla="*/ 2157 w 373219"/>
                    <a:gd name="connsiteY3" fmla="*/ 251752 h 673502"/>
                    <a:gd name="connsiteX4" fmla="*/ 122570 w 373219"/>
                    <a:gd name="connsiteY4" fmla="*/ 483755 h 673502"/>
                    <a:gd name="connsiteX5" fmla="*/ 108757 w 373219"/>
                    <a:gd name="connsiteY5" fmla="*/ 623261 h 673502"/>
                    <a:gd name="connsiteX6" fmla="*/ 218322 w 373219"/>
                    <a:gd name="connsiteY6" fmla="*/ 650815 h 673502"/>
                    <a:gd name="connsiteX7" fmla="*/ 357900 w 373219"/>
                    <a:gd name="connsiteY7" fmla="*/ 666363 h 673502"/>
                    <a:gd name="connsiteX8" fmla="*/ 326079 w 373219"/>
                    <a:gd name="connsiteY8" fmla="*/ 276124 h 673502"/>
                    <a:gd name="connsiteX9" fmla="*/ 105286 w 373219"/>
                    <a:gd name="connsiteY9" fmla="*/ 295 h 6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3219" h="673502">
                      <a:moveTo>
                        <a:pt x="105213" y="223"/>
                      </a:moveTo>
                      <a:cubicBezTo>
                        <a:pt x="65003" y="5575"/>
                        <a:pt x="69921" y="47376"/>
                        <a:pt x="45838" y="82089"/>
                      </a:cubicBezTo>
                      <a:cubicBezTo>
                        <a:pt x="43958" y="84765"/>
                        <a:pt x="23130" y="118900"/>
                        <a:pt x="19514" y="125843"/>
                      </a:cubicBezTo>
                      <a:cubicBezTo>
                        <a:pt x="4327" y="157085"/>
                        <a:pt x="-4280" y="199826"/>
                        <a:pt x="2157" y="251752"/>
                      </a:cubicBezTo>
                      <a:cubicBezTo>
                        <a:pt x="15247" y="356399"/>
                        <a:pt x="106660" y="422066"/>
                        <a:pt x="122570" y="483755"/>
                      </a:cubicBezTo>
                      <a:cubicBezTo>
                        <a:pt x="138480" y="545372"/>
                        <a:pt x="80552" y="595707"/>
                        <a:pt x="108757" y="623261"/>
                      </a:cubicBezTo>
                      <a:cubicBezTo>
                        <a:pt x="129368" y="643438"/>
                        <a:pt x="172326" y="641124"/>
                        <a:pt x="218322" y="650815"/>
                      </a:cubicBezTo>
                      <a:cubicBezTo>
                        <a:pt x="264245" y="660578"/>
                        <a:pt x="327887" y="685745"/>
                        <a:pt x="357900" y="666363"/>
                      </a:cubicBezTo>
                      <a:cubicBezTo>
                        <a:pt x="387913" y="646982"/>
                        <a:pt x="372002" y="402612"/>
                        <a:pt x="326079" y="276124"/>
                      </a:cubicBezTo>
                      <a:cubicBezTo>
                        <a:pt x="280156" y="149636"/>
                        <a:pt x="165311" y="-7732"/>
                        <a:pt x="105286" y="295"/>
                      </a:cubicBezTo>
                      <a:close/>
                    </a:path>
                  </a:pathLst>
                </a:custGeom>
                <a:solidFill>
                  <a:srgbClr val="F78D8F"/>
                </a:solidFill>
                <a:ln w="0" cap="flat">
                  <a:noFill/>
                  <a:prstDash val="solid"/>
                  <a:miter/>
                </a:ln>
              </p:spPr>
              <p:txBody>
                <a:bodyPr rtlCol="0" anchor="ctr"/>
                <a:lstStyle/>
                <a:p>
                  <a:endParaRPr lang="en-US" dirty="0"/>
                </a:p>
              </p:txBody>
            </p:sp>
            <p:sp>
              <p:nvSpPr>
                <p:cNvPr id="406" name="Freeform: Shape 405">
                  <a:extLst>
                    <a:ext uri="{FF2B5EF4-FFF2-40B4-BE49-F238E27FC236}">
                      <a16:creationId xmlns:a16="http://schemas.microsoft.com/office/drawing/2014/main" id="{89E7730A-EB48-EC73-26E3-0F09EAAB6339}"/>
                    </a:ext>
                  </a:extLst>
                </p:cNvPr>
                <p:cNvSpPr/>
                <p:nvPr/>
              </p:nvSpPr>
              <p:spPr>
                <a:xfrm>
                  <a:off x="9796940" y="2046803"/>
                  <a:ext cx="349746" cy="656321"/>
                </a:xfrm>
                <a:custGeom>
                  <a:avLst/>
                  <a:gdLst>
                    <a:gd name="connsiteX0" fmla="*/ 324089 w 349746"/>
                    <a:gd name="connsiteY0" fmla="*/ 89616 h 656321"/>
                    <a:gd name="connsiteX1" fmla="*/ 269777 w 349746"/>
                    <a:gd name="connsiteY1" fmla="*/ 84 h 656321"/>
                    <a:gd name="connsiteX2" fmla="*/ 46018 w 349746"/>
                    <a:gd name="connsiteY2" fmla="*/ 300574 h 656321"/>
                    <a:gd name="connsiteX3" fmla="*/ 14053 w 349746"/>
                    <a:gd name="connsiteY3" fmla="*/ 652194 h 656321"/>
                    <a:gd name="connsiteX4" fmla="*/ 209028 w 349746"/>
                    <a:gd name="connsiteY4" fmla="*/ 626593 h 656321"/>
                    <a:gd name="connsiteX5" fmla="*/ 324089 w 349746"/>
                    <a:gd name="connsiteY5" fmla="*/ 600991 h 656321"/>
                    <a:gd name="connsiteX6" fmla="*/ 349691 w 349746"/>
                    <a:gd name="connsiteY6" fmla="*/ 367614 h 656321"/>
                    <a:gd name="connsiteX7" fmla="*/ 338553 w 349746"/>
                    <a:gd name="connsiteY7" fmla="*/ 139300 h 656321"/>
                    <a:gd name="connsiteX8" fmla="*/ 324089 w 349746"/>
                    <a:gd name="connsiteY8" fmla="*/ 89471 h 65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746" h="656321">
                      <a:moveTo>
                        <a:pt x="324089" y="89616"/>
                      </a:moveTo>
                      <a:cubicBezTo>
                        <a:pt x="303984" y="54975"/>
                        <a:pt x="320907" y="3338"/>
                        <a:pt x="269777" y="84"/>
                      </a:cubicBezTo>
                      <a:cubicBezTo>
                        <a:pt x="208811" y="-3749"/>
                        <a:pt x="100331" y="124763"/>
                        <a:pt x="46018" y="300574"/>
                      </a:cubicBezTo>
                      <a:cubicBezTo>
                        <a:pt x="-8294" y="476384"/>
                        <a:pt x="-8294" y="636211"/>
                        <a:pt x="14053" y="652194"/>
                      </a:cubicBezTo>
                      <a:cubicBezTo>
                        <a:pt x="36400" y="668177"/>
                        <a:pt x="161080" y="633029"/>
                        <a:pt x="209028" y="626593"/>
                      </a:cubicBezTo>
                      <a:cubicBezTo>
                        <a:pt x="256976" y="620229"/>
                        <a:pt x="308107" y="620229"/>
                        <a:pt x="324089" y="600991"/>
                      </a:cubicBezTo>
                      <a:cubicBezTo>
                        <a:pt x="340072" y="581827"/>
                        <a:pt x="349474" y="420553"/>
                        <a:pt x="349691" y="367614"/>
                      </a:cubicBezTo>
                      <a:cubicBezTo>
                        <a:pt x="350125" y="277070"/>
                        <a:pt x="348172" y="193974"/>
                        <a:pt x="338553" y="139300"/>
                      </a:cubicBezTo>
                      <a:cubicBezTo>
                        <a:pt x="337035" y="129970"/>
                        <a:pt x="331249" y="101838"/>
                        <a:pt x="324089" y="89471"/>
                      </a:cubicBezTo>
                      <a:close/>
                    </a:path>
                  </a:pathLst>
                </a:custGeom>
                <a:solidFill>
                  <a:srgbClr val="F78D8F"/>
                </a:solidFill>
                <a:ln w="0" cap="flat">
                  <a:noFill/>
                  <a:prstDash val="solid"/>
                  <a:miter/>
                </a:ln>
              </p:spPr>
              <p:txBody>
                <a:bodyPr rtlCol="0" anchor="ctr"/>
                <a:lstStyle/>
                <a:p>
                  <a:endParaRPr lang="en-US" dirty="0"/>
                </a:p>
              </p:txBody>
            </p:sp>
          </p:grpSp>
          <p:sp>
            <p:nvSpPr>
              <p:cNvPr id="407" name="Freeform: Shape 406">
                <a:extLst>
                  <a:ext uri="{FF2B5EF4-FFF2-40B4-BE49-F238E27FC236}">
                    <a16:creationId xmlns:a16="http://schemas.microsoft.com/office/drawing/2014/main" id="{93DD9008-933D-7069-A8EE-5376E233D9BF}"/>
                  </a:ext>
                </a:extLst>
              </p:cNvPr>
              <p:cNvSpPr/>
              <p:nvPr/>
            </p:nvSpPr>
            <p:spPr>
              <a:xfrm>
                <a:off x="9830953" y="2380861"/>
                <a:ext cx="311555" cy="136251"/>
              </a:xfrm>
              <a:custGeom>
                <a:avLst/>
                <a:gdLst>
                  <a:gd name="connsiteX0" fmla="*/ 311121 w 311555"/>
                  <a:gd name="connsiteY0" fmla="*/ 134081 h 136251"/>
                  <a:gd name="connsiteX1" fmla="*/ 275250 w 311555"/>
                  <a:gd name="connsiteY1" fmla="*/ 136251 h 136251"/>
                  <a:gd name="connsiteX2" fmla="*/ 132129 w 311555"/>
                  <a:gd name="connsiteY2" fmla="*/ 108191 h 136251"/>
                  <a:gd name="connsiteX3" fmla="*/ 0 w 311555"/>
                  <a:gd name="connsiteY3" fmla="*/ 8317 h 136251"/>
                  <a:gd name="connsiteX4" fmla="*/ 1663 w 311555"/>
                  <a:gd name="connsiteY4" fmla="*/ 2242 h 136251"/>
                  <a:gd name="connsiteX5" fmla="*/ 2242 w 311555"/>
                  <a:gd name="connsiteY5" fmla="*/ 0 h 136251"/>
                  <a:gd name="connsiteX6" fmla="*/ 134226 w 311555"/>
                  <a:gd name="connsiteY6" fmla="*/ 102695 h 136251"/>
                  <a:gd name="connsiteX7" fmla="*/ 311555 w 311555"/>
                  <a:gd name="connsiteY7" fmla="*/ 128079 h 136251"/>
                  <a:gd name="connsiteX8" fmla="*/ 311121 w 311555"/>
                  <a:gd name="connsiteY8" fmla="*/ 134081 h 136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555" h="136251">
                    <a:moveTo>
                      <a:pt x="311121" y="134081"/>
                    </a:moveTo>
                    <a:cubicBezTo>
                      <a:pt x="299622" y="135528"/>
                      <a:pt x="287617" y="136251"/>
                      <a:pt x="275250" y="136251"/>
                    </a:cubicBezTo>
                    <a:cubicBezTo>
                      <a:pt x="229761" y="136251"/>
                      <a:pt x="179499" y="126632"/>
                      <a:pt x="132129" y="108191"/>
                    </a:cubicBezTo>
                    <a:cubicBezTo>
                      <a:pt x="68849" y="83602"/>
                      <a:pt x="21913" y="47876"/>
                      <a:pt x="0" y="8317"/>
                    </a:cubicBezTo>
                    <a:lnTo>
                      <a:pt x="1663" y="2242"/>
                    </a:lnTo>
                    <a:lnTo>
                      <a:pt x="2242" y="0"/>
                    </a:lnTo>
                    <a:cubicBezTo>
                      <a:pt x="21985" y="40499"/>
                      <a:pt x="69210" y="77455"/>
                      <a:pt x="134226" y="102695"/>
                    </a:cubicBezTo>
                    <a:cubicBezTo>
                      <a:pt x="194107" y="125982"/>
                      <a:pt x="258544" y="135022"/>
                      <a:pt x="311555" y="128079"/>
                    </a:cubicBezTo>
                    <a:lnTo>
                      <a:pt x="311121" y="134081"/>
                    </a:lnTo>
                    <a:close/>
                  </a:path>
                </a:pathLst>
              </a:custGeom>
              <a:solidFill>
                <a:srgbClr val="F26D6D"/>
              </a:solidFill>
              <a:ln w="0" cap="flat">
                <a:noFill/>
                <a:prstDash val="solid"/>
                <a:miter/>
              </a:ln>
            </p:spPr>
            <p:txBody>
              <a:bodyPr rtlCol="0" anchor="ctr"/>
              <a:lstStyle/>
              <a:p>
                <a:endParaRPr lang="en-US" dirty="0"/>
              </a:p>
            </p:txBody>
          </p:sp>
          <p:sp>
            <p:nvSpPr>
              <p:cNvPr id="408" name="Freeform: Shape 407">
                <a:extLst>
                  <a:ext uri="{FF2B5EF4-FFF2-40B4-BE49-F238E27FC236}">
                    <a16:creationId xmlns:a16="http://schemas.microsoft.com/office/drawing/2014/main" id="{EC014514-E756-EEC4-65DD-403BC08A6C83}"/>
                  </a:ext>
                </a:extLst>
              </p:cNvPr>
              <p:cNvSpPr/>
              <p:nvPr/>
            </p:nvSpPr>
            <p:spPr>
              <a:xfrm>
                <a:off x="9802242" y="2527599"/>
                <a:ext cx="154331" cy="157151"/>
              </a:xfrm>
              <a:custGeom>
                <a:avLst/>
                <a:gdLst>
                  <a:gd name="connsiteX0" fmla="*/ 154331 w 154331"/>
                  <a:gd name="connsiteY0" fmla="*/ 155199 h 157151"/>
                  <a:gd name="connsiteX1" fmla="*/ 1302 w 154331"/>
                  <a:gd name="connsiteY1" fmla="*/ 0 h 157151"/>
                  <a:gd name="connsiteX2" fmla="*/ 0 w 154331"/>
                  <a:gd name="connsiteY2" fmla="*/ 10487 h 157151"/>
                  <a:gd name="connsiteX3" fmla="*/ 144713 w 154331"/>
                  <a:gd name="connsiteY3" fmla="*/ 157152 h 157151"/>
                  <a:gd name="connsiteX4" fmla="*/ 154331 w 154331"/>
                  <a:gd name="connsiteY4" fmla="*/ 155127 h 157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31" h="157151">
                    <a:moveTo>
                      <a:pt x="154331" y="155199"/>
                    </a:moveTo>
                    <a:cubicBezTo>
                      <a:pt x="81288" y="122583"/>
                      <a:pt x="28928" y="56554"/>
                      <a:pt x="1302" y="0"/>
                    </a:cubicBezTo>
                    <a:lnTo>
                      <a:pt x="0" y="10487"/>
                    </a:lnTo>
                    <a:cubicBezTo>
                      <a:pt x="27988" y="64220"/>
                      <a:pt x="77310" y="124535"/>
                      <a:pt x="144713" y="157152"/>
                    </a:cubicBezTo>
                    <a:lnTo>
                      <a:pt x="154331" y="155127"/>
                    </a:lnTo>
                    <a:close/>
                  </a:path>
                </a:pathLst>
              </a:custGeom>
              <a:solidFill>
                <a:srgbClr val="F26D6D"/>
              </a:solidFill>
              <a:ln w="0" cap="flat">
                <a:noFill/>
                <a:prstDash val="solid"/>
                <a:miter/>
              </a:ln>
            </p:spPr>
            <p:txBody>
              <a:bodyPr rtlCol="0" anchor="ctr"/>
              <a:lstStyle/>
              <a:p>
                <a:endParaRPr lang="en-US" dirty="0"/>
              </a:p>
            </p:txBody>
          </p:sp>
          <p:sp>
            <p:nvSpPr>
              <p:cNvPr id="409" name="Freeform: Shape 408">
                <a:extLst>
                  <a:ext uri="{FF2B5EF4-FFF2-40B4-BE49-F238E27FC236}">
                    <a16:creationId xmlns:a16="http://schemas.microsoft.com/office/drawing/2014/main" id="{178F40EF-4284-7065-F29A-A58818EC8A17}"/>
                  </a:ext>
                </a:extLst>
              </p:cNvPr>
              <p:cNvSpPr/>
              <p:nvPr/>
            </p:nvSpPr>
            <p:spPr>
              <a:xfrm>
                <a:off x="10414649" y="2463668"/>
                <a:ext cx="155705" cy="232943"/>
              </a:xfrm>
              <a:custGeom>
                <a:avLst/>
                <a:gdLst>
                  <a:gd name="connsiteX0" fmla="*/ 155705 w 155705"/>
                  <a:gd name="connsiteY0" fmla="*/ 14247 h 232943"/>
                  <a:gd name="connsiteX1" fmla="*/ 155705 w 155705"/>
                  <a:gd name="connsiteY1" fmla="*/ 14247 h 232943"/>
                  <a:gd name="connsiteX2" fmla="*/ 8461 w 155705"/>
                  <a:gd name="connsiteY2" fmla="*/ 232943 h 232943"/>
                  <a:gd name="connsiteX3" fmla="*/ 0 w 155705"/>
                  <a:gd name="connsiteY3" fmla="*/ 231352 h 232943"/>
                  <a:gd name="connsiteX4" fmla="*/ 153608 w 155705"/>
                  <a:gd name="connsiteY4" fmla="*/ 0 h 232943"/>
                  <a:gd name="connsiteX5" fmla="*/ 153608 w 155705"/>
                  <a:gd name="connsiteY5" fmla="*/ 0 h 232943"/>
                  <a:gd name="connsiteX6" fmla="*/ 155705 w 155705"/>
                  <a:gd name="connsiteY6" fmla="*/ 14175 h 23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705" h="232943">
                    <a:moveTo>
                      <a:pt x="155705" y="14247"/>
                    </a:moveTo>
                    <a:lnTo>
                      <a:pt x="155705" y="14247"/>
                    </a:lnTo>
                    <a:cubicBezTo>
                      <a:pt x="128585" y="106672"/>
                      <a:pt x="70874" y="192227"/>
                      <a:pt x="8461" y="232943"/>
                    </a:cubicBezTo>
                    <a:lnTo>
                      <a:pt x="0" y="231352"/>
                    </a:lnTo>
                    <a:cubicBezTo>
                      <a:pt x="66101" y="191287"/>
                      <a:pt x="127790" y="98572"/>
                      <a:pt x="153608" y="0"/>
                    </a:cubicBezTo>
                    <a:lnTo>
                      <a:pt x="153608" y="0"/>
                    </a:lnTo>
                    <a:cubicBezTo>
                      <a:pt x="153608" y="0"/>
                      <a:pt x="155705" y="14175"/>
                      <a:pt x="155705" y="14175"/>
                    </a:cubicBezTo>
                    <a:close/>
                  </a:path>
                </a:pathLst>
              </a:custGeom>
              <a:solidFill>
                <a:srgbClr val="F26D6D"/>
              </a:solidFill>
              <a:ln w="0" cap="flat">
                <a:noFill/>
                <a:prstDash val="solid"/>
                <a:miter/>
              </a:ln>
            </p:spPr>
            <p:txBody>
              <a:bodyPr rtlCol="0" anchor="ctr"/>
              <a:lstStyle/>
              <a:p>
                <a:endParaRPr lang="en-US" dirty="0"/>
              </a:p>
            </p:txBody>
          </p:sp>
        </p:grpSp>
        <p:sp>
          <p:nvSpPr>
            <p:cNvPr id="410" name="Freeform: Shape 409">
              <a:extLst>
                <a:ext uri="{FF2B5EF4-FFF2-40B4-BE49-F238E27FC236}">
                  <a16:creationId xmlns:a16="http://schemas.microsoft.com/office/drawing/2014/main" id="{AA6B3B9D-B76A-7090-4EF2-6B9CC4B4D85A}"/>
                </a:ext>
              </a:extLst>
            </p:cNvPr>
            <p:cNvSpPr/>
            <p:nvPr/>
          </p:nvSpPr>
          <p:spPr>
            <a:xfrm>
              <a:off x="10308266" y="2706012"/>
              <a:ext cx="7232" cy="217"/>
            </a:xfrm>
            <a:custGeom>
              <a:avLst/>
              <a:gdLst>
                <a:gd name="connsiteX0" fmla="*/ 0 w 7232"/>
                <a:gd name="connsiteY0" fmla="*/ 217 h 217"/>
                <a:gd name="connsiteX1" fmla="*/ 0 w 7232"/>
                <a:gd name="connsiteY1" fmla="*/ 217 h 217"/>
                <a:gd name="connsiteX2" fmla="*/ 0 w 7232"/>
                <a:gd name="connsiteY2" fmla="*/ 0 h 217"/>
                <a:gd name="connsiteX3" fmla="*/ 0 w 7232"/>
                <a:gd name="connsiteY3" fmla="*/ 217 h 217"/>
              </a:gdLst>
              <a:ahLst/>
              <a:cxnLst>
                <a:cxn ang="0">
                  <a:pos x="connsiteX0" y="connsiteY0"/>
                </a:cxn>
                <a:cxn ang="0">
                  <a:pos x="connsiteX1" y="connsiteY1"/>
                </a:cxn>
                <a:cxn ang="0">
                  <a:pos x="connsiteX2" y="connsiteY2"/>
                </a:cxn>
                <a:cxn ang="0">
                  <a:pos x="connsiteX3" y="connsiteY3"/>
                </a:cxn>
              </a:cxnLst>
              <a:rect l="l" t="t" r="r" b="b"/>
              <a:pathLst>
                <a:path w="7232" h="217">
                  <a:moveTo>
                    <a:pt x="0" y="217"/>
                  </a:moveTo>
                  <a:lnTo>
                    <a:pt x="0" y="217"/>
                  </a:lnTo>
                  <a:cubicBezTo>
                    <a:pt x="0" y="217"/>
                    <a:pt x="0" y="72"/>
                    <a:pt x="0" y="0"/>
                  </a:cubicBezTo>
                  <a:cubicBezTo>
                    <a:pt x="0" y="72"/>
                    <a:pt x="0" y="145"/>
                    <a:pt x="0" y="217"/>
                  </a:cubicBezTo>
                  <a:close/>
                </a:path>
              </a:pathLst>
            </a:custGeom>
            <a:solidFill>
              <a:srgbClr val="F26D6D"/>
            </a:solidFill>
            <a:ln w="0" cap="flat">
              <a:noFill/>
              <a:prstDash val="solid"/>
              <a:miter/>
            </a:ln>
          </p:spPr>
          <p:txBody>
            <a:bodyPr rtlCol="0" anchor="ctr"/>
            <a:lstStyle/>
            <a:p>
              <a:endParaRPr lang="en-US" dirty="0"/>
            </a:p>
          </p:txBody>
        </p:sp>
        <p:sp>
          <p:nvSpPr>
            <p:cNvPr id="411" name="Freeform: Shape 410">
              <a:extLst>
                <a:ext uri="{FF2B5EF4-FFF2-40B4-BE49-F238E27FC236}">
                  <a16:creationId xmlns:a16="http://schemas.microsoft.com/office/drawing/2014/main" id="{628E682F-349A-DBD5-A5E1-2ADA3FF7E1A8}"/>
                </a:ext>
              </a:extLst>
            </p:cNvPr>
            <p:cNvSpPr/>
            <p:nvPr/>
          </p:nvSpPr>
          <p:spPr>
            <a:xfrm>
              <a:off x="10027611" y="1872970"/>
              <a:ext cx="461896" cy="1328579"/>
            </a:xfrm>
            <a:custGeom>
              <a:avLst/>
              <a:gdLst>
                <a:gd name="connsiteX0" fmla="*/ 320576 w 461896"/>
                <a:gd name="connsiteY0" fmla="*/ 1204840 h 1328579"/>
                <a:gd name="connsiteX1" fmla="*/ 160820 w 461896"/>
                <a:gd name="connsiteY1" fmla="*/ 1160146 h 1328579"/>
                <a:gd name="connsiteX2" fmla="*/ 139775 w 461896"/>
                <a:gd name="connsiteY2" fmla="*/ 1102145 h 1328579"/>
                <a:gd name="connsiteX3" fmla="*/ 51328 w 461896"/>
                <a:gd name="connsiteY3" fmla="*/ 1159350 h 1328579"/>
                <a:gd name="connsiteX4" fmla="*/ 115982 w 461896"/>
                <a:gd name="connsiteY4" fmla="*/ 1261539 h 1328579"/>
                <a:gd name="connsiteX5" fmla="*/ 200958 w 461896"/>
                <a:gd name="connsiteY5" fmla="*/ 1223354 h 1328579"/>
                <a:gd name="connsiteX6" fmla="*/ 252739 w 461896"/>
                <a:gd name="connsiteY6" fmla="*/ 1311801 h 1328579"/>
                <a:gd name="connsiteX7" fmla="*/ 216218 w 461896"/>
                <a:gd name="connsiteY7" fmla="*/ 1328579 h 1328579"/>
                <a:gd name="connsiteX8" fmla="*/ 200379 w 461896"/>
                <a:gd name="connsiteY8" fmla="*/ 1270868 h 1328579"/>
                <a:gd name="connsiteX9" fmla="*/ 126034 w 461896"/>
                <a:gd name="connsiteY9" fmla="*/ 1307679 h 1328579"/>
                <a:gd name="connsiteX10" fmla="*/ 53 w 461896"/>
                <a:gd name="connsiteY10" fmla="*/ 1181987 h 1328579"/>
                <a:gd name="connsiteX11" fmla="*/ 120249 w 461896"/>
                <a:gd name="connsiteY11" fmla="*/ 1056945 h 1328579"/>
                <a:gd name="connsiteX12" fmla="*/ 159880 w 461896"/>
                <a:gd name="connsiteY12" fmla="*/ 1073651 h 1328579"/>
                <a:gd name="connsiteX13" fmla="*/ 166244 w 461896"/>
                <a:gd name="connsiteY13" fmla="*/ 1074374 h 1328579"/>
                <a:gd name="connsiteX14" fmla="*/ 201754 w 461896"/>
                <a:gd name="connsiteY14" fmla="*/ 1079654 h 1328579"/>
                <a:gd name="connsiteX15" fmla="*/ 255415 w 461896"/>
                <a:gd name="connsiteY15" fmla="*/ 1085005 h 1328579"/>
                <a:gd name="connsiteX16" fmla="*/ 289984 w 461896"/>
                <a:gd name="connsiteY16" fmla="*/ 973922 h 1328579"/>
                <a:gd name="connsiteX17" fmla="*/ 229452 w 461896"/>
                <a:gd name="connsiteY17" fmla="*/ 934290 h 1328579"/>
                <a:gd name="connsiteX18" fmla="*/ 158289 w 461896"/>
                <a:gd name="connsiteY18" fmla="*/ 784298 h 1328579"/>
                <a:gd name="connsiteX19" fmla="*/ 130735 w 461896"/>
                <a:gd name="connsiteY19" fmla="*/ 307998 h 1328579"/>
                <a:gd name="connsiteX20" fmla="*/ 135074 w 461896"/>
                <a:gd name="connsiteY20" fmla="*/ 161405 h 1328579"/>
                <a:gd name="connsiteX21" fmla="*/ 134568 w 461896"/>
                <a:gd name="connsiteY21" fmla="*/ 101235 h 1328579"/>
                <a:gd name="connsiteX22" fmla="*/ 136159 w 461896"/>
                <a:gd name="connsiteY22" fmla="*/ 52708 h 1328579"/>
                <a:gd name="connsiteX23" fmla="*/ 143681 w 461896"/>
                <a:gd name="connsiteY23" fmla="*/ 11919 h 1328579"/>
                <a:gd name="connsiteX24" fmla="*/ 162050 w 461896"/>
                <a:gd name="connsiteY24" fmla="*/ 493 h 1328579"/>
                <a:gd name="connsiteX25" fmla="*/ 177671 w 461896"/>
                <a:gd name="connsiteY25" fmla="*/ 2373 h 1328579"/>
                <a:gd name="connsiteX26" fmla="*/ 182299 w 461896"/>
                <a:gd name="connsiteY26" fmla="*/ 39546 h 1328579"/>
                <a:gd name="connsiteX27" fmla="*/ 179190 w 461896"/>
                <a:gd name="connsiteY27" fmla="*/ 90025 h 1328579"/>
                <a:gd name="connsiteX28" fmla="*/ 177309 w 461896"/>
                <a:gd name="connsiteY28" fmla="*/ 176158 h 1328579"/>
                <a:gd name="connsiteX29" fmla="*/ 168486 w 461896"/>
                <a:gd name="connsiteY29" fmla="*/ 373809 h 1328579"/>
                <a:gd name="connsiteX30" fmla="*/ 181649 w 461896"/>
                <a:gd name="connsiteY30" fmla="*/ 582091 h 1328579"/>
                <a:gd name="connsiteX31" fmla="*/ 198282 w 461896"/>
                <a:gd name="connsiteY31" fmla="*/ 785528 h 1328579"/>
                <a:gd name="connsiteX32" fmla="*/ 306473 w 461896"/>
                <a:gd name="connsiteY32" fmla="*/ 918814 h 1328579"/>
                <a:gd name="connsiteX33" fmla="*/ 368596 w 461896"/>
                <a:gd name="connsiteY33" fmla="*/ 900155 h 1328579"/>
                <a:gd name="connsiteX34" fmla="*/ 461744 w 461896"/>
                <a:gd name="connsiteY34" fmla="*/ 983034 h 1328579"/>
                <a:gd name="connsiteX35" fmla="*/ 320792 w 461896"/>
                <a:gd name="connsiteY35" fmla="*/ 1204840 h 13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1896" h="1328579">
                  <a:moveTo>
                    <a:pt x="320576" y="1204840"/>
                  </a:moveTo>
                  <a:cubicBezTo>
                    <a:pt x="248906" y="1226897"/>
                    <a:pt x="191846" y="1198548"/>
                    <a:pt x="160820" y="1160146"/>
                  </a:cubicBezTo>
                  <a:cubicBezTo>
                    <a:pt x="141077" y="1135774"/>
                    <a:pt x="147586" y="1107425"/>
                    <a:pt x="139775" y="1102145"/>
                  </a:cubicBezTo>
                  <a:cubicBezTo>
                    <a:pt x="124660" y="1091803"/>
                    <a:pt x="68684" y="1097878"/>
                    <a:pt x="51328" y="1159350"/>
                  </a:cubicBezTo>
                  <a:cubicBezTo>
                    <a:pt x="33320" y="1223354"/>
                    <a:pt x="82064" y="1265661"/>
                    <a:pt x="115982" y="1261539"/>
                  </a:cubicBezTo>
                  <a:cubicBezTo>
                    <a:pt x="160820" y="1256187"/>
                    <a:pt x="161761" y="1223354"/>
                    <a:pt x="200958" y="1223354"/>
                  </a:cubicBezTo>
                  <a:cubicBezTo>
                    <a:pt x="252450" y="1223354"/>
                    <a:pt x="251799" y="1273038"/>
                    <a:pt x="252739" y="1311801"/>
                  </a:cubicBezTo>
                  <a:cubicBezTo>
                    <a:pt x="241168" y="1312018"/>
                    <a:pt x="226487" y="1319612"/>
                    <a:pt x="216218" y="1328579"/>
                  </a:cubicBezTo>
                  <a:cubicBezTo>
                    <a:pt x="214337" y="1305437"/>
                    <a:pt x="215277" y="1273399"/>
                    <a:pt x="200379" y="1270868"/>
                  </a:cubicBezTo>
                  <a:cubicBezTo>
                    <a:pt x="178033" y="1267107"/>
                    <a:pt x="175140" y="1299579"/>
                    <a:pt x="126034" y="1307679"/>
                  </a:cubicBezTo>
                  <a:cubicBezTo>
                    <a:pt x="35128" y="1322722"/>
                    <a:pt x="1499" y="1238758"/>
                    <a:pt x="53" y="1181987"/>
                  </a:cubicBezTo>
                  <a:cubicBezTo>
                    <a:pt x="-2189" y="1097517"/>
                    <a:pt x="67600" y="1052534"/>
                    <a:pt x="120249" y="1056945"/>
                  </a:cubicBezTo>
                  <a:cubicBezTo>
                    <a:pt x="145055" y="1059042"/>
                    <a:pt x="147297" y="1070035"/>
                    <a:pt x="159880" y="1073651"/>
                  </a:cubicBezTo>
                  <a:cubicBezTo>
                    <a:pt x="161978" y="1074230"/>
                    <a:pt x="164075" y="1074519"/>
                    <a:pt x="166244" y="1074374"/>
                  </a:cubicBezTo>
                  <a:cubicBezTo>
                    <a:pt x="171379" y="1074157"/>
                    <a:pt x="188808" y="1074664"/>
                    <a:pt x="201754" y="1079654"/>
                  </a:cubicBezTo>
                  <a:cubicBezTo>
                    <a:pt x="220918" y="1087030"/>
                    <a:pt x="233357" y="1090068"/>
                    <a:pt x="255415" y="1085005"/>
                  </a:cubicBezTo>
                  <a:cubicBezTo>
                    <a:pt x="285139" y="1078135"/>
                    <a:pt x="304593" y="992725"/>
                    <a:pt x="289984" y="973922"/>
                  </a:cubicBezTo>
                  <a:cubicBezTo>
                    <a:pt x="281089" y="962495"/>
                    <a:pt x="248183" y="950201"/>
                    <a:pt x="229452" y="934290"/>
                  </a:cubicBezTo>
                  <a:cubicBezTo>
                    <a:pt x="187579" y="898709"/>
                    <a:pt x="168052" y="839840"/>
                    <a:pt x="158289" y="784298"/>
                  </a:cubicBezTo>
                  <a:cubicBezTo>
                    <a:pt x="148526" y="728756"/>
                    <a:pt x="130590" y="466451"/>
                    <a:pt x="130735" y="307998"/>
                  </a:cubicBezTo>
                  <a:cubicBezTo>
                    <a:pt x="130735" y="260484"/>
                    <a:pt x="134641" y="209136"/>
                    <a:pt x="135074" y="161405"/>
                  </a:cubicBezTo>
                  <a:cubicBezTo>
                    <a:pt x="135147" y="152003"/>
                    <a:pt x="134930" y="128499"/>
                    <a:pt x="134568" y="101235"/>
                  </a:cubicBezTo>
                  <a:cubicBezTo>
                    <a:pt x="134351" y="85035"/>
                    <a:pt x="135002" y="68908"/>
                    <a:pt x="136159" y="52708"/>
                  </a:cubicBezTo>
                  <a:cubicBezTo>
                    <a:pt x="137099" y="38895"/>
                    <a:pt x="136159" y="23852"/>
                    <a:pt x="143681" y="11919"/>
                  </a:cubicBezTo>
                  <a:cubicBezTo>
                    <a:pt x="147658" y="5628"/>
                    <a:pt x="154746" y="1795"/>
                    <a:pt x="162050" y="493"/>
                  </a:cubicBezTo>
                  <a:cubicBezTo>
                    <a:pt x="167329" y="-447"/>
                    <a:pt x="172898" y="-158"/>
                    <a:pt x="177671" y="2373"/>
                  </a:cubicBezTo>
                  <a:cubicBezTo>
                    <a:pt x="191050" y="9388"/>
                    <a:pt x="183601" y="27758"/>
                    <a:pt x="182299" y="39546"/>
                  </a:cubicBezTo>
                  <a:cubicBezTo>
                    <a:pt x="180491" y="56324"/>
                    <a:pt x="179190" y="73175"/>
                    <a:pt x="179190" y="90025"/>
                  </a:cubicBezTo>
                  <a:cubicBezTo>
                    <a:pt x="176514" y="128138"/>
                    <a:pt x="177165" y="161477"/>
                    <a:pt x="177309" y="176158"/>
                  </a:cubicBezTo>
                  <a:cubicBezTo>
                    <a:pt x="178105" y="241608"/>
                    <a:pt x="167763" y="308287"/>
                    <a:pt x="168486" y="373809"/>
                  </a:cubicBezTo>
                  <a:cubicBezTo>
                    <a:pt x="169282" y="443598"/>
                    <a:pt x="180853" y="512302"/>
                    <a:pt x="181649" y="582091"/>
                  </a:cubicBezTo>
                  <a:cubicBezTo>
                    <a:pt x="182444" y="649277"/>
                    <a:pt x="182444" y="681676"/>
                    <a:pt x="198282" y="785528"/>
                  </a:cubicBezTo>
                  <a:cubicBezTo>
                    <a:pt x="214120" y="889379"/>
                    <a:pt x="289550" y="917150"/>
                    <a:pt x="306473" y="918814"/>
                  </a:cubicBezTo>
                  <a:cubicBezTo>
                    <a:pt x="318912" y="919971"/>
                    <a:pt x="334389" y="899143"/>
                    <a:pt x="368596" y="900155"/>
                  </a:cubicBezTo>
                  <a:cubicBezTo>
                    <a:pt x="407649" y="901312"/>
                    <a:pt x="459503" y="933639"/>
                    <a:pt x="461744" y="983034"/>
                  </a:cubicBezTo>
                  <a:cubicBezTo>
                    <a:pt x="465867" y="1073290"/>
                    <a:pt x="385591" y="1184879"/>
                    <a:pt x="320792" y="1204840"/>
                  </a:cubicBezTo>
                  <a:close/>
                </a:path>
              </a:pathLst>
            </a:custGeom>
            <a:solidFill>
              <a:srgbClr val="F26D6D"/>
            </a:solidFill>
            <a:ln w="0" cap="flat">
              <a:noFill/>
              <a:prstDash val="solid"/>
              <a:miter/>
            </a:ln>
          </p:spPr>
          <p:txBody>
            <a:bodyPr rtlCol="0" anchor="ctr"/>
            <a:lstStyle/>
            <a:p>
              <a:endParaRPr lang="en-US" dirty="0"/>
            </a:p>
          </p:txBody>
        </p:sp>
        <p:sp>
          <p:nvSpPr>
            <p:cNvPr id="412" name="Freeform: Shape 411">
              <a:extLst>
                <a:ext uri="{FF2B5EF4-FFF2-40B4-BE49-F238E27FC236}">
                  <a16:creationId xmlns:a16="http://schemas.microsoft.com/office/drawing/2014/main" id="{498AF725-7E93-9C94-E9CD-253BB8E7ED5C}"/>
                </a:ext>
              </a:extLst>
            </p:cNvPr>
            <p:cNvSpPr/>
            <p:nvPr/>
          </p:nvSpPr>
          <p:spPr>
            <a:xfrm>
              <a:off x="9892957" y="2682959"/>
              <a:ext cx="305775" cy="330846"/>
            </a:xfrm>
            <a:custGeom>
              <a:avLst/>
              <a:gdLst>
                <a:gd name="connsiteX0" fmla="*/ 294028 w 305775"/>
                <a:gd name="connsiteY0" fmla="*/ 15315 h 330846"/>
                <a:gd name="connsiteX1" fmla="*/ 291425 w 305775"/>
                <a:gd name="connsiteY1" fmla="*/ 44821 h 330846"/>
                <a:gd name="connsiteX2" fmla="*/ 298006 w 305775"/>
                <a:gd name="connsiteY2" fmla="*/ 109765 h 330846"/>
                <a:gd name="connsiteX3" fmla="*/ 305238 w 305775"/>
                <a:gd name="connsiteY3" fmla="*/ 166175 h 330846"/>
                <a:gd name="connsiteX4" fmla="*/ 249117 w 305775"/>
                <a:gd name="connsiteY4" fmla="*/ 238567 h 330846"/>
                <a:gd name="connsiteX5" fmla="*/ 103826 w 305775"/>
                <a:gd name="connsiteY5" fmla="*/ 248113 h 330846"/>
                <a:gd name="connsiteX6" fmla="*/ 4097 w 305775"/>
                <a:gd name="connsiteY6" fmla="*/ 326291 h 330846"/>
                <a:gd name="connsiteX7" fmla="*/ 13281 w 305775"/>
                <a:gd name="connsiteY7" fmla="*/ 275740 h 330846"/>
                <a:gd name="connsiteX8" fmla="*/ 42137 w 305775"/>
                <a:gd name="connsiteY8" fmla="*/ 41495 h 330846"/>
                <a:gd name="connsiteX9" fmla="*/ 294100 w 305775"/>
                <a:gd name="connsiteY9" fmla="*/ 15242 h 330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5775" h="330846">
                  <a:moveTo>
                    <a:pt x="294028" y="15315"/>
                  </a:moveTo>
                  <a:cubicBezTo>
                    <a:pt x="299958" y="17918"/>
                    <a:pt x="294028" y="29779"/>
                    <a:pt x="291425" y="44821"/>
                  </a:cubicBezTo>
                  <a:cubicBezTo>
                    <a:pt x="288676" y="60443"/>
                    <a:pt x="295330" y="88141"/>
                    <a:pt x="298006" y="109765"/>
                  </a:cubicBezTo>
                  <a:cubicBezTo>
                    <a:pt x="299958" y="126037"/>
                    <a:pt x="301260" y="150481"/>
                    <a:pt x="305238" y="166175"/>
                  </a:cubicBezTo>
                  <a:cubicBezTo>
                    <a:pt x="309143" y="181940"/>
                    <a:pt x="291931" y="226634"/>
                    <a:pt x="249117" y="238567"/>
                  </a:cubicBezTo>
                  <a:cubicBezTo>
                    <a:pt x="217875" y="247245"/>
                    <a:pt x="197264" y="224754"/>
                    <a:pt x="103826" y="248113"/>
                  </a:cubicBezTo>
                  <a:cubicBezTo>
                    <a:pt x="59349" y="259251"/>
                    <a:pt x="30060" y="352254"/>
                    <a:pt x="4097" y="326291"/>
                  </a:cubicBezTo>
                  <a:cubicBezTo>
                    <a:pt x="-8342" y="313852"/>
                    <a:pt x="11329" y="295483"/>
                    <a:pt x="13281" y="275740"/>
                  </a:cubicBezTo>
                  <a:cubicBezTo>
                    <a:pt x="15234" y="256068"/>
                    <a:pt x="-19552" y="105136"/>
                    <a:pt x="42137" y="41495"/>
                  </a:cubicBezTo>
                  <a:cubicBezTo>
                    <a:pt x="103826" y="-22147"/>
                    <a:pt x="267197" y="3237"/>
                    <a:pt x="294100" y="15242"/>
                  </a:cubicBezTo>
                  <a:close/>
                </a:path>
              </a:pathLst>
            </a:custGeom>
            <a:solidFill>
              <a:srgbClr val="AD3A34"/>
            </a:solidFill>
            <a:ln w="0" cap="flat">
              <a:noFill/>
              <a:prstDash val="solid"/>
              <a:miter/>
            </a:ln>
          </p:spPr>
          <p:txBody>
            <a:bodyPr rtlCol="0" anchor="ctr"/>
            <a:lstStyle/>
            <a:p>
              <a:endParaRPr lang="en-US" dirty="0"/>
            </a:p>
          </p:txBody>
        </p:sp>
        <p:sp>
          <p:nvSpPr>
            <p:cNvPr id="413" name="Freeform: Shape 412">
              <a:extLst>
                <a:ext uri="{FF2B5EF4-FFF2-40B4-BE49-F238E27FC236}">
                  <a16:creationId xmlns:a16="http://schemas.microsoft.com/office/drawing/2014/main" id="{D9F4B5B0-578A-1E45-C067-73B8882FD199}"/>
                </a:ext>
              </a:extLst>
            </p:cNvPr>
            <p:cNvSpPr/>
            <p:nvPr/>
          </p:nvSpPr>
          <p:spPr>
            <a:xfrm>
              <a:off x="10088793" y="2972925"/>
              <a:ext cx="258849" cy="140716"/>
            </a:xfrm>
            <a:custGeom>
              <a:avLst/>
              <a:gdLst>
                <a:gd name="connsiteX0" fmla="*/ 251438 w 258849"/>
                <a:gd name="connsiteY0" fmla="*/ 5445 h 140716"/>
                <a:gd name="connsiteX1" fmla="*/ 233937 w 258849"/>
                <a:gd name="connsiteY1" fmla="*/ 3203 h 140716"/>
                <a:gd name="connsiteX2" fmla="*/ 216001 w 258849"/>
                <a:gd name="connsiteY2" fmla="*/ 8338 h 140716"/>
                <a:gd name="connsiteX3" fmla="*/ 197560 w 258849"/>
                <a:gd name="connsiteY3" fmla="*/ 15859 h 140716"/>
                <a:gd name="connsiteX4" fmla="*/ 180203 w 258849"/>
                <a:gd name="connsiteY4" fmla="*/ 23814 h 140716"/>
                <a:gd name="connsiteX5" fmla="*/ 164871 w 258849"/>
                <a:gd name="connsiteY5" fmla="*/ 26924 h 140716"/>
                <a:gd name="connsiteX6" fmla="*/ 141295 w 258849"/>
                <a:gd name="connsiteY6" fmla="*/ 25477 h 140716"/>
                <a:gd name="connsiteX7" fmla="*/ 127192 w 258849"/>
                <a:gd name="connsiteY7" fmla="*/ 29744 h 140716"/>
                <a:gd name="connsiteX8" fmla="*/ 108027 w 258849"/>
                <a:gd name="connsiteY8" fmla="*/ 36615 h 140716"/>
                <a:gd name="connsiteX9" fmla="*/ 94793 w 258849"/>
                <a:gd name="connsiteY9" fmla="*/ 43124 h 140716"/>
                <a:gd name="connsiteX10" fmla="*/ 82209 w 258849"/>
                <a:gd name="connsiteY10" fmla="*/ 39652 h 140716"/>
                <a:gd name="connsiteX11" fmla="*/ 59428 w 258849"/>
                <a:gd name="connsiteY11" fmla="*/ 36904 h 140716"/>
                <a:gd name="connsiteX12" fmla="*/ 38745 w 258849"/>
                <a:gd name="connsiteY12" fmla="*/ 38929 h 140716"/>
                <a:gd name="connsiteX13" fmla="*/ 21822 w 258849"/>
                <a:gd name="connsiteY13" fmla="*/ 48403 h 140716"/>
                <a:gd name="connsiteX14" fmla="*/ 7792 w 258849"/>
                <a:gd name="connsiteY14" fmla="*/ 66917 h 140716"/>
                <a:gd name="connsiteX15" fmla="*/ 4610 w 258849"/>
                <a:gd name="connsiteY15" fmla="*/ 86950 h 140716"/>
                <a:gd name="connsiteX16" fmla="*/ 7285 w 258849"/>
                <a:gd name="connsiteY16" fmla="*/ 102498 h 140716"/>
                <a:gd name="connsiteX17" fmla="*/ 13288 w 258849"/>
                <a:gd name="connsiteY17" fmla="*/ 118553 h 140716"/>
                <a:gd name="connsiteX18" fmla="*/ 31730 w 258849"/>
                <a:gd name="connsiteY18" fmla="*/ 132800 h 140716"/>
                <a:gd name="connsiteX19" fmla="*/ 58271 w 258849"/>
                <a:gd name="connsiteY19" fmla="*/ 133596 h 140716"/>
                <a:gd name="connsiteX20" fmla="*/ 71867 w 258849"/>
                <a:gd name="connsiteY20" fmla="*/ 120434 h 140716"/>
                <a:gd name="connsiteX21" fmla="*/ 79895 w 258849"/>
                <a:gd name="connsiteY21" fmla="*/ 114214 h 140716"/>
                <a:gd name="connsiteX22" fmla="*/ 97179 w 258849"/>
                <a:gd name="connsiteY22" fmla="*/ 112985 h 140716"/>
                <a:gd name="connsiteX23" fmla="*/ 120394 w 258849"/>
                <a:gd name="connsiteY23" fmla="*/ 111538 h 140716"/>
                <a:gd name="connsiteX24" fmla="*/ 135003 w 258849"/>
                <a:gd name="connsiteY24" fmla="*/ 106982 h 140716"/>
                <a:gd name="connsiteX25" fmla="*/ 148671 w 258849"/>
                <a:gd name="connsiteY25" fmla="*/ 101486 h 140716"/>
                <a:gd name="connsiteX26" fmla="*/ 168415 w 258849"/>
                <a:gd name="connsiteY26" fmla="*/ 96785 h 140716"/>
                <a:gd name="connsiteX27" fmla="*/ 187724 w 258849"/>
                <a:gd name="connsiteY27" fmla="*/ 91289 h 140716"/>
                <a:gd name="connsiteX28" fmla="*/ 206817 w 258849"/>
                <a:gd name="connsiteY28" fmla="*/ 80947 h 140716"/>
                <a:gd name="connsiteX29" fmla="*/ 221208 w 258849"/>
                <a:gd name="connsiteY29" fmla="*/ 68219 h 140716"/>
                <a:gd name="connsiteX30" fmla="*/ 231116 w 258849"/>
                <a:gd name="connsiteY30" fmla="*/ 54261 h 140716"/>
                <a:gd name="connsiteX31" fmla="*/ 239578 w 258849"/>
                <a:gd name="connsiteY31" fmla="*/ 41099 h 140716"/>
                <a:gd name="connsiteX32" fmla="*/ 252451 w 258849"/>
                <a:gd name="connsiteY32" fmla="*/ 24320 h 140716"/>
                <a:gd name="connsiteX33" fmla="*/ 251583 w 258849"/>
                <a:gd name="connsiteY33" fmla="*/ 5589 h 14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8849" h="140716">
                  <a:moveTo>
                    <a:pt x="251438" y="5445"/>
                  </a:moveTo>
                  <a:cubicBezTo>
                    <a:pt x="249630" y="-1426"/>
                    <a:pt x="239072" y="-1353"/>
                    <a:pt x="233937" y="3203"/>
                  </a:cubicBezTo>
                  <a:cubicBezTo>
                    <a:pt x="227573" y="-2221"/>
                    <a:pt x="218243" y="2263"/>
                    <a:pt x="216001" y="8338"/>
                  </a:cubicBezTo>
                  <a:cubicBezTo>
                    <a:pt x="210794" y="5300"/>
                    <a:pt x="199874" y="8699"/>
                    <a:pt x="197560" y="15859"/>
                  </a:cubicBezTo>
                  <a:cubicBezTo>
                    <a:pt x="191702" y="12026"/>
                    <a:pt x="181288" y="17522"/>
                    <a:pt x="180203" y="23814"/>
                  </a:cubicBezTo>
                  <a:cubicBezTo>
                    <a:pt x="175502" y="20849"/>
                    <a:pt x="167981" y="22368"/>
                    <a:pt x="164871" y="26924"/>
                  </a:cubicBezTo>
                  <a:cubicBezTo>
                    <a:pt x="159447" y="18896"/>
                    <a:pt x="146285" y="19981"/>
                    <a:pt x="141295" y="25477"/>
                  </a:cubicBezTo>
                  <a:cubicBezTo>
                    <a:pt x="137389" y="22368"/>
                    <a:pt x="128494" y="24465"/>
                    <a:pt x="127192" y="29744"/>
                  </a:cubicBezTo>
                  <a:cubicBezTo>
                    <a:pt x="120828" y="25260"/>
                    <a:pt x="109112" y="30395"/>
                    <a:pt x="108027" y="36615"/>
                  </a:cubicBezTo>
                  <a:cubicBezTo>
                    <a:pt x="102386" y="34807"/>
                    <a:pt x="96673" y="37121"/>
                    <a:pt x="94793" y="43124"/>
                  </a:cubicBezTo>
                  <a:cubicBezTo>
                    <a:pt x="93853" y="38929"/>
                    <a:pt x="86476" y="36325"/>
                    <a:pt x="82209" y="39652"/>
                  </a:cubicBezTo>
                  <a:cubicBezTo>
                    <a:pt x="77219" y="32493"/>
                    <a:pt x="64129" y="32059"/>
                    <a:pt x="59428" y="36904"/>
                  </a:cubicBezTo>
                  <a:cubicBezTo>
                    <a:pt x="55017" y="27285"/>
                    <a:pt x="39106" y="32420"/>
                    <a:pt x="38745" y="38929"/>
                  </a:cubicBezTo>
                  <a:cubicBezTo>
                    <a:pt x="30428" y="35458"/>
                    <a:pt x="21099" y="40954"/>
                    <a:pt x="21822" y="48403"/>
                  </a:cubicBezTo>
                  <a:cubicBezTo>
                    <a:pt x="11697" y="49271"/>
                    <a:pt x="5477" y="60697"/>
                    <a:pt x="7792" y="66917"/>
                  </a:cubicBezTo>
                  <a:cubicBezTo>
                    <a:pt x="-2767" y="70533"/>
                    <a:pt x="-1321" y="83767"/>
                    <a:pt x="4610" y="86950"/>
                  </a:cubicBezTo>
                  <a:cubicBezTo>
                    <a:pt x="-597" y="91144"/>
                    <a:pt x="-91" y="97798"/>
                    <a:pt x="7285" y="102498"/>
                  </a:cubicBezTo>
                  <a:cubicBezTo>
                    <a:pt x="3308" y="107488"/>
                    <a:pt x="5333" y="116745"/>
                    <a:pt x="13288" y="118553"/>
                  </a:cubicBezTo>
                  <a:cubicBezTo>
                    <a:pt x="12348" y="128968"/>
                    <a:pt x="20592" y="138297"/>
                    <a:pt x="31730" y="132800"/>
                  </a:cubicBezTo>
                  <a:cubicBezTo>
                    <a:pt x="37298" y="145963"/>
                    <a:pt x="54872" y="140177"/>
                    <a:pt x="58271" y="133596"/>
                  </a:cubicBezTo>
                  <a:cubicBezTo>
                    <a:pt x="67239" y="135838"/>
                    <a:pt x="73820" y="126653"/>
                    <a:pt x="71867" y="120434"/>
                  </a:cubicBezTo>
                  <a:cubicBezTo>
                    <a:pt x="76713" y="120144"/>
                    <a:pt x="79606" y="117613"/>
                    <a:pt x="79895" y="114214"/>
                  </a:cubicBezTo>
                  <a:cubicBezTo>
                    <a:pt x="84596" y="117396"/>
                    <a:pt x="92262" y="118481"/>
                    <a:pt x="97179" y="112985"/>
                  </a:cubicBezTo>
                  <a:cubicBezTo>
                    <a:pt x="102820" y="121157"/>
                    <a:pt x="117067" y="119277"/>
                    <a:pt x="120394" y="111538"/>
                  </a:cubicBezTo>
                  <a:cubicBezTo>
                    <a:pt x="126397" y="114359"/>
                    <a:pt x="132544" y="112840"/>
                    <a:pt x="135003" y="106982"/>
                  </a:cubicBezTo>
                  <a:cubicBezTo>
                    <a:pt x="142958" y="110237"/>
                    <a:pt x="146936" y="107488"/>
                    <a:pt x="148671" y="101486"/>
                  </a:cubicBezTo>
                  <a:cubicBezTo>
                    <a:pt x="155252" y="106621"/>
                    <a:pt x="166173" y="102498"/>
                    <a:pt x="168415" y="96785"/>
                  </a:cubicBezTo>
                  <a:cubicBezTo>
                    <a:pt x="177961" y="100546"/>
                    <a:pt x="186639" y="97436"/>
                    <a:pt x="187724" y="91289"/>
                  </a:cubicBezTo>
                  <a:cubicBezTo>
                    <a:pt x="195896" y="92518"/>
                    <a:pt x="205370" y="87600"/>
                    <a:pt x="206817" y="80947"/>
                  </a:cubicBezTo>
                  <a:cubicBezTo>
                    <a:pt x="214121" y="81381"/>
                    <a:pt x="223016" y="74438"/>
                    <a:pt x="221208" y="68219"/>
                  </a:cubicBezTo>
                  <a:cubicBezTo>
                    <a:pt x="228223" y="67206"/>
                    <a:pt x="232129" y="62795"/>
                    <a:pt x="231116" y="54261"/>
                  </a:cubicBezTo>
                  <a:cubicBezTo>
                    <a:pt x="236540" y="54044"/>
                    <a:pt x="241747" y="51947"/>
                    <a:pt x="239578" y="41099"/>
                  </a:cubicBezTo>
                  <a:cubicBezTo>
                    <a:pt x="248835" y="39146"/>
                    <a:pt x="252885" y="35313"/>
                    <a:pt x="252451" y="24320"/>
                  </a:cubicBezTo>
                  <a:cubicBezTo>
                    <a:pt x="263299" y="16437"/>
                    <a:pt x="258526" y="5734"/>
                    <a:pt x="251583" y="5589"/>
                  </a:cubicBezTo>
                  <a:close/>
                </a:path>
              </a:pathLst>
            </a:custGeom>
            <a:solidFill>
              <a:srgbClr val="F7A63B"/>
            </a:solidFill>
            <a:ln w="0" cap="flat">
              <a:noFill/>
              <a:prstDash val="solid"/>
              <a:miter/>
            </a:ln>
          </p:spPr>
          <p:txBody>
            <a:bodyPr rtlCol="0" anchor="ctr"/>
            <a:lstStyle/>
            <a:p>
              <a:endParaRPr lang="en-US" dirty="0"/>
            </a:p>
          </p:txBody>
        </p:sp>
        <p:sp>
          <p:nvSpPr>
            <p:cNvPr id="414" name="Freeform: Shape 413">
              <a:extLst>
                <a:ext uri="{FF2B5EF4-FFF2-40B4-BE49-F238E27FC236}">
                  <a16:creationId xmlns:a16="http://schemas.microsoft.com/office/drawing/2014/main" id="{BA74CD0D-6B5D-C7DF-78C7-5F1EDE70BF06}"/>
                </a:ext>
              </a:extLst>
            </p:cNvPr>
            <p:cNvSpPr/>
            <p:nvPr/>
          </p:nvSpPr>
          <p:spPr>
            <a:xfrm>
              <a:off x="9974012" y="2833771"/>
              <a:ext cx="164650" cy="239510"/>
            </a:xfrm>
            <a:custGeom>
              <a:avLst/>
              <a:gdLst>
                <a:gd name="connsiteX0" fmla="*/ 164013 w 164650"/>
                <a:gd name="connsiteY0" fmla="*/ 46316 h 239510"/>
                <a:gd name="connsiteX1" fmla="*/ 148681 w 164650"/>
                <a:gd name="connsiteY1" fmla="*/ 95277 h 239510"/>
                <a:gd name="connsiteX2" fmla="*/ 138701 w 164650"/>
                <a:gd name="connsiteY2" fmla="*/ 132160 h 239510"/>
                <a:gd name="connsiteX3" fmla="*/ 131831 w 164650"/>
                <a:gd name="connsiteY3" fmla="*/ 190522 h 239510"/>
                <a:gd name="connsiteX4" fmla="*/ 100010 w 164650"/>
                <a:gd name="connsiteY4" fmla="*/ 238905 h 239510"/>
                <a:gd name="connsiteX5" fmla="*/ 99214 w 164650"/>
                <a:gd name="connsiteY5" fmla="*/ 228997 h 239510"/>
                <a:gd name="connsiteX6" fmla="*/ 122935 w 164650"/>
                <a:gd name="connsiteY6" fmla="*/ 192981 h 239510"/>
                <a:gd name="connsiteX7" fmla="*/ 131035 w 164650"/>
                <a:gd name="connsiteY7" fmla="*/ 132377 h 239510"/>
                <a:gd name="connsiteX8" fmla="*/ 143185 w 164650"/>
                <a:gd name="connsiteY8" fmla="*/ 90504 h 239510"/>
                <a:gd name="connsiteX9" fmla="*/ 156926 w 164650"/>
                <a:gd name="connsiteY9" fmla="*/ 46099 h 239510"/>
                <a:gd name="connsiteX10" fmla="*/ 120042 w 164650"/>
                <a:gd name="connsiteY10" fmla="*/ 7914 h 239510"/>
                <a:gd name="connsiteX11" fmla="*/ 109194 w 164650"/>
                <a:gd name="connsiteY11" fmla="*/ 19485 h 239510"/>
                <a:gd name="connsiteX12" fmla="*/ 91693 w 164650"/>
                <a:gd name="connsiteY12" fmla="*/ 16086 h 239510"/>
                <a:gd name="connsiteX13" fmla="*/ 94803 w 164650"/>
                <a:gd name="connsiteY13" fmla="*/ 25633 h 239510"/>
                <a:gd name="connsiteX14" fmla="*/ 83738 w 164650"/>
                <a:gd name="connsiteY14" fmla="*/ 44797 h 239510"/>
                <a:gd name="connsiteX15" fmla="*/ 48735 w 164650"/>
                <a:gd name="connsiteY15" fmla="*/ 130858 h 239510"/>
                <a:gd name="connsiteX16" fmla="*/ 425 w 164650"/>
                <a:gd name="connsiteY16" fmla="*/ 89636 h 239510"/>
                <a:gd name="connsiteX17" fmla="*/ 52423 w 164650"/>
                <a:gd name="connsiteY17" fmla="*/ 43206 h 239510"/>
                <a:gd name="connsiteX18" fmla="*/ 79543 w 164650"/>
                <a:gd name="connsiteY18" fmla="*/ 20570 h 239510"/>
                <a:gd name="connsiteX19" fmla="*/ 84967 w 164650"/>
                <a:gd name="connsiteY19" fmla="*/ 8348 h 239510"/>
                <a:gd name="connsiteX20" fmla="*/ 107242 w 164650"/>
                <a:gd name="connsiteY20" fmla="*/ 12760 h 239510"/>
                <a:gd name="connsiteX21" fmla="*/ 118451 w 164650"/>
                <a:gd name="connsiteY21" fmla="*/ 1188 h 239510"/>
                <a:gd name="connsiteX22" fmla="*/ 164013 w 164650"/>
                <a:gd name="connsiteY22" fmla="*/ 46172 h 23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4650" h="239510">
                  <a:moveTo>
                    <a:pt x="164013" y="46316"/>
                  </a:moveTo>
                  <a:cubicBezTo>
                    <a:pt x="162639" y="54705"/>
                    <a:pt x="155262" y="75172"/>
                    <a:pt x="148681" y="95277"/>
                  </a:cubicBezTo>
                  <a:cubicBezTo>
                    <a:pt x="146584" y="101786"/>
                    <a:pt x="139496" y="127098"/>
                    <a:pt x="138701" y="132160"/>
                  </a:cubicBezTo>
                  <a:cubicBezTo>
                    <a:pt x="136242" y="147854"/>
                    <a:pt x="135302" y="171936"/>
                    <a:pt x="131831" y="190522"/>
                  </a:cubicBezTo>
                  <a:cubicBezTo>
                    <a:pt x="127130" y="215690"/>
                    <a:pt x="115703" y="233914"/>
                    <a:pt x="100010" y="238905"/>
                  </a:cubicBezTo>
                  <a:cubicBezTo>
                    <a:pt x="88294" y="242593"/>
                    <a:pt x="87498" y="228201"/>
                    <a:pt x="99214" y="228997"/>
                  </a:cubicBezTo>
                  <a:cubicBezTo>
                    <a:pt x="112015" y="225308"/>
                    <a:pt x="120115" y="205276"/>
                    <a:pt x="122935" y="192981"/>
                  </a:cubicBezTo>
                  <a:cubicBezTo>
                    <a:pt x="126913" y="176058"/>
                    <a:pt x="129155" y="146986"/>
                    <a:pt x="131035" y="132377"/>
                  </a:cubicBezTo>
                  <a:cubicBezTo>
                    <a:pt x="131831" y="126158"/>
                    <a:pt x="140220" y="98387"/>
                    <a:pt x="143185" y="90504"/>
                  </a:cubicBezTo>
                  <a:cubicBezTo>
                    <a:pt x="148464" y="76474"/>
                    <a:pt x="154105" y="61937"/>
                    <a:pt x="156926" y="46099"/>
                  </a:cubicBezTo>
                  <a:cubicBezTo>
                    <a:pt x="163073" y="11819"/>
                    <a:pt x="132915" y="3069"/>
                    <a:pt x="120042" y="7914"/>
                  </a:cubicBezTo>
                  <a:cubicBezTo>
                    <a:pt x="114474" y="10011"/>
                    <a:pt x="114474" y="18111"/>
                    <a:pt x="109194" y="19485"/>
                  </a:cubicBezTo>
                  <a:cubicBezTo>
                    <a:pt x="103047" y="21076"/>
                    <a:pt x="92344" y="12326"/>
                    <a:pt x="91693" y="16086"/>
                  </a:cubicBezTo>
                  <a:cubicBezTo>
                    <a:pt x="91114" y="19847"/>
                    <a:pt x="94007" y="21655"/>
                    <a:pt x="94803" y="25633"/>
                  </a:cubicBezTo>
                  <a:cubicBezTo>
                    <a:pt x="95598" y="29610"/>
                    <a:pt x="95381" y="40892"/>
                    <a:pt x="83738" y="44797"/>
                  </a:cubicBezTo>
                  <a:cubicBezTo>
                    <a:pt x="94875" y="72351"/>
                    <a:pt x="79760" y="119938"/>
                    <a:pt x="48735" y="130858"/>
                  </a:cubicBezTo>
                  <a:cubicBezTo>
                    <a:pt x="17420" y="141923"/>
                    <a:pt x="-3264" y="117190"/>
                    <a:pt x="425" y="89636"/>
                  </a:cubicBezTo>
                  <a:cubicBezTo>
                    <a:pt x="4547" y="58828"/>
                    <a:pt x="45480" y="49209"/>
                    <a:pt x="52423" y="43206"/>
                  </a:cubicBezTo>
                  <a:cubicBezTo>
                    <a:pt x="57702" y="38650"/>
                    <a:pt x="61101" y="16665"/>
                    <a:pt x="79543" y="20570"/>
                  </a:cubicBezTo>
                  <a:cubicBezTo>
                    <a:pt x="78965" y="16376"/>
                    <a:pt x="79398" y="11386"/>
                    <a:pt x="84967" y="8348"/>
                  </a:cubicBezTo>
                  <a:cubicBezTo>
                    <a:pt x="93935" y="3430"/>
                    <a:pt x="101890" y="13844"/>
                    <a:pt x="107242" y="12760"/>
                  </a:cubicBezTo>
                  <a:cubicBezTo>
                    <a:pt x="111581" y="11892"/>
                    <a:pt x="111075" y="2707"/>
                    <a:pt x="118451" y="1188"/>
                  </a:cubicBezTo>
                  <a:cubicBezTo>
                    <a:pt x="154033" y="-6188"/>
                    <a:pt x="167918" y="22234"/>
                    <a:pt x="164013" y="46172"/>
                  </a:cubicBezTo>
                  <a:close/>
                </a:path>
              </a:pathLst>
            </a:custGeom>
            <a:gradFill>
              <a:gsLst>
                <a:gs pos="3000">
                  <a:srgbClr val="F26D6D"/>
                </a:gs>
                <a:gs pos="4000">
                  <a:srgbClr val="EA706D"/>
                </a:gs>
                <a:gs pos="5000">
                  <a:srgbClr val="D5796D"/>
                </a:gs>
                <a:gs pos="7000">
                  <a:srgbClr val="B3886D"/>
                </a:gs>
                <a:gs pos="9000">
                  <a:srgbClr val="839D6D"/>
                </a:gs>
                <a:gs pos="10000">
                  <a:srgbClr val="70A66D"/>
                </a:gs>
              </a:gsLst>
              <a:lin ang="16200000" scaled="1"/>
            </a:gradFill>
            <a:ln w="0" cap="flat">
              <a:noFill/>
              <a:prstDash val="solid"/>
              <a:miter/>
            </a:ln>
          </p:spPr>
          <p:txBody>
            <a:bodyPr rtlCol="0" anchor="ctr"/>
            <a:lstStyle/>
            <a:p>
              <a:endParaRPr lang="en-US" dirty="0"/>
            </a:p>
          </p:txBody>
        </p:sp>
        <p:sp>
          <p:nvSpPr>
            <p:cNvPr id="415" name="Freeform: Shape 414">
              <a:extLst>
                <a:ext uri="{FF2B5EF4-FFF2-40B4-BE49-F238E27FC236}">
                  <a16:creationId xmlns:a16="http://schemas.microsoft.com/office/drawing/2014/main" id="{781C8A0E-DA6C-8142-A1F8-0073783CD0AC}"/>
                </a:ext>
              </a:extLst>
            </p:cNvPr>
            <p:cNvSpPr/>
            <p:nvPr/>
          </p:nvSpPr>
          <p:spPr>
            <a:xfrm>
              <a:off x="10192192" y="2690354"/>
              <a:ext cx="191829" cy="158658"/>
            </a:xfrm>
            <a:custGeom>
              <a:avLst/>
              <a:gdLst>
                <a:gd name="connsiteX0" fmla="*/ 190347 w 191829"/>
                <a:gd name="connsiteY0" fmla="*/ 16454 h 158658"/>
                <a:gd name="connsiteX1" fmla="*/ 166047 w 191829"/>
                <a:gd name="connsiteY1" fmla="*/ 57170 h 158658"/>
                <a:gd name="connsiteX2" fmla="*/ 124680 w 191829"/>
                <a:gd name="connsiteY2" fmla="*/ 109024 h 158658"/>
                <a:gd name="connsiteX3" fmla="*/ 16417 w 191829"/>
                <a:gd name="connsiteY3" fmla="*/ 157551 h 158658"/>
                <a:gd name="connsiteX4" fmla="*/ 5279 w 191829"/>
                <a:gd name="connsiteY4" fmla="*/ 91956 h 158658"/>
                <a:gd name="connsiteX5" fmla="*/ 0 w 191829"/>
                <a:gd name="connsiteY5" fmla="*/ 53265 h 158658"/>
                <a:gd name="connsiteX6" fmla="*/ 7883 w 191829"/>
                <a:gd name="connsiteY6" fmla="*/ 13923 h 158658"/>
                <a:gd name="connsiteX7" fmla="*/ 70223 w 191829"/>
                <a:gd name="connsiteY7" fmla="*/ 110 h 158658"/>
                <a:gd name="connsiteX8" fmla="*/ 143700 w 191829"/>
                <a:gd name="connsiteY8" fmla="*/ 11898 h 158658"/>
                <a:gd name="connsiteX9" fmla="*/ 190274 w 191829"/>
                <a:gd name="connsiteY9" fmla="*/ 16526 h 15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829" h="158658">
                  <a:moveTo>
                    <a:pt x="190347" y="16454"/>
                  </a:moveTo>
                  <a:cubicBezTo>
                    <a:pt x="197796" y="29110"/>
                    <a:pt x="175232" y="44659"/>
                    <a:pt x="166047" y="57170"/>
                  </a:cubicBezTo>
                  <a:cubicBezTo>
                    <a:pt x="156862" y="69609"/>
                    <a:pt x="138493" y="96440"/>
                    <a:pt x="124680" y="109024"/>
                  </a:cubicBezTo>
                  <a:cubicBezTo>
                    <a:pt x="102333" y="129346"/>
                    <a:pt x="24950" y="165434"/>
                    <a:pt x="16417" y="157551"/>
                  </a:cubicBezTo>
                  <a:cubicBezTo>
                    <a:pt x="7883" y="149668"/>
                    <a:pt x="7883" y="110977"/>
                    <a:pt x="5279" y="91956"/>
                  </a:cubicBezTo>
                  <a:cubicBezTo>
                    <a:pt x="2676" y="72936"/>
                    <a:pt x="0" y="61799"/>
                    <a:pt x="0" y="53265"/>
                  </a:cubicBezTo>
                  <a:cubicBezTo>
                    <a:pt x="0" y="42128"/>
                    <a:pt x="1302" y="23108"/>
                    <a:pt x="7883" y="13923"/>
                  </a:cubicBezTo>
                  <a:cubicBezTo>
                    <a:pt x="16850" y="1412"/>
                    <a:pt x="52504" y="-541"/>
                    <a:pt x="70223" y="110"/>
                  </a:cubicBezTo>
                  <a:cubicBezTo>
                    <a:pt x="87941" y="761"/>
                    <a:pt x="133214" y="11247"/>
                    <a:pt x="143700" y="11898"/>
                  </a:cubicBezTo>
                  <a:cubicBezTo>
                    <a:pt x="154186" y="12549"/>
                    <a:pt x="181740" y="2062"/>
                    <a:pt x="190274" y="16526"/>
                  </a:cubicBezTo>
                  <a:close/>
                </a:path>
              </a:pathLst>
            </a:custGeom>
            <a:solidFill>
              <a:srgbClr val="AD3A34"/>
            </a:solidFill>
            <a:ln w="0" cap="flat">
              <a:noFill/>
              <a:prstDash val="solid"/>
              <a:miter/>
            </a:ln>
          </p:spPr>
          <p:txBody>
            <a:bodyPr rtlCol="0" anchor="ctr"/>
            <a:lstStyle/>
            <a:p>
              <a:endParaRPr lang="en-US" dirty="0"/>
            </a:p>
          </p:txBody>
        </p:sp>
        <p:grpSp>
          <p:nvGrpSpPr>
            <p:cNvPr id="416" name="Graphic 383">
              <a:extLst>
                <a:ext uri="{FF2B5EF4-FFF2-40B4-BE49-F238E27FC236}">
                  <a16:creationId xmlns:a16="http://schemas.microsoft.com/office/drawing/2014/main" id="{11D32002-91A2-65BD-C26D-F2A0C9761B92}"/>
                </a:ext>
              </a:extLst>
            </p:cNvPr>
            <p:cNvGrpSpPr/>
            <p:nvPr/>
          </p:nvGrpSpPr>
          <p:grpSpPr>
            <a:xfrm>
              <a:off x="10086348" y="2310467"/>
              <a:ext cx="309268" cy="372993"/>
              <a:chOff x="10086348" y="2310467"/>
              <a:chExt cx="309268" cy="372993"/>
            </a:xfrm>
          </p:grpSpPr>
          <p:sp>
            <p:nvSpPr>
              <p:cNvPr id="417" name="Freeform: Shape 416">
                <a:extLst>
                  <a:ext uri="{FF2B5EF4-FFF2-40B4-BE49-F238E27FC236}">
                    <a16:creationId xmlns:a16="http://schemas.microsoft.com/office/drawing/2014/main" id="{2FE5BF3D-9A0A-020F-5900-3A2EAEFF2199}"/>
                  </a:ext>
                </a:extLst>
              </p:cNvPr>
              <p:cNvSpPr/>
              <p:nvPr/>
            </p:nvSpPr>
            <p:spPr>
              <a:xfrm>
                <a:off x="10086348" y="2310467"/>
                <a:ext cx="309268" cy="372993"/>
              </a:xfrm>
              <a:custGeom>
                <a:avLst/>
                <a:gdLst>
                  <a:gd name="connsiteX0" fmla="*/ 306822 w 309268"/>
                  <a:gd name="connsiteY0" fmla="*/ 162313 h 372993"/>
                  <a:gd name="connsiteX1" fmla="*/ 269938 w 309268"/>
                  <a:gd name="connsiteY1" fmla="*/ 163181 h 372993"/>
                  <a:gd name="connsiteX2" fmla="*/ 271168 w 309268"/>
                  <a:gd name="connsiteY2" fmla="*/ 190880 h 372993"/>
                  <a:gd name="connsiteX3" fmla="*/ 257282 w 309268"/>
                  <a:gd name="connsiteY3" fmla="*/ 282437 h 372993"/>
                  <a:gd name="connsiteX4" fmla="*/ 209913 w 309268"/>
                  <a:gd name="connsiteY4" fmla="*/ 370668 h 372993"/>
                  <a:gd name="connsiteX5" fmla="*/ 209913 w 309268"/>
                  <a:gd name="connsiteY5" fmla="*/ 370668 h 372993"/>
                  <a:gd name="connsiteX6" fmla="*/ 175416 w 309268"/>
                  <a:gd name="connsiteY6" fmla="*/ 368281 h 372993"/>
                  <a:gd name="connsiteX7" fmla="*/ 163989 w 309268"/>
                  <a:gd name="connsiteY7" fmla="*/ 300517 h 372993"/>
                  <a:gd name="connsiteX8" fmla="*/ 150249 w 309268"/>
                  <a:gd name="connsiteY8" fmla="*/ 256257 h 372993"/>
                  <a:gd name="connsiteX9" fmla="*/ 121104 w 309268"/>
                  <a:gd name="connsiteY9" fmla="*/ 214890 h 372993"/>
                  <a:gd name="connsiteX10" fmla="*/ 112425 w 309268"/>
                  <a:gd name="connsiteY10" fmla="*/ 202162 h 372993"/>
                  <a:gd name="connsiteX11" fmla="*/ 101433 w 309268"/>
                  <a:gd name="connsiteY11" fmla="*/ 207586 h 372993"/>
                  <a:gd name="connsiteX12" fmla="*/ 11105 w 309268"/>
                  <a:gd name="connsiteY12" fmla="*/ 242010 h 372993"/>
                  <a:gd name="connsiteX13" fmla="*/ 6838 w 309268"/>
                  <a:gd name="connsiteY13" fmla="*/ 225015 h 372993"/>
                  <a:gd name="connsiteX14" fmla="*/ 101577 w 309268"/>
                  <a:gd name="connsiteY14" fmla="*/ 179308 h 372993"/>
                  <a:gd name="connsiteX15" fmla="*/ 100348 w 309268"/>
                  <a:gd name="connsiteY15" fmla="*/ 174101 h 372993"/>
                  <a:gd name="connsiteX16" fmla="*/ 57100 w 309268"/>
                  <a:gd name="connsiteY16" fmla="*/ 184443 h 372993"/>
                  <a:gd name="connsiteX17" fmla="*/ 401 w 309268"/>
                  <a:gd name="connsiteY17" fmla="*/ 176488 h 372993"/>
                  <a:gd name="connsiteX18" fmla="*/ 6548 w 309268"/>
                  <a:gd name="connsiteY18" fmla="*/ 159710 h 372993"/>
                  <a:gd name="connsiteX19" fmla="*/ 73155 w 309268"/>
                  <a:gd name="connsiteY19" fmla="*/ 163253 h 372993"/>
                  <a:gd name="connsiteX20" fmla="*/ 100420 w 309268"/>
                  <a:gd name="connsiteY20" fmla="*/ 147198 h 372993"/>
                  <a:gd name="connsiteX21" fmla="*/ 105338 w 309268"/>
                  <a:gd name="connsiteY21" fmla="*/ 125647 h 372993"/>
                  <a:gd name="connsiteX22" fmla="*/ 103747 w 309268"/>
                  <a:gd name="connsiteY22" fmla="*/ 80013 h 372993"/>
                  <a:gd name="connsiteX23" fmla="*/ 122333 w 309268"/>
                  <a:gd name="connsiteY23" fmla="*/ 43347 h 372993"/>
                  <a:gd name="connsiteX24" fmla="*/ 123635 w 309268"/>
                  <a:gd name="connsiteY24" fmla="*/ 42189 h 372993"/>
                  <a:gd name="connsiteX25" fmla="*/ 133977 w 309268"/>
                  <a:gd name="connsiteY25" fmla="*/ 34813 h 372993"/>
                  <a:gd name="connsiteX26" fmla="*/ 129854 w 309268"/>
                  <a:gd name="connsiteY26" fmla="*/ 24399 h 372993"/>
                  <a:gd name="connsiteX27" fmla="*/ 124141 w 309268"/>
                  <a:gd name="connsiteY27" fmla="*/ 10296 h 372993"/>
                  <a:gd name="connsiteX28" fmla="*/ 138099 w 309268"/>
                  <a:gd name="connsiteY28" fmla="*/ 3788 h 372993"/>
                  <a:gd name="connsiteX29" fmla="*/ 157481 w 309268"/>
                  <a:gd name="connsiteY29" fmla="*/ 28159 h 372993"/>
                  <a:gd name="connsiteX30" fmla="*/ 171294 w 309268"/>
                  <a:gd name="connsiteY30" fmla="*/ 750 h 372993"/>
                  <a:gd name="connsiteX31" fmla="*/ 186047 w 309268"/>
                  <a:gd name="connsiteY31" fmla="*/ 4366 h 372993"/>
                  <a:gd name="connsiteX32" fmla="*/ 185902 w 309268"/>
                  <a:gd name="connsiteY32" fmla="*/ 31414 h 372993"/>
                  <a:gd name="connsiteX33" fmla="*/ 206007 w 309268"/>
                  <a:gd name="connsiteY33" fmla="*/ 12900 h 372993"/>
                  <a:gd name="connsiteX34" fmla="*/ 216783 w 309268"/>
                  <a:gd name="connsiteY34" fmla="*/ 19770 h 372993"/>
                  <a:gd name="connsiteX35" fmla="*/ 205863 w 309268"/>
                  <a:gd name="connsiteY35" fmla="*/ 39875 h 372993"/>
                  <a:gd name="connsiteX36" fmla="*/ 205429 w 309268"/>
                  <a:gd name="connsiteY36" fmla="*/ 40888 h 372993"/>
                  <a:gd name="connsiteX37" fmla="*/ 220688 w 309268"/>
                  <a:gd name="connsiteY37" fmla="*/ 99178 h 372993"/>
                  <a:gd name="connsiteX38" fmla="*/ 249544 w 309268"/>
                  <a:gd name="connsiteY38" fmla="*/ 119934 h 372993"/>
                  <a:gd name="connsiteX39" fmla="*/ 283607 w 309268"/>
                  <a:gd name="connsiteY39" fmla="*/ 94405 h 372993"/>
                  <a:gd name="connsiteX40" fmla="*/ 296625 w 309268"/>
                  <a:gd name="connsiteY40" fmla="*/ 102505 h 372993"/>
                  <a:gd name="connsiteX41" fmla="*/ 260031 w 309268"/>
                  <a:gd name="connsiteY41" fmla="*/ 135266 h 372993"/>
                  <a:gd name="connsiteX42" fmla="*/ 264297 w 309268"/>
                  <a:gd name="connsiteY42" fmla="*/ 144306 h 372993"/>
                  <a:gd name="connsiteX43" fmla="*/ 305809 w 309268"/>
                  <a:gd name="connsiteY43" fmla="*/ 146475 h 372993"/>
                  <a:gd name="connsiteX44" fmla="*/ 306749 w 309268"/>
                  <a:gd name="connsiteY44" fmla="*/ 162458 h 372993"/>
                  <a:gd name="connsiteX45" fmla="*/ 184239 w 309268"/>
                  <a:gd name="connsiteY45" fmla="*/ 94839 h 372993"/>
                  <a:gd name="connsiteX46" fmla="*/ 160590 w 309268"/>
                  <a:gd name="connsiteY46" fmla="*/ 62295 h 372993"/>
                  <a:gd name="connsiteX47" fmla="*/ 143667 w 309268"/>
                  <a:gd name="connsiteY47" fmla="*/ 104457 h 372993"/>
                  <a:gd name="connsiteX48" fmla="*/ 170788 w 309268"/>
                  <a:gd name="connsiteY48" fmla="*/ 96574 h 372993"/>
                  <a:gd name="connsiteX49" fmla="*/ 184239 w 309268"/>
                  <a:gd name="connsiteY49" fmla="*/ 94766 h 372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9268" h="372993">
                    <a:moveTo>
                      <a:pt x="306822" y="162313"/>
                    </a:moveTo>
                    <a:cubicBezTo>
                      <a:pt x="300241" y="163470"/>
                      <a:pt x="285198" y="163760"/>
                      <a:pt x="269938" y="163181"/>
                    </a:cubicBezTo>
                    <a:cubicBezTo>
                      <a:pt x="271674" y="172366"/>
                      <a:pt x="272108" y="181767"/>
                      <a:pt x="271168" y="190880"/>
                    </a:cubicBezTo>
                    <a:cubicBezTo>
                      <a:pt x="268058" y="220314"/>
                      <a:pt x="259090" y="253003"/>
                      <a:pt x="257282" y="282437"/>
                    </a:cubicBezTo>
                    <a:cubicBezTo>
                      <a:pt x="255402" y="313101"/>
                      <a:pt x="247158" y="360470"/>
                      <a:pt x="209913" y="370668"/>
                    </a:cubicBezTo>
                    <a:lnTo>
                      <a:pt x="209913" y="370668"/>
                    </a:lnTo>
                    <a:cubicBezTo>
                      <a:pt x="196678" y="374573"/>
                      <a:pt x="180044" y="373416"/>
                      <a:pt x="175416" y="368281"/>
                    </a:cubicBezTo>
                    <a:cubicBezTo>
                      <a:pt x="161314" y="352515"/>
                      <a:pt x="165291" y="316717"/>
                      <a:pt x="163989" y="300517"/>
                    </a:cubicBezTo>
                    <a:cubicBezTo>
                      <a:pt x="162760" y="284968"/>
                      <a:pt x="158131" y="269853"/>
                      <a:pt x="150249" y="256257"/>
                    </a:cubicBezTo>
                    <a:cubicBezTo>
                      <a:pt x="141787" y="241648"/>
                      <a:pt x="129637" y="229499"/>
                      <a:pt x="121104" y="214890"/>
                    </a:cubicBezTo>
                    <a:cubicBezTo>
                      <a:pt x="120163" y="213299"/>
                      <a:pt x="114956" y="201728"/>
                      <a:pt x="112425" y="202162"/>
                    </a:cubicBezTo>
                    <a:cubicBezTo>
                      <a:pt x="109315" y="202740"/>
                      <a:pt x="103819" y="205561"/>
                      <a:pt x="101433" y="207586"/>
                    </a:cubicBezTo>
                    <a:cubicBezTo>
                      <a:pt x="83569" y="222194"/>
                      <a:pt x="42998" y="238900"/>
                      <a:pt x="11105" y="242010"/>
                    </a:cubicBezTo>
                    <a:cubicBezTo>
                      <a:pt x="7995" y="242299"/>
                      <a:pt x="4379" y="225232"/>
                      <a:pt x="6838" y="225015"/>
                    </a:cubicBezTo>
                    <a:cubicBezTo>
                      <a:pt x="48494" y="221471"/>
                      <a:pt x="82268" y="194351"/>
                      <a:pt x="101577" y="179308"/>
                    </a:cubicBezTo>
                    <a:cubicBezTo>
                      <a:pt x="101071" y="177573"/>
                      <a:pt x="100709" y="175837"/>
                      <a:pt x="100348" y="174101"/>
                    </a:cubicBezTo>
                    <a:cubicBezTo>
                      <a:pt x="89427" y="179308"/>
                      <a:pt x="74963" y="183648"/>
                      <a:pt x="57100" y="184443"/>
                    </a:cubicBezTo>
                    <a:cubicBezTo>
                      <a:pt x="40250" y="185166"/>
                      <a:pt x="17324" y="180900"/>
                      <a:pt x="401" y="176488"/>
                    </a:cubicBezTo>
                    <a:cubicBezTo>
                      <a:pt x="-1407" y="175982"/>
                      <a:pt x="3294" y="158842"/>
                      <a:pt x="6548" y="159710"/>
                    </a:cubicBezTo>
                    <a:cubicBezTo>
                      <a:pt x="27521" y="165712"/>
                      <a:pt x="49651" y="169618"/>
                      <a:pt x="73155" y="163253"/>
                    </a:cubicBezTo>
                    <a:cubicBezTo>
                      <a:pt x="84220" y="160288"/>
                      <a:pt x="91308" y="153129"/>
                      <a:pt x="100420" y="147198"/>
                    </a:cubicBezTo>
                    <a:cubicBezTo>
                      <a:pt x="100854" y="133096"/>
                      <a:pt x="105410" y="125864"/>
                      <a:pt x="105338" y="125647"/>
                    </a:cubicBezTo>
                    <a:cubicBezTo>
                      <a:pt x="101505" y="109592"/>
                      <a:pt x="101216" y="94332"/>
                      <a:pt x="103747" y="80013"/>
                    </a:cubicBezTo>
                    <a:cubicBezTo>
                      <a:pt x="106206" y="66344"/>
                      <a:pt x="111847" y="53037"/>
                      <a:pt x="122333" y="43347"/>
                    </a:cubicBezTo>
                    <a:cubicBezTo>
                      <a:pt x="122767" y="42985"/>
                      <a:pt x="123201" y="42551"/>
                      <a:pt x="123635" y="42189"/>
                    </a:cubicBezTo>
                    <a:cubicBezTo>
                      <a:pt x="126962" y="39297"/>
                      <a:pt x="130288" y="36765"/>
                      <a:pt x="133977" y="34813"/>
                    </a:cubicBezTo>
                    <a:cubicBezTo>
                      <a:pt x="133181" y="31197"/>
                      <a:pt x="131301" y="27725"/>
                      <a:pt x="129854" y="24399"/>
                    </a:cubicBezTo>
                    <a:cubicBezTo>
                      <a:pt x="127757" y="19770"/>
                      <a:pt x="125587" y="15142"/>
                      <a:pt x="124141" y="10296"/>
                    </a:cubicBezTo>
                    <a:cubicBezTo>
                      <a:pt x="122767" y="7837"/>
                      <a:pt x="136942" y="605"/>
                      <a:pt x="138099" y="3788"/>
                    </a:cubicBezTo>
                    <a:cubicBezTo>
                      <a:pt x="138750" y="5596"/>
                      <a:pt x="150683" y="29316"/>
                      <a:pt x="157481" y="28159"/>
                    </a:cubicBezTo>
                    <a:cubicBezTo>
                      <a:pt x="165725" y="26785"/>
                      <a:pt x="170571" y="3281"/>
                      <a:pt x="171294" y="750"/>
                    </a:cubicBezTo>
                    <a:cubicBezTo>
                      <a:pt x="172017" y="-1781"/>
                      <a:pt x="186698" y="2775"/>
                      <a:pt x="186047" y="4366"/>
                    </a:cubicBezTo>
                    <a:cubicBezTo>
                      <a:pt x="185396" y="6029"/>
                      <a:pt x="179032" y="28883"/>
                      <a:pt x="185902" y="31414"/>
                    </a:cubicBezTo>
                    <a:cubicBezTo>
                      <a:pt x="192773" y="33945"/>
                      <a:pt x="205067" y="14997"/>
                      <a:pt x="206007" y="12900"/>
                    </a:cubicBezTo>
                    <a:cubicBezTo>
                      <a:pt x="206948" y="10803"/>
                      <a:pt x="217145" y="18035"/>
                      <a:pt x="216783" y="19770"/>
                    </a:cubicBezTo>
                    <a:cubicBezTo>
                      <a:pt x="216205" y="22952"/>
                      <a:pt x="210636" y="34379"/>
                      <a:pt x="205863" y="39875"/>
                    </a:cubicBezTo>
                    <a:cubicBezTo>
                      <a:pt x="205501" y="40237"/>
                      <a:pt x="205429" y="40599"/>
                      <a:pt x="205429" y="40888"/>
                    </a:cubicBezTo>
                    <a:cubicBezTo>
                      <a:pt x="223292" y="63886"/>
                      <a:pt x="221122" y="83991"/>
                      <a:pt x="220688" y="99178"/>
                    </a:cubicBezTo>
                    <a:cubicBezTo>
                      <a:pt x="232115" y="103662"/>
                      <a:pt x="241806" y="110894"/>
                      <a:pt x="249544" y="119934"/>
                    </a:cubicBezTo>
                    <a:cubicBezTo>
                      <a:pt x="265093" y="113714"/>
                      <a:pt x="275435" y="103806"/>
                      <a:pt x="283607" y="94405"/>
                    </a:cubicBezTo>
                    <a:cubicBezTo>
                      <a:pt x="286210" y="91367"/>
                      <a:pt x="298143" y="99829"/>
                      <a:pt x="296625" y="102505"/>
                    </a:cubicBezTo>
                    <a:cubicBezTo>
                      <a:pt x="293298" y="108218"/>
                      <a:pt x="278906" y="124779"/>
                      <a:pt x="260031" y="135266"/>
                    </a:cubicBezTo>
                    <a:cubicBezTo>
                      <a:pt x="261622" y="138231"/>
                      <a:pt x="262996" y="141196"/>
                      <a:pt x="264297" y="144306"/>
                    </a:cubicBezTo>
                    <a:cubicBezTo>
                      <a:pt x="279629" y="146258"/>
                      <a:pt x="298866" y="147705"/>
                      <a:pt x="305809" y="146475"/>
                    </a:cubicBezTo>
                    <a:cubicBezTo>
                      <a:pt x="311089" y="145535"/>
                      <a:pt x="309425" y="161952"/>
                      <a:pt x="306749" y="162458"/>
                    </a:cubicBezTo>
                    <a:close/>
                    <a:moveTo>
                      <a:pt x="184239" y="94839"/>
                    </a:moveTo>
                    <a:cubicBezTo>
                      <a:pt x="185179" y="93971"/>
                      <a:pt x="185179" y="57883"/>
                      <a:pt x="160590" y="62295"/>
                    </a:cubicBezTo>
                    <a:cubicBezTo>
                      <a:pt x="138750" y="66272"/>
                      <a:pt x="142583" y="103517"/>
                      <a:pt x="143667" y="104457"/>
                    </a:cubicBezTo>
                    <a:cubicBezTo>
                      <a:pt x="144752" y="105397"/>
                      <a:pt x="148513" y="99973"/>
                      <a:pt x="170788" y="96574"/>
                    </a:cubicBezTo>
                    <a:cubicBezTo>
                      <a:pt x="182865" y="94694"/>
                      <a:pt x="183660" y="95345"/>
                      <a:pt x="184239" y="94766"/>
                    </a:cubicBezTo>
                    <a:close/>
                  </a:path>
                </a:pathLst>
              </a:custGeom>
              <a:solidFill>
                <a:srgbClr val="D93A3A"/>
              </a:solidFill>
              <a:ln w="0" cap="flat">
                <a:noFill/>
                <a:prstDash val="solid"/>
                <a:miter/>
              </a:ln>
            </p:spPr>
            <p:txBody>
              <a:bodyPr rtlCol="0" anchor="ctr"/>
              <a:lstStyle/>
              <a:p>
                <a:endParaRPr lang="en-US" dirty="0"/>
              </a:p>
            </p:txBody>
          </p:sp>
          <p:sp>
            <p:nvSpPr>
              <p:cNvPr id="418" name="Freeform: Shape 417">
                <a:extLst>
                  <a:ext uri="{FF2B5EF4-FFF2-40B4-BE49-F238E27FC236}">
                    <a16:creationId xmlns:a16="http://schemas.microsoft.com/office/drawing/2014/main" id="{669C9709-7B44-0A28-7E5D-DBCE98CA2C9C}"/>
                  </a:ext>
                </a:extLst>
              </p:cNvPr>
              <p:cNvSpPr/>
              <p:nvPr/>
            </p:nvSpPr>
            <p:spPr>
              <a:xfrm>
                <a:off x="10140845" y="2365095"/>
                <a:ext cx="36738" cy="34424"/>
              </a:xfrm>
              <a:custGeom>
                <a:avLst/>
                <a:gdLst>
                  <a:gd name="connsiteX0" fmla="*/ 36666 w 36738"/>
                  <a:gd name="connsiteY0" fmla="*/ 17935 h 34424"/>
                  <a:gd name="connsiteX1" fmla="*/ 1880 w 36738"/>
                  <a:gd name="connsiteY1" fmla="*/ 34424 h 34424"/>
                  <a:gd name="connsiteX2" fmla="*/ 0 w 36738"/>
                  <a:gd name="connsiteY2" fmla="*/ 13958 h 34424"/>
                  <a:gd name="connsiteX3" fmla="*/ 31532 w 36738"/>
                  <a:gd name="connsiteY3" fmla="*/ 506 h 34424"/>
                  <a:gd name="connsiteX4" fmla="*/ 34714 w 36738"/>
                  <a:gd name="connsiteY4" fmla="*/ 0 h 34424"/>
                  <a:gd name="connsiteX5" fmla="*/ 36739 w 36738"/>
                  <a:gd name="connsiteY5" fmla="*/ 17935 h 3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38" h="34424">
                    <a:moveTo>
                      <a:pt x="36666" y="17935"/>
                    </a:moveTo>
                    <a:cubicBezTo>
                      <a:pt x="24010" y="19960"/>
                      <a:pt x="12005" y="26614"/>
                      <a:pt x="1880" y="34424"/>
                    </a:cubicBezTo>
                    <a:cubicBezTo>
                      <a:pt x="1519" y="28133"/>
                      <a:pt x="868" y="21335"/>
                      <a:pt x="0" y="13958"/>
                    </a:cubicBezTo>
                    <a:cubicBezTo>
                      <a:pt x="9402" y="7594"/>
                      <a:pt x="20105" y="2531"/>
                      <a:pt x="31532" y="506"/>
                    </a:cubicBezTo>
                    <a:cubicBezTo>
                      <a:pt x="32616" y="289"/>
                      <a:pt x="33629" y="145"/>
                      <a:pt x="34714" y="0"/>
                    </a:cubicBezTo>
                    <a:cubicBezTo>
                      <a:pt x="35654" y="6220"/>
                      <a:pt x="36305" y="12222"/>
                      <a:pt x="36739" y="17935"/>
                    </a:cubicBezTo>
                    <a:close/>
                  </a:path>
                </a:pathLst>
              </a:custGeom>
              <a:solidFill>
                <a:srgbClr val="238ACF"/>
              </a:solidFill>
              <a:ln w="0" cap="flat">
                <a:noFill/>
                <a:prstDash val="solid"/>
                <a:miter/>
              </a:ln>
            </p:spPr>
            <p:txBody>
              <a:bodyPr rtlCol="0" anchor="ctr"/>
              <a:lstStyle/>
              <a:p>
                <a:endParaRPr lang="en-US" dirty="0"/>
              </a:p>
            </p:txBody>
          </p:sp>
          <p:sp>
            <p:nvSpPr>
              <p:cNvPr id="419" name="Freeform: Shape 418">
                <a:extLst>
                  <a:ext uri="{FF2B5EF4-FFF2-40B4-BE49-F238E27FC236}">
                    <a16:creationId xmlns:a16="http://schemas.microsoft.com/office/drawing/2014/main" id="{28213F4D-AF3B-5FDA-4D26-65ECA88ED7FD}"/>
                  </a:ext>
                </a:extLst>
              </p:cNvPr>
              <p:cNvSpPr/>
              <p:nvPr/>
            </p:nvSpPr>
            <p:spPr>
              <a:xfrm>
                <a:off x="10140845" y="2365095"/>
                <a:ext cx="36738" cy="34424"/>
              </a:xfrm>
              <a:custGeom>
                <a:avLst/>
                <a:gdLst>
                  <a:gd name="connsiteX0" fmla="*/ 36666 w 36738"/>
                  <a:gd name="connsiteY0" fmla="*/ 17935 h 34424"/>
                  <a:gd name="connsiteX1" fmla="*/ 1880 w 36738"/>
                  <a:gd name="connsiteY1" fmla="*/ 34424 h 34424"/>
                  <a:gd name="connsiteX2" fmla="*/ 0 w 36738"/>
                  <a:gd name="connsiteY2" fmla="*/ 13958 h 34424"/>
                  <a:gd name="connsiteX3" fmla="*/ 31532 w 36738"/>
                  <a:gd name="connsiteY3" fmla="*/ 506 h 34424"/>
                  <a:gd name="connsiteX4" fmla="*/ 34714 w 36738"/>
                  <a:gd name="connsiteY4" fmla="*/ 0 h 34424"/>
                  <a:gd name="connsiteX5" fmla="*/ 36739 w 36738"/>
                  <a:gd name="connsiteY5" fmla="*/ 17935 h 3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38" h="34424">
                    <a:moveTo>
                      <a:pt x="36666" y="17935"/>
                    </a:moveTo>
                    <a:cubicBezTo>
                      <a:pt x="24010" y="19960"/>
                      <a:pt x="12005" y="26614"/>
                      <a:pt x="1880" y="34424"/>
                    </a:cubicBezTo>
                    <a:cubicBezTo>
                      <a:pt x="1519" y="28133"/>
                      <a:pt x="868" y="21335"/>
                      <a:pt x="0" y="13958"/>
                    </a:cubicBezTo>
                    <a:cubicBezTo>
                      <a:pt x="9402" y="7594"/>
                      <a:pt x="20105" y="2531"/>
                      <a:pt x="31532" y="506"/>
                    </a:cubicBezTo>
                    <a:cubicBezTo>
                      <a:pt x="32616" y="289"/>
                      <a:pt x="33629" y="145"/>
                      <a:pt x="34714" y="0"/>
                    </a:cubicBezTo>
                    <a:cubicBezTo>
                      <a:pt x="35654" y="6220"/>
                      <a:pt x="36305" y="12222"/>
                      <a:pt x="36739" y="17935"/>
                    </a:cubicBezTo>
                    <a:close/>
                  </a:path>
                </a:pathLst>
              </a:custGeom>
              <a:solidFill>
                <a:srgbClr val="ED4040"/>
              </a:solidFill>
              <a:ln w="0" cap="flat">
                <a:noFill/>
                <a:prstDash val="solid"/>
                <a:miter/>
              </a:ln>
            </p:spPr>
            <p:txBody>
              <a:bodyPr rtlCol="0" anchor="ctr"/>
              <a:lstStyle/>
              <a:p>
                <a:endParaRPr lang="en-US" dirty="0"/>
              </a:p>
            </p:txBody>
          </p:sp>
          <p:sp>
            <p:nvSpPr>
              <p:cNvPr id="420" name="Freeform: Shape 419">
                <a:extLst>
                  <a:ext uri="{FF2B5EF4-FFF2-40B4-BE49-F238E27FC236}">
                    <a16:creationId xmlns:a16="http://schemas.microsoft.com/office/drawing/2014/main" id="{5C3E6B82-03E5-B97F-A10A-817A56734988}"/>
                  </a:ext>
                </a:extLst>
              </p:cNvPr>
              <p:cNvSpPr/>
              <p:nvPr/>
            </p:nvSpPr>
            <p:spPr>
              <a:xfrm>
                <a:off x="10098165" y="2378981"/>
                <a:ext cx="44560" cy="53503"/>
              </a:xfrm>
              <a:custGeom>
                <a:avLst/>
                <a:gdLst>
                  <a:gd name="connsiteX0" fmla="*/ 42680 w 44560"/>
                  <a:gd name="connsiteY0" fmla="*/ 72 h 53503"/>
                  <a:gd name="connsiteX1" fmla="*/ 44560 w 44560"/>
                  <a:gd name="connsiteY1" fmla="*/ 20539 h 53503"/>
                  <a:gd name="connsiteX2" fmla="*/ 12812 w 44560"/>
                  <a:gd name="connsiteY2" fmla="*/ 53372 h 53503"/>
                  <a:gd name="connsiteX3" fmla="*/ 11 w 44560"/>
                  <a:gd name="connsiteY3" fmla="*/ 44621 h 53503"/>
                  <a:gd name="connsiteX4" fmla="*/ 42680 w 44560"/>
                  <a:gd name="connsiteY4" fmla="*/ 0 h 53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60" h="53503">
                    <a:moveTo>
                      <a:pt x="42680" y="72"/>
                    </a:moveTo>
                    <a:cubicBezTo>
                      <a:pt x="43548" y="7449"/>
                      <a:pt x="44127" y="14319"/>
                      <a:pt x="44560" y="20539"/>
                    </a:cubicBezTo>
                    <a:cubicBezTo>
                      <a:pt x="26119" y="34714"/>
                      <a:pt x="13463" y="52577"/>
                      <a:pt x="12812" y="53372"/>
                    </a:cubicBezTo>
                    <a:cubicBezTo>
                      <a:pt x="11727" y="54674"/>
                      <a:pt x="-423" y="45923"/>
                      <a:pt x="11" y="44621"/>
                    </a:cubicBezTo>
                    <a:cubicBezTo>
                      <a:pt x="301" y="43681"/>
                      <a:pt x="17079" y="17212"/>
                      <a:pt x="42680" y="0"/>
                    </a:cubicBezTo>
                    <a:close/>
                  </a:path>
                </a:pathLst>
              </a:custGeom>
              <a:solidFill>
                <a:srgbClr val="ED4040"/>
              </a:solidFill>
              <a:ln w="0" cap="flat">
                <a:noFill/>
                <a:prstDash val="solid"/>
                <a:miter/>
              </a:ln>
            </p:spPr>
            <p:txBody>
              <a:bodyPr rtlCol="0" anchor="ctr"/>
              <a:lstStyle/>
              <a:p>
                <a:endParaRPr lang="en-US" dirty="0"/>
              </a:p>
            </p:txBody>
          </p:sp>
          <p:sp>
            <p:nvSpPr>
              <p:cNvPr id="421" name="Freeform: Shape 420">
                <a:extLst>
                  <a:ext uri="{FF2B5EF4-FFF2-40B4-BE49-F238E27FC236}">
                    <a16:creationId xmlns:a16="http://schemas.microsoft.com/office/drawing/2014/main" id="{FA36E97D-4C98-7E82-49B9-D65741517A98}"/>
                  </a:ext>
                </a:extLst>
              </p:cNvPr>
              <p:cNvSpPr/>
              <p:nvPr/>
            </p:nvSpPr>
            <p:spPr>
              <a:xfrm>
                <a:off x="10134613" y="2331049"/>
                <a:ext cx="40800" cy="48004"/>
              </a:xfrm>
              <a:custGeom>
                <a:avLst/>
                <a:gdLst>
                  <a:gd name="connsiteX0" fmla="*/ 37691 w 40800"/>
                  <a:gd name="connsiteY0" fmla="*/ 34553 h 48004"/>
                  <a:gd name="connsiteX1" fmla="*/ 6159 w 40800"/>
                  <a:gd name="connsiteY1" fmla="*/ 48004 h 48004"/>
                  <a:gd name="connsiteX2" fmla="*/ 12 w 40800"/>
                  <a:gd name="connsiteY2" fmla="*/ 11338 h 48004"/>
                  <a:gd name="connsiteX3" fmla="*/ 32628 w 40800"/>
                  <a:gd name="connsiteY3" fmla="*/ 490 h 48004"/>
                  <a:gd name="connsiteX4" fmla="*/ 40800 w 40800"/>
                  <a:gd name="connsiteY4" fmla="*/ 34046 h 48004"/>
                  <a:gd name="connsiteX5" fmla="*/ 37618 w 40800"/>
                  <a:gd name="connsiteY5" fmla="*/ 34553 h 4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00" h="48004">
                    <a:moveTo>
                      <a:pt x="37691" y="34553"/>
                    </a:moveTo>
                    <a:cubicBezTo>
                      <a:pt x="26264" y="36578"/>
                      <a:pt x="15633" y="41640"/>
                      <a:pt x="6159" y="48004"/>
                    </a:cubicBezTo>
                    <a:cubicBezTo>
                      <a:pt x="4857" y="37084"/>
                      <a:pt x="2905" y="24934"/>
                      <a:pt x="12" y="11338"/>
                    </a:cubicBezTo>
                    <a:cubicBezTo>
                      <a:pt x="-711" y="7794"/>
                      <a:pt x="31688" y="-2331"/>
                      <a:pt x="32628" y="490"/>
                    </a:cubicBezTo>
                    <a:cubicBezTo>
                      <a:pt x="36606" y="11844"/>
                      <a:pt x="39137" y="23198"/>
                      <a:pt x="40800" y="34046"/>
                    </a:cubicBezTo>
                    <a:cubicBezTo>
                      <a:pt x="39788" y="34191"/>
                      <a:pt x="38703" y="34336"/>
                      <a:pt x="37618" y="34553"/>
                    </a:cubicBezTo>
                    <a:close/>
                  </a:path>
                </a:pathLst>
              </a:custGeom>
              <a:solidFill>
                <a:srgbClr val="ED4040"/>
              </a:solidFill>
              <a:ln w="0" cap="flat">
                <a:noFill/>
                <a:prstDash val="solid"/>
                <a:miter/>
              </a:ln>
            </p:spPr>
            <p:txBody>
              <a:bodyPr rtlCol="0" anchor="ctr"/>
              <a:lstStyle/>
              <a:p>
                <a:endParaRPr lang="en-US" dirty="0"/>
              </a:p>
            </p:txBody>
          </p:sp>
          <p:sp>
            <p:nvSpPr>
              <p:cNvPr id="422" name="Freeform: Shape 421">
                <a:extLst>
                  <a:ext uri="{FF2B5EF4-FFF2-40B4-BE49-F238E27FC236}">
                    <a16:creationId xmlns:a16="http://schemas.microsoft.com/office/drawing/2014/main" id="{817120E0-9149-22F3-E6D9-6511C8DFB0AB}"/>
                  </a:ext>
                </a:extLst>
              </p:cNvPr>
              <p:cNvSpPr/>
              <p:nvPr/>
            </p:nvSpPr>
            <p:spPr>
              <a:xfrm>
                <a:off x="10113400" y="2364215"/>
                <a:ext cx="252204" cy="318589"/>
              </a:xfrm>
              <a:custGeom>
                <a:avLst/>
                <a:gdLst>
                  <a:gd name="connsiteX0" fmla="*/ 250408 w 252204"/>
                  <a:gd name="connsiteY0" fmla="*/ 4785 h 318589"/>
                  <a:gd name="connsiteX1" fmla="*/ 157694 w 252204"/>
                  <a:gd name="connsiteY1" fmla="*/ 19249 h 318589"/>
                  <a:gd name="connsiteX2" fmla="*/ 62014 w 252204"/>
                  <a:gd name="connsiteY2" fmla="*/ 880 h 318589"/>
                  <a:gd name="connsiteX3" fmla="*/ 64039 w 252204"/>
                  <a:gd name="connsiteY3" fmla="*/ 18815 h 318589"/>
                  <a:gd name="connsiteX4" fmla="*/ 69825 w 252204"/>
                  <a:gd name="connsiteY4" fmla="*/ 18237 h 318589"/>
                  <a:gd name="connsiteX5" fmla="*/ 122546 w 252204"/>
                  <a:gd name="connsiteY5" fmla="*/ 45574 h 318589"/>
                  <a:gd name="connsiteX6" fmla="*/ 112132 w 252204"/>
                  <a:gd name="connsiteY6" fmla="*/ 59748 h 318589"/>
                  <a:gd name="connsiteX7" fmla="*/ 67800 w 252204"/>
                  <a:gd name="connsiteY7" fmla="*/ 58447 h 318589"/>
                  <a:gd name="connsiteX8" fmla="*/ 64039 w 252204"/>
                  <a:gd name="connsiteY8" fmla="*/ 18815 h 318589"/>
                  <a:gd name="connsiteX9" fmla="*/ 29253 w 252204"/>
                  <a:gd name="connsiteY9" fmla="*/ 35304 h 318589"/>
                  <a:gd name="connsiteX10" fmla="*/ 29615 w 252204"/>
                  <a:gd name="connsiteY10" fmla="*/ 74646 h 318589"/>
                  <a:gd name="connsiteX11" fmla="*/ 25565 w 252204"/>
                  <a:gd name="connsiteY11" fmla="*/ 77828 h 318589"/>
                  <a:gd name="connsiteX12" fmla="*/ 5315 w 252204"/>
                  <a:gd name="connsiteY12" fmla="*/ 178281 h 318589"/>
                  <a:gd name="connsiteX13" fmla="*/ 77780 w 252204"/>
                  <a:gd name="connsiteY13" fmla="*/ 262751 h 318589"/>
                  <a:gd name="connsiteX14" fmla="*/ 122474 w 252204"/>
                  <a:gd name="connsiteY14" fmla="*/ 305854 h 318589"/>
                  <a:gd name="connsiteX15" fmla="*/ 163045 w 252204"/>
                  <a:gd name="connsiteY15" fmla="*/ 318076 h 318589"/>
                  <a:gd name="connsiteX16" fmla="*/ 168252 w 252204"/>
                  <a:gd name="connsiteY16" fmla="*/ 162298 h 318589"/>
                  <a:gd name="connsiteX17" fmla="*/ 142217 w 252204"/>
                  <a:gd name="connsiteY17" fmla="*/ 92799 h 318589"/>
                  <a:gd name="connsiteX18" fmla="*/ 250191 w 252204"/>
                  <a:gd name="connsiteY18" fmla="*/ 27783 h 318589"/>
                  <a:gd name="connsiteX19" fmla="*/ 250480 w 252204"/>
                  <a:gd name="connsiteY19" fmla="*/ 4713 h 318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2204" h="318589">
                    <a:moveTo>
                      <a:pt x="250408" y="4785"/>
                    </a:moveTo>
                    <a:cubicBezTo>
                      <a:pt x="214393" y="-1000"/>
                      <a:pt x="176352" y="18888"/>
                      <a:pt x="157694" y="19249"/>
                    </a:cubicBezTo>
                    <a:cubicBezTo>
                      <a:pt x="130863" y="19755"/>
                      <a:pt x="102803" y="-4906"/>
                      <a:pt x="62014" y="880"/>
                    </a:cubicBezTo>
                    <a:cubicBezTo>
                      <a:pt x="62954" y="7099"/>
                      <a:pt x="63605" y="13102"/>
                      <a:pt x="64039" y="18815"/>
                    </a:cubicBezTo>
                    <a:cubicBezTo>
                      <a:pt x="65919" y="18526"/>
                      <a:pt x="67872" y="18309"/>
                      <a:pt x="69825" y="18237"/>
                    </a:cubicBezTo>
                    <a:cubicBezTo>
                      <a:pt x="107937" y="16718"/>
                      <a:pt x="125511" y="31327"/>
                      <a:pt x="122546" y="45574"/>
                    </a:cubicBezTo>
                    <a:cubicBezTo>
                      <a:pt x="121533" y="50564"/>
                      <a:pt x="116977" y="55626"/>
                      <a:pt x="112132" y="59748"/>
                    </a:cubicBezTo>
                    <a:cubicBezTo>
                      <a:pt x="98029" y="56132"/>
                      <a:pt x="82553" y="55698"/>
                      <a:pt x="67800" y="58447"/>
                    </a:cubicBezTo>
                    <a:cubicBezTo>
                      <a:pt x="66426" y="49479"/>
                      <a:pt x="65341" y="35810"/>
                      <a:pt x="64039" y="18815"/>
                    </a:cubicBezTo>
                    <a:cubicBezTo>
                      <a:pt x="51383" y="20840"/>
                      <a:pt x="39378" y="27494"/>
                      <a:pt x="29253" y="35304"/>
                    </a:cubicBezTo>
                    <a:cubicBezTo>
                      <a:pt x="30265" y="52155"/>
                      <a:pt x="29759" y="65028"/>
                      <a:pt x="29615" y="74646"/>
                    </a:cubicBezTo>
                    <a:cubicBezTo>
                      <a:pt x="28241" y="75659"/>
                      <a:pt x="26866" y="76744"/>
                      <a:pt x="25565" y="77828"/>
                    </a:cubicBezTo>
                    <a:cubicBezTo>
                      <a:pt x="-3508" y="102562"/>
                      <a:pt x="-3870" y="150583"/>
                      <a:pt x="5315" y="178281"/>
                    </a:cubicBezTo>
                    <a:cubicBezTo>
                      <a:pt x="16597" y="212489"/>
                      <a:pt x="42777" y="239898"/>
                      <a:pt x="77780" y="262751"/>
                    </a:cubicBezTo>
                    <a:cubicBezTo>
                      <a:pt x="97089" y="275335"/>
                      <a:pt x="104321" y="291968"/>
                      <a:pt x="122474" y="305854"/>
                    </a:cubicBezTo>
                    <a:cubicBezTo>
                      <a:pt x="138456" y="318076"/>
                      <a:pt x="158851" y="319667"/>
                      <a:pt x="163045" y="318076"/>
                    </a:cubicBezTo>
                    <a:cubicBezTo>
                      <a:pt x="181993" y="310988"/>
                      <a:pt x="173966" y="199760"/>
                      <a:pt x="168252" y="162298"/>
                    </a:cubicBezTo>
                    <a:cubicBezTo>
                      <a:pt x="159718" y="105672"/>
                      <a:pt x="138746" y="98006"/>
                      <a:pt x="142217" y="92799"/>
                    </a:cubicBezTo>
                    <a:cubicBezTo>
                      <a:pt x="166951" y="35160"/>
                      <a:pt x="222782" y="31471"/>
                      <a:pt x="250191" y="27783"/>
                    </a:cubicBezTo>
                    <a:cubicBezTo>
                      <a:pt x="252361" y="27494"/>
                      <a:pt x="253228" y="5147"/>
                      <a:pt x="250480" y="4713"/>
                    </a:cubicBezTo>
                    <a:close/>
                  </a:path>
                </a:pathLst>
              </a:custGeom>
              <a:solidFill>
                <a:srgbClr val="ED4040"/>
              </a:solidFill>
              <a:ln w="0" cap="flat">
                <a:noFill/>
                <a:prstDash val="solid"/>
                <a:miter/>
              </a:ln>
            </p:spPr>
            <p:txBody>
              <a:bodyPr rtlCol="0" anchor="ctr"/>
              <a:lstStyle/>
              <a:p>
                <a:endParaRPr lang="en-US" dirty="0"/>
              </a:p>
            </p:txBody>
          </p:sp>
        </p:grpSp>
        <p:grpSp>
          <p:nvGrpSpPr>
            <p:cNvPr id="423" name="Graphic 383">
              <a:extLst>
                <a:ext uri="{FF2B5EF4-FFF2-40B4-BE49-F238E27FC236}">
                  <a16:creationId xmlns:a16="http://schemas.microsoft.com/office/drawing/2014/main" id="{0EB31165-BB5E-6C68-86A1-A721D297716E}"/>
                </a:ext>
              </a:extLst>
            </p:cNvPr>
            <p:cNvGrpSpPr/>
            <p:nvPr/>
          </p:nvGrpSpPr>
          <p:grpSpPr>
            <a:xfrm>
              <a:off x="10126700" y="1862658"/>
              <a:ext cx="113627" cy="306934"/>
              <a:chOff x="10126700" y="1862658"/>
              <a:chExt cx="113627" cy="306934"/>
            </a:xfrm>
            <a:solidFill>
              <a:srgbClr val="FFA1A1"/>
            </a:solidFill>
          </p:grpSpPr>
          <p:sp>
            <p:nvSpPr>
              <p:cNvPr id="424" name="Freeform: Shape 423">
                <a:extLst>
                  <a:ext uri="{FF2B5EF4-FFF2-40B4-BE49-F238E27FC236}">
                    <a16:creationId xmlns:a16="http://schemas.microsoft.com/office/drawing/2014/main" id="{2E954B7F-D576-3218-586B-48B397DCB62E}"/>
                  </a:ext>
                </a:extLst>
              </p:cNvPr>
              <p:cNvSpPr/>
              <p:nvPr/>
            </p:nvSpPr>
            <p:spPr>
              <a:xfrm>
                <a:off x="10126700" y="1862658"/>
                <a:ext cx="113627" cy="100557"/>
              </a:xfrm>
              <a:custGeom>
                <a:avLst/>
                <a:gdLst>
                  <a:gd name="connsiteX0" fmla="*/ 56886 w 113627"/>
                  <a:gd name="connsiteY0" fmla="*/ 94480 h 100557"/>
                  <a:gd name="connsiteX1" fmla="*/ 42422 w 113627"/>
                  <a:gd name="connsiteY1" fmla="*/ 92455 h 100557"/>
                  <a:gd name="connsiteX2" fmla="*/ 24487 w 113627"/>
                  <a:gd name="connsiteY2" fmla="*/ 100554 h 100557"/>
                  <a:gd name="connsiteX3" fmla="*/ 12482 w 113627"/>
                  <a:gd name="connsiteY3" fmla="*/ 82113 h 100557"/>
                  <a:gd name="connsiteX4" fmla="*/ 477 w 113627"/>
                  <a:gd name="connsiteY4" fmla="*/ 48918 h 100557"/>
                  <a:gd name="connsiteX5" fmla="*/ 14145 w 113627"/>
                  <a:gd name="connsiteY5" fmla="*/ 29 h 100557"/>
                  <a:gd name="connsiteX6" fmla="*/ 10384 w 113627"/>
                  <a:gd name="connsiteY6" fmla="*/ 35756 h 100557"/>
                  <a:gd name="connsiteX7" fmla="*/ 37504 w 113627"/>
                  <a:gd name="connsiteY7" fmla="*/ 22883 h 100557"/>
                  <a:gd name="connsiteX8" fmla="*/ 56814 w 113627"/>
                  <a:gd name="connsiteY8" fmla="*/ 35756 h 100557"/>
                  <a:gd name="connsiteX9" fmla="*/ 56814 w 113627"/>
                  <a:gd name="connsiteY9" fmla="*/ 35756 h 100557"/>
                  <a:gd name="connsiteX10" fmla="*/ 76123 w 113627"/>
                  <a:gd name="connsiteY10" fmla="*/ 22883 h 100557"/>
                  <a:gd name="connsiteX11" fmla="*/ 103243 w 113627"/>
                  <a:gd name="connsiteY11" fmla="*/ 35756 h 100557"/>
                  <a:gd name="connsiteX12" fmla="*/ 99483 w 113627"/>
                  <a:gd name="connsiteY12" fmla="*/ 29 h 100557"/>
                  <a:gd name="connsiteX13" fmla="*/ 113151 w 113627"/>
                  <a:gd name="connsiteY13" fmla="*/ 48918 h 100557"/>
                  <a:gd name="connsiteX14" fmla="*/ 101146 w 113627"/>
                  <a:gd name="connsiteY14" fmla="*/ 82113 h 100557"/>
                  <a:gd name="connsiteX15" fmla="*/ 89141 w 113627"/>
                  <a:gd name="connsiteY15" fmla="*/ 100554 h 100557"/>
                  <a:gd name="connsiteX16" fmla="*/ 71206 w 113627"/>
                  <a:gd name="connsiteY16" fmla="*/ 92455 h 100557"/>
                  <a:gd name="connsiteX17" fmla="*/ 56814 w 113627"/>
                  <a:gd name="connsiteY17" fmla="*/ 94480 h 10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627" h="100557">
                    <a:moveTo>
                      <a:pt x="56886" y="94480"/>
                    </a:moveTo>
                    <a:cubicBezTo>
                      <a:pt x="52475" y="94480"/>
                      <a:pt x="47991" y="91008"/>
                      <a:pt x="42422" y="92455"/>
                    </a:cubicBezTo>
                    <a:cubicBezTo>
                      <a:pt x="33454" y="94769"/>
                      <a:pt x="30996" y="100338"/>
                      <a:pt x="24487" y="100554"/>
                    </a:cubicBezTo>
                    <a:cubicBezTo>
                      <a:pt x="18340" y="100771"/>
                      <a:pt x="14507" y="90719"/>
                      <a:pt x="12482" y="82113"/>
                    </a:cubicBezTo>
                    <a:cubicBezTo>
                      <a:pt x="10312" y="72856"/>
                      <a:pt x="2646" y="60995"/>
                      <a:pt x="477" y="48918"/>
                    </a:cubicBezTo>
                    <a:cubicBezTo>
                      <a:pt x="-2489" y="32067"/>
                      <a:pt x="9155" y="-1128"/>
                      <a:pt x="14145" y="29"/>
                    </a:cubicBezTo>
                    <a:cubicBezTo>
                      <a:pt x="17616" y="825"/>
                      <a:pt x="6841" y="33441"/>
                      <a:pt x="10384" y="35756"/>
                    </a:cubicBezTo>
                    <a:cubicBezTo>
                      <a:pt x="12916" y="37419"/>
                      <a:pt x="26222" y="22449"/>
                      <a:pt x="37504" y="22883"/>
                    </a:cubicBezTo>
                    <a:cubicBezTo>
                      <a:pt x="45460" y="23172"/>
                      <a:pt x="52547" y="35756"/>
                      <a:pt x="56814" y="35756"/>
                    </a:cubicBezTo>
                    <a:lnTo>
                      <a:pt x="56814" y="35756"/>
                    </a:lnTo>
                    <a:cubicBezTo>
                      <a:pt x="61081" y="35756"/>
                      <a:pt x="68168" y="23172"/>
                      <a:pt x="76123" y="22883"/>
                    </a:cubicBezTo>
                    <a:cubicBezTo>
                      <a:pt x="87405" y="22449"/>
                      <a:pt x="100640" y="37419"/>
                      <a:pt x="103243" y="35756"/>
                    </a:cubicBezTo>
                    <a:cubicBezTo>
                      <a:pt x="106787" y="33441"/>
                      <a:pt x="96084" y="897"/>
                      <a:pt x="99483" y="29"/>
                    </a:cubicBezTo>
                    <a:cubicBezTo>
                      <a:pt x="104473" y="-1128"/>
                      <a:pt x="116116" y="32067"/>
                      <a:pt x="113151" y="48918"/>
                    </a:cubicBezTo>
                    <a:cubicBezTo>
                      <a:pt x="110982" y="60995"/>
                      <a:pt x="103316" y="72856"/>
                      <a:pt x="101146" y="82113"/>
                    </a:cubicBezTo>
                    <a:cubicBezTo>
                      <a:pt x="99121" y="90647"/>
                      <a:pt x="95288" y="100771"/>
                      <a:pt x="89141" y="100554"/>
                    </a:cubicBezTo>
                    <a:cubicBezTo>
                      <a:pt x="82632" y="100338"/>
                      <a:pt x="80173" y="94769"/>
                      <a:pt x="71206" y="92455"/>
                    </a:cubicBezTo>
                    <a:cubicBezTo>
                      <a:pt x="65709" y="91008"/>
                      <a:pt x="61225" y="94480"/>
                      <a:pt x="56814" y="94480"/>
                    </a:cubicBezTo>
                    <a:close/>
                  </a:path>
                </a:pathLst>
              </a:custGeom>
              <a:solidFill>
                <a:srgbClr val="FFA1A1"/>
              </a:solidFill>
              <a:ln w="0" cap="flat">
                <a:noFill/>
                <a:prstDash val="solid"/>
                <a:miter/>
              </a:ln>
            </p:spPr>
            <p:txBody>
              <a:bodyPr rtlCol="0" anchor="ctr"/>
              <a:lstStyle/>
              <a:p>
                <a:endParaRPr lang="en-US" dirty="0"/>
              </a:p>
            </p:txBody>
          </p:sp>
          <p:sp>
            <p:nvSpPr>
              <p:cNvPr id="425" name="Freeform: Shape 424">
                <a:extLst>
                  <a:ext uri="{FF2B5EF4-FFF2-40B4-BE49-F238E27FC236}">
                    <a16:creationId xmlns:a16="http://schemas.microsoft.com/office/drawing/2014/main" id="{FB43170B-5788-FD55-C502-5807C77594A9}"/>
                  </a:ext>
                </a:extLst>
              </p:cNvPr>
              <p:cNvSpPr/>
              <p:nvPr/>
            </p:nvSpPr>
            <p:spPr>
              <a:xfrm>
                <a:off x="10153812" y="1963561"/>
                <a:ext cx="58198" cy="28434"/>
              </a:xfrm>
              <a:custGeom>
                <a:avLst/>
                <a:gdLst>
                  <a:gd name="connsiteX0" fmla="*/ 701 w 58198"/>
                  <a:gd name="connsiteY0" fmla="*/ 26337 h 28434"/>
                  <a:gd name="connsiteX1" fmla="*/ 3594 w 58198"/>
                  <a:gd name="connsiteY1" fmla="*/ 28435 h 28434"/>
                  <a:gd name="connsiteX2" fmla="*/ 53929 w 58198"/>
                  <a:gd name="connsiteY2" fmla="*/ 27567 h 28434"/>
                  <a:gd name="connsiteX3" fmla="*/ 57617 w 58198"/>
                  <a:gd name="connsiteY3" fmla="*/ 24819 h 28434"/>
                  <a:gd name="connsiteX4" fmla="*/ 57979 w 58198"/>
                  <a:gd name="connsiteY4" fmla="*/ 18165 h 28434"/>
                  <a:gd name="connsiteX5" fmla="*/ 51325 w 58198"/>
                  <a:gd name="connsiteY5" fmla="*/ 13 h 28434"/>
                  <a:gd name="connsiteX6" fmla="*/ 28689 w 58198"/>
                  <a:gd name="connsiteY6" fmla="*/ 14260 h 28434"/>
                  <a:gd name="connsiteX7" fmla="*/ 6342 w 58198"/>
                  <a:gd name="connsiteY7" fmla="*/ 808 h 28434"/>
                  <a:gd name="connsiteX8" fmla="*/ 195 w 58198"/>
                  <a:gd name="connsiteY8" fmla="*/ 17080 h 28434"/>
                  <a:gd name="connsiteX9" fmla="*/ 629 w 58198"/>
                  <a:gd name="connsiteY9" fmla="*/ 26337 h 2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98" h="28434">
                    <a:moveTo>
                      <a:pt x="701" y="26337"/>
                    </a:moveTo>
                    <a:cubicBezTo>
                      <a:pt x="701" y="27784"/>
                      <a:pt x="2147" y="28435"/>
                      <a:pt x="3594" y="28435"/>
                    </a:cubicBezTo>
                    <a:cubicBezTo>
                      <a:pt x="13863" y="28435"/>
                      <a:pt x="44599" y="28435"/>
                      <a:pt x="53929" y="27567"/>
                    </a:cubicBezTo>
                    <a:cubicBezTo>
                      <a:pt x="55809" y="27422"/>
                      <a:pt x="57545" y="26699"/>
                      <a:pt x="57617" y="24819"/>
                    </a:cubicBezTo>
                    <a:cubicBezTo>
                      <a:pt x="57762" y="21275"/>
                      <a:pt x="57906" y="18961"/>
                      <a:pt x="57979" y="18165"/>
                    </a:cubicBezTo>
                    <a:cubicBezTo>
                      <a:pt x="58991" y="8330"/>
                      <a:pt x="56460" y="519"/>
                      <a:pt x="51325" y="13"/>
                    </a:cubicBezTo>
                    <a:cubicBezTo>
                      <a:pt x="45250" y="-494"/>
                      <a:pt x="41634" y="14260"/>
                      <a:pt x="28689" y="14260"/>
                    </a:cubicBezTo>
                    <a:cubicBezTo>
                      <a:pt x="16394" y="14260"/>
                      <a:pt x="11549" y="519"/>
                      <a:pt x="6342" y="808"/>
                    </a:cubicBezTo>
                    <a:cubicBezTo>
                      <a:pt x="1786" y="1098"/>
                      <a:pt x="-745" y="8113"/>
                      <a:pt x="195" y="17080"/>
                    </a:cubicBezTo>
                    <a:cubicBezTo>
                      <a:pt x="339" y="18382"/>
                      <a:pt x="484" y="21636"/>
                      <a:pt x="629" y="26337"/>
                    </a:cubicBezTo>
                    <a:close/>
                  </a:path>
                </a:pathLst>
              </a:custGeom>
              <a:solidFill>
                <a:srgbClr val="FFA1A1"/>
              </a:solidFill>
              <a:ln w="0" cap="flat">
                <a:noFill/>
                <a:prstDash val="solid"/>
                <a:miter/>
              </a:ln>
            </p:spPr>
            <p:txBody>
              <a:bodyPr rtlCol="0" anchor="ctr"/>
              <a:lstStyle/>
              <a:p>
                <a:endParaRPr lang="en-US" dirty="0"/>
              </a:p>
            </p:txBody>
          </p:sp>
          <p:sp>
            <p:nvSpPr>
              <p:cNvPr id="426" name="Freeform: Shape 425">
                <a:extLst>
                  <a:ext uri="{FF2B5EF4-FFF2-40B4-BE49-F238E27FC236}">
                    <a16:creationId xmlns:a16="http://schemas.microsoft.com/office/drawing/2014/main" id="{8AC10554-3275-190E-F4F0-0F16BF56764F}"/>
                  </a:ext>
                </a:extLst>
              </p:cNvPr>
              <p:cNvSpPr/>
              <p:nvPr/>
            </p:nvSpPr>
            <p:spPr>
              <a:xfrm>
                <a:off x="10154799" y="1995879"/>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27" name="Freeform: Shape 426">
                <a:extLst>
                  <a:ext uri="{FF2B5EF4-FFF2-40B4-BE49-F238E27FC236}">
                    <a16:creationId xmlns:a16="http://schemas.microsoft.com/office/drawing/2014/main" id="{D3BE5C2A-E083-202E-5A95-D3466C58865A}"/>
                  </a:ext>
                </a:extLst>
              </p:cNvPr>
              <p:cNvSpPr/>
              <p:nvPr/>
            </p:nvSpPr>
            <p:spPr>
              <a:xfrm>
                <a:off x="10154944" y="2021408"/>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28" name="Freeform: Shape 427">
                <a:extLst>
                  <a:ext uri="{FF2B5EF4-FFF2-40B4-BE49-F238E27FC236}">
                    <a16:creationId xmlns:a16="http://schemas.microsoft.com/office/drawing/2014/main" id="{F3427B64-4816-C098-E260-0FC2E52F828C}"/>
                  </a:ext>
                </a:extLst>
              </p:cNvPr>
              <p:cNvSpPr/>
              <p:nvPr/>
            </p:nvSpPr>
            <p:spPr>
              <a:xfrm>
                <a:off x="10154799" y="2046792"/>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91 h 22130"/>
                  <a:gd name="connsiteX9" fmla="*/ 56052 w 56051"/>
                  <a:gd name="connsiteY9" fmla="*/ 5519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91"/>
                    </a:cubicBezTo>
                    <a:cubicBezTo>
                      <a:pt x="55907" y="10871"/>
                      <a:pt x="55979" y="8122"/>
                      <a:pt x="56052" y="5519"/>
                    </a:cubicBezTo>
                    <a:close/>
                  </a:path>
                </a:pathLst>
              </a:custGeom>
              <a:solidFill>
                <a:srgbClr val="FFA1A1"/>
              </a:solidFill>
              <a:ln w="0" cap="flat">
                <a:noFill/>
                <a:prstDash val="solid"/>
                <a:miter/>
              </a:ln>
            </p:spPr>
            <p:txBody>
              <a:bodyPr rtlCol="0" anchor="ctr"/>
              <a:lstStyle/>
              <a:p>
                <a:endParaRPr lang="en-US" dirty="0"/>
              </a:p>
            </p:txBody>
          </p:sp>
          <p:sp>
            <p:nvSpPr>
              <p:cNvPr id="429" name="Freeform: Shape 428">
                <a:extLst>
                  <a:ext uri="{FF2B5EF4-FFF2-40B4-BE49-F238E27FC236}">
                    <a16:creationId xmlns:a16="http://schemas.microsoft.com/office/drawing/2014/main" id="{4B717314-C8FC-0C21-763F-18247E8EB84C}"/>
                  </a:ext>
                </a:extLst>
              </p:cNvPr>
              <p:cNvSpPr/>
              <p:nvPr/>
            </p:nvSpPr>
            <p:spPr>
              <a:xfrm>
                <a:off x="10154944" y="2072104"/>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30" name="Freeform: Shape 429">
                <a:extLst>
                  <a:ext uri="{FF2B5EF4-FFF2-40B4-BE49-F238E27FC236}">
                    <a16:creationId xmlns:a16="http://schemas.microsoft.com/office/drawing/2014/main" id="{73601EFD-A2F1-D6C6-3551-8F6C25F7F53B}"/>
                  </a:ext>
                </a:extLst>
              </p:cNvPr>
              <p:cNvSpPr/>
              <p:nvPr/>
            </p:nvSpPr>
            <p:spPr>
              <a:xfrm>
                <a:off x="10154944" y="2097922"/>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31" name="Freeform: Shape 430">
                <a:extLst>
                  <a:ext uri="{FF2B5EF4-FFF2-40B4-BE49-F238E27FC236}">
                    <a16:creationId xmlns:a16="http://schemas.microsoft.com/office/drawing/2014/main" id="{01DF38CC-1C0D-6ED3-18AA-580743B144B5}"/>
                  </a:ext>
                </a:extLst>
              </p:cNvPr>
              <p:cNvSpPr/>
              <p:nvPr/>
            </p:nvSpPr>
            <p:spPr>
              <a:xfrm>
                <a:off x="10154944" y="2123451"/>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sp>
            <p:nvSpPr>
              <p:cNvPr id="432" name="Freeform: Shape 431">
                <a:extLst>
                  <a:ext uri="{FF2B5EF4-FFF2-40B4-BE49-F238E27FC236}">
                    <a16:creationId xmlns:a16="http://schemas.microsoft.com/office/drawing/2014/main" id="{3D2465DE-2920-C07D-0ABE-8A1A01912FD1}"/>
                  </a:ext>
                </a:extLst>
              </p:cNvPr>
              <p:cNvSpPr/>
              <p:nvPr/>
            </p:nvSpPr>
            <p:spPr>
              <a:xfrm>
                <a:off x="10154944" y="2147462"/>
                <a:ext cx="56051" cy="22130"/>
              </a:xfrm>
              <a:custGeom>
                <a:avLst/>
                <a:gdLst>
                  <a:gd name="connsiteX0" fmla="*/ 55979 w 56051"/>
                  <a:gd name="connsiteY0" fmla="*/ 5447 h 22130"/>
                  <a:gd name="connsiteX1" fmla="*/ 52942 w 56051"/>
                  <a:gd name="connsiteY1" fmla="*/ 23 h 22130"/>
                  <a:gd name="connsiteX2" fmla="*/ 21049 w 56051"/>
                  <a:gd name="connsiteY2" fmla="*/ 1975 h 22130"/>
                  <a:gd name="connsiteX3" fmla="*/ 2607 w 56051"/>
                  <a:gd name="connsiteY3" fmla="*/ 818 h 22130"/>
                  <a:gd name="connsiteX4" fmla="*/ 3 w 56051"/>
                  <a:gd name="connsiteY4" fmla="*/ 7327 h 22130"/>
                  <a:gd name="connsiteX5" fmla="*/ 76 w 56051"/>
                  <a:gd name="connsiteY5" fmla="*/ 14848 h 22130"/>
                  <a:gd name="connsiteX6" fmla="*/ 2607 w 56051"/>
                  <a:gd name="connsiteY6" fmla="*/ 19983 h 22130"/>
                  <a:gd name="connsiteX7" fmla="*/ 53593 w 56051"/>
                  <a:gd name="connsiteY7" fmla="*/ 18681 h 22130"/>
                  <a:gd name="connsiteX8" fmla="*/ 55907 w 56051"/>
                  <a:gd name="connsiteY8" fmla="*/ 13619 h 22130"/>
                  <a:gd name="connsiteX9" fmla="*/ 56052 w 56051"/>
                  <a:gd name="connsiteY9" fmla="*/ 5447 h 2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51" h="22130">
                    <a:moveTo>
                      <a:pt x="55979" y="5447"/>
                    </a:moveTo>
                    <a:cubicBezTo>
                      <a:pt x="55979" y="2264"/>
                      <a:pt x="54605" y="-267"/>
                      <a:pt x="52942" y="23"/>
                    </a:cubicBezTo>
                    <a:cubicBezTo>
                      <a:pt x="43974" y="1831"/>
                      <a:pt x="32258" y="1975"/>
                      <a:pt x="21049" y="1975"/>
                    </a:cubicBezTo>
                    <a:cubicBezTo>
                      <a:pt x="14612" y="1975"/>
                      <a:pt x="8393" y="1180"/>
                      <a:pt x="2607" y="818"/>
                    </a:cubicBezTo>
                    <a:cubicBezTo>
                      <a:pt x="1016" y="746"/>
                      <a:pt x="-69" y="4289"/>
                      <a:pt x="3" y="7327"/>
                    </a:cubicBezTo>
                    <a:cubicBezTo>
                      <a:pt x="3" y="9786"/>
                      <a:pt x="3" y="12245"/>
                      <a:pt x="76" y="14848"/>
                    </a:cubicBezTo>
                    <a:cubicBezTo>
                      <a:pt x="76" y="17524"/>
                      <a:pt x="1161" y="19766"/>
                      <a:pt x="2607" y="19983"/>
                    </a:cubicBezTo>
                    <a:cubicBezTo>
                      <a:pt x="19530" y="22731"/>
                      <a:pt x="39635" y="23382"/>
                      <a:pt x="53593" y="18681"/>
                    </a:cubicBezTo>
                    <a:cubicBezTo>
                      <a:pt x="54894" y="18247"/>
                      <a:pt x="55835" y="16150"/>
                      <a:pt x="55907" y="13619"/>
                    </a:cubicBezTo>
                    <a:cubicBezTo>
                      <a:pt x="55907" y="10798"/>
                      <a:pt x="55979" y="8050"/>
                      <a:pt x="56052" y="5447"/>
                    </a:cubicBezTo>
                    <a:close/>
                  </a:path>
                </a:pathLst>
              </a:custGeom>
              <a:solidFill>
                <a:srgbClr val="FFA1A1"/>
              </a:solidFill>
              <a:ln w="0" cap="flat">
                <a:noFill/>
                <a:prstDash val="solid"/>
                <a:miter/>
              </a:ln>
            </p:spPr>
            <p:txBody>
              <a:bodyPr rtlCol="0" anchor="ctr"/>
              <a:lstStyle/>
              <a:p>
                <a:endParaRPr lang="en-US" dirty="0"/>
              </a:p>
            </p:txBody>
          </p:sp>
        </p:grpSp>
        <p:sp>
          <p:nvSpPr>
            <p:cNvPr id="433" name="Freeform: Shape 432">
              <a:extLst>
                <a:ext uri="{FF2B5EF4-FFF2-40B4-BE49-F238E27FC236}">
                  <a16:creationId xmlns:a16="http://schemas.microsoft.com/office/drawing/2014/main" id="{02308B65-91C3-8C70-9137-FBFDA41CFCAF}"/>
                </a:ext>
              </a:extLst>
            </p:cNvPr>
            <p:cNvSpPr/>
            <p:nvPr/>
          </p:nvSpPr>
          <p:spPr>
            <a:xfrm>
              <a:off x="10131517" y="1955382"/>
              <a:ext cx="103208" cy="88829"/>
            </a:xfrm>
            <a:custGeom>
              <a:avLst/>
              <a:gdLst>
                <a:gd name="connsiteX0" fmla="*/ 95172 w 103208"/>
                <a:gd name="connsiteY0" fmla="*/ 671 h 88829"/>
                <a:gd name="connsiteX1" fmla="*/ 51924 w 103208"/>
                <a:gd name="connsiteY1" fmla="*/ 47101 h 88829"/>
                <a:gd name="connsiteX2" fmla="*/ 8026 w 103208"/>
                <a:gd name="connsiteY2" fmla="*/ 671 h 88829"/>
                <a:gd name="connsiteX3" fmla="*/ 25817 w 103208"/>
                <a:gd name="connsiteY3" fmla="*/ 88829 h 88829"/>
                <a:gd name="connsiteX4" fmla="*/ 51852 w 103208"/>
                <a:gd name="connsiteY4" fmla="*/ 70316 h 88829"/>
                <a:gd name="connsiteX5" fmla="*/ 77887 w 103208"/>
                <a:gd name="connsiteY5" fmla="*/ 88829 h 88829"/>
                <a:gd name="connsiteX6" fmla="*/ 95027 w 103208"/>
                <a:gd name="connsiteY6" fmla="*/ 671 h 8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08" h="88829">
                  <a:moveTo>
                    <a:pt x="95172" y="671"/>
                  </a:moveTo>
                  <a:cubicBezTo>
                    <a:pt x="81865" y="-6561"/>
                    <a:pt x="75862" y="47028"/>
                    <a:pt x="51924" y="47101"/>
                  </a:cubicBezTo>
                  <a:cubicBezTo>
                    <a:pt x="27986" y="47101"/>
                    <a:pt x="21333" y="-6561"/>
                    <a:pt x="8026" y="671"/>
                  </a:cubicBezTo>
                  <a:cubicBezTo>
                    <a:pt x="-9765" y="10362"/>
                    <a:pt x="4627" y="88829"/>
                    <a:pt x="25817" y="88829"/>
                  </a:cubicBezTo>
                  <a:cubicBezTo>
                    <a:pt x="39196" y="88829"/>
                    <a:pt x="41655" y="70316"/>
                    <a:pt x="51852" y="70316"/>
                  </a:cubicBezTo>
                  <a:cubicBezTo>
                    <a:pt x="62121" y="70316"/>
                    <a:pt x="64580" y="88829"/>
                    <a:pt x="77887" y="88829"/>
                  </a:cubicBezTo>
                  <a:cubicBezTo>
                    <a:pt x="99077" y="88829"/>
                    <a:pt x="112818" y="10435"/>
                    <a:pt x="95027" y="671"/>
                  </a:cubicBezTo>
                  <a:close/>
                </a:path>
              </a:pathLst>
            </a:custGeom>
            <a:solidFill>
              <a:srgbClr val="FFDF9E"/>
            </a:solidFill>
            <a:ln w="0" cap="flat">
              <a:noFill/>
              <a:prstDash val="solid"/>
              <a:miter/>
            </a:ln>
          </p:spPr>
          <p:txBody>
            <a:bodyPr rtlCol="0" anchor="ctr"/>
            <a:lstStyle/>
            <a:p>
              <a:endParaRPr lang="en-US" dirty="0"/>
            </a:p>
          </p:txBody>
        </p:sp>
        <p:sp>
          <p:nvSpPr>
            <p:cNvPr id="434" name="Freeform: Shape 433">
              <a:extLst>
                <a:ext uri="{FF2B5EF4-FFF2-40B4-BE49-F238E27FC236}">
                  <a16:creationId xmlns:a16="http://schemas.microsoft.com/office/drawing/2014/main" id="{7B2B7420-3EA0-9492-D718-9725CF97BB2E}"/>
                </a:ext>
              </a:extLst>
            </p:cNvPr>
            <p:cNvSpPr/>
            <p:nvPr/>
          </p:nvSpPr>
          <p:spPr>
            <a:xfrm>
              <a:off x="10112498" y="2122447"/>
              <a:ext cx="137384" cy="186734"/>
            </a:xfrm>
            <a:custGeom>
              <a:avLst/>
              <a:gdLst>
                <a:gd name="connsiteX0" fmla="*/ 36809 w 137384"/>
                <a:gd name="connsiteY0" fmla="*/ 4787 h 186734"/>
                <a:gd name="connsiteX1" fmla="*/ 15040 w 137384"/>
                <a:gd name="connsiteY1" fmla="*/ 170690 h 186734"/>
                <a:gd name="connsiteX2" fmla="*/ 68485 w 137384"/>
                <a:gd name="connsiteY2" fmla="*/ 159842 h 186734"/>
                <a:gd name="connsiteX3" fmla="*/ 115638 w 137384"/>
                <a:gd name="connsiteY3" fmla="*/ 184286 h 186734"/>
                <a:gd name="connsiteX4" fmla="*/ 96184 w 137384"/>
                <a:gd name="connsiteY4" fmla="*/ 14 h 186734"/>
                <a:gd name="connsiteX5" fmla="*/ 68557 w 137384"/>
                <a:gd name="connsiteY5" fmla="*/ 46516 h 186734"/>
                <a:gd name="connsiteX6" fmla="*/ 36809 w 137384"/>
                <a:gd name="connsiteY6" fmla="*/ 4787 h 186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384" h="186734">
                  <a:moveTo>
                    <a:pt x="36809" y="4787"/>
                  </a:moveTo>
                  <a:cubicBezTo>
                    <a:pt x="14245" y="12381"/>
                    <a:pt x="-20035" y="141762"/>
                    <a:pt x="15040" y="170690"/>
                  </a:cubicBezTo>
                  <a:cubicBezTo>
                    <a:pt x="45849" y="196074"/>
                    <a:pt x="68485" y="159842"/>
                    <a:pt x="68485" y="159842"/>
                  </a:cubicBezTo>
                  <a:cubicBezTo>
                    <a:pt x="68485" y="159842"/>
                    <a:pt x="82587" y="196363"/>
                    <a:pt x="115638" y="184286"/>
                  </a:cubicBezTo>
                  <a:cubicBezTo>
                    <a:pt x="162790" y="167074"/>
                    <a:pt x="122436" y="-1794"/>
                    <a:pt x="96184" y="14"/>
                  </a:cubicBezTo>
                  <a:cubicBezTo>
                    <a:pt x="75355" y="1461"/>
                    <a:pt x="68557" y="46516"/>
                    <a:pt x="68557" y="46516"/>
                  </a:cubicBezTo>
                  <a:cubicBezTo>
                    <a:pt x="68557" y="46516"/>
                    <a:pt x="55250" y="-1360"/>
                    <a:pt x="36809" y="4787"/>
                  </a:cubicBezTo>
                  <a:close/>
                </a:path>
              </a:pathLst>
            </a:custGeom>
            <a:solidFill>
              <a:srgbClr val="FFDF9E"/>
            </a:solidFill>
            <a:ln w="0" cap="flat">
              <a:noFill/>
              <a:prstDash val="solid"/>
              <a:miter/>
            </a:ln>
          </p:spPr>
          <p:txBody>
            <a:bodyPr rtlCol="0" anchor="ctr"/>
            <a:lstStyle/>
            <a:p>
              <a:endParaRPr lang="en-US" dirty="0"/>
            </a:p>
          </p:txBody>
        </p:sp>
        <p:sp>
          <p:nvSpPr>
            <p:cNvPr id="435" name="Freeform: Shape 434">
              <a:extLst>
                <a:ext uri="{FF2B5EF4-FFF2-40B4-BE49-F238E27FC236}">
                  <a16:creationId xmlns:a16="http://schemas.microsoft.com/office/drawing/2014/main" id="{98C369AB-DF93-670B-8A07-ECC7FBC62BD9}"/>
                </a:ext>
              </a:extLst>
            </p:cNvPr>
            <p:cNvSpPr/>
            <p:nvPr/>
          </p:nvSpPr>
          <p:spPr>
            <a:xfrm>
              <a:off x="10434898" y="2786736"/>
              <a:ext cx="97174" cy="152129"/>
            </a:xfrm>
            <a:custGeom>
              <a:avLst/>
              <a:gdLst>
                <a:gd name="connsiteX0" fmla="*/ 97054 w 97174"/>
                <a:gd name="connsiteY0" fmla="*/ 90675 h 152129"/>
                <a:gd name="connsiteX1" fmla="*/ 60460 w 97174"/>
                <a:gd name="connsiteY1" fmla="*/ 8737 h 152129"/>
                <a:gd name="connsiteX2" fmla="*/ 941 w 97174"/>
                <a:gd name="connsiteY2" fmla="*/ 27540 h 152129"/>
                <a:gd name="connsiteX3" fmla="*/ 16272 w 97174"/>
                <a:gd name="connsiteY3" fmla="*/ 90458 h 152129"/>
                <a:gd name="connsiteX4" fmla="*/ 18514 w 97174"/>
                <a:gd name="connsiteY4" fmla="*/ 126401 h 152129"/>
                <a:gd name="connsiteX5" fmla="*/ 60388 w 97174"/>
                <a:gd name="connsiteY5" fmla="*/ 151135 h 152129"/>
                <a:gd name="connsiteX6" fmla="*/ 97126 w 97174"/>
                <a:gd name="connsiteY6" fmla="*/ 90675 h 15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174" h="152129">
                  <a:moveTo>
                    <a:pt x="97054" y="90675"/>
                  </a:moveTo>
                  <a:cubicBezTo>
                    <a:pt x="98139" y="60518"/>
                    <a:pt x="92353" y="32602"/>
                    <a:pt x="60460" y="8737"/>
                  </a:cubicBezTo>
                  <a:cubicBezTo>
                    <a:pt x="39632" y="-6884"/>
                    <a:pt x="7883" y="-2111"/>
                    <a:pt x="941" y="27540"/>
                  </a:cubicBezTo>
                  <a:cubicBezTo>
                    <a:pt x="-4411" y="50393"/>
                    <a:pt x="14754" y="68618"/>
                    <a:pt x="16272" y="90458"/>
                  </a:cubicBezTo>
                  <a:cubicBezTo>
                    <a:pt x="17140" y="102463"/>
                    <a:pt x="14754" y="114686"/>
                    <a:pt x="18514" y="126401"/>
                  </a:cubicBezTo>
                  <a:cubicBezTo>
                    <a:pt x="24155" y="143686"/>
                    <a:pt x="43031" y="155763"/>
                    <a:pt x="60388" y="151135"/>
                  </a:cubicBezTo>
                  <a:cubicBezTo>
                    <a:pt x="84543" y="144626"/>
                    <a:pt x="96331" y="112082"/>
                    <a:pt x="97126" y="90675"/>
                  </a:cubicBezTo>
                  <a:close/>
                </a:path>
              </a:pathLst>
            </a:custGeom>
            <a:solidFill>
              <a:srgbClr val="D93A3A"/>
            </a:solidFill>
            <a:ln w="0" cap="flat">
              <a:noFill/>
              <a:prstDash val="solid"/>
              <a:miter/>
            </a:ln>
          </p:spPr>
          <p:txBody>
            <a:bodyPr rtlCol="0" anchor="ctr"/>
            <a:lstStyle/>
            <a:p>
              <a:endParaRPr lang="en-US" dirty="0"/>
            </a:p>
          </p:txBody>
        </p:sp>
        <p:grpSp>
          <p:nvGrpSpPr>
            <p:cNvPr id="436" name="Graphic 383">
              <a:extLst>
                <a:ext uri="{FF2B5EF4-FFF2-40B4-BE49-F238E27FC236}">
                  <a16:creationId xmlns:a16="http://schemas.microsoft.com/office/drawing/2014/main" id="{4F252F3C-70E8-DFE1-6209-1D92817BBB85}"/>
                </a:ext>
              </a:extLst>
            </p:cNvPr>
            <p:cNvGrpSpPr/>
            <p:nvPr/>
          </p:nvGrpSpPr>
          <p:grpSpPr>
            <a:xfrm>
              <a:off x="9974705" y="1137973"/>
              <a:ext cx="398234" cy="268105"/>
              <a:chOff x="9974705" y="1137973"/>
              <a:chExt cx="398234" cy="268105"/>
            </a:xfrm>
          </p:grpSpPr>
          <p:sp>
            <p:nvSpPr>
              <p:cNvPr id="437" name="Freeform: Shape 436">
                <a:extLst>
                  <a:ext uri="{FF2B5EF4-FFF2-40B4-BE49-F238E27FC236}">
                    <a16:creationId xmlns:a16="http://schemas.microsoft.com/office/drawing/2014/main" id="{AFDC488B-9B40-FB0E-CF10-FE339EB49F5D}"/>
                  </a:ext>
                </a:extLst>
              </p:cNvPr>
              <p:cNvSpPr/>
              <p:nvPr/>
            </p:nvSpPr>
            <p:spPr>
              <a:xfrm>
                <a:off x="10142725" y="1157711"/>
                <a:ext cx="67257" cy="232002"/>
              </a:xfrm>
              <a:custGeom>
                <a:avLst/>
                <a:gdLst>
                  <a:gd name="connsiteX0" fmla="*/ 0 w 67257"/>
                  <a:gd name="connsiteY0" fmla="*/ 0 h 232002"/>
                  <a:gd name="connsiteX1" fmla="*/ 67258 w 67257"/>
                  <a:gd name="connsiteY1" fmla="*/ 0 h 232002"/>
                  <a:gd name="connsiteX2" fmla="*/ 67258 w 67257"/>
                  <a:gd name="connsiteY2" fmla="*/ 232003 h 232002"/>
                  <a:gd name="connsiteX3" fmla="*/ 0 w 67257"/>
                  <a:gd name="connsiteY3" fmla="*/ 232003 h 232002"/>
                </a:gdLst>
                <a:ahLst/>
                <a:cxnLst>
                  <a:cxn ang="0">
                    <a:pos x="connsiteX0" y="connsiteY0"/>
                  </a:cxn>
                  <a:cxn ang="0">
                    <a:pos x="connsiteX1" y="connsiteY1"/>
                  </a:cxn>
                  <a:cxn ang="0">
                    <a:pos x="connsiteX2" y="connsiteY2"/>
                  </a:cxn>
                  <a:cxn ang="0">
                    <a:pos x="connsiteX3" y="connsiteY3"/>
                  </a:cxn>
                </a:cxnLst>
                <a:rect l="l" t="t" r="r" b="b"/>
                <a:pathLst>
                  <a:path w="67257" h="232002">
                    <a:moveTo>
                      <a:pt x="0" y="0"/>
                    </a:moveTo>
                    <a:lnTo>
                      <a:pt x="67258" y="0"/>
                    </a:lnTo>
                    <a:lnTo>
                      <a:pt x="67258" y="232003"/>
                    </a:lnTo>
                    <a:lnTo>
                      <a:pt x="0" y="232003"/>
                    </a:lnTo>
                    <a:close/>
                  </a:path>
                </a:pathLst>
              </a:custGeom>
              <a:solidFill>
                <a:srgbClr val="D9484A"/>
              </a:solidFill>
              <a:ln w="0" cap="flat">
                <a:noFill/>
                <a:prstDash val="solid"/>
                <a:miter/>
              </a:ln>
            </p:spPr>
            <p:txBody>
              <a:bodyPr rtlCol="0" anchor="ctr"/>
              <a:lstStyle/>
              <a:p>
                <a:endParaRPr lang="en-US" dirty="0"/>
              </a:p>
            </p:txBody>
          </p:sp>
          <p:sp>
            <p:nvSpPr>
              <p:cNvPr id="438" name="Freeform: Shape 437">
                <a:extLst>
                  <a:ext uri="{FF2B5EF4-FFF2-40B4-BE49-F238E27FC236}">
                    <a16:creationId xmlns:a16="http://schemas.microsoft.com/office/drawing/2014/main" id="{5A2C9D64-63C3-3324-2FEE-1762DD557005}"/>
                  </a:ext>
                </a:extLst>
              </p:cNvPr>
              <p:cNvSpPr/>
              <p:nvPr/>
            </p:nvSpPr>
            <p:spPr>
              <a:xfrm>
                <a:off x="9974705" y="1224173"/>
                <a:ext cx="201434" cy="137408"/>
              </a:xfrm>
              <a:custGeom>
                <a:avLst/>
                <a:gdLst>
                  <a:gd name="connsiteX0" fmla="*/ 190729 w 201434"/>
                  <a:gd name="connsiteY0" fmla="*/ 130899 h 137408"/>
                  <a:gd name="connsiteX1" fmla="*/ 195791 w 201434"/>
                  <a:gd name="connsiteY1" fmla="*/ 137408 h 137408"/>
                  <a:gd name="connsiteX2" fmla="*/ 193622 w 201434"/>
                  <a:gd name="connsiteY2" fmla="*/ 137408 h 137408"/>
                  <a:gd name="connsiteX3" fmla="*/ 8554 w 201434"/>
                  <a:gd name="connsiteY3" fmla="*/ 102188 h 137408"/>
                  <a:gd name="connsiteX4" fmla="*/ 11881 w 201434"/>
                  <a:gd name="connsiteY4" fmla="*/ 87363 h 137408"/>
                  <a:gd name="connsiteX5" fmla="*/ 3203 w 201434"/>
                  <a:gd name="connsiteY5" fmla="*/ 39993 h 137408"/>
                  <a:gd name="connsiteX6" fmla="*/ 23018 w 201434"/>
                  <a:gd name="connsiteY6" fmla="*/ 0 h 137408"/>
                  <a:gd name="connsiteX7" fmla="*/ 193622 w 201434"/>
                  <a:gd name="connsiteY7" fmla="*/ 40789 h 137408"/>
                  <a:gd name="connsiteX8" fmla="*/ 198756 w 201434"/>
                  <a:gd name="connsiteY8" fmla="*/ 40789 h 137408"/>
                  <a:gd name="connsiteX9" fmla="*/ 199696 w 201434"/>
                  <a:gd name="connsiteY9" fmla="*/ 50552 h 137408"/>
                  <a:gd name="connsiteX10" fmla="*/ 201360 w 201434"/>
                  <a:gd name="connsiteY10" fmla="*/ 89388 h 137408"/>
                  <a:gd name="connsiteX11" fmla="*/ 201360 w 201434"/>
                  <a:gd name="connsiteY11" fmla="*/ 97849 h 137408"/>
                  <a:gd name="connsiteX12" fmla="*/ 200420 w 201434"/>
                  <a:gd name="connsiteY12" fmla="*/ 113036 h 137408"/>
                  <a:gd name="connsiteX13" fmla="*/ 195357 w 201434"/>
                  <a:gd name="connsiteY13" fmla="*/ 126705 h 137408"/>
                  <a:gd name="connsiteX14" fmla="*/ 190729 w 201434"/>
                  <a:gd name="connsiteY14" fmla="*/ 130972 h 13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1434" h="137408">
                    <a:moveTo>
                      <a:pt x="190729" y="130899"/>
                    </a:moveTo>
                    <a:cubicBezTo>
                      <a:pt x="193188" y="132780"/>
                      <a:pt x="194779" y="135022"/>
                      <a:pt x="195791" y="137408"/>
                    </a:cubicBezTo>
                    <a:cubicBezTo>
                      <a:pt x="195068" y="137408"/>
                      <a:pt x="194345" y="137408"/>
                      <a:pt x="193622" y="137408"/>
                    </a:cubicBezTo>
                    <a:cubicBezTo>
                      <a:pt x="125134" y="137408"/>
                      <a:pt x="61493" y="124463"/>
                      <a:pt x="8554" y="102188"/>
                    </a:cubicBezTo>
                    <a:cubicBezTo>
                      <a:pt x="6457" y="96764"/>
                      <a:pt x="6095" y="90979"/>
                      <a:pt x="11881" y="87363"/>
                    </a:cubicBezTo>
                    <a:cubicBezTo>
                      <a:pt x="-6488" y="84036"/>
                      <a:pt x="1467" y="49612"/>
                      <a:pt x="3203" y="39993"/>
                    </a:cubicBezTo>
                    <a:cubicBezTo>
                      <a:pt x="5228" y="29000"/>
                      <a:pt x="7253" y="6581"/>
                      <a:pt x="23018" y="0"/>
                    </a:cubicBezTo>
                    <a:cubicBezTo>
                      <a:pt x="68435" y="25384"/>
                      <a:pt x="128172" y="40789"/>
                      <a:pt x="193622" y="40789"/>
                    </a:cubicBezTo>
                    <a:cubicBezTo>
                      <a:pt x="195357" y="40789"/>
                      <a:pt x="197021" y="40789"/>
                      <a:pt x="198756" y="40789"/>
                    </a:cubicBezTo>
                    <a:cubicBezTo>
                      <a:pt x="199190" y="43971"/>
                      <a:pt x="199407" y="47225"/>
                      <a:pt x="199696" y="50552"/>
                    </a:cubicBezTo>
                    <a:cubicBezTo>
                      <a:pt x="200709" y="63497"/>
                      <a:pt x="201721" y="76442"/>
                      <a:pt x="201360" y="89388"/>
                    </a:cubicBezTo>
                    <a:cubicBezTo>
                      <a:pt x="201288" y="92208"/>
                      <a:pt x="201360" y="95029"/>
                      <a:pt x="201360" y="97849"/>
                    </a:cubicBezTo>
                    <a:cubicBezTo>
                      <a:pt x="201432" y="102912"/>
                      <a:pt x="201504" y="107974"/>
                      <a:pt x="200420" y="113036"/>
                    </a:cubicBezTo>
                    <a:cubicBezTo>
                      <a:pt x="199407" y="117520"/>
                      <a:pt x="198250" y="122655"/>
                      <a:pt x="195357" y="126705"/>
                    </a:cubicBezTo>
                    <a:cubicBezTo>
                      <a:pt x="195068" y="127139"/>
                      <a:pt x="191814" y="131767"/>
                      <a:pt x="190729" y="130972"/>
                    </a:cubicBezTo>
                    <a:close/>
                  </a:path>
                </a:pathLst>
              </a:custGeom>
              <a:solidFill>
                <a:srgbClr val="E66567"/>
              </a:solidFill>
              <a:ln w="0" cap="flat">
                <a:noFill/>
                <a:prstDash val="solid"/>
                <a:miter/>
              </a:ln>
            </p:spPr>
            <p:txBody>
              <a:bodyPr rtlCol="0" anchor="ctr"/>
              <a:lstStyle/>
              <a:p>
                <a:endParaRPr lang="en-US" dirty="0"/>
              </a:p>
            </p:txBody>
          </p:sp>
          <p:sp>
            <p:nvSpPr>
              <p:cNvPr id="439" name="Freeform: Shape 438">
                <a:extLst>
                  <a:ext uri="{FF2B5EF4-FFF2-40B4-BE49-F238E27FC236}">
                    <a16:creationId xmlns:a16="http://schemas.microsoft.com/office/drawing/2014/main" id="{42533D13-EE5E-7EAC-8D8F-F255889C140E}"/>
                  </a:ext>
                </a:extLst>
              </p:cNvPr>
              <p:cNvSpPr/>
              <p:nvPr/>
            </p:nvSpPr>
            <p:spPr>
              <a:xfrm>
                <a:off x="9983115" y="1326362"/>
                <a:ext cx="188775" cy="79716"/>
              </a:xfrm>
              <a:custGeom>
                <a:avLst/>
                <a:gdLst>
                  <a:gd name="connsiteX0" fmla="*/ 188032 w 188775"/>
                  <a:gd name="connsiteY0" fmla="*/ 52866 h 79716"/>
                  <a:gd name="connsiteX1" fmla="*/ 187743 w 188775"/>
                  <a:gd name="connsiteY1" fmla="*/ 54457 h 79716"/>
                  <a:gd name="connsiteX2" fmla="*/ 183187 w 188775"/>
                  <a:gd name="connsiteY2" fmla="*/ 63280 h 79716"/>
                  <a:gd name="connsiteX3" fmla="*/ 156139 w 188775"/>
                  <a:gd name="connsiteY3" fmla="*/ 76949 h 79716"/>
                  <a:gd name="connsiteX4" fmla="*/ 153753 w 188775"/>
                  <a:gd name="connsiteY4" fmla="*/ 77455 h 79716"/>
                  <a:gd name="connsiteX5" fmla="*/ 121209 w 188775"/>
                  <a:gd name="connsiteY5" fmla="*/ 75575 h 79716"/>
                  <a:gd name="connsiteX6" fmla="*/ 120341 w 188775"/>
                  <a:gd name="connsiteY6" fmla="*/ 76081 h 79716"/>
                  <a:gd name="connsiteX7" fmla="*/ 120124 w 188775"/>
                  <a:gd name="connsiteY7" fmla="*/ 76153 h 79716"/>
                  <a:gd name="connsiteX8" fmla="*/ 59592 w 188775"/>
                  <a:gd name="connsiteY8" fmla="*/ 60532 h 79716"/>
                  <a:gd name="connsiteX9" fmla="*/ 26758 w 188775"/>
                  <a:gd name="connsiteY9" fmla="*/ 31532 h 79716"/>
                  <a:gd name="connsiteX10" fmla="*/ 26758 w 188775"/>
                  <a:gd name="connsiteY10" fmla="*/ 31532 h 79716"/>
                  <a:gd name="connsiteX11" fmla="*/ 26541 w 188775"/>
                  <a:gd name="connsiteY11" fmla="*/ 31459 h 79716"/>
                  <a:gd name="connsiteX12" fmla="*/ 26541 w 188775"/>
                  <a:gd name="connsiteY12" fmla="*/ 31459 h 79716"/>
                  <a:gd name="connsiteX13" fmla="*/ 5207 w 188775"/>
                  <a:gd name="connsiteY13" fmla="*/ 9619 h 79716"/>
                  <a:gd name="connsiteX14" fmla="*/ 0 w 188775"/>
                  <a:gd name="connsiteY14" fmla="*/ 0 h 79716"/>
                  <a:gd name="connsiteX15" fmla="*/ 59953 w 188775"/>
                  <a:gd name="connsiteY15" fmla="*/ 19960 h 79716"/>
                  <a:gd name="connsiteX16" fmla="*/ 60026 w 188775"/>
                  <a:gd name="connsiteY16" fmla="*/ 19960 h 79716"/>
                  <a:gd name="connsiteX17" fmla="*/ 62774 w 188775"/>
                  <a:gd name="connsiteY17" fmla="*/ 20684 h 79716"/>
                  <a:gd name="connsiteX18" fmla="*/ 65450 w 188775"/>
                  <a:gd name="connsiteY18" fmla="*/ 21334 h 79716"/>
                  <a:gd name="connsiteX19" fmla="*/ 76949 w 188775"/>
                  <a:gd name="connsiteY19" fmla="*/ 23938 h 79716"/>
                  <a:gd name="connsiteX20" fmla="*/ 159466 w 188775"/>
                  <a:gd name="connsiteY20" fmla="*/ 34641 h 79716"/>
                  <a:gd name="connsiteX21" fmla="*/ 184995 w 188775"/>
                  <a:gd name="connsiteY21" fmla="*/ 35220 h 79716"/>
                  <a:gd name="connsiteX22" fmla="*/ 187237 w 188775"/>
                  <a:gd name="connsiteY22" fmla="*/ 35220 h 79716"/>
                  <a:gd name="connsiteX23" fmla="*/ 187815 w 188775"/>
                  <a:gd name="connsiteY23" fmla="*/ 52866 h 7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8775" h="79716">
                    <a:moveTo>
                      <a:pt x="188032" y="52866"/>
                    </a:moveTo>
                    <a:cubicBezTo>
                      <a:pt x="187960" y="53445"/>
                      <a:pt x="187888" y="53951"/>
                      <a:pt x="187743" y="54457"/>
                    </a:cubicBezTo>
                    <a:cubicBezTo>
                      <a:pt x="187237" y="57711"/>
                      <a:pt x="185574" y="60677"/>
                      <a:pt x="183187" y="63280"/>
                    </a:cubicBezTo>
                    <a:cubicBezTo>
                      <a:pt x="177401" y="69861"/>
                      <a:pt x="166843" y="74417"/>
                      <a:pt x="156139" y="76949"/>
                    </a:cubicBezTo>
                    <a:cubicBezTo>
                      <a:pt x="155416" y="77093"/>
                      <a:pt x="154620" y="77310"/>
                      <a:pt x="153753" y="77455"/>
                    </a:cubicBezTo>
                    <a:cubicBezTo>
                      <a:pt x="143700" y="79624"/>
                      <a:pt x="127790" y="81939"/>
                      <a:pt x="121209" y="75575"/>
                    </a:cubicBezTo>
                    <a:cubicBezTo>
                      <a:pt x="120919" y="75791"/>
                      <a:pt x="120702" y="75936"/>
                      <a:pt x="120341" y="76081"/>
                    </a:cubicBezTo>
                    <a:cubicBezTo>
                      <a:pt x="120341" y="76153"/>
                      <a:pt x="120196" y="76153"/>
                      <a:pt x="120124" y="76153"/>
                    </a:cubicBezTo>
                    <a:cubicBezTo>
                      <a:pt x="106166" y="83674"/>
                      <a:pt x="69644" y="66173"/>
                      <a:pt x="59592" y="60532"/>
                    </a:cubicBezTo>
                    <a:cubicBezTo>
                      <a:pt x="48744" y="54385"/>
                      <a:pt x="25601" y="42163"/>
                      <a:pt x="26758" y="31532"/>
                    </a:cubicBezTo>
                    <a:lnTo>
                      <a:pt x="26758" y="31532"/>
                    </a:lnTo>
                    <a:cubicBezTo>
                      <a:pt x="26758" y="31532"/>
                      <a:pt x="26541" y="31459"/>
                      <a:pt x="26541" y="31459"/>
                    </a:cubicBezTo>
                    <a:lnTo>
                      <a:pt x="26541" y="31459"/>
                    </a:lnTo>
                    <a:cubicBezTo>
                      <a:pt x="16634" y="30736"/>
                      <a:pt x="8751" y="15115"/>
                      <a:pt x="5207" y="9619"/>
                    </a:cubicBezTo>
                    <a:cubicBezTo>
                      <a:pt x="3616" y="7015"/>
                      <a:pt x="1446" y="3616"/>
                      <a:pt x="0" y="0"/>
                    </a:cubicBezTo>
                    <a:cubicBezTo>
                      <a:pt x="18731" y="7883"/>
                      <a:pt x="38836" y="14536"/>
                      <a:pt x="59953" y="19960"/>
                    </a:cubicBezTo>
                    <a:lnTo>
                      <a:pt x="60026" y="19960"/>
                    </a:lnTo>
                    <a:cubicBezTo>
                      <a:pt x="60966" y="20250"/>
                      <a:pt x="61834" y="20467"/>
                      <a:pt x="62774" y="20684"/>
                    </a:cubicBezTo>
                    <a:cubicBezTo>
                      <a:pt x="63642" y="20901"/>
                      <a:pt x="64582" y="21117"/>
                      <a:pt x="65450" y="21334"/>
                    </a:cubicBezTo>
                    <a:cubicBezTo>
                      <a:pt x="69210" y="22202"/>
                      <a:pt x="73043" y="23142"/>
                      <a:pt x="76949" y="23938"/>
                    </a:cubicBezTo>
                    <a:cubicBezTo>
                      <a:pt x="103128" y="29579"/>
                      <a:pt x="130827" y="33195"/>
                      <a:pt x="159466" y="34641"/>
                    </a:cubicBezTo>
                    <a:cubicBezTo>
                      <a:pt x="167927" y="35003"/>
                      <a:pt x="176461" y="35220"/>
                      <a:pt x="184995" y="35220"/>
                    </a:cubicBezTo>
                    <a:lnTo>
                      <a:pt x="187237" y="35220"/>
                    </a:lnTo>
                    <a:cubicBezTo>
                      <a:pt x="189623" y="40789"/>
                      <a:pt x="188755" y="47297"/>
                      <a:pt x="187815" y="52866"/>
                    </a:cubicBezTo>
                    <a:close/>
                  </a:path>
                </a:pathLst>
              </a:custGeom>
              <a:solidFill>
                <a:srgbClr val="E66567"/>
              </a:solidFill>
              <a:ln w="0" cap="flat">
                <a:noFill/>
                <a:prstDash val="solid"/>
                <a:miter/>
              </a:ln>
            </p:spPr>
            <p:txBody>
              <a:bodyPr rtlCol="0" anchor="ctr"/>
              <a:lstStyle/>
              <a:p>
                <a:endParaRPr lang="en-US" dirty="0"/>
              </a:p>
            </p:txBody>
          </p:sp>
          <p:sp>
            <p:nvSpPr>
              <p:cNvPr id="440" name="Freeform: Shape 439">
                <a:extLst>
                  <a:ext uri="{FF2B5EF4-FFF2-40B4-BE49-F238E27FC236}">
                    <a16:creationId xmlns:a16="http://schemas.microsoft.com/office/drawing/2014/main" id="{4A1F89B3-17CC-3AAD-754A-C02EABE9B0A1}"/>
                  </a:ext>
                </a:extLst>
              </p:cNvPr>
              <p:cNvSpPr/>
              <p:nvPr/>
            </p:nvSpPr>
            <p:spPr>
              <a:xfrm>
                <a:off x="9997105" y="1137979"/>
                <a:ext cx="179675" cy="126983"/>
              </a:xfrm>
              <a:custGeom>
                <a:avLst/>
                <a:gdLst>
                  <a:gd name="connsiteX0" fmla="*/ 179249 w 179675"/>
                  <a:gd name="connsiteY0" fmla="*/ 70067 h 126983"/>
                  <a:gd name="connsiteX1" fmla="*/ 176718 w 179675"/>
                  <a:gd name="connsiteY1" fmla="*/ 90679 h 126983"/>
                  <a:gd name="connsiteX2" fmla="*/ 167389 w 179675"/>
                  <a:gd name="connsiteY2" fmla="*/ 106300 h 126983"/>
                  <a:gd name="connsiteX3" fmla="*/ 174910 w 179675"/>
                  <a:gd name="connsiteY3" fmla="*/ 119317 h 126983"/>
                  <a:gd name="connsiteX4" fmla="*/ 176356 w 179675"/>
                  <a:gd name="connsiteY4" fmla="*/ 126983 h 126983"/>
                  <a:gd name="connsiteX5" fmla="*/ 171222 w 179675"/>
                  <a:gd name="connsiteY5" fmla="*/ 126983 h 126983"/>
                  <a:gd name="connsiteX6" fmla="*/ 619 w 179675"/>
                  <a:gd name="connsiteY6" fmla="*/ 86195 h 126983"/>
                  <a:gd name="connsiteX7" fmla="*/ 2788 w 179675"/>
                  <a:gd name="connsiteY7" fmla="*/ 85399 h 126983"/>
                  <a:gd name="connsiteX8" fmla="*/ 24701 w 179675"/>
                  <a:gd name="connsiteY8" fmla="*/ 49239 h 126983"/>
                  <a:gd name="connsiteX9" fmla="*/ 67298 w 179675"/>
                  <a:gd name="connsiteY9" fmla="*/ 18720 h 126983"/>
                  <a:gd name="connsiteX10" fmla="*/ 98612 w 179675"/>
                  <a:gd name="connsiteY10" fmla="*/ 12645 h 126983"/>
                  <a:gd name="connsiteX11" fmla="*/ 131590 w 179675"/>
                  <a:gd name="connsiteY11" fmla="*/ 206 h 126983"/>
                  <a:gd name="connsiteX12" fmla="*/ 158276 w 179675"/>
                  <a:gd name="connsiteY12" fmla="*/ 2014 h 126983"/>
                  <a:gd name="connsiteX13" fmla="*/ 172813 w 179675"/>
                  <a:gd name="connsiteY13" fmla="*/ 8089 h 126983"/>
                  <a:gd name="connsiteX14" fmla="*/ 176501 w 179675"/>
                  <a:gd name="connsiteY14" fmla="*/ 21685 h 126983"/>
                  <a:gd name="connsiteX15" fmla="*/ 169052 w 179675"/>
                  <a:gd name="connsiteY15" fmla="*/ 31665 h 126983"/>
                  <a:gd name="connsiteX16" fmla="*/ 175633 w 179675"/>
                  <a:gd name="connsiteY16" fmla="*/ 41573 h 126983"/>
                  <a:gd name="connsiteX17" fmla="*/ 179177 w 179675"/>
                  <a:gd name="connsiteY17" fmla="*/ 56182 h 126983"/>
                  <a:gd name="connsiteX18" fmla="*/ 179177 w 179675"/>
                  <a:gd name="connsiteY18" fmla="*/ 69850 h 12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75" h="126983">
                    <a:moveTo>
                      <a:pt x="179249" y="70067"/>
                    </a:moveTo>
                    <a:cubicBezTo>
                      <a:pt x="179105" y="77010"/>
                      <a:pt x="178092" y="83880"/>
                      <a:pt x="176718" y="90679"/>
                    </a:cubicBezTo>
                    <a:cubicBezTo>
                      <a:pt x="175778" y="95524"/>
                      <a:pt x="175706" y="104347"/>
                      <a:pt x="167389" y="106300"/>
                    </a:cubicBezTo>
                    <a:cubicBezTo>
                      <a:pt x="174042" y="108686"/>
                      <a:pt x="173825" y="115050"/>
                      <a:pt x="174910" y="119317"/>
                    </a:cubicBezTo>
                    <a:cubicBezTo>
                      <a:pt x="175561" y="121921"/>
                      <a:pt x="175995" y="124452"/>
                      <a:pt x="176356" y="126983"/>
                    </a:cubicBezTo>
                    <a:cubicBezTo>
                      <a:pt x="174621" y="126983"/>
                      <a:pt x="172957" y="126983"/>
                      <a:pt x="171222" y="126983"/>
                    </a:cubicBezTo>
                    <a:cubicBezTo>
                      <a:pt x="105772" y="126983"/>
                      <a:pt x="45963" y="111579"/>
                      <a:pt x="619" y="86195"/>
                    </a:cubicBezTo>
                    <a:cubicBezTo>
                      <a:pt x="1342" y="85905"/>
                      <a:pt x="2065" y="85616"/>
                      <a:pt x="2788" y="85399"/>
                    </a:cubicBezTo>
                    <a:cubicBezTo>
                      <a:pt x="-8638" y="78601"/>
                      <a:pt x="18337" y="55314"/>
                      <a:pt x="24701" y="49239"/>
                    </a:cubicBezTo>
                    <a:cubicBezTo>
                      <a:pt x="36706" y="37813"/>
                      <a:pt x="51026" y="27398"/>
                      <a:pt x="67298" y="18720"/>
                    </a:cubicBezTo>
                    <a:cubicBezTo>
                      <a:pt x="69106" y="17780"/>
                      <a:pt x="91019" y="8017"/>
                      <a:pt x="98612" y="12645"/>
                    </a:cubicBezTo>
                    <a:cubicBezTo>
                      <a:pt x="97528" y="4111"/>
                      <a:pt x="120236" y="1002"/>
                      <a:pt x="131590" y="206"/>
                    </a:cubicBezTo>
                    <a:cubicBezTo>
                      <a:pt x="139979" y="-372"/>
                      <a:pt x="150249" y="278"/>
                      <a:pt x="158276" y="2014"/>
                    </a:cubicBezTo>
                    <a:cubicBezTo>
                      <a:pt x="163773" y="3171"/>
                      <a:pt x="169414" y="4835"/>
                      <a:pt x="172813" y="8089"/>
                    </a:cubicBezTo>
                    <a:cubicBezTo>
                      <a:pt x="177152" y="12284"/>
                      <a:pt x="176863" y="16550"/>
                      <a:pt x="176501" y="21685"/>
                    </a:cubicBezTo>
                    <a:cubicBezTo>
                      <a:pt x="176284" y="24144"/>
                      <a:pt x="171366" y="32533"/>
                      <a:pt x="169052" y="31665"/>
                    </a:cubicBezTo>
                    <a:cubicBezTo>
                      <a:pt x="173970" y="33546"/>
                      <a:pt x="174332" y="38319"/>
                      <a:pt x="175633" y="41573"/>
                    </a:cubicBezTo>
                    <a:cubicBezTo>
                      <a:pt x="177441" y="46274"/>
                      <a:pt x="178020" y="51481"/>
                      <a:pt x="179177" y="56182"/>
                    </a:cubicBezTo>
                    <a:cubicBezTo>
                      <a:pt x="180262" y="60666"/>
                      <a:pt x="179249" y="65294"/>
                      <a:pt x="179177" y="69850"/>
                    </a:cubicBezTo>
                    <a:close/>
                  </a:path>
                </a:pathLst>
              </a:custGeom>
              <a:solidFill>
                <a:srgbClr val="E66567"/>
              </a:solidFill>
              <a:ln w="0" cap="flat">
                <a:noFill/>
                <a:prstDash val="solid"/>
                <a:miter/>
              </a:ln>
            </p:spPr>
            <p:txBody>
              <a:bodyPr rtlCol="0" anchor="ctr"/>
              <a:lstStyle/>
              <a:p>
                <a:endParaRPr lang="en-US" dirty="0"/>
              </a:p>
            </p:txBody>
          </p:sp>
          <p:sp>
            <p:nvSpPr>
              <p:cNvPr id="441" name="Freeform: Shape 440">
                <a:extLst>
                  <a:ext uri="{FF2B5EF4-FFF2-40B4-BE49-F238E27FC236}">
                    <a16:creationId xmlns:a16="http://schemas.microsoft.com/office/drawing/2014/main" id="{8A754897-8563-BECF-6445-C9C21DB0E4A5}"/>
                  </a:ext>
                </a:extLst>
              </p:cNvPr>
              <p:cNvSpPr/>
              <p:nvPr/>
            </p:nvSpPr>
            <p:spPr>
              <a:xfrm>
                <a:off x="10095356" y="1149973"/>
                <a:ext cx="18658" cy="21189"/>
              </a:xfrm>
              <a:custGeom>
                <a:avLst/>
                <a:gdLst>
                  <a:gd name="connsiteX0" fmla="*/ 0 w 18658"/>
                  <a:gd name="connsiteY0" fmla="*/ 0 h 21189"/>
                  <a:gd name="connsiteX1" fmla="*/ 289 w 18658"/>
                  <a:gd name="connsiteY1" fmla="*/ 217 h 21189"/>
                  <a:gd name="connsiteX2" fmla="*/ 1157 w 18658"/>
                  <a:gd name="connsiteY2" fmla="*/ 868 h 21189"/>
                  <a:gd name="connsiteX3" fmla="*/ 3399 w 18658"/>
                  <a:gd name="connsiteY3" fmla="*/ 3616 h 21189"/>
                  <a:gd name="connsiteX4" fmla="*/ 5135 w 18658"/>
                  <a:gd name="connsiteY4" fmla="*/ 7883 h 21189"/>
                  <a:gd name="connsiteX5" fmla="*/ 5786 w 18658"/>
                  <a:gd name="connsiteY5" fmla="*/ 10269 h 21189"/>
                  <a:gd name="connsiteX6" fmla="*/ 6509 w 18658"/>
                  <a:gd name="connsiteY6" fmla="*/ 12656 h 21189"/>
                  <a:gd name="connsiteX7" fmla="*/ 8823 w 18658"/>
                  <a:gd name="connsiteY7" fmla="*/ 16995 h 21189"/>
                  <a:gd name="connsiteX8" fmla="*/ 10703 w 18658"/>
                  <a:gd name="connsiteY8" fmla="*/ 18586 h 21189"/>
                  <a:gd name="connsiteX9" fmla="*/ 11210 w 18658"/>
                  <a:gd name="connsiteY9" fmla="*/ 18948 h 21189"/>
                  <a:gd name="connsiteX10" fmla="*/ 11788 w 18658"/>
                  <a:gd name="connsiteY10" fmla="*/ 19237 h 21189"/>
                  <a:gd name="connsiteX11" fmla="*/ 12945 w 18658"/>
                  <a:gd name="connsiteY11" fmla="*/ 19743 h 21189"/>
                  <a:gd name="connsiteX12" fmla="*/ 15187 w 18658"/>
                  <a:gd name="connsiteY12" fmla="*/ 20394 h 21189"/>
                  <a:gd name="connsiteX13" fmla="*/ 16995 w 18658"/>
                  <a:gd name="connsiteY13" fmla="*/ 20828 h 21189"/>
                  <a:gd name="connsiteX14" fmla="*/ 18658 w 18658"/>
                  <a:gd name="connsiteY14" fmla="*/ 21117 h 21189"/>
                  <a:gd name="connsiteX15" fmla="*/ 16923 w 18658"/>
                  <a:gd name="connsiteY15" fmla="*/ 21190 h 21189"/>
                  <a:gd name="connsiteX16" fmla="*/ 14898 w 18658"/>
                  <a:gd name="connsiteY16" fmla="*/ 21190 h 21189"/>
                  <a:gd name="connsiteX17" fmla="*/ 12294 w 18658"/>
                  <a:gd name="connsiteY17" fmla="*/ 20828 h 21189"/>
                  <a:gd name="connsiteX18" fmla="*/ 9402 w 18658"/>
                  <a:gd name="connsiteY18" fmla="*/ 19816 h 21189"/>
                  <a:gd name="connsiteX19" fmla="*/ 6798 w 18658"/>
                  <a:gd name="connsiteY19" fmla="*/ 18008 h 21189"/>
                  <a:gd name="connsiteX20" fmla="*/ 4918 w 18658"/>
                  <a:gd name="connsiteY20" fmla="*/ 15693 h 21189"/>
                  <a:gd name="connsiteX21" fmla="*/ 3833 w 18658"/>
                  <a:gd name="connsiteY21" fmla="*/ 13162 h 21189"/>
                  <a:gd name="connsiteX22" fmla="*/ 2748 w 18658"/>
                  <a:gd name="connsiteY22" fmla="*/ 8172 h 21189"/>
                  <a:gd name="connsiteX23" fmla="*/ 2386 w 18658"/>
                  <a:gd name="connsiteY23" fmla="*/ 5930 h 21189"/>
                  <a:gd name="connsiteX24" fmla="*/ 1953 w 18658"/>
                  <a:gd name="connsiteY24" fmla="*/ 3978 h 21189"/>
                  <a:gd name="connsiteX25" fmla="*/ 795 w 18658"/>
                  <a:gd name="connsiteY25" fmla="*/ 1085 h 21189"/>
                  <a:gd name="connsiteX26" fmla="*/ 289 w 18658"/>
                  <a:gd name="connsiteY26" fmla="*/ 289 h 21189"/>
                  <a:gd name="connsiteX27" fmla="*/ 72 w 18658"/>
                  <a:gd name="connsiteY27" fmla="*/ 0 h 21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658" h="21189">
                    <a:moveTo>
                      <a:pt x="0" y="0"/>
                    </a:moveTo>
                    <a:cubicBezTo>
                      <a:pt x="0" y="0"/>
                      <a:pt x="145" y="72"/>
                      <a:pt x="289" y="217"/>
                    </a:cubicBezTo>
                    <a:cubicBezTo>
                      <a:pt x="506" y="362"/>
                      <a:pt x="795" y="579"/>
                      <a:pt x="1157" y="868"/>
                    </a:cubicBezTo>
                    <a:cubicBezTo>
                      <a:pt x="1880" y="1446"/>
                      <a:pt x="2748" y="2387"/>
                      <a:pt x="3399" y="3616"/>
                    </a:cubicBezTo>
                    <a:cubicBezTo>
                      <a:pt x="4122" y="4845"/>
                      <a:pt x="4701" y="6292"/>
                      <a:pt x="5135" y="7883"/>
                    </a:cubicBezTo>
                    <a:cubicBezTo>
                      <a:pt x="5352" y="8678"/>
                      <a:pt x="5641" y="9474"/>
                      <a:pt x="5786" y="10269"/>
                    </a:cubicBezTo>
                    <a:cubicBezTo>
                      <a:pt x="6002" y="11065"/>
                      <a:pt x="6219" y="11861"/>
                      <a:pt x="6509" y="12656"/>
                    </a:cubicBezTo>
                    <a:cubicBezTo>
                      <a:pt x="7015" y="14247"/>
                      <a:pt x="7738" y="15766"/>
                      <a:pt x="8823" y="16995"/>
                    </a:cubicBezTo>
                    <a:cubicBezTo>
                      <a:pt x="9329" y="17646"/>
                      <a:pt x="9980" y="18152"/>
                      <a:pt x="10703" y="18586"/>
                    </a:cubicBezTo>
                    <a:cubicBezTo>
                      <a:pt x="10848" y="18731"/>
                      <a:pt x="11065" y="18803"/>
                      <a:pt x="11210" y="18948"/>
                    </a:cubicBezTo>
                    <a:cubicBezTo>
                      <a:pt x="11426" y="19020"/>
                      <a:pt x="11571" y="19165"/>
                      <a:pt x="11788" y="19237"/>
                    </a:cubicBezTo>
                    <a:cubicBezTo>
                      <a:pt x="12150" y="19454"/>
                      <a:pt x="12584" y="19599"/>
                      <a:pt x="12945" y="19743"/>
                    </a:cubicBezTo>
                    <a:cubicBezTo>
                      <a:pt x="13741" y="20033"/>
                      <a:pt x="14464" y="20250"/>
                      <a:pt x="15187" y="20394"/>
                    </a:cubicBezTo>
                    <a:cubicBezTo>
                      <a:pt x="15838" y="20611"/>
                      <a:pt x="16489" y="20684"/>
                      <a:pt x="16995" y="20828"/>
                    </a:cubicBezTo>
                    <a:cubicBezTo>
                      <a:pt x="18080" y="20973"/>
                      <a:pt x="18658" y="21117"/>
                      <a:pt x="18658" y="21117"/>
                    </a:cubicBezTo>
                    <a:cubicBezTo>
                      <a:pt x="18658" y="21117"/>
                      <a:pt x="18008" y="21117"/>
                      <a:pt x="16923" y="21190"/>
                    </a:cubicBezTo>
                    <a:cubicBezTo>
                      <a:pt x="16344" y="21190"/>
                      <a:pt x="15693" y="21190"/>
                      <a:pt x="14898" y="21190"/>
                    </a:cubicBezTo>
                    <a:cubicBezTo>
                      <a:pt x="14102" y="21190"/>
                      <a:pt x="13234" y="21045"/>
                      <a:pt x="12294" y="20828"/>
                    </a:cubicBezTo>
                    <a:cubicBezTo>
                      <a:pt x="11354" y="20611"/>
                      <a:pt x="10342" y="20322"/>
                      <a:pt x="9402" y="19816"/>
                    </a:cubicBezTo>
                    <a:cubicBezTo>
                      <a:pt x="8461" y="19382"/>
                      <a:pt x="7521" y="18731"/>
                      <a:pt x="6798" y="18008"/>
                    </a:cubicBezTo>
                    <a:cubicBezTo>
                      <a:pt x="6075" y="17285"/>
                      <a:pt x="5424" y="16489"/>
                      <a:pt x="4918" y="15693"/>
                    </a:cubicBezTo>
                    <a:cubicBezTo>
                      <a:pt x="4411" y="14898"/>
                      <a:pt x="4050" y="14030"/>
                      <a:pt x="3833" y="13162"/>
                    </a:cubicBezTo>
                    <a:cubicBezTo>
                      <a:pt x="3254" y="11427"/>
                      <a:pt x="3037" y="9763"/>
                      <a:pt x="2748" y="8172"/>
                    </a:cubicBezTo>
                    <a:cubicBezTo>
                      <a:pt x="2603" y="7377"/>
                      <a:pt x="2459" y="6653"/>
                      <a:pt x="2386" y="5930"/>
                    </a:cubicBezTo>
                    <a:cubicBezTo>
                      <a:pt x="2242" y="5207"/>
                      <a:pt x="2097" y="4556"/>
                      <a:pt x="1953" y="3978"/>
                    </a:cubicBezTo>
                    <a:cubicBezTo>
                      <a:pt x="1591" y="2748"/>
                      <a:pt x="1157" y="1808"/>
                      <a:pt x="795" y="1085"/>
                    </a:cubicBezTo>
                    <a:cubicBezTo>
                      <a:pt x="578" y="723"/>
                      <a:pt x="434" y="506"/>
                      <a:pt x="289" y="289"/>
                    </a:cubicBezTo>
                    <a:cubicBezTo>
                      <a:pt x="145" y="72"/>
                      <a:pt x="72" y="0"/>
                      <a:pt x="72" y="0"/>
                    </a:cubicBezTo>
                    <a:close/>
                  </a:path>
                </a:pathLst>
              </a:custGeom>
              <a:solidFill>
                <a:srgbClr val="D9484A"/>
              </a:solidFill>
              <a:ln w="0" cap="flat">
                <a:noFill/>
                <a:prstDash val="solid"/>
                <a:miter/>
              </a:ln>
            </p:spPr>
            <p:txBody>
              <a:bodyPr rtlCol="0" anchor="ctr"/>
              <a:lstStyle/>
              <a:p>
                <a:endParaRPr lang="en-US" dirty="0"/>
              </a:p>
            </p:txBody>
          </p:sp>
          <p:sp>
            <p:nvSpPr>
              <p:cNvPr id="442" name="Freeform: Shape 441">
                <a:extLst>
                  <a:ext uri="{FF2B5EF4-FFF2-40B4-BE49-F238E27FC236}">
                    <a16:creationId xmlns:a16="http://schemas.microsoft.com/office/drawing/2014/main" id="{DE9FA1AF-5D38-6932-3616-A536422DCBA5}"/>
                  </a:ext>
                </a:extLst>
              </p:cNvPr>
              <p:cNvSpPr/>
              <p:nvPr/>
            </p:nvSpPr>
            <p:spPr>
              <a:xfrm>
                <a:off x="10172883" y="1151708"/>
                <a:ext cx="12366" cy="25239"/>
              </a:xfrm>
              <a:custGeom>
                <a:avLst/>
                <a:gdLst>
                  <a:gd name="connsiteX0" fmla="*/ 145 w 12366"/>
                  <a:gd name="connsiteY0" fmla="*/ 0 h 25239"/>
                  <a:gd name="connsiteX1" fmla="*/ 362 w 12366"/>
                  <a:gd name="connsiteY1" fmla="*/ 289 h 25239"/>
                  <a:gd name="connsiteX2" fmla="*/ 1012 w 12366"/>
                  <a:gd name="connsiteY2" fmla="*/ 1157 h 25239"/>
                  <a:gd name="connsiteX3" fmla="*/ 2459 w 12366"/>
                  <a:gd name="connsiteY3" fmla="*/ 4412 h 25239"/>
                  <a:gd name="connsiteX4" fmla="*/ 3038 w 12366"/>
                  <a:gd name="connsiteY4" fmla="*/ 8968 h 25239"/>
                  <a:gd name="connsiteX5" fmla="*/ 3038 w 12366"/>
                  <a:gd name="connsiteY5" fmla="*/ 11427 h 25239"/>
                  <a:gd name="connsiteX6" fmla="*/ 3038 w 12366"/>
                  <a:gd name="connsiteY6" fmla="*/ 13958 h 25239"/>
                  <a:gd name="connsiteX7" fmla="*/ 4050 w 12366"/>
                  <a:gd name="connsiteY7" fmla="*/ 18731 h 25239"/>
                  <a:gd name="connsiteX8" fmla="*/ 5424 w 12366"/>
                  <a:gd name="connsiteY8" fmla="*/ 20756 h 25239"/>
                  <a:gd name="connsiteX9" fmla="*/ 5858 w 12366"/>
                  <a:gd name="connsiteY9" fmla="*/ 21190 h 25239"/>
                  <a:gd name="connsiteX10" fmla="*/ 6292 w 12366"/>
                  <a:gd name="connsiteY10" fmla="*/ 21624 h 25239"/>
                  <a:gd name="connsiteX11" fmla="*/ 7232 w 12366"/>
                  <a:gd name="connsiteY11" fmla="*/ 22419 h 25239"/>
                  <a:gd name="connsiteX12" fmla="*/ 9185 w 12366"/>
                  <a:gd name="connsiteY12" fmla="*/ 23649 h 25239"/>
                  <a:gd name="connsiteX13" fmla="*/ 10848 w 12366"/>
                  <a:gd name="connsiteY13" fmla="*/ 24517 h 25239"/>
                  <a:gd name="connsiteX14" fmla="*/ 12367 w 12366"/>
                  <a:gd name="connsiteY14" fmla="*/ 25240 h 25239"/>
                  <a:gd name="connsiteX15" fmla="*/ 10631 w 12366"/>
                  <a:gd name="connsiteY15" fmla="*/ 24878 h 25239"/>
                  <a:gd name="connsiteX16" fmla="*/ 8679 w 12366"/>
                  <a:gd name="connsiteY16" fmla="*/ 24300 h 25239"/>
                  <a:gd name="connsiteX17" fmla="*/ 6292 w 12366"/>
                  <a:gd name="connsiteY17" fmla="*/ 23215 h 25239"/>
                  <a:gd name="connsiteX18" fmla="*/ 3761 w 12366"/>
                  <a:gd name="connsiteY18" fmla="*/ 21479 h 25239"/>
                  <a:gd name="connsiteX19" fmla="*/ 1736 w 12366"/>
                  <a:gd name="connsiteY19" fmla="*/ 19093 h 25239"/>
                  <a:gd name="connsiteX20" fmla="*/ 579 w 12366"/>
                  <a:gd name="connsiteY20" fmla="*/ 16344 h 25239"/>
                  <a:gd name="connsiteX21" fmla="*/ 145 w 12366"/>
                  <a:gd name="connsiteY21" fmla="*/ 13596 h 25239"/>
                  <a:gd name="connsiteX22" fmla="*/ 434 w 12366"/>
                  <a:gd name="connsiteY22" fmla="*/ 8534 h 25239"/>
                  <a:gd name="connsiteX23" fmla="*/ 651 w 12366"/>
                  <a:gd name="connsiteY23" fmla="*/ 6292 h 25239"/>
                  <a:gd name="connsiteX24" fmla="*/ 723 w 12366"/>
                  <a:gd name="connsiteY24" fmla="*/ 4267 h 25239"/>
                  <a:gd name="connsiteX25" fmla="*/ 362 w 12366"/>
                  <a:gd name="connsiteY25" fmla="*/ 1157 h 25239"/>
                  <a:gd name="connsiteX26" fmla="*/ 72 w 12366"/>
                  <a:gd name="connsiteY26" fmla="*/ 289 h 25239"/>
                  <a:gd name="connsiteX27" fmla="*/ 0 w 12366"/>
                  <a:gd name="connsiteY27" fmla="*/ 0 h 2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366" h="25239">
                    <a:moveTo>
                      <a:pt x="145" y="0"/>
                    </a:moveTo>
                    <a:cubicBezTo>
                      <a:pt x="145" y="0"/>
                      <a:pt x="217" y="72"/>
                      <a:pt x="362" y="289"/>
                    </a:cubicBezTo>
                    <a:cubicBezTo>
                      <a:pt x="506" y="506"/>
                      <a:pt x="796" y="723"/>
                      <a:pt x="1012" y="1157"/>
                    </a:cubicBezTo>
                    <a:cubicBezTo>
                      <a:pt x="1519" y="1953"/>
                      <a:pt x="2097" y="3037"/>
                      <a:pt x="2459" y="4412"/>
                    </a:cubicBezTo>
                    <a:cubicBezTo>
                      <a:pt x="2820" y="5786"/>
                      <a:pt x="2965" y="7377"/>
                      <a:pt x="3038" y="8968"/>
                    </a:cubicBezTo>
                    <a:cubicBezTo>
                      <a:pt x="3038" y="9763"/>
                      <a:pt x="3038" y="10631"/>
                      <a:pt x="3038" y="11427"/>
                    </a:cubicBezTo>
                    <a:cubicBezTo>
                      <a:pt x="3038" y="12294"/>
                      <a:pt x="3038" y="13090"/>
                      <a:pt x="3038" y="13958"/>
                    </a:cubicBezTo>
                    <a:cubicBezTo>
                      <a:pt x="3110" y="15621"/>
                      <a:pt x="3327" y="17285"/>
                      <a:pt x="4050" y="18731"/>
                    </a:cubicBezTo>
                    <a:cubicBezTo>
                      <a:pt x="4412" y="19454"/>
                      <a:pt x="4846" y="20177"/>
                      <a:pt x="5424" y="20756"/>
                    </a:cubicBezTo>
                    <a:cubicBezTo>
                      <a:pt x="5569" y="20901"/>
                      <a:pt x="5713" y="21045"/>
                      <a:pt x="5858" y="21190"/>
                    </a:cubicBezTo>
                    <a:cubicBezTo>
                      <a:pt x="6003" y="21334"/>
                      <a:pt x="6147" y="21479"/>
                      <a:pt x="6292" y="21624"/>
                    </a:cubicBezTo>
                    <a:cubicBezTo>
                      <a:pt x="6581" y="21913"/>
                      <a:pt x="6943" y="22130"/>
                      <a:pt x="7232" y="22419"/>
                    </a:cubicBezTo>
                    <a:cubicBezTo>
                      <a:pt x="7883" y="22925"/>
                      <a:pt x="8534" y="23287"/>
                      <a:pt x="9185" y="23649"/>
                    </a:cubicBezTo>
                    <a:cubicBezTo>
                      <a:pt x="9763" y="24010"/>
                      <a:pt x="10414" y="24300"/>
                      <a:pt x="10848" y="24517"/>
                    </a:cubicBezTo>
                    <a:cubicBezTo>
                      <a:pt x="11860" y="24950"/>
                      <a:pt x="12367" y="25240"/>
                      <a:pt x="12367" y="25240"/>
                    </a:cubicBezTo>
                    <a:cubicBezTo>
                      <a:pt x="12367" y="25240"/>
                      <a:pt x="11788" y="25095"/>
                      <a:pt x="10631" y="24878"/>
                    </a:cubicBezTo>
                    <a:cubicBezTo>
                      <a:pt x="10125" y="24733"/>
                      <a:pt x="9402" y="24589"/>
                      <a:pt x="8679" y="24300"/>
                    </a:cubicBezTo>
                    <a:cubicBezTo>
                      <a:pt x="7955" y="24010"/>
                      <a:pt x="7087" y="23721"/>
                      <a:pt x="6292" y="23215"/>
                    </a:cubicBezTo>
                    <a:cubicBezTo>
                      <a:pt x="5424" y="22781"/>
                      <a:pt x="4556" y="22202"/>
                      <a:pt x="3761" y="21479"/>
                    </a:cubicBezTo>
                    <a:cubicBezTo>
                      <a:pt x="2965" y="20756"/>
                      <a:pt x="2242" y="19960"/>
                      <a:pt x="1736" y="19093"/>
                    </a:cubicBezTo>
                    <a:cubicBezTo>
                      <a:pt x="1230" y="18225"/>
                      <a:pt x="796" y="17285"/>
                      <a:pt x="579" y="16344"/>
                    </a:cubicBezTo>
                    <a:cubicBezTo>
                      <a:pt x="362" y="15404"/>
                      <a:pt x="217" y="14536"/>
                      <a:pt x="145" y="13596"/>
                    </a:cubicBezTo>
                    <a:cubicBezTo>
                      <a:pt x="72" y="11788"/>
                      <a:pt x="289" y="10125"/>
                      <a:pt x="434" y="8534"/>
                    </a:cubicBezTo>
                    <a:cubicBezTo>
                      <a:pt x="506" y="7738"/>
                      <a:pt x="579" y="7015"/>
                      <a:pt x="651" y="6292"/>
                    </a:cubicBezTo>
                    <a:cubicBezTo>
                      <a:pt x="651" y="5569"/>
                      <a:pt x="723" y="4918"/>
                      <a:pt x="723" y="4267"/>
                    </a:cubicBezTo>
                    <a:cubicBezTo>
                      <a:pt x="723" y="3037"/>
                      <a:pt x="579" y="1953"/>
                      <a:pt x="362" y="1157"/>
                    </a:cubicBezTo>
                    <a:cubicBezTo>
                      <a:pt x="289" y="796"/>
                      <a:pt x="145" y="434"/>
                      <a:pt x="72" y="289"/>
                    </a:cubicBezTo>
                    <a:cubicBezTo>
                      <a:pt x="72" y="72"/>
                      <a:pt x="0" y="0"/>
                      <a:pt x="0" y="0"/>
                    </a:cubicBezTo>
                    <a:close/>
                  </a:path>
                </a:pathLst>
              </a:custGeom>
              <a:solidFill>
                <a:srgbClr val="D9484A"/>
              </a:solidFill>
              <a:ln w="0" cap="flat">
                <a:noFill/>
                <a:prstDash val="solid"/>
                <a:miter/>
              </a:ln>
            </p:spPr>
            <p:txBody>
              <a:bodyPr rtlCol="0" anchor="ctr"/>
              <a:lstStyle/>
              <a:p>
                <a:endParaRPr lang="en-US" dirty="0"/>
              </a:p>
            </p:txBody>
          </p:sp>
          <p:sp>
            <p:nvSpPr>
              <p:cNvPr id="443" name="Freeform: Shape 442">
                <a:extLst>
                  <a:ext uri="{FF2B5EF4-FFF2-40B4-BE49-F238E27FC236}">
                    <a16:creationId xmlns:a16="http://schemas.microsoft.com/office/drawing/2014/main" id="{D30FADB8-A167-325A-30E3-88C91E429FB4}"/>
                  </a:ext>
                </a:extLst>
              </p:cNvPr>
              <p:cNvSpPr/>
              <p:nvPr/>
            </p:nvSpPr>
            <p:spPr>
              <a:xfrm>
                <a:off x="9998881" y="1223378"/>
                <a:ext cx="103746" cy="59157"/>
              </a:xfrm>
              <a:custGeom>
                <a:avLst/>
                <a:gdLst>
                  <a:gd name="connsiteX0" fmla="*/ 0 w 103746"/>
                  <a:gd name="connsiteY0" fmla="*/ 0 h 59157"/>
                  <a:gd name="connsiteX1" fmla="*/ 1880 w 103746"/>
                  <a:gd name="connsiteY1" fmla="*/ 0 h 59157"/>
                  <a:gd name="connsiteX2" fmla="*/ 4122 w 103746"/>
                  <a:gd name="connsiteY2" fmla="*/ 0 h 59157"/>
                  <a:gd name="connsiteX3" fmla="*/ 5569 w 103746"/>
                  <a:gd name="connsiteY3" fmla="*/ 72 h 59157"/>
                  <a:gd name="connsiteX4" fmla="*/ 7160 w 103746"/>
                  <a:gd name="connsiteY4" fmla="*/ 289 h 59157"/>
                  <a:gd name="connsiteX5" fmla="*/ 14898 w 103746"/>
                  <a:gd name="connsiteY5" fmla="*/ 2314 h 59157"/>
                  <a:gd name="connsiteX6" fmla="*/ 22130 w 103746"/>
                  <a:gd name="connsiteY6" fmla="*/ 7811 h 59157"/>
                  <a:gd name="connsiteX7" fmla="*/ 26903 w 103746"/>
                  <a:gd name="connsiteY7" fmla="*/ 15838 h 59157"/>
                  <a:gd name="connsiteX8" fmla="*/ 32110 w 103746"/>
                  <a:gd name="connsiteY8" fmla="*/ 24517 h 59157"/>
                  <a:gd name="connsiteX9" fmla="*/ 36305 w 103746"/>
                  <a:gd name="connsiteY9" fmla="*/ 28349 h 59157"/>
                  <a:gd name="connsiteX10" fmla="*/ 42163 w 103746"/>
                  <a:gd name="connsiteY10" fmla="*/ 31170 h 59157"/>
                  <a:gd name="connsiteX11" fmla="*/ 49105 w 103746"/>
                  <a:gd name="connsiteY11" fmla="*/ 32616 h 59157"/>
                  <a:gd name="connsiteX12" fmla="*/ 56337 w 103746"/>
                  <a:gd name="connsiteY12" fmla="*/ 32399 h 59157"/>
                  <a:gd name="connsiteX13" fmla="*/ 70874 w 103746"/>
                  <a:gd name="connsiteY13" fmla="*/ 28928 h 59157"/>
                  <a:gd name="connsiteX14" fmla="*/ 72754 w 103746"/>
                  <a:gd name="connsiteY14" fmla="*/ 28566 h 59157"/>
                  <a:gd name="connsiteX15" fmla="*/ 74707 w 103746"/>
                  <a:gd name="connsiteY15" fmla="*/ 28277 h 59157"/>
                  <a:gd name="connsiteX16" fmla="*/ 75719 w 103746"/>
                  <a:gd name="connsiteY16" fmla="*/ 28133 h 59157"/>
                  <a:gd name="connsiteX17" fmla="*/ 75936 w 103746"/>
                  <a:gd name="connsiteY17" fmla="*/ 28133 h 59157"/>
                  <a:gd name="connsiteX18" fmla="*/ 76081 w 103746"/>
                  <a:gd name="connsiteY18" fmla="*/ 28133 h 59157"/>
                  <a:gd name="connsiteX19" fmla="*/ 76225 w 103746"/>
                  <a:gd name="connsiteY19" fmla="*/ 28133 h 59157"/>
                  <a:gd name="connsiteX20" fmla="*/ 76732 w 103746"/>
                  <a:gd name="connsiteY20" fmla="*/ 28133 h 59157"/>
                  <a:gd name="connsiteX21" fmla="*/ 78612 w 103746"/>
                  <a:gd name="connsiteY21" fmla="*/ 27988 h 59157"/>
                  <a:gd name="connsiteX22" fmla="*/ 86422 w 103746"/>
                  <a:gd name="connsiteY22" fmla="*/ 28422 h 59157"/>
                  <a:gd name="connsiteX23" fmla="*/ 98862 w 103746"/>
                  <a:gd name="connsiteY23" fmla="*/ 33557 h 59157"/>
                  <a:gd name="connsiteX24" fmla="*/ 102261 w 103746"/>
                  <a:gd name="connsiteY24" fmla="*/ 37534 h 59157"/>
                  <a:gd name="connsiteX25" fmla="*/ 103201 w 103746"/>
                  <a:gd name="connsiteY25" fmla="*/ 39631 h 59157"/>
                  <a:gd name="connsiteX26" fmla="*/ 103562 w 103746"/>
                  <a:gd name="connsiteY26" fmla="*/ 40716 h 59157"/>
                  <a:gd name="connsiteX27" fmla="*/ 103707 w 103746"/>
                  <a:gd name="connsiteY27" fmla="*/ 41729 h 59157"/>
                  <a:gd name="connsiteX28" fmla="*/ 102767 w 103746"/>
                  <a:gd name="connsiteY28" fmla="*/ 49033 h 59157"/>
                  <a:gd name="connsiteX29" fmla="*/ 101899 w 103746"/>
                  <a:gd name="connsiteY29" fmla="*/ 54529 h 59157"/>
                  <a:gd name="connsiteX30" fmla="*/ 102622 w 103746"/>
                  <a:gd name="connsiteY30" fmla="*/ 58001 h 59157"/>
                  <a:gd name="connsiteX31" fmla="*/ 103273 w 103746"/>
                  <a:gd name="connsiteY31" fmla="*/ 58869 h 59157"/>
                  <a:gd name="connsiteX32" fmla="*/ 103490 w 103746"/>
                  <a:gd name="connsiteY32" fmla="*/ 59158 h 59157"/>
                  <a:gd name="connsiteX33" fmla="*/ 103201 w 103746"/>
                  <a:gd name="connsiteY33" fmla="*/ 58869 h 59157"/>
                  <a:gd name="connsiteX34" fmla="*/ 102478 w 103746"/>
                  <a:gd name="connsiteY34" fmla="*/ 58073 h 59157"/>
                  <a:gd name="connsiteX35" fmla="*/ 101321 w 103746"/>
                  <a:gd name="connsiteY35" fmla="*/ 54529 h 59157"/>
                  <a:gd name="connsiteX36" fmla="*/ 101682 w 103746"/>
                  <a:gd name="connsiteY36" fmla="*/ 48961 h 59157"/>
                  <a:gd name="connsiteX37" fmla="*/ 102116 w 103746"/>
                  <a:gd name="connsiteY37" fmla="*/ 45562 h 59157"/>
                  <a:gd name="connsiteX38" fmla="*/ 102116 w 103746"/>
                  <a:gd name="connsiteY38" fmla="*/ 41873 h 59157"/>
                  <a:gd name="connsiteX39" fmla="*/ 101899 w 103746"/>
                  <a:gd name="connsiteY39" fmla="*/ 40861 h 59157"/>
                  <a:gd name="connsiteX40" fmla="*/ 101537 w 103746"/>
                  <a:gd name="connsiteY40" fmla="*/ 39921 h 59157"/>
                  <a:gd name="connsiteX41" fmla="*/ 100525 w 103746"/>
                  <a:gd name="connsiteY41" fmla="*/ 38040 h 59157"/>
                  <a:gd name="connsiteX42" fmla="*/ 97271 w 103746"/>
                  <a:gd name="connsiteY42" fmla="*/ 34497 h 59157"/>
                  <a:gd name="connsiteX43" fmla="*/ 85916 w 103746"/>
                  <a:gd name="connsiteY43" fmla="*/ 30085 h 59157"/>
                  <a:gd name="connsiteX44" fmla="*/ 78974 w 103746"/>
                  <a:gd name="connsiteY44" fmla="*/ 29796 h 59157"/>
                  <a:gd name="connsiteX45" fmla="*/ 77093 w 103746"/>
                  <a:gd name="connsiteY45" fmla="*/ 29941 h 59157"/>
                  <a:gd name="connsiteX46" fmla="*/ 76587 w 103746"/>
                  <a:gd name="connsiteY46" fmla="*/ 29941 h 59157"/>
                  <a:gd name="connsiteX47" fmla="*/ 76442 w 103746"/>
                  <a:gd name="connsiteY47" fmla="*/ 29941 h 59157"/>
                  <a:gd name="connsiteX48" fmla="*/ 76442 w 103746"/>
                  <a:gd name="connsiteY48" fmla="*/ 29941 h 59157"/>
                  <a:gd name="connsiteX49" fmla="*/ 76442 w 103746"/>
                  <a:gd name="connsiteY49" fmla="*/ 29941 h 59157"/>
                  <a:gd name="connsiteX50" fmla="*/ 76225 w 103746"/>
                  <a:gd name="connsiteY50" fmla="*/ 29941 h 59157"/>
                  <a:gd name="connsiteX51" fmla="*/ 75358 w 103746"/>
                  <a:gd name="connsiteY51" fmla="*/ 30085 h 59157"/>
                  <a:gd name="connsiteX52" fmla="*/ 73550 w 103746"/>
                  <a:gd name="connsiteY52" fmla="*/ 30374 h 59157"/>
                  <a:gd name="connsiteX53" fmla="*/ 71742 w 103746"/>
                  <a:gd name="connsiteY53" fmla="*/ 30736 h 59157"/>
                  <a:gd name="connsiteX54" fmla="*/ 56988 w 103746"/>
                  <a:gd name="connsiteY54" fmla="*/ 34280 h 59157"/>
                  <a:gd name="connsiteX55" fmla="*/ 48744 w 103746"/>
                  <a:gd name="connsiteY55" fmla="*/ 34497 h 59157"/>
                  <a:gd name="connsiteX56" fmla="*/ 41006 w 103746"/>
                  <a:gd name="connsiteY56" fmla="*/ 32833 h 59157"/>
                  <a:gd name="connsiteX57" fmla="*/ 30013 w 103746"/>
                  <a:gd name="connsiteY57" fmla="*/ 25384 h 59157"/>
                  <a:gd name="connsiteX58" fmla="*/ 25023 w 103746"/>
                  <a:gd name="connsiteY58" fmla="*/ 16344 h 59157"/>
                  <a:gd name="connsiteX59" fmla="*/ 20828 w 103746"/>
                  <a:gd name="connsiteY59" fmla="*/ 8389 h 59157"/>
                  <a:gd name="connsiteX60" fmla="*/ 14392 w 103746"/>
                  <a:gd name="connsiteY60" fmla="*/ 2965 h 59157"/>
                  <a:gd name="connsiteX61" fmla="*/ 7087 w 103746"/>
                  <a:gd name="connsiteY61" fmla="*/ 723 h 59157"/>
                  <a:gd name="connsiteX62" fmla="*/ 4122 w 103746"/>
                  <a:gd name="connsiteY62" fmla="*/ 289 h 59157"/>
                  <a:gd name="connsiteX63" fmla="*/ 1880 w 103746"/>
                  <a:gd name="connsiteY63" fmla="*/ 72 h 59157"/>
                  <a:gd name="connsiteX64" fmla="*/ 0 w 103746"/>
                  <a:gd name="connsiteY64" fmla="*/ 0 h 5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03746" h="59157">
                    <a:moveTo>
                      <a:pt x="0" y="0"/>
                    </a:moveTo>
                    <a:cubicBezTo>
                      <a:pt x="0" y="0"/>
                      <a:pt x="651" y="0"/>
                      <a:pt x="1880" y="0"/>
                    </a:cubicBezTo>
                    <a:cubicBezTo>
                      <a:pt x="2459" y="0"/>
                      <a:pt x="3254" y="0"/>
                      <a:pt x="4122" y="0"/>
                    </a:cubicBezTo>
                    <a:cubicBezTo>
                      <a:pt x="4556" y="0"/>
                      <a:pt x="5062" y="0"/>
                      <a:pt x="5569" y="72"/>
                    </a:cubicBezTo>
                    <a:cubicBezTo>
                      <a:pt x="6075" y="72"/>
                      <a:pt x="6581" y="217"/>
                      <a:pt x="7160" y="289"/>
                    </a:cubicBezTo>
                    <a:cubicBezTo>
                      <a:pt x="9402" y="579"/>
                      <a:pt x="12150" y="1085"/>
                      <a:pt x="14898" y="2314"/>
                    </a:cubicBezTo>
                    <a:cubicBezTo>
                      <a:pt x="17646" y="3471"/>
                      <a:pt x="20250" y="5424"/>
                      <a:pt x="22130" y="7811"/>
                    </a:cubicBezTo>
                    <a:cubicBezTo>
                      <a:pt x="24083" y="10197"/>
                      <a:pt x="25529" y="12945"/>
                      <a:pt x="26903" y="15838"/>
                    </a:cubicBezTo>
                    <a:cubicBezTo>
                      <a:pt x="28349" y="18731"/>
                      <a:pt x="29796" y="21768"/>
                      <a:pt x="32110" y="24517"/>
                    </a:cubicBezTo>
                    <a:cubicBezTo>
                      <a:pt x="33267" y="25891"/>
                      <a:pt x="34641" y="27192"/>
                      <a:pt x="36305" y="28349"/>
                    </a:cubicBezTo>
                    <a:cubicBezTo>
                      <a:pt x="37968" y="29507"/>
                      <a:pt x="39993" y="30447"/>
                      <a:pt x="42163" y="31170"/>
                    </a:cubicBezTo>
                    <a:cubicBezTo>
                      <a:pt x="44332" y="31893"/>
                      <a:pt x="46791" y="32399"/>
                      <a:pt x="49105" y="32616"/>
                    </a:cubicBezTo>
                    <a:cubicBezTo>
                      <a:pt x="51492" y="32833"/>
                      <a:pt x="53951" y="32761"/>
                      <a:pt x="56337" y="32399"/>
                    </a:cubicBezTo>
                    <a:cubicBezTo>
                      <a:pt x="61183" y="31676"/>
                      <a:pt x="65811" y="30013"/>
                      <a:pt x="70874" y="28928"/>
                    </a:cubicBezTo>
                    <a:cubicBezTo>
                      <a:pt x="71525" y="28783"/>
                      <a:pt x="72176" y="28711"/>
                      <a:pt x="72754" y="28566"/>
                    </a:cubicBezTo>
                    <a:cubicBezTo>
                      <a:pt x="73405" y="28422"/>
                      <a:pt x="74056" y="28349"/>
                      <a:pt x="74707" y="28277"/>
                    </a:cubicBezTo>
                    <a:lnTo>
                      <a:pt x="75719" y="28133"/>
                    </a:lnTo>
                    <a:lnTo>
                      <a:pt x="75936" y="28133"/>
                    </a:lnTo>
                    <a:cubicBezTo>
                      <a:pt x="75936" y="28133"/>
                      <a:pt x="76081" y="28133"/>
                      <a:pt x="76081" y="28133"/>
                    </a:cubicBezTo>
                    <a:lnTo>
                      <a:pt x="76225" y="28133"/>
                    </a:lnTo>
                    <a:cubicBezTo>
                      <a:pt x="76225" y="28133"/>
                      <a:pt x="76732" y="28133"/>
                      <a:pt x="76732" y="28133"/>
                    </a:cubicBezTo>
                    <a:cubicBezTo>
                      <a:pt x="77382" y="28133"/>
                      <a:pt x="77961" y="28060"/>
                      <a:pt x="78612" y="27988"/>
                    </a:cubicBezTo>
                    <a:cubicBezTo>
                      <a:pt x="81288" y="27916"/>
                      <a:pt x="83891" y="27988"/>
                      <a:pt x="86422" y="28422"/>
                    </a:cubicBezTo>
                    <a:cubicBezTo>
                      <a:pt x="91485" y="29145"/>
                      <a:pt x="95824" y="31098"/>
                      <a:pt x="98862" y="33557"/>
                    </a:cubicBezTo>
                    <a:cubicBezTo>
                      <a:pt x="100308" y="34786"/>
                      <a:pt x="101465" y="36160"/>
                      <a:pt x="102261" y="37534"/>
                    </a:cubicBezTo>
                    <a:cubicBezTo>
                      <a:pt x="102622" y="38257"/>
                      <a:pt x="102984" y="38908"/>
                      <a:pt x="103201" y="39631"/>
                    </a:cubicBezTo>
                    <a:cubicBezTo>
                      <a:pt x="103345" y="39993"/>
                      <a:pt x="103490" y="40282"/>
                      <a:pt x="103562" y="40716"/>
                    </a:cubicBezTo>
                    <a:cubicBezTo>
                      <a:pt x="103562" y="41078"/>
                      <a:pt x="103707" y="41367"/>
                      <a:pt x="103707" y="41729"/>
                    </a:cubicBezTo>
                    <a:cubicBezTo>
                      <a:pt x="103924" y="44549"/>
                      <a:pt x="103201" y="46936"/>
                      <a:pt x="102767" y="49033"/>
                    </a:cubicBezTo>
                    <a:cubicBezTo>
                      <a:pt x="102261" y="51130"/>
                      <a:pt x="101899" y="53011"/>
                      <a:pt x="101899" y="54529"/>
                    </a:cubicBezTo>
                    <a:cubicBezTo>
                      <a:pt x="101899" y="56048"/>
                      <a:pt x="102116" y="57278"/>
                      <a:pt x="102622" y="58001"/>
                    </a:cubicBezTo>
                    <a:cubicBezTo>
                      <a:pt x="102767" y="58435"/>
                      <a:pt x="103129" y="58652"/>
                      <a:pt x="103273" y="58869"/>
                    </a:cubicBezTo>
                    <a:cubicBezTo>
                      <a:pt x="103418" y="59086"/>
                      <a:pt x="103490" y="59158"/>
                      <a:pt x="103490" y="59158"/>
                    </a:cubicBezTo>
                    <a:cubicBezTo>
                      <a:pt x="103490" y="59158"/>
                      <a:pt x="103418" y="59086"/>
                      <a:pt x="103201" y="58869"/>
                    </a:cubicBezTo>
                    <a:cubicBezTo>
                      <a:pt x="103056" y="58652"/>
                      <a:pt x="102695" y="58435"/>
                      <a:pt x="102478" y="58073"/>
                    </a:cubicBezTo>
                    <a:cubicBezTo>
                      <a:pt x="101899" y="57350"/>
                      <a:pt x="101465" y="56120"/>
                      <a:pt x="101321" y="54529"/>
                    </a:cubicBezTo>
                    <a:cubicBezTo>
                      <a:pt x="101176" y="52938"/>
                      <a:pt x="101321" y="51058"/>
                      <a:pt x="101682" y="48961"/>
                    </a:cubicBezTo>
                    <a:cubicBezTo>
                      <a:pt x="101827" y="47876"/>
                      <a:pt x="101971" y="46719"/>
                      <a:pt x="102116" y="45562"/>
                    </a:cubicBezTo>
                    <a:cubicBezTo>
                      <a:pt x="102188" y="44405"/>
                      <a:pt x="102333" y="43103"/>
                      <a:pt x="102116" y="41873"/>
                    </a:cubicBezTo>
                    <a:cubicBezTo>
                      <a:pt x="102116" y="41584"/>
                      <a:pt x="101971" y="41222"/>
                      <a:pt x="101899" y="40861"/>
                    </a:cubicBezTo>
                    <a:cubicBezTo>
                      <a:pt x="101827" y="40572"/>
                      <a:pt x="101682" y="40210"/>
                      <a:pt x="101537" y="39921"/>
                    </a:cubicBezTo>
                    <a:cubicBezTo>
                      <a:pt x="101321" y="39270"/>
                      <a:pt x="100887" y="38691"/>
                      <a:pt x="100525" y="38040"/>
                    </a:cubicBezTo>
                    <a:cubicBezTo>
                      <a:pt x="99657" y="36811"/>
                      <a:pt x="98645" y="35581"/>
                      <a:pt x="97271" y="34497"/>
                    </a:cubicBezTo>
                    <a:cubicBezTo>
                      <a:pt x="94450" y="32327"/>
                      <a:pt x="90473" y="30664"/>
                      <a:pt x="85916" y="30085"/>
                    </a:cubicBezTo>
                    <a:cubicBezTo>
                      <a:pt x="83674" y="29796"/>
                      <a:pt x="81216" y="29651"/>
                      <a:pt x="78974" y="29796"/>
                    </a:cubicBezTo>
                    <a:cubicBezTo>
                      <a:pt x="78395" y="29796"/>
                      <a:pt x="77744" y="29868"/>
                      <a:pt x="77093" y="29941"/>
                    </a:cubicBezTo>
                    <a:lnTo>
                      <a:pt x="76587" y="29941"/>
                    </a:lnTo>
                    <a:cubicBezTo>
                      <a:pt x="76587" y="29941"/>
                      <a:pt x="76442" y="29941"/>
                      <a:pt x="76442" y="29941"/>
                    </a:cubicBezTo>
                    <a:cubicBezTo>
                      <a:pt x="76442" y="29941"/>
                      <a:pt x="76442" y="29941"/>
                      <a:pt x="76442" y="29941"/>
                    </a:cubicBezTo>
                    <a:lnTo>
                      <a:pt x="76442" y="29941"/>
                    </a:lnTo>
                    <a:cubicBezTo>
                      <a:pt x="76442" y="29941"/>
                      <a:pt x="76225" y="29941"/>
                      <a:pt x="76225" y="29941"/>
                    </a:cubicBezTo>
                    <a:lnTo>
                      <a:pt x="75358" y="30085"/>
                    </a:lnTo>
                    <a:cubicBezTo>
                      <a:pt x="74779" y="30085"/>
                      <a:pt x="74200" y="30230"/>
                      <a:pt x="73550" y="30374"/>
                    </a:cubicBezTo>
                    <a:cubicBezTo>
                      <a:pt x="72971" y="30447"/>
                      <a:pt x="72392" y="30591"/>
                      <a:pt x="71742" y="30736"/>
                    </a:cubicBezTo>
                    <a:cubicBezTo>
                      <a:pt x="66968" y="31676"/>
                      <a:pt x="62340" y="33484"/>
                      <a:pt x="56988" y="34280"/>
                    </a:cubicBezTo>
                    <a:cubicBezTo>
                      <a:pt x="54312" y="34714"/>
                      <a:pt x="51492" y="34786"/>
                      <a:pt x="48744" y="34497"/>
                    </a:cubicBezTo>
                    <a:cubicBezTo>
                      <a:pt x="45923" y="34207"/>
                      <a:pt x="43464" y="33629"/>
                      <a:pt x="41006" y="32833"/>
                    </a:cubicBezTo>
                    <a:cubicBezTo>
                      <a:pt x="36088" y="31242"/>
                      <a:pt x="32327" y="28422"/>
                      <a:pt x="30013" y="25384"/>
                    </a:cubicBezTo>
                    <a:cubicBezTo>
                      <a:pt x="27626" y="22347"/>
                      <a:pt x="26325" y="19237"/>
                      <a:pt x="25023" y="16344"/>
                    </a:cubicBezTo>
                    <a:cubicBezTo>
                      <a:pt x="23721" y="13452"/>
                      <a:pt x="22564" y="10703"/>
                      <a:pt x="20828" y="8389"/>
                    </a:cubicBezTo>
                    <a:cubicBezTo>
                      <a:pt x="19165" y="6075"/>
                      <a:pt x="16923" y="4195"/>
                      <a:pt x="14392" y="2965"/>
                    </a:cubicBezTo>
                    <a:cubicBezTo>
                      <a:pt x="11933" y="1736"/>
                      <a:pt x="9257" y="1085"/>
                      <a:pt x="7087" y="723"/>
                    </a:cubicBezTo>
                    <a:cubicBezTo>
                      <a:pt x="6003" y="506"/>
                      <a:pt x="4990" y="434"/>
                      <a:pt x="4122" y="289"/>
                    </a:cubicBezTo>
                    <a:cubicBezTo>
                      <a:pt x="3254" y="145"/>
                      <a:pt x="2531" y="145"/>
                      <a:pt x="1880" y="72"/>
                    </a:cubicBezTo>
                    <a:cubicBezTo>
                      <a:pt x="651" y="72"/>
                      <a:pt x="0" y="0"/>
                      <a:pt x="0" y="0"/>
                    </a:cubicBezTo>
                    <a:close/>
                  </a:path>
                </a:pathLst>
              </a:custGeom>
              <a:solidFill>
                <a:srgbClr val="D9484A"/>
              </a:solidFill>
              <a:ln w="0" cap="flat">
                <a:noFill/>
                <a:prstDash val="solid"/>
                <a:miter/>
              </a:ln>
            </p:spPr>
            <p:txBody>
              <a:bodyPr rtlCol="0" anchor="ctr"/>
              <a:lstStyle/>
              <a:p>
                <a:endParaRPr lang="en-US" dirty="0"/>
              </a:p>
            </p:txBody>
          </p:sp>
          <p:sp>
            <p:nvSpPr>
              <p:cNvPr id="444" name="Freeform: Shape 443">
                <a:extLst>
                  <a:ext uri="{FF2B5EF4-FFF2-40B4-BE49-F238E27FC236}">
                    <a16:creationId xmlns:a16="http://schemas.microsoft.com/office/drawing/2014/main" id="{4F81D608-C573-D6AF-5A5E-39DF86221231}"/>
                  </a:ext>
                </a:extLst>
              </p:cNvPr>
              <p:cNvSpPr/>
              <p:nvPr/>
            </p:nvSpPr>
            <p:spPr>
              <a:xfrm>
                <a:off x="10048203" y="1190157"/>
                <a:ext cx="92786" cy="18107"/>
              </a:xfrm>
              <a:custGeom>
                <a:avLst/>
                <a:gdLst>
                  <a:gd name="connsiteX0" fmla="*/ 145 w 92786"/>
                  <a:gd name="connsiteY0" fmla="*/ 5233 h 18107"/>
                  <a:gd name="connsiteX1" fmla="*/ 796 w 92786"/>
                  <a:gd name="connsiteY1" fmla="*/ 5956 h 18107"/>
                  <a:gd name="connsiteX2" fmla="*/ 2748 w 92786"/>
                  <a:gd name="connsiteY2" fmla="*/ 7981 h 18107"/>
                  <a:gd name="connsiteX3" fmla="*/ 6292 w 92786"/>
                  <a:gd name="connsiteY3" fmla="*/ 10874 h 18107"/>
                  <a:gd name="connsiteX4" fmla="*/ 11716 w 92786"/>
                  <a:gd name="connsiteY4" fmla="*/ 13984 h 18107"/>
                  <a:gd name="connsiteX5" fmla="*/ 19165 w 92786"/>
                  <a:gd name="connsiteY5" fmla="*/ 16225 h 18107"/>
                  <a:gd name="connsiteX6" fmla="*/ 28060 w 92786"/>
                  <a:gd name="connsiteY6" fmla="*/ 16153 h 18107"/>
                  <a:gd name="connsiteX7" fmla="*/ 28639 w 92786"/>
                  <a:gd name="connsiteY7" fmla="*/ 16153 h 18107"/>
                  <a:gd name="connsiteX8" fmla="*/ 29217 w 92786"/>
                  <a:gd name="connsiteY8" fmla="*/ 15936 h 18107"/>
                  <a:gd name="connsiteX9" fmla="*/ 30447 w 92786"/>
                  <a:gd name="connsiteY9" fmla="*/ 15647 h 18107"/>
                  <a:gd name="connsiteX10" fmla="*/ 32616 w 92786"/>
                  <a:gd name="connsiteY10" fmla="*/ 14996 h 18107"/>
                  <a:gd name="connsiteX11" fmla="*/ 36956 w 92786"/>
                  <a:gd name="connsiteY11" fmla="*/ 13333 h 18107"/>
                  <a:gd name="connsiteX12" fmla="*/ 45272 w 92786"/>
                  <a:gd name="connsiteY12" fmla="*/ 9066 h 18107"/>
                  <a:gd name="connsiteX13" fmla="*/ 53589 w 92786"/>
                  <a:gd name="connsiteY13" fmla="*/ 4582 h 18107"/>
                  <a:gd name="connsiteX14" fmla="*/ 62702 w 92786"/>
                  <a:gd name="connsiteY14" fmla="*/ 1038 h 18107"/>
                  <a:gd name="connsiteX15" fmla="*/ 72609 w 92786"/>
                  <a:gd name="connsiteY15" fmla="*/ 98 h 18107"/>
                  <a:gd name="connsiteX16" fmla="*/ 80999 w 92786"/>
                  <a:gd name="connsiteY16" fmla="*/ 2051 h 18107"/>
                  <a:gd name="connsiteX17" fmla="*/ 86856 w 92786"/>
                  <a:gd name="connsiteY17" fmla="*/ 5160 h 18107"/>
                  <a:gd name="connsiteX18" fmla="*/ 90039 w 92786"/>
                  <a:gd name="connsiteY18" fmla="*/ 8343 h 18107"/>
                  <a:gd name="connsiteX19" fmla="*/ 91991 w 92786"/>
                  <a:gd name="connsiteY19" fmla="*/ 10368 h 18107"/>
                  <a:gd name="connsiteX20" fmla="*/ 92787 w 92786"/>
                  <a:gd name="connsiteY20" fmla="*/ 11018 h 18107"/>
                  <a:gd name="connsiteX21" fmla="*/ 91847 w 92786"/>
                  <a:gd name="connsiteY21" fmla="*/ 10440 h 18107"/>
                  <a:gd name="connsiteX22" fmla="*/ 89532 w 92786"/>
                  <a:gd name="connsiteY22" fmla="*/ 8560 h 18107"/>
                  <a:gd name="connsiteX23" fmla="*/ 86061 w 92786"/>
                  <a:gd name="connsiteY23" fmla="*/ 5667 h 18107"/>
                  <a:gd name="connsiteX24" fmla="*/ 80203 w 92786"/>
                  <a:gd name="connsiteY24" fmla="*/ 3063 h 18107"/>
                  <a:gd name="connsiteX25" fmla="*/ 72320 w 92786"/>
                  <a:gd name="connsiteY25" fmla="*/ 1544 h 18107"/>
                  <a:gd name="connsiteX26" fmla="*/ 63497 w 92786"/>
                  <a:gd name="connsiteY26" fmla="*/ 2629 h 18107"/>
                  <a:gd name="connsiteX27" fmla="*/ 55036 w 92786"/>
                  <a:gd name="connsiteY27" fmla="*/ 6101 h 18107"/>
                  <a:gd name="connsiteX28" fmla="*/ 46863 w 92786"/>
                  <a:gd name="connsiteY28" fmla="*/ 10584 h 18107"/>
                  <a:gd name="connsiteX29" fmla="*/ 38257 w 92786"/>
                  <a:gd name="connsiteY29" fmla="*/ 14924 h 18107"/>
                  <a:gd name="connsiteX30" fmla="*/ 33557 w 92786"/>
                  <a:gd name="connsiteY30" fmla="*/ 16659 h 18107"/>
                  <a:gd name="connsiteX31" fmla="*/ 31025 w 92786"/>
                  <a:gd name="connsiteY31" fmla="*/ 17310 h 18107"/>
                  <a:gd name="connsiteX32" fmla="*/ 29796 w 92786"/>
                  <a:gd name="connsiteY32" fmla="*/ 17527 h 18107"/>
                  <a:gd name="connsiteX33" fmla="*/ 29145 w 92786"/>
                  <a:gd name="connsiteY33" fmla="*/ 17672 h 18107"/>
                  <a:gd name="connsiteX34" fmla="*/ 28494 w 92786"/>
                  <a:gd name="connsiteY34" fmla="*/ 17672 h 18107"/>
                  <a:gd name="connsiteX35" fmla="*/ 18442 w 92786"/>
                  <a:gd name="connsiteY35" fmla="*/ 17672 h 18107"/>
                  <a:gd name="connsiteX36" fmla="*/ 10559 w 92786"/>
                  <a:gd name="connsiteY36" fmla="*/ 14924 h 18107"/>
                  <a:gd name="connsiteX37" fmla="*/ 7594 w 92786"/>
                  <a:gd name="connsiteY37" fmla="*/ 13188 h 18107"/>
                  <a:gd name="connsiteX38" fmla="*/ 5279 w 92786"/>
                  <a:gd name="connsiteY38" fmla="*/ 11380 h 18107"/>
                  <a:gd name="connsiteX39" fmla="*/ 2097 w 92786"/>
                  <a:gd name="connsiteY39" fmla="*/ 8198 h 18107"/>
                  <a:gd name="connsiteX40" fmla="*/ 506 w 92786"/>
                  <a:gd name="connsiteY40" fmla="*/ 6028 h 18107"/>
                  <a:gd name="connsiteX41" fmla="*/ 0 w 92786"/>
                  <a:gd name="connsiteY41" fmla="*/ 5233 h 1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2786" h="18107">
                    <a:moveTo>
                      <a:pt x="145" y="5233"/>
                    </a:moveTo>
                    <a:cubicBezTo>
                      <a:pt x="145" y="5233"/>
                      <a:pt x="362" y="5522"/>
                      <a:pt x="796" y="5956"/>
                    </a:cubicBezTo>
                    <a:cubicBezTo>
                      <a:pt x="1229" y="6462"/>
                      <a:pt x="1880" y="7113"/>
                      <a:pt x="2748" y="7981"/>
                    </a:cubicBezTo>
                    <a:cubicBezTo>
                      <a:pt x="3688" y="8849"/>
                      <a:pt x="4773" y="9861"/>
                      <a:pt x="6292" y="10874"/>
                    </a:cubicBezTo>
                    <a:cubicBezTo>
                      <a:pt x="7738" y="11959"/>
                      <a:pt x="9546" y="13043"/>
                      <a:pt x="11716" y="13984"/>
                    </a:cubicBezTo>
                    <a:cubicBezTo>
                      <a:pt x="13885" y="14924"/>
                      <a:pt x="16417" y="15792"/>
                      <a:pt x="19165" y="16225"/>
                    </a:cubicBezTo>
                    <a:cubicBezTo>
                      <a:pt x="21985" y="16659"/>
                      <a:pt x="25023" y="16659"/>
                      <a:pt x="28060" y="16153"/>
                    </a:cubicBezTo>
                    <a:lnTo>
                      <a:pt x="28639" y="16153"/>
                    </a:lnTo>
                    <a:cubicBezTo>
                      <a:pt x="28639" y="16153"/>
                      <a:pt x="29217" y="15936"/>
                      <a:pt x="29217" y="15936"/>
                    </a:cubicBezTo>
                    <a:lnTo>
                      <a:pt x="30447" y="15647"/>
                    </a:lnTo>
                    <a:cubicBezTo>
                      <a:pt x="31170" y="15430"/>
                      <a:pt x="31893" y="15285"/>
                      <a:pt x="32616" y="14996"/>
                    </a:cubicBezTo>
                    <a:cubicBezTo>
                      <a:pt x="34135" y="14562"/>
                      <a:pt x="35509" y="13911"/>
                      <a:pt x="36956" y="13333"/>
                    </a:cubicBezTo>
                    <a:cubicBezTo>
                      <a:pt x="39776" y="12103"/>
                      <a:pt x="42524" y="10584"/>
                      <a:pt x="45272" y="9066"/>
                    </a:cubicBezTo>
                    <a:cubicBezTo>
                      <a:pt x="48021" y="7547"/>
                      <a:pt x="50769" y="6028"/>
                      <a:pt x="53589" y="4582"/>
                    </a:cubicBezTo>
                    <a:cubicBezTo>
                      <a:pt x="56410" y="3136"/>
                      <a:pt x="59519" y="1906"/>
                      <a:pt x="62702" y="1038"/>
                    </a:cubicBezTo>
                    <a:cubicBezTo>
                      <a:pt x="65956" y="170"/>
                      <a:pt x="69427" y="-191"/>
                      <a:pt x="72609" y="98"/>
                    </a:cubicBezTo>
                    <a:cubicBezTo>
                      <a:pt x="75791" y="315"/>
                      <a:pt x="78684" y="1111"/>
                      <a:pt x="80999" y="2051"/>
                    </a:cubicBezTo>
                    <a:cubicBezTo>
                      <a:pt x="83385" y="2991"/>
                      <a:pt x="85410" y="3931"/>
                      <a:pt x="86856" y="5160"/>
                    </a:cubicBezTo>
                    <a:cubicBezTo>
                      <a:pt x="88303" y="6318"/>
                      <a:pt x="89171" y="7475"/>
                      <a:pt x="90039" y="8343"/>
                    </a:cubicBezTo>
                    <a:cubicBezTo>
                      <a:pt x="90834" y="9210"/>
                      <a:pt x="91485" y="9934"/>
                      <a:pt x="91991" y="10368"/>
                    </a:cubicBezTo>
                    <a:cubicBezTo>
                      <a:pt x="92497" y="10801"/>
                      <a:pt x="92787" y="11018"/>
                      <a:pt x="92787" y="11018"/>
                    </a:cubicBezTo>
                    <a:cubicBezTo>
                      <a:pt x="92787" y="11018"/>
                      <a:pt x="92497" y="10801"/>
                      <a:pt x="91847" y="10440"/>
                    </a:cubicBezTo>
                    <a:cubicBezTo>
                      <a:pt x="91268" y="10006"/>
                      <a:pt x="90472" y="9427"/>
                      <a:pt x="89532" y="8560"/>
                    </a:cubicBezTo>
                    <a:cubicBezTo>
                      <a:pt x="88592" y="7692"/>
                      <a:pt x="87507" y="6679"/>
                      <a:pt x="86061" y="5667"/>
                    </a:cubicBezTo>
                    <a:cubicBezTo>
                      <a:pt x="84615" y="4654"/>
                      <a:pt x="82517" y="3786"/>
                      <a:pt x="80203" y="3063"/>
                    </a:cubicBezTo>
                    <a:cubicBezTo>
                      <a:pt x="77889" y="2340"/>
                      <a:pt x="75213" y="1689"/>
                      <a:pt x="72320" y="1544"/>
                    </a:cubicBezTo>
                    <a:cubicBezTo>
                      <a:pt x="69427" y="1400"/>
                      <a:pt x="66462" y="1834"/>
                      <a:pt x="63497" y="2629"/>
                    </a:cubicBezTo>
                    <a:cubicBezTo>
                      <a:pt x="60604" y="3497"/>
                      <a:pt x="57784" y="4727"/>
                      <a:pt x="55036" y="6101"/>
                    </a:cubicBezTo>
                    <a:cubicBezTo>
                      <a:pt x="52287" y="7475"/>
                      <a:pt x="49612" y="9066"/>
                      <a:pt x="46863" y="10584"/>
                    </a:cubicBezTo>
                    <a:cubicBezTo>
                      <a:pt x="44115" y="12103"/>
                      <a:pt x="41222" y="13622"/>
                      <a:pt x="38257" y="14924"/>
                    </a:cubicBezTo>
                    <a:cubicBezTo>
                      <a:pt x="36739" y="15575"/>
                      <a:pt x="35148" y="16153"/>
                      <a:pt x="33557" y="16659"/>
                    </a:cubicBezTo>
                    <a:cubicBezTo>
                      <a:pt x="32761" y="16949"/>
                      <a:pt x="31893" y="17093"/>
                      <a:pt x="31025" y="17310"/>
                    </a:cubicBezTo>
                    <a:lnTo>
                      <a:pt x="29796" y="17527"/>
                    </a:lnTo>
                    <a:lnTo>
                      <a:pt x="29145" y="17672"/>
                    </a:lnTo>
                    <a:lnTo>
                      <a:pt x="28494" y="17672"/>
                    </a:lnTo>
                    <a:cubicBezTo>
                      <a:pt x="25095" y="18323"/>
                      <a:pt x="21551" y="18178"/>
                      <a:pt x="18442" y="17672"/>
                    </a:cubicBezTo>
                    <a:cubicBezTo>
                      <a:pt x="15332" y="17093"/>
                      <a:pt x="12728" y="16081"/>
                      <a:pt x="10559" y="14924"/>
                    </a:cubicBezTo>
                    <a:cubicBezTo>
                      <a:pt x="9474" y="14345"/>
                      <a:pt x="8534" y="13767"/>
                      <a:pt x="7594" y="13188"/>
                    </a:cubicBezTo>
                    <a:cubicBezTo>
                      <a:pt x="6798" y="12537"/>
                      <a:pt x="5930" y="12031"/>
                      <a:pt x="5279" y="11380"/>
                    </a:cubicBezTo>
                    <a:cubicBezTo>
                      <a:pt x="3905" y="10223"/>
                      <a:pt x="2893" y="9138"/>
                      <a:pt x="2097" y="8198"/>
                    </a:cubicBezTo>
                    <a:cubicBezTo>
                      <a:pt x="1302" y="7258"/>
                      <a:pt x="796" y="6535"/>
                      <a:pt x="506" y="6028"/>
                    </a:cubicBezTo>
                    <a:cubicBezTo>
                      <a:pt x="145" y="5522"/>
                      <a:pt x="0" y="5233"/>
                      <a:pt x="0" y="5233"/>
                    </a:cubicBezTo>
                    <a:close/>
                  </a:path>
                </a:pathLst>
              </a:custGeom>
              <a:solidFill>
                <a:srgbClr val="D9484A"/>
              </a:solidFill>
              <a:ln w="0" cap="flat">
                <a:noFill/>
                <a:prstDash val="solid"/>
                <a:miter/>
              </a:ln>
            </p:spPr>
            <p:txBody>
              <a:bodyPr rtlCol="0" anchor="ctr"/>
              <a:lstStyle/>
              <a:p>
                <a:endParaRPr lang="en-US" dirty="0"/>
              </a:p>
            </p:txBody>
          </p:sp>
          <p:sp>
            <p:nvSpPr>
              <p:cNvPr id="445" name="Freeform: Shape 444">
                <a:extLst>
                  <a:ext uri="{FF2B5EF4-FFF2-40B4-BE49-F238E27FC236}">
                    <a16:creationId xmlns:a16="http://schemas.microsoft.com/office/drawing/2014/main" id="{CE5FB9A7-0657-DE73-5665-5B5D18B5268B}"/>
                  </a:ext>
                </a:extLst>
              </p:cNvPr>
              <p:cNvSpPr/>
              <p:nvPr/>
            </p:nvSpPr>
            <p:spPr>
              <a:xfrm>
                <a:off x="10089972" y="1200090"/>
                <a:ext cx="51949" cy="36956"/>
              </a:xfrm>
              <a:custGeom>
                <a:avLst/>
                <a:gdLst>
                  <a:gd name="connsiteX0" fmla="*/ 4082 w 51949"/>
                  <a:gd name="connsiteY0" fmla="*/ 1302 h 36956"/>
                  <a:gd name="connsiteX1" fmla="*/ 3793 w 51949"/>
                  <a:gd name="connsiteY1" fmla="*/ 1881 h 36956"/>
                  <a:gd name="connsiteX2" fmla="*/ 3431 w 51949"/>
                  <a:gd name="connsiteY2" fmla="*/ 2604 h 36956"/>
                  <a:gd name="connsiteX3" fmla="*/ 2997 w 51949"/>
                  <a:gd name="connsiteY3" fmla="*/ 3544 h 36956"/>
                  <a:gd name="connsiteX4" fmla="*/ 2636 w 51949"/>
                  <a:gd name="connsiteY4" fmla="*/ 4629 h 36956"/>
                  <a:gd name="connsiteX5" fmla="*/ 2419 w 51949"/>
                  <a:gd name="connsiteY5" fmla="*/ 5931 h 36956"/>
                  <a:gd name="connsiteX6" fmla="*/ 2419 w 51949"/>
                  <a:gd name="connsiteY6" fmla="*/ 6654 h 36956"/>
                  <a:gd name="connsiteX7" fmla="*/ 2491 w 51949"/>
                  <a:gd name="connsiteY7" fmla="*/ 7450 h 36956"/>
                  <a:gd name="connsiteX8" fmla="*/ 2780 w 51949"/>
                  <a:gd name="connsiteY8" fmla="*/ 8245 h 36956"/>
                  <a:gd name="connsiteX9" fmla="*/ 3142 w 51949"/>
                  <a:gd name="connsiteY9" fmla="*/ 9041 h 36956"/>
                  <a:gd name="connsiteX10" fmla="*/ 6252 w 51949"/>
                  <a:gd name="connsiteY10" fmla="*/ 12223 h 36956"/>
                  <a:gd name="connsiteX11" fmla="*/ 11386 w 51949"/>
                  <a:gd name="connsiteY11" fmla="*/ 14971 h 36956"/>
                  <a:gd name="connsiteX12" fmla="*/ 24476 w 51949"/>
                  <a:gd name="connsiteY12" fmla="*/ 19455 h 36956"/>
                  <a:gd name="connsiteX13" fmla="*/ 37928 w 51949"/>
                  <a:gd name="connsiteY13" fmla="*/ 23722 h 36956"/>
                  <a:gd name="connsiteX14" fmla="*/ 43786 w 51949"/>
                  <a:gd name="connsiteY14" fmla="*/ 26180 h 36956"/>
                  <a:gd name="connsiteX15" fmla="*/ 48342 w 51949"/>
                  <a:gd name="connsiteY15" fmla="*/ 29001 h 36956"/>
                  <a:gd name="connsiteX16" fmla="*/ 49210 w 51949"/>
                  <a:gd name="connsiteY16" fmla="*/ 29724 h 36956"/>
                  <a:gd name="connsiteX17" fmla="*/ 49933 w 51949"/>
                  <a:gd name="connsiteY17" fmla="*/ 30520 h 36956"/>
                  <a:gd name="connsiteX18" fmla="*/ 51018 w 51949"/>
                  <a:gd name="connsiteY18" fmla="*/ 32038 h 36956"/>
                  <a:gd name="connsiteX19" fmla="*/ 51886 w 51949"/>
                  <a:gd name="connsiteY19" fmla="*/ 34642 h 36956"/>
                  <a:gd name="connsiteX20" fmla="*/ 51886 w 51949"/>
                  <a:gd name="connsiteY20" fmla="*/ 36378 h 36956"/>
                  <a:gd name="connsiteX21" fmla="*/ 51886 w 51949"/>
                  <a:gd name="connsiteY21" fmla="*/ 36956 h 36956"/>
                  <a:gd name="connsiteX22" fmla="*/ 51886 w 51949"/>
                  <a:gd name="connsiteY22" fmla="*/ 36378 h 36956"/>
                  <a:gd name="connsiteX23" fmla="*/ 51886 w 51949"/>
                  <a:gd name="connsiteY23" fmla="*/ 34642 h 36956"/>
                  <a:gd name="connsiteX24" fmla="*/ 50873 w 51949"/>
                  <a:gd name="connsiteY24" fmla="*/ 32038 h 36956"/>
                  <a:gd name="connsiteX25" fmla="*/ 49716 w 51949"/>
                  <a:gd name="connsiteY25" fmla="*/ 30592 h 36956"/>
                  <a:gd name="connsiteX26" fmla="*/ 48993 w 51949"/>
                  <a:gd name="connsiteY26" fmla="*/ 29869 h 36956"/>
                  <a:gd name="connsiteX27" fmla="*/ 48125 w 51949"/>
                  <a:gd name="connsiteY27" fmla="*/ 29146 h 36956"/>
                  <a:gd name="connsiteX28" fmla="*/ 43496 w 51949"/>
                  <a:gd name="connsiteY28" fmla="*/ 26470 h 36956"/>
                  <a:gd name="connsiteX29" fmla="*/ 37639 w 51949"/>
                  <a:gd name="connsiteY29" fmla="*/ 24228 h 36956"/>
                  <a:gd name="connsiteX30" fmla="*/ 24042 w 51949"/>
                  <a:gd name="connsiteY30" fmla="*/ 20323 h 36956"/>
                  <a:gd name="connsiteX31" fmla="*/ 10446 w 51949"/>
                  <a:gd name="connsiteY31" fmla="*/ 16056 h 36956"/>
                  <a:gd name="connsiteX32" fmla="*/ 4805 w 51949"/>
                  <a:gd name="connsiteY32" fmla="*/ 13235 h 36956"/>
                  <a:gd name="connsiteX33" fmla="*/ 1045 w 51949"/>
                  <a:gd name="connsiteY33" fmla="*/ 9619 h 36956"/>
                  <a:gd name="connsiteX34" fmla="*/ 538 w 51949"/>
                  <a:gd name="connsiteY34" fmla="*/ 8679 h 36956"/>
                  <a:gd name="connsiteX35" fmla="*/ 177 w 51949"/>
                  <a:gd name="connsiteY35" fmla="*/ 7739 h 36956"/>
                  <a:gd name="connsiteX36" fmla="*/ 32 w 51949"/>
                  <a:gd name="connsiteY36" fmla="*/ 6799 h 36956"/>
                  <a:gd name="connsiteX37" fmla="*/ 32 w 51949"/>
                  <a:gd name="connsiteY37" fmla="*/ 5931 h 36956"/>
                  <a:gd name="connsiteX38" fmla="*/ 177 w 51949"/>
                  <a:gd name="connsiteY38" fmla="*/ 4340 h 36956"/>
                  <a:gd name="connsiteX39" fmla="*/ 611 w 51949"/>
                  <a:gd name="connsiteY39" fmla="*/ 2966 h 36956"/>
                  <a:gd name="connsiteX40" fmla="*/ 1045 w 51949"/>
                  <a:gd name="connsiteY40" fmla="*/ 1953 h 36956"/>
                  <a:gd name="connsiteX41" fmla="*/ 1406 w 51949"/>
                  <a:gd name="connsiteY41" fmla="*/ 1230 h 36956"/>
                  <a:gd name="connsiteX42" fmla="*/ 1695 w 51949"/>
                  <a:gd name="connsiteY42" fmla="*/ 651 h 36956"/>
                  <a:gd name="connsiteX43" fmla="*/ 1695 w 51949"/>
                  <a:gd name="connsiteY43" fmla="*/ 651 h 36956"/>
                  <a:gd name="connsiteX44" fmla="*/ 3503 w 51949"/>
                  <a:gd name="connsiteY44" fmla="*/ 73 h 36956"/>
                  <a:gd name="connsiteX45" fmla="*/ 4371 w 51949"/>
                  <a:gd name="connsiteY45" fmla="*/ 1302 h 36956"/>
                  <a:gd name="connsiteX46" fmla="*/ 4371 w 51949"/>
                  <a:gd name="connsiteY46" fmla="*/ 1302 h 3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1949" h="36956">
                    <a:moveTo>
                      <a:pt x="4082" y="1302"/>
                    </a:moveTo>
                    <a:cubicBezTo>
                      <a:pt x="4082" y="1302"/>
                      <a:pt x="3937" y="1519"/>
                      <a:pt x="3793" y="1881"/>
                    </a:cubicBezTo>
                    <a:cubicBezTo>
                      <a:pt x="3720" y="2098"/>
                      <a:pt x="3576" y="2315"/>
                      <a:pt x="3431" y="2604"/>
                    </a:cubicBezTo>
                    <a:cubicBezTo>
                      <a:pt x="3287" y="2893"/>
                      <a:pt x="3070" y="3183"/>
                      <a:pt x="2997" y="3544"/>
                    </a:cubicBezTo>
                    <a:cubicBezTo>
                      <a:pt x="2853" y="3906"/>
                      <a:pt x="2780" y="4267"/>
                      <a:pt x="2636" y="4629"/>
                    </a:cubicBezTo>
                    <a:cubicBezTo>
                      <a:pt x="2491" y="5063"/>
                      <a:pt x="2491" y="5497"/>
                      <a:pt x="2419" y="5931"/>
                    </a:cubicBezTo>
                    <a:cubicBezTo>
                      <a:pt x="2419" y="6148"/>
                      <a:pt x="2419" y="6437"/>
                      <a:pt x="2419" y="6654"/>
                    </a:cubicBezTo>
                    <a:cubicBezTo>
                      <a:pt x="2419" y="6871"/>
                      <a:pt x="2419" y="7160"/>
                      <a:pt x="2491" y="7450"/>
                    </a:cubicBezTo>
                    <a:cubicBezTo>
                      <a:pt x="2491" y="7739"/>
                      <a:pt x="2636" y="7956"/>
                      <a:pt x="2780" y="8245"/>
                    </a:cubicBezTo>
                    <a:cubicBezTo>
                      <a:pt x="2925" y="8534"/>
                      <a:pt x="2925" y="8824"/>
                      <a:pt x="3142" y="9041"/>
                    </a:cubicBezTo>
                    <a:cubicBezTo>
                      <a:pt x="3720" y="10125"/>
                      <a:pt x="4878" y="11210"/>
                      <a:pt x="6252" y="12223"/>
                    </a:cubicBezTo>
                    <a:cubicBezTo>
                      <a:pt x="7698" y="13235"/>
                      <a:pt x="9434" y="14175"/>
                      <a:pt x="11386" y="14971"/>
                    </a:cubicBezTo>
                    <a:cubicBezTo>
                      <a:pt x="15292" y="16634"/>
                      <a:pt x="19920" y="18081"/>
                      <a:pt x="24476" y="19455"/>
                    </a:cubicBezTo>
                    <a:cubicBezTo>
                      <a:pt x="29105" y="20829"/>
                      <a:pt x="33733" y="22131"/>
                      <a:pt x="37928" y="23722"/>
                    </a:cubicBezTo>
                    <a:cubicBezTo>
                      <a:pt x="40025" y="24445"/>
                      <a:pt x="41978" y="25313"/>
                      <a:pt x="43786" y="26180"/>
                    </a:cubicBezTo>
                    <a:cubicBezTo>
                      <a:pt x="45521" y="27048"/>
                      <a:pt x="47112" y="27988"/>
                      <a:pt x="48342" y="29001"/>
                    </a:cubicBezTo>
                    <a:cubicBezTo>
                      <a:pt x="48631" y="29218"/>
                      <a:pt x="48993" y="29507"/>
                      <a:pt x="49210" y="29724"/>
                    </a:cubicBezTo>
                    <a:cubicBezTo>
                      <a:pt x="49427" y="30013"/>
                      <a:pt x="49716" y="30230"/>
                      <a:pt x="49933" y="30520"/>
                    </a:cubicBezTo>
                    <a:cubicBezTo>
                      <a:pt x="50439" y="31026"/>
                      <a:pt x="50656" y="31532"/>
                      <a:pt x="51018" y="32038"/>
                    </a:cubicBezTo>
                    <a:cubicBezTo>
                      <a:pt x="51524" y="33051"/>
                      <a:pt x="51813" y="33919"/>
                      <a:pt x="51886" y="34642"/>
                    </a:cubicBezTo>
                    <a:cubicBezTo>
                      <a:pt x="52030" y="35365"/>
                      <a:pt x="51886" y="35944"/>
                      <a:pt x="51886" y="36378"/>
                    </a:cubicBezTo>
                    <a:cubicBezTo>
                      <a:pt x="51886" y="36811"/>
                      <a:pt x="51886" y="36956"/>
                      <a:pt x="51886" y="36956"/>
                    </a:cubicBezTo>
                    <a:cubicBezTo>
                      <a:pt x="51886" y="36956"/>
                      <a:pt x="51886" y="36739"/>
                      <a:pt x="51886" y="36378"/>
                    </a:cubicBezTo>
                    <a:cubicBezTo>
                      <a:pt x="51886" y="35944"/>
                      <a:pt x="52030" y="35365"/>
                      <a:pt x="51886" y="34642"/>
                    </a:cubicBezTo>
                    <a:cubicBezTo>
                      <a:pt x="51813" y="33919"/>
                      <a:pt x="51452" y="32979"/>
                      <a:pt x="50873" y="32038"/>
                    </a:cubicBezTo>
                    <a:cubicBezTo>
                      <a:pt x="50512" y="31604"/>
                      <a:pt x="50222" y="31026"/>
                      <a:pt x="49716" y="30592"/>
                    </a:cubicBezTo>
                    <a:cubicBezTo>
                      <a:pt x="49499" y="30375"/>
                      <a:pt x="49210" y="30086"/>
                      <a:pt x="48993" y="29869"/>
                    </a:cubicBezTo>
                    <a:cubicBezTo>
                      <a:pt x="48704" y="29652"/>
                      <a:pt x="48414" y="29435"/>
                      <a:pt x="48125" y="29146"/>
                    </a:cubicBezTo>
                    <a:cubicBezTo>
                      <a:pt x="46896" y="28205"/>
                      <a:pt x="45304" y="27338"/>
                      <a:pt x="43496" y="26470"/>
                    </a:cubicBezTo>
                    <a:cubicBezTo>
                      <a:pt x="41688" y="25674"/>
                      <a:pt x="39736" y="24879"/>
                      <a:pt x="37639" y="24228"/>
                    </a:cubicBezTo>
                    <a:cubicBezTo>
                      <a:pt x="33444" y="22781"/>
                      <a:pt x="28671" y="21624"/>
                      <a:pt x="24042" y="20323"/>
                    </a:cubicBezTo>
                    <a:cubicBezTo>
                      <a:pt x="19342" y="19021"/>
                      <a:pt x="14641" y="17719"/>
                      <a:pt x="10446" y="16056"/>
                    </a:cubicBezTo>
                    <a:cubicBezTo>
                      <a:pt x="8349" y="15260"/>
                      <a:pt x="6469" y="14248"/>
                      <a:pt x="4805" y="13235"/>
                    </a:cubicBezTo>
                    <a:cubicBezTo>
                      <a:pt x="3214" y="12150"/>
                      <a:pt x="1840" y="10921"/>
                      <a:pt x="1045" y="9619"/>
                    </a:cubicBezTo>
                    <a:cubicBezTo>
                      <a:pt x="755" y="9330"/>
                      <a:pt x="683" y="8968"/>
                      <a:pt x="538" y="8679"/>
                    </a:cubicBezTo>
                    <a:cubicBezTo>
                      <a:pt x="394" y="8317"/>
                      <a:pt x="249" y="8028"/>
                      <a:pt x="177" y="7739"/>
                    </a:cubicBezTo>
                    <a:cubicBezTo>
                      <a:pt x="177" y="7450"/>
                      <a:pt x="32" y="7088"/>
                      <a:pt x="32" y="6799"/>
                    </a:cubicBezTo>
                    <a:cubicBezTo>
                      <a:pt x="32" y="6509"/>
                      <a:pt x="-40" y="6220"/>
                      <a:pt x="32" y="5931"/>
                    </a:cubicBezTo>
                    <a:cubicBezTo>
                      <a:pt x="32" y="5352"/>
                      <a:pt x="32" y="4846"/>
                      <a:pt x="177" y="4340"/>
                    </a:cubicBezTo>
                    <a:cubicBezTo>
                      <a:pt x="321" y="3834"/>
                      <a:pt x="466" y="3400"/>
                      <a:pt x="611" y="2966"/>
                    </a:cubicBezTo>
                    <a:cubicBezTo>
                      <a:pt x="683" y="2532"/>
                      <a:pt x="900" y="2242"/>
                      <a:pt x="1045" y="1953"/>
                    </a:cubicBezTo>
                    <a:cubicBezTo>
                      <a:pt x="1189" y="1664"/>
                      <a:pt x="1334" y="1447"/>
                      <a:pt x="1406" y="1230"/>
                    </a:cubicBezTo>
                    <a:cubicBezTo>
                      <a:pt x="1623" y="868"/>
                      <a:pt x="1695" y="651"/>
                      <a:pt x="1695" y="651"/>
                    </a:cubicBezTo>
                    <a:lnTo>
                      <a:pt x="1695" y="651"/>
                    </a:lnTo>
                    <a:cubicBezTo>
                      <a:pt x="1985" y="145"/>
                      <a:pt x="2780" y="-144"/>
                      <a:pt x="3503" y="73"/>
                    </a:cubicBezTo>
                    <a:cubicBezTo>
                      <a:pt x="4227" y="290"/>
                      <a:pt x="4661" y="796"/>
                      <a:pt x="4371" y="1302"/>
                    </a:cubicBezTo>
                    <a:cubicBezTo>
                      <a:pt x="4371" y="1302"/>
                      <a:pt x="4371" y="1302"/>
                      <a:pt x="4371" y="1302"/>
                    </a:cubicBezTo>
                    <a:close/>
                  </a:path>
                </a:pathLst>
              </a:custGeom>
              <a:solidFill>
                <a:srgbClr val="D9484A"/>
              </a:solidFill>
              <a:ln w="0" cap="flat">
                <a:noFill/>
                <a:prstDash val="solid"/>
                <a:miter/>
              </a:ln>
            </p:spPr>
            <p:txBody>
              <a:bodyPr rtlCol="0" anchor="ctr"/>
              <a:lstStyle/>
              <a:p>
                <a:endParaRPr lang="en-US" dirty="0"/>
              </a:p>
            </p:txBody>
          </p:sp>
          <p:sp>
            <p:nvSpPr>
              <p:cNvPr id="446" name="Freeform: Shape 445">
                <a:extLst>
                  <a:ext uri="{FF2B5EF4-FFF2-40B4-BE49-F238E27FC236}">
                    <a16:creationId xmlns:a16="http://schemas.microsoft.com/office/drawing/2014/main" id="{F1166B3F-7EF5-7F82-E8EC-FC5BC591F457}"/>
                  </a:ext>
                </a:extLst>
              </p:cNvPr>
              <p:cNvSpPr/>
              <p:nvPr/>
            </p:nvSpPr>
            <p:spPr>
              <a:xfrm>
                <a:off x="10101167" y="1369537"/>
                <a:ext cx="41630" cy="33918"/>
              </a:xfrm>
              <a:custGeom>
                <a:avLst/>
                <a:gdLst>
                  <a:gd name="connsiteX0" fmla="*/ 3084 w 41630"/>
                  <a:gd name="connsiteY0" fmla="*/ 33773 h 33918"/>
                  <a:gd name="connsiteX1" fmla="*/ 2577 w 41630"/>
                  <a:gd name="connsiteY1" fmla="*/ 33340 h 33918"/>
                  <a:gd name="connsiteX2" fmla="*/ 1999 w 41630"/>
                  <a:gd name="connsiteY2" fmla="*/ 32833 h 33918"/>
                  <a:gd name="connsiteX3" fmla="*/ 1348 w 41630"/>
                  <a:gd name="connsiteY3" fmla="*/ 32038 h 33918"/>
                  <a:gd name="connsiteX4" fmla="*/ 191 w 41630"/>
                  <a:gd name="connsiteY4" fmla="*/ 29651 h 33918"/>
                  <a:gd name="connsiteX5" fmla="*/ 191 w 41630"/>
                  <a:gd name="connsiteY5" fmla="*/ 26397 h 33918"/>
                  <a:gd name="connsiteX6" fmla="*/ 2071 w 41630"/>
                  <a:gd name="connsiteY6" fmla="*/ 22709 h 33918"/>
                  <a:gd name="connsiteX7" fmla="*/ 3807 w 41630"/>
                  <a:gd name="connsiteY7" fmla="*/ 20973 h 33918"/>
                  <a:gd name="connsiteX8" fmla="*/ 5904 w 41630"/>
                  <a:gd name="connsiteY8" fmla="*/ 19309 h 33918"/>
                  <a:gd name="connsiteX9" fmla="*/ 11039 w 41630"/>
                  <a:gd name="connsiteY9" fmla="*/ 16344 h 33918"/>
                  <a:gd name="connsiteX10" fmla="*/ 17114 w 41630"/>
                  <a:gd name="connsiteY10" fmla="*/ 14030 h 33918"/>
                  <a:gd name="connsiteX11" fmla="*/ 20368 w 41630"/>
                  <a:gd name="connsiteY11" fmla="*/ 13162 h 33918"/>
                  <a:gd name="connsiteX12" fmla="*/ 23550 w 41630"/>
                  <a:gd name="connsiteY12" fmla="*/ 12439 h 33918"/>
                  <a:gd name="connsiteX13" fmla="*/ 29625 w 41630"/>
                  <a:gd name="connsiteY13" fmla="*/ 11065 h 33918"/>
                  <a:gd name="connsiteX14" fmla="*/ 34832 w 41630"/>
                  <a:gd name="connsiteY14" fmla="*/ 9329 h 33918"/>
                  <a:gd name="connsiteX15" fmla="*/ 38520 w 41630"/>
                  <a:gd name="connsiteY15" fmla="*/ 7015 h 33918"/>
                  <a:gd name="connsiteX16" fmla="*/ 39171 w 41630"/>
                  <a:gd name="connsiteY16" fmla="*/ 6364 h 33918"/>
                  <a:gd name="connsiteX17" fmla="*/ 39678 w 41630"/>
                  <a:gd name="connsiteY17" fmla="*/ 5713 h 33918"/>
                  <a:gd name="connsiteX18" fmla="*/ 39895 w 41630"/>
                  <a:gd name="connsiteY18" fmla="*/ 5424 h 33918"/>
                  <a:gd name="connsiteX19" fmla="*/ 40039 w 41630"/>
                  <a:gd name="connsiteY19" fmla="*/ 5062 h 33918"/>
                  <a:gd name="connsiteX20" fmla="*/ 40401 w 41630"/>
                  <a:gd name="connsiteY20" fmla="*/ 4412 h 33918"/>
                  <a:gd name="connsiteX21" fmla="*/ 41052 w 41630"/>
                  <a:gd name="connsiteY21" fmla="*/ 2097 h 33918"/>
                  <a:gd name="connsiteX22" fmla="*/ 41269 w 41630"/>
                  <a:gd name="connsiteY22" fmla="*/ 579 h 33918"/>
                  <a:gd name="connsiteX23" fmla="*/ 41269 w 41630"/>
                  <a:gd name="connsiteY23" fmla="*/ 0 h 33918"/>
                  <a:gd name="connsiteX24" fmla="*/ 41413 w 41630"/>
                  <a:gd name="connsiteY24" fmla="*/ 579 h 33918"/>
                  <a:gd name="connsiteX25" fmla="*/ 41630 w 41630"/>
                  <a:gd name="connsiteY25" fmla="*/ 2170 h 33918"/>
                  <a:gd name="connsiteX26" fmla="*/ 41486 w 41630"/>
                  <a:gd name="connsiteY26" fmla="*/ 4628 h 33918"/>
                  <a:gd name="connsiteX27" fmla="*/ 39967 w 41630"/>
                  <a:gd name="connsiteY27" fmla="*/ 7738 h 33918"/>
                  <a:gd name="connsiteX28" fmla="*/ 36134 w 41630"/>
                  <a:gd name="connsiteY28" fmla="*/ 10631 h 33918"/>
                  <a:gd name="connsiteX29" fmla="*/ 30638 w 41630"/>
                  <a:gd name="connsiteY29" fmla="*/ 12801 h 33918"/>
                  <a:gd name="connsiteX30" fmla="*/ 24490 w 41630"/>
                  <a:gd name="connsiteY30" fmla="*/ 14392 h 33918"/>
                  <a:gd name="connsiteX31" fmla="*/ 21381 w 41630"/>
                  <a:gd name="connsiteY31" fmla="*/ 15115 h 33918"/>
                  <a:gd name="connsiteX32" fmla="*/ 18343 w 41630"/>
                  <a:gd name="connsiteY32" fmla="*/ 15910 h 33918"/>
                  <a:gd name="connsiteX33" fmla="*/ 12630 w 41630"/>
                  <a:gd name="connsiteY33" fmla="*/ 18008 h 33918"/>
                  <a:gd name="connsiteX34" fmla="*/ 7712 w 41630"/>
                  <a:gd name="connsiteY34" fmla="*/ 20611 h 33918"/>
                  <a:gd name="connsiteX35" fmla="*/ 5615 w 41630"/>
                  <a:gd name="connsiteY35" fmla="*/ 22058 h 33918"/>
                  <a:gd name="connsiteX36" fmla="*/ 3879 w 41630"/>
                  <a:gd name="connsiteY36" fmla="*/ 23576 h 33918"/>
                  <a:gd name="connsiteX37" fmla="*/ 1782 w 41630"/>
                  <a:gd name="connsiteY37" fmla="*/ 26758 h 33918"/>
                  <a:gd name="connsiteX38" fmla="*/ 1276 w 41630"/>
                  <a:gd name="connsiteY38" fmla="*/ 29724 h 33918"/>
                  <a:gd name="connsiteX39" fmla="*/ 1854 w 41630"/>
                  <a:gd name="connsiteY39" fmla="*/ 32038 h 33918"/>
                  <a:gd name="connsiteX40" fmla="*/ 2288 w 41630"/>
                  <a:gd name="connsiteY40" fmla="*/ 32833 h 33918"/>
                  <a:gd name="connsiteX41" fmla="*/ 2722 w 41630"/>
                  <a:gd name="connsiteY41" fmla="*/ 33412 h 33918"/>
                  <a:gd name="connsiteX42" fmla="*/ 3156 w 41630"/>
                  <a:gd name="connsiteY42" fmla="*/ 33918 h 33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1630" h="33918">
                    <a:moveTo>
                      <a:pt x="3084" y="33773"/>
                    </a:moveTo>
                    <a:cubicBezTo>
                      <a:pt x="3084" y="33773"/>
                      <a:pt x="2867" y="33629"/>
                      <a:pt x="2577" y="33340"/>
                    </a:cubicBezTo>
                    <a:cubicBezTo>
                      <a:pt x="2433" y="33195"/>
                      <a:pt x="2216" y="33050"/>
                      <a:pt x="1999" y="32833"/>
                    </a:cubicBezTo>
                    <a:cubicBezTo>
                      <a:pt x="1782" y="32616"/>
                      <a:pt x="1565" y="32327"/>
                      <a:pt x="1348" y="32038"/>
                    </a:cubicBezTo>
                    <a:cubicBezTo>
                      <a:pt x="914" y="31459"/>
                      <a:pt x="408" y="30664"/>
                      <a:pt x="191" y="29651"/>
                    </a:cubicBezTo>
                    <a:cubicBezTo>
                      <a:pt x="-26" y="28711"/>
                      <a:pt x="-98" y="27554"/>
                      <a:pt x="191" y="26397"/>
                    </a:cubicBezTo>
                    <a:cubicBezTo>
                      <a:pt x="480" y="25240"/>
                      <a:pt x="1059" y="23938"/>
                      <a:pt x="2071" y="22709"/>
                    </a:cubicBezTo>
                    <a:cubicBezTo>
                      <a:pt x="2505" y="22130"/>
                      <a:pt x="3228" y="21479"/>
                      <a:pt x="3807" y="20973"/>
                    </a:cubicBezTo>
                    <a:cubicBezTo>
                      <a:pt x="4385" y="20394"/>
                      <a:pt x="5181" y="19888"/>
                      <a:pt x="5904" y="19309"/>
                    </a:cubicBezTo>
                    <a:cubicBezTo>
                      <a:pt x="7423" y="18225"/>
                      <a:pt x="9159" y="17285"/>
                      <a:pt x="11039" y="16344"/>
                    </a:cubicBezTo>
                    <a:cubicBezTo>
                      <a:pt x="12919" y="15477"/>
                      <a:pt x="14944" y="14753"/>
                      <a:pt x="17114" y="14030"/>
                    </a:cubicBezTo>
                    <a:cubicBezTo>
                      <a:pt x="18126" y="13741"/>
                      <a:pt x="19283" y="13452"/>
                      <a:pt x="20368" y="13162"/>
                    </a:cubicBezTo>
                    <a:cubicBezTo>
                      <a:pt x="21453" y="12945"/>
                      <a:pt x="22538" y="12656"/>
                      <a:pt x="23550" y="12439"/>
                    </a:cubicBezTo>
                    <a:cubicBezTo>
                      <a:pt x="25647" y="11933"/>
                      <a:pt x="27672" y="11571"/>
                      <a:pt x="29625" y="11065"/>
                    </a:cubicBezTo>
                    <a:cubicBezTo>
                      <a:pt x="31505" y="10559"/>
                      <a:pt x="33313" y="9980"/>
                      <a:pt x="34832" y="9329"/>
                    </a:cubicBezTo>
                    <a:cubicBezTo>
                      <a:pt x="36351" y="8678"/>
                      <a:pt x="37580" y="7883"/>
                      <a:pt x="38520" y="7015"/>
                    </a:cubicBezTo>
                    <a:cubicBezTo>
                      <a:pt x="38737" y="6798"/>
                      <a:pt x="38954" y="6581"/>
                      <a:pt x="39171" y="6364"/>
                    </a:cubicBezTo>
                    <a:cubicBezTo>
                      <a:pt x="39316" y="6147"/>
                      <a:pt x="39533" y="5930"/>
                      <a:pt x="39678" y="5713"/>
                    </a:cubicBezTo>
                    <a:cubicBezTo>
                      <a:pt x="39678" y="5641"/>
                      <a:pt x="39895" y="5496"/>
                      <a:pt x="39895" y="5424"/>
                    </a:cubicBezTo>
                    <a:cubicBezTo>
                      <a:pt x="39895" y="5279"/>
                      <a:pt x="40039" y="5207"/>
                      <a:pt x="40039" y="5062"/>
                    </a:cubicBezTo>
                    <a:cubicBezTo>
                      <a:pt x="40184" y="4845"/>
                      <a:pt x="40256" y="4628"/>
                      <a:pt x="40401" y="4412"/>
                    </a:cubicBezTo>
                    <a:cubicBezTo>
                      <a:pt x="40690" y="3544"/>
                      <a:pt x="40979" y="2748"/>
                      <a:pt x="41052" y="2097"/>
                    </a:cubicBezTo>
                    <a:cubicBezTo>
                      <a:pt x="41196" y="1446"/>
                      <a:pt x="41196" y="940"/>
                      <a:pt x="41269" y="579"/>
                    </a:cubicBezTo>
                    <a:cubicBezTo>
                      <a:pt x="41269" y="217"/>
                      <a:pt x="41269" y="0"/>
                      <a:pt x="41269" y="0"/>
                    </a:cubicBezTo>
                    <a:cubicBezTo>
                      <a:pt x="41269" y="0"/>
                      <a:pt x="41269" y="217"/>
                      <a:pt x="41413" y="579"/>
                    </a:cubicBezTo>
                    <a:cubicBezTo>
                      <a:pt x="41413" y="940"/>
                      <a:pt x="41630" y="1446"/>
                      <a:pt x="41630" y="2170"/>
                    </a:cubicBezTo>
                    <a:cubicBezTo>
                      <a:pt x="41630" y="2820"/>
                      <a:pt x="41630" y="3688"/>
                      <a:pt x="41486" y="4628"/>
                    </a:cubicBezTo>
                    <a:cubicBezTo>
                      <a:pt x="41269" y="5496"/>
                      <a:pt x="40907" y="6653"/>
                      <a:pt x="39967" y="7738"/>
                    </a:cubicBezTo>
                    <a:cubicBezTo>
                      <a:pt x="39099" y="8823"/>
                      <a:pt x="37797" y="9836"/>
                      <a:pt x="36134" y="10631"/>
                    </a:cubicBezTo>
                    <a:cubicBezTo>
                      <a:pt x="34471" y="11499"/>
                      <a:pt x="32663" y="12150"/>
                      <a:pt x="30638" y="12801"/>
                    </a:cubicBezTo>
                    <a:cubicBezTo>
                      <a:pt x="28685" y="13379"/>
                      <a:pt x="26588" y="13958"/>
                      <a:pt x="24490" y="14392"/>
                    </a:cubicBezTo>
                    <a:cubicBezTo>
                      <a:pt x="23478" y="14609"/>
                      <a:pt x="22393" y="14898"/>
                      <a:pt x="21381" y="15115"/>
                    </a:cubicBezTo>
                    <a:cubicBezTo>
                      <a:pt x="20368" y="15404"/>
                      <a:pt x="19356" y="15621"/>
                      <a:pt x="18343" y="15910"/>
                    </a:cubicBezTo>
                    <a:cubicBezTo>
                      <a:pt x="16391" y="16489"/>
                      <a:pt x="14438" y="17212"/>
                      <a:pt x="12630" y="18008"/>
                    </a:cubicBezTo>
                    <a:cubicBezTo>
                      <a:pt x="10894" y="18803"/>
                      <a:pt x="9159" y="19671"/>
                      <a:pt x="7712" y="20611"/>
                    </a:cubicBezTo>
                    <a:cubicBezTo>
                      <a:pt x="6989" y="21117"/>
                      <a:pt x="6338" y="21551"/>
                      <a:pt x="5615" y="22058"/>
                    </a:cubicBezTo>
                    <a:cubicBezTo>
                      <a:pt x="4892" y="22564"/>
                      <a:pt x="4385" y="22998"/>
                      <a:pt x="3879" y="23576"/>
                    </a:cubicBezTo>
                    <a:cubicBezTo>
                      <a:pt x="2867" y="24589"/>
                      <a:pt x="2143" y="25674"/>
                      <a:pt x="1782" y="26758"/>
                    </a:cubicBezTo>
                    <a:cubicBezTo>
                      <a:pt x="1348" y="27843"/>
                      <a:pt x="1203" y="28783"/>
                      <a:pt x="1276" y="29724"/>
                    </a:cubicBezTo>
                    <a:cubicBezTo>
                      <a:pt x="1276" y="30591"/>
                      <a:pt x="1565" y="31387"/>
                      <a:pt x="1854" y="32038"/>
                    </a:cubicBezTo>
                    <a:cubicBezTo>
                      <a:pt x="1999" y="32327"/>
                      <a:pt x="2143" y="32616"/>
                      <a:pt x="2288" y="32833"/>
                    </a:cubicBezTo>
                    <a:cubicBezTo>
                      <a:pt x="2433" y="33050"/>
                      <a:pt x="2577" y="33267"/>
                      <a:pt x="2722" y="33412"/>
                    </a:cubicBezTo>
                    <a:cubicBezTo>
                      <a:pt x="3011" y="33701"/>
                      <a:pt x="3156" y="33918"/>
                      <a:pt x="3156" y="33918"/>
                    </a:cubicBezTo>
                    <a:close/>
                  </a:path>
                </a:pathLst>
              </a:custGeom>
              <a:solidFill>
                <a:srgbClr val="D9484A"/>
              </a:solidFill>
              <a:ln w="0" cap="flat">
                <a:noFill/>
                <a:prstDash val="solid"/>
                <a:miter/>
              </a:ln>
            </p:spPr>
            <p:txBody>
              <a:bodyPr rtlCol="0" anchor="ctr"/>
              <a:lstStyle/>
              <a:p>
                <a:endParaRPr lang="en-US" dirty="0"/>
              </a:p>
            </p:txBody>
          </p:sp>
          <p:sp>
            <p:nvSpPr>
              <p:cNvPr id="447" name="Freeform: Shape 446">
                <a:extLst>
                  <a:ext uri="{FF2B5EF4-FFF2-40B4-BE49-F238E27FC236}">
                    <a16:creationId xmlns:a16="http://schemas.microsoft.com/office/drawing/2014/main" id="{6D43C3DA-C0CB-7CB8-398E-F1FC8A323461}"/>
                  </a:ext>
                </a:extLst>
              </p:cNvPr>
              <p:cNvSpPr/>
              <p:nvPr/>
            </p:nvSpPr>
            <p:spPr>
              <a:xfrm>
                <a:off x="10009367" y="1346250"/>
                <a:ext cx="80998" cy="12583"/>
              </a:xfrm>
              <a:custGeom>
                <a:avLst/>
                <a:gdLst>
                  <a:gd name="connsiteX0" fmla="*/ 0 w 80998"/>
                  <a:gd name="connsiteY0" fmla="*/ 12584 h 12583"/>
                  <a:gd name="connsiteX1" fmla="*/ 217 w 80998"/>
                  <a:gd name="connsiteY1" fmla="*/ 11933 h 12583"/>
                  <a:gd name="connsiteX2" fmla="*/ 506 w 80998"/>
                  <a:gd name="connsiteY2" fmla="*/ 11137 h 12583"/>
                  <a:gd name="connsiteX3" fmla="*/ 1157 w 80998"/>
                  <a:gd name="connsiteY3" fmla="*/ 10052 h 12583"/>
                  <a:gd name="connsiteX4" fmla="*/ 2170 w 80998"/>
                  <a:gd name="connsiteY4" fmla="*/ 8751 h 12583"/>
                  <a:gd name="connsiteX5" fmla="*/ 2820 w 80998"/>
                  <a:gd name="connsiteY5" fmla="*/ 8028 h 12583"/>
                  <a:gd name="connsiteX6" fmla="*/ 3616 w 80998"/>
                  <a:gd name="connsiteY6" fmla="*/ 7377 h 12583"/>
                  <a:gd name="connsiteX7" fmla="*/ 8028 w 80998"/>
                  <a:gd name="connsiteY7" fmla="*/ 4628 h 12583"/>
                  <a:gd name="connsiteX8" fmla="*/ 14319 w 80998"/>
                  <a:gd name="connsiteY8" fmla="*/ 2387 h 12583"/>
                  <a:gd name="connsiteX9" fmla="*/ 21841 w 80998"/>
                  <a:gd name="connsiteY9" fmla="*/ 723 h 12583"/>
                  <a:gd name="connsiteX10" fmla="*/ 30302 w 80998"/>
                  <a:gd name="connsiteY10" fmla="*/ 0 h 12583"/>
                  <a:gd name="connsiteX11" fmla="*/ 31387 w 80998"/>
                  <a:gd name="connsiteY11" fmla="*/ 0 h 12583"/>
                  <a:gd name="connsiteX12" fmla="*/ 31676 w 80998"/>
                  <a:gd name="connsiteY12" fmla="*/ 0 h 12583"/>
                  <a:gd name="connsiteX13" fmla="*/ 31966 w 80998"/>
                  <a:gd name="connsiteY13" fmla="*/ 0 h 12583"/>
                  <a:gd name="connsiteX14" fmla="*/ 32472 w 80998"/>
                  <a:gd name="connsiteY14" fmla="*/ 0 h 12583"/>
                  <a:gd name="connsiteX15" fmla="*/ 34641 w 80998"/>
                  <a:gd name="connsiteY15" fmla="*/ 145 h 12583"/>
                  <a:gd name="connsiteX16" fmla="*/ 36883 w 80998"/>
                  <a:gd name="connsiteY16" fmla="*/ 362 h 12583"/>
                  <a:gd name="connsiteX17" fmla="*/ 39053 w 80998"/>
                  <a:gd name="connsiteY17" fmla="*/ 651 h 12583"/>
                  <a:gd name="connsiteX18" fmla="*/ 47297 w 80998"/>
                  <a:gd name="connsiteY18" fmla="*/ 2748 h 12583"/>
                  <a:gd name="connsiteX19" fmla="*/ 51130 w 80998"/>
                  <a:gd name="connsiteY19" fmla="*/ 4122 h 12583"/>
                  <a:gd name="connsiteX20" fmla="*/ 54602 w 80998"/>
                  <a:gd name="connsiteY20" fmla="*/ 5569 h 12583"/>
                  <a:gd name="connsiteX21" fmla="*/ 61111 w 80998"/>
                  <a:gd name="connsiteY21" fmla="*/ 8389 h 12583"/>
                  <a:gd name="connsiteX22" fmla="*/ 64220 w 80998"/>
                  <a:gd name="connsiteY22" fmla="*/ 9474 h 12583"/>
                  <a:gd name="connsiteX23" fmla="*/ 67185 w 80998"/>
                  <a:gd name="connsiteY23" fmla="*/ 10269 h 12583"/>
                  <a:gd name="connsiteX24" fmla="*/ 70006 w 80998"/>
                  <a:gd name="connsiteY24" fmla="*/ 10776 h 12583"/>
                  <a:gd name="connsiteX25" fmla="*/ 72754 w 80998"/>
                  <a:gd name="connsiteY25" fmla="*/ 11065 h 12583"/>
                  <a:gd name="connsiteX26" fmla="*/ 75141 w 80998"/>
                  <a:gd name="connsiteY26" fmla="*/ 11065 h 12583"/>
                  <a:gd name="connsiteX27" fmla="*/ 77166 w 80998"/>
                  <a:gd name="connsiteY27" fmla="*/ 10920 h 12583"/>
                  <a:gd name="connsiteX28" fmla="*/ 79986 w 80998"/>
                  <a:gd name="connsiteY28" fmla="*/ 10559 h 12583"/>
                  <a:gd name="connsiteX29" fmla="*/ 80999 w 80998"/>
                  <a:gd name="connsiteY29" fmla="*/ 10414 h 12583"/>
                  <a:gd name="connsiteX30" fmla="*/ 80058 w 80998"/>
                  <a:gd name="connsiteY30" fmla="*/ 10631 h 12583"/>
                  <a:gd name="connsiteX31" fmla="*/ 77310 w 80998"/>
                  <a:gd name="connsiteY31" fmla="*/ 11282 h 12583"/>
                  <a:gd name="connsiteX32" fmla="*/ 75285 w 80998"/>
                  <a:gd name="connsiteY32" fmla="*/ 11571 h 12583"/>
                  <a:gd name="connsiteX33" fmla="*/ 72754 w 80998"/>
                  <a:gd name="connsiteY33" fmla="*/ 11716 h 12583"/>
                  <a:gd name="connsiteX34" fmla="*/ 70006 w 80998"/>
                  <a:gd name="connsiteY34" fmla="*/ 11716 h 12583"/>
                  <a:gd name="connsiteX35" fmla="*/ 68415 w 80998"/>
                  <a:gd name="connsiteY35" fmla="*/ 11571 h 12583"/>
                  <a:gd name="connsiteX36" fmla="*/ 66824 w 80998"/>
                  <a:gd name="connsiteY36" fmla="*/ 11354 h 12583"/>
                  <a:gd name="connsiteX37" fmla="*/ 60170 w 80998"/>
                  <a:gd name="connsiteY37" fmla="*/ 9691 h 12583"/>
                  <a:gd name="connsiteX38" fmla="*/ 53445 w 80998"/>
                  <a:gd name="connsiteY38" fmla="*/ 7087 h 12583"/>
                  <a:gd name="connsiteX39" fmla="*/ 49901 w 80998"/>
                  <a:gd name="connsiteY39" fmla="*/ 5713 h 12583"/>
                  <a:gd name="connsiteX40" fmla="*/ 46285 w 80998"/>
                  <a:gd name="connsiteY40" fmla="*/ 4484 h 12583"/>
                  <a:gd name="connsiteX41" fmla="*/ 38547 w 80998"/>
                  <a:gd name="connsiteY41" fmla="*/ 2604 h 12583"/>
                  <a:gd name="connsiteX42" fmla="*/ 36522 w 80998"/>
                  <a:gd name="connsiteY42" fmla="*/ 2314 h 12583"/>
                  <a:gd name="connsiteX43" fmla="*/ 34569 w 80998"/>
                  <a:gd name="connsiteY43" fmla="*/ 2097 h 12583"/>
                  <a:gd name="connsiteX44" fmla="*/ 32472 w 80998"/>
                  <a:gd name="connsiteY44" fmla="*/ 1953 h 12583"/>
                  <a:gd name="connsiteX45" fmla="*/ 31966 w 80998"/>
                  <a:gd name="connsiteY45" fmla="*/ 1953 h 12583"/>
                  <a:gd name="connsiteX46" fmla="*/ 31749 w 80998"/>
                  <a:gd name="connsiteY46" fmla="*/ 1953 h 12583"/>
                  <a:gd name="connsiteX47" fmla="*/ 30447 w 80998"/>
                  <a:gd name="connsiteY47" fmla="*/ 1953 h 12583"/>
                  <a:gd name="connsiteX48" fmla="*/ 22492 w 80998"/>
                  <a:gd name="connsiteY48" fmla="*/ 2459 h 12583"/>
                  <a:gd name="connsiteX49" fmla="*/ 15260 w 80998"/>
                  <a:gd name="connsiteY49" fmla="*/ 3761 h 12583"/>
                  <a:gd name="connsiteX50" fmla="*/ 12005 w 80998"/>
                  <a:gd name="connsiteY50" fmla="*/ 4628 h 12583"/>
                  <a:gd name="connsiteX51" fmla="*/ 9112 w 80998"/>
                  <a:gd name="connsiteY51" fmla="*/ 5641 h 12583"/>
                  <a:gd name="connsiteX52" fmla="*/ 4628 w 80998"/>
                  <a:gd name="connsiteY52" fmla="*/ 7955 h 12583"/>
                  <a:gd name="connsiteX53" fmla="*/ 3761 w 80998"/>
                  <a:gd name="connsiteY53" fmla="*/ 8534 h 12583"/>
                  <a:gd name="connsiteX54" fmla="*/ 3037 w 80998"/>
                  <a:gd name="connsiteY54" fmla="*/ 9112 h 12583"/>
                  <a:gd name="connsiteX55" fmla="*/ 1880 w 80998"/>
                  <a:gd name="connsiteY55" fmla="*/ 10197 h 12583"/>
                  <a:gd name="connsiteX56" fmla="*/ 1085 w 80998"/>
                  <a:gd name="connsiteY56" fmla="*/ 11137 h 12583"/>
                  <a:gd name="connsiteX57" fmla="*/ 579 w 80998"/>
                  <a:gd name="connsiteY57" fmla="*/ 11933 h 12583"/>
                  <a:gd name="connsiteX58" fmla="*/ 217 w 80998"/>
                  <a:gd name="connsiteY58" fmla="*/ 12584 h 12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0998" h="12583">
                    <a:moveTo>
                      <a:pt x="0" y="12584"/>
                    </a:moveTo>
                    <a:cubicBezTo>
                      <a:pt x="0" y="12584"/>
                      <a:pt x="72" y="12367"/>
                      <a:pt x="217" y="11933"/>
                    </a:cubicBezTo>
                    <a:cubicBezTo>
                      <a:pt x="289" y="11716"/>
                      <a:pt x="434" y="11427"/>
                      <a:pt x="506" y="11137"/>
                    </a:cubicBezTo>
                    <a:cubicBezTo>
                      <a:pt x="651" y="10848"/>
                      <a:pt x="868" y="10486"/>
                      <a:pt x="1157" y="10052"/>
                    </a:cubicBezTo>
                    <a:cubicBezTo>
                      <a:pt x="1374" y="9619"/>
                      <a:pt x="1736" y="9257"/>
                      <a:pt x="2170" y="8751"/>
                    </a:cubicBezTo>
                    <a:cubicBezTo>
                      <a:pt x="2387" y="8534"/>
                      <a:pt x="2531" y="8317"/>
                      <a:pt x="2820" y="8028"/>
                    </a:cubicBezTo>
                    <a:cubicBezTo>
                      <a:pt x="3110" y="7811"/>
                      <a:pt x="3327" y="7594"/>
                      <a:pt x="3616" y="7377"/>
                    </a:cubicBezTo>
                    <a:cubicBezTo>
                      <a:pt x="4701" y="6436"/>
                      <a:pt x="6220" y="5496"/>
                      <a:pt x="8028" y="4628"/>
                    </a:cubicBezTo>
                    <a:cubicBezTo>
                      <a:pt x="9836" y="3761"/>
                      <a:pt x="12077" y="3037"/>
                      <a:pt x="14319" y="2387"/>
                    </a:cubicBezTo>
                    <a:cubicBezTo>
                      <a:pt x="16706" y="1736"/>
                      <a:pt x="19165" y="1157"/>
                      <a:pt x="21841" y="723"/>
                    </a:cubicBezTo>
                    <a:cubicBezTo>
                      <a:pt x="24517" y="289"/>
                      <a:pt x="27337" y="0"/>
                      <a:pt x="30302" y="0"/>
                    </a:cubicBezTo>
                    <a:lnTo>
                      <a:pt x="31387" y="0"/>
                    </a:lnTo>
                    <a:cubicBezTo>
                      <a:pt x="31387" y="0"/>
                      <a:pt x="31676" y="0"/>
                      <a:pt x="31676" y="0"/>
                    </a:cubicBezTo>
                    <a:lnTo>
                      <a:pt x="31966" y="0"/>
                    </a:lnTo>
                    <a:cubicBezTo>
                      <a:pt x="31966" y="0"/>
                      <a:pt x="32472" y="0"/>
                      <a:pt x="32472" y="0"/>
                    </a:cubicBezTo>
                    <a:cubicBezTo>
                      <a:pt x="33195" y="0"/>
                      <a:pt x="33846" y="0"/>
                      <a:pt x="34641" y="145"/>
                    </a:cubicBezTo>
                    <a:lnTo>
                      <a:pt x="36883" y="362"/>
                    </a:lnTo>
                    <a:lnTo>
                      <a:pt x="39053" y="651"/>
                    </a:lnTo>
                    <a:cubicBezTo>
                      <a:pt x="41946" y="1157"/>
                      <a:pt x="44694" y="1880"/>
                      <a:pt x="47297" y="2748"/>
                    </a:cubicBezTo>
                    <a:cubicBezTo>
                      <a:pt x="48599" y="3182"/>
                      <a:pt x="49829" y="3616"/>
                      <a:pt x="51130" y="4122"/>
                    </a:cubicBezTo>
                    <a:cubicBezTo>
                      <a:pt x="52287" y="4628"/>
                      <a:pt x="53445" y="5135"/>
                      <a:pt x="54602" y="5569"/>
                    </a:cubicBezTo>
                    <a:cubicBezTo>
                      <a:pt x="56844" y="6509"/>
                      <a:pt x="59013" y="7449"/>
                      <a:pt x="61111" y="8389"/>
                    </a:cubicBezTo>
                    <a:cubicBezTo>
                      <a:pt x="62123" y="8751"/>
                      <a:pt x="63208" y="9185"/>
                      <a:pt x="64220" y="9474"/>
                    </a:cubicBezTo>
                    <a:cubicBezTo>
                      <a:pt x="65233" y="9836"/>
                      <a:pt x="66245" y="10052"/>
                      <a:pt x="67185" y="10269"/>
                    </a:cubicBezTo>
                    <a:cubicBezTo>
                      <a:pt x="68126" y="10486"/>
                      <a:pt x="69210" y="10631"/>
                      <a:pt x="70006" y="10776"/>
                    </a:cubicBezTo>
                    <a:cubicBezTo>
                      <a:pt x="70946" y="10848"/>
                      <a:pt x="71886" y="10920"/>
                      <a:pt x="72754" y="11065"/>
                    </a:cubicBezTo>
                    <a:cubicBezTo>
                      <a:pt x="73622" y="11065"/>
                      <a:pt x="74345" y="11065"/>
                      <a:pt x="75141" y="11065"/>
                    </a:cubicBezTo>
                    <a:cubicBezTo>
                      <a:pt x="75864" y="11065"/>
                      <a:pt x="76587" y="10993"/>
                      <a:pt x="77166" y="10920"/>
                    </a:cubicBezTo>
                    <a:cubicBezTo>
                      <a:pt x="78395" y="10920"/>
                      <a:pt x="79335" y="10631"/>
                      <a:pt x="79986" y="10559"/>
                    </a:cubicBezTo>
                    <a:cubicBezTo>
                      <a:pt x="80637" y="10486"/>
                      <a:pt x="80999" y="10414"/>
                      <a:pt x="80999" y="10414"/>
                    </a:cubicBezTo>
                    <a:cubicBezTo>
                      <a:pt x="80999" y="10414"/>
                      <a:pt x="80637" y="10486"/>
                      <a:pt x="80058" y="10631"/>
                    </a:cubicBezTo>
                    <a:cubicBezTo>
                      <a:pt x="79408" y="10776"/>
                      <a:pt x="78540" y="11065"/>
                      <a:pt x="77310" y="11282"/>
                    </a:cubicBezTo>
                    <a:cubicBezTo>
                      <a:pt x="76659" y="11354"/>
                      <a:pt x="76008" y="11499"/>
                      <a:pt x="75285" y="11571"/>
                    </a:cubicBezTo>
                    <a:cubicBezTo>
                      <a:pt x="74490" y="11571"/>
                      <a:pt x="73694" y="11644"/>
                      <a:pt x="72754" y="11716"/>
                    </a:cubicBezTo>
                    <a:cubicBezTo>
                      <a:pt x="71886" y="11716"/>
                      <a:pt x="70946" y="11716"/>
                      <a:pt x="70006" y="11716"/>
                    </a:cubicBezTo>
                    <a:cubicBezTo>
                      <a:pt x="69427" y="11716"/>
                      <a:pt x="68993" y="11571"/>
                      <a:pt x="68415" y="11571"/>
                    </a:cubicBezTo>
                    <a:cubicBezTo>
                      <a:pt x="67909" y="11571"/>
                      <a:pt x="67330" y="11427"/>
                      <a:pt x="66824" y="11354"/>
                    </a:cubicBezTo>
                    <a:cubicBezTo>
                      <a:pt x="64654" y="10993"/>
                      <a:pt x="62412" y="10414"/>
                      <a:pt x="60170" y="9691"/>
                    </a:cubicBezTo>
                    <a:cubicBezTo>
                      <a:pt x="58001" y="8895"/>
                      <a:pt x="55687" y="8028"/>
                      <a:pt x="53445" y="7087"/>
                    </a:cubicBezTo>
                    <a:cubicBezTo>
                      <a:pt x="52287" y="6653"/>
                      <a:pt x="51130" y="6147"/>
                      <a:pt x="49901" y="5713"/>
                    </a:cubicBezTo>
                    <a:cubicBezTo>
                      <a:pt x="48744" y="5352"/>
                      <a:pt x="47514" y="4845"/>
                      <a:pt x="46285" y="4484"/>
                    </a:cubicBezTo>
                    <a:cubicBezTo>
                      <a:pt x="43826" y="3688"/>
                      <a:pt x="41223" y="3037"/>
                      <a:pt x="38547" y="2604"/>
                    </a:cubicBezTo>
                    <a:lnTo>
                      <a:pt x="36522" y="2314"/>
                    </a:lnTo>
                    <a:lnTo>
                      <a:pt x="34569" y="2097"/>
                    </a:lnTo>
                    <a:cubicBezTo>
                      <a:pt x="33918" y="2025"/>
                      <a:pt x="33195" y="2025"/>
                      <a:pt x="32472" y="1953"/>
                    </a:cubicBezTo>
                    <a:lnTo>
                      <a:pt x="31966" y="1953"/>
                    </a:lnTo>
                    <a:cubicBezTo>
                      <a:pt x="31966" y="1953"/>
                      <a:pt x="31749" y="1953"/>
                      <a:pt x="31749" y="1953"/>
                    </a:cubicBezTo>
                    <a:lnTo>
                      <a:pt x="30447" y="1953"/>
                    </a:lnTo>
                    <a:cubicBezTo>
                      <a:pt x="27771" y="1953"/>
                      <a:pt x="25095" y="2097"/>
                      <a:pt x="22492" y="2459"/>
                    </a:cubicBezTo>
                    <a:cubicBezTo>
                      <a:pt x="19960" y="2820"/>
                      <a:pt x="17501" y="3254"/>
                      <a:pt x="15260" y="3761"/>
                    </a:cubicBezTo>
                    <a:cubicBezTo>
                      <a:pt x="14102" y="4050"/>
                      <a:pt x="13018" y="4339"/>
                      <a:pt x="12005" y="4628"/>
                    </a:cubicBezTo>
                    <a:cubicBezTo>
                      <a:pt x="10993" y="4918"/>
                      <a:pt x="10052" y="5279"/>
                      <a:pt x="9112" y="5641"/>
                    </a:cubicBezTo>
                    <a:cubicBezTo>
                      <a:pt x="7377" y="6364"/>
                      <a:pt x="5786" y="7160"/>
                      <a:pt x="4628" y="7955"/>
                    </a:cubicBezTo>
                    <a:cubicBezTo>
                      <a:pt x="4339" y="8172"/>
                      <a:pt x="4050" y="8389"/>
                      <a:pt x="3761" y="8534"/>
                    </a:cubicBezTo>
                    <a:cubicBezTo>
                      <a:pt x="3471" y="8751"/>
                      <a:pt x="3254" y="8968"/>
                      <a:pt x="3037" y="9112"/>
                    </a:cubicBezTo>
                    <a:cubicBezTo>
                      <a:pt x="2604" y="9474"/>
                      <a:pt x="2170" y="9836"/>
                      <a:pt x="1880" y="10197"/>
                    </a:cubicBezTo>
                    <a:cubicBezTo>
                      <a:pt x="1591" y="10559"/>
                      <a:pt x="1302" y="10848"/>
                      <a:pt x="1085" y="11137"/>
                    </a:cubicBezTo>
                    <a:cubicBezTo>
                      <a:pt x="868" y="11427"/>
                      <a:pt x="723" y="11716"/>
                      <a:pt x="579" y="11933"/>
                    </a:cubicBezTo>
                    <a:cubicBezTo>
                      <a:pt x="289" y="12367"/>
                      <a:pt x="217" y="12584"/>
                      <a:pt x="217" y="12584"/>
                    </a:cubicBezTo>
                    <a:close/>
                  </a:path>
                </a:pathLst>
              </a:custGeom>
              <a:solidFill>
                <a:srgbClr val="D9484A"/>
              </a:solidFill>
              <a:ln w="0" cap="flat">
                <a:noFill/>
                <a:prstDash val="solid"/>
                <a:miter/>
              </a:ln>
            </p:spPr>
            <p:txBody>
              <a:bodyPr rtlCol="0" anchor="ctr"/>
              <a:lstStyle/>
              <a:p>
                <a:endParaRPr lang="en-US" dirty="0"/>
              </a:p>
            </p:txBody>
          </p:sp>
          <p:sp>
            <p:nvSpPr>
              <p:cNvPr id="448" name="Freeform: Shape 447">
                <a:extLst>
                  <a:ext uri="{FF2B5EF4-FFF2-40B4-BE49-F238E27FC236}">
                    <a16:creationId xmlns:a16="http://schemas.microsoft.com/office/drawing/2014/main" id="{7B0FDB5B-1D99-8834-5E1C-FBFF64263318}"/>
                  </a:ext>
                </a:extLst>
              </p:cNvPr>
              <p:cNvSpPr/>
              <p:nvPr/>
            </p:nvSpPr>
            <p:spPr>
              <a:xfrm>
                <a:off x="10044225" y="1317177"/>
                <a:ext cx="10206" cy="30926"/>
              </a:xfrm>
              <a:custGeom>
                <a:avLst/>
                <a:gdLst>
                  <a:gd name="connsiteX0" fmla="*/ 2242 w 10206"/>
                  <a:gd name="connsiteY0" fmla="*/ 29434 h 30926"/>
                  <a:gd name="connsiteX1" fmla="*/ 2604 w 10206"/>
                  <a:gd name="connsiteY1" fmla="*/ 29145 h 30926"/>
                  <a:gd name="connsiteX2" fmla="*/ 3616 w 10206"/>
                  <a:gd name="connsiteY2" fmla="*/ 28422 h 30926"/>
                  <a:gd name="connsiteX3" fmla="*/ 4195 w 10206"/>
                  <a:gd name="connsiteY3" fmla="*/ 27916 h 30926"/>
                  <a:gd name="connsiteX4" fmla="*/ 4845 w 10206"/>
                  <a:gd name="connsiteY4" fmla="*/ 27265 h 30926"/>
                  <a:gd name="connsiteX5" fmla="*/ 6220 w 10206"/>
                  <a:gd name="connsiteY5" fmla="*/ 25529 h 30926"/>
                  <a:gd name="connsiteX6" fmla="*/ 6870 w 10206"/>
                  <a:gd name="connsiteY6" fmla="*/ 24517 h 30926"/>
                  <a:gd name="connsiteX7" fmla="*/ 7377 w 10206"/>
                  <a:gd name="connsiteY7" fmla="*/ 23359 h 30926"/>
                  <a:gd name="connsiteX8" fmla="*/ 8028 w 10206"/>
                  <a:gd name="connsiteY8" fmla="*/ 20756 h 30926"/>
                  <a:gd name="connsiteX9" fmla="*/ 7377 w 10206"/>
                  <a:gd name="connsiteY9" fmla="*/ 15043 h 30926"/>
                  <a:gd name="connsiteX10" fmla="*/ 7087 w 10206"/>
                  <a:gd name="connsiteY10" fmla="*/ 14319 h 30926"/>
                  <a:gd name="connsiteX11" fmla="*/ 6726 w 10206"/>
                  <a:gd name="connsiteY11" fmla="*/ 13596 h 30926"/>
                  <a:gd name="connsiteX12" fmla="*/ 5858 w 10206"/>
                  <a:gd name="connsiteY12" fmla="*/ 12294 h 30926"/>
                  <a:gd name="connsiteX13" fmla="*/ 3761 w 10206"/>
                  <a:gd name="connsiteY13" fmla="*/ 9763 h 30926"/>
                  <a:gd name="connsiteX14" fmla="*/ 1808 w 10206"/>
                  <a:gd name="connsiteY14" fmla="*/ 7377 h 30926"/>
                  <a:gd name="connsiteX15" fmla="*/ 434 w 10206"/>
                  <a:gd name="connsiteY15" fmla="*/ 5062 h 30926"/>
                  <a:gd name="connsiteX16" fmla="*/ 72 w 10206"/>
                  <a:gd name="connsiteY16" fmla="*/ 3978 h 30926"/>
                  <a:gd name="connsiteX17" fmla="*/ 0 w 10206"/>
                  <a:gd name="connsiteY17" fmla="*/ 2965 h 30926"/>
                  <a:gd name="connsiteX18" fmla="*/ 72 w 10206"/>
                  <a:gd name="connsiteY18" fmla="*/ 2097 h 30926"/>
                  <a:gd name="connsiteX19" fmla="*/ 289 w 10206"/>
                  <a:gd name="connsiteY19" fmla="*/ 1374 h 30926"/>
                  <a:gd name="connsiteX20" fmla="*/ 796 w 10206"/>
                  <a:gd name="connsiteY20" fmla="*/ 362 h 30926"/>
                  <a:gd name="connsiteX21" fmla="*/ 1012 w 10206"/>
                  <a:gd name="connsiteY21" fmla="*/ 0 h 30926"/>
                  <a:gd name="connsiteX22" fmla="*/ 868 w 10206"/>
                  <a:gd name="connsiteY22" fmla="*/ 362 h 30926"/>
                  <a:gd name="connsiteX23" fmla="*/ 506 w 10206"/>
                  <a:gd name="connsiteY23" fmla="*/ 1374 h 30926"/>
                  <a:gd name="connsiteX24" fmla="*/ 362 w 10206"/>
                  <a:gd name="connsiteY24" fmla="*/ 2097 h 30926"/>
                  <a:gd name="connsiteX25" fmla="*/ 362 w 10206"/>
                  <a:gd name="connsiteY25" fmla="*/ 2965 h 30926"/>
                  <a:gd name="connsiteX26" fmla="*/ 579 w 10206"/>
                  <a:gd name="connsiteY26" fmla="*/ 3905 h 30926"/>
                  <a:gd name="connsiteX27" fmla="*/ 1012 w 10206"/>
                  <a:gd name="connsiteY27" fmla="*/ 4918 h 30926"/>
                  <a:gd name="connsiteX28" fmla="*/ 2531 w 10206"/>
                  <a:gd name="connsiteY28" fmla="*/ 7087 h 30926"/>
                  <a:gd name="connsiteX29" fmla="*/ 4701 w 10206"/>
                  <a:gd name="connsiteY29" fmla="*/ 9402 h 30926"/>
                  <a:gd name="connsiteX30" fmla="*/ 7087 w 10206"/>
                  <a:gd name="connsiteY30" fmla="*/ 11860 h 30926"/>
                  <a:gd name="connsiteX31" fmla="*/ 8172 w 10206"/>
                  <a:gd name="connsiteY31" fmla="*/ 13235 h 30926"/>
                  <a:gd name="connsiteX32" fmla="*/ 8606 w 10206"/>
                  <a:gd name="connsiteY32" fmla="*/ 13958 h 30926"/>
                  <a:gd name="connsiteX33" fmla="*/ 8968 w 10206"/>
                  <a:gd name="connsiteY33" fmla="*/ 14681 h 30926"/>
                  <a:gd name="connsiteX34" fmla="*/ 10197 w 10206"/>
                  <a:gd name="connsiteY34" fmla="*/ 20756 h 30926"/>
                  <a:gd name="connsiteX35" fmla="*/ 9691 w 10206"/>
                  <a:gd name="connsiteY35" fmla="*/ 23576 h 30926"/>
                  <a:gd name="connsiteX36" fmla="*/ 9257 w 10206"/>
                  <a:gd name="connsiteY36" fmla="*/ 24878 h 30926"/>
                  <a:gd name="connsiteX37" fmla="*/ 8678 w 10206"/>
                  <a:gd name="connsiteY37" fmla="*/ 26035 h 30926"/>
                  <a:gd name="connsiteX38" fmla="*/ 7304 w 10206"/>
                  <a:gd name="connsiteY38" fmla="*/ 28060 h 30926"/>
                  <a:gd name="connsiteX39" fmla="*/ 6581 w 10206"/>
                  <a:gd name="connsiteY39" fmla="*/ 28856 h 30926"/>
                  <a:gd name="connsiteX40" fmla="*/ 5858 w 10206"/>
                  <a:gd name="connsiteY40" fmla="*/ 29507 h 30926"/>
                  <a:gd name="connsiteX41" fmla="*/ 4845 w 10206"/>
                  <a:gd name="connsiteY41" fmla="*/ 30302 h 30926"/>
                  <a:gd name="connsiteX42" fmla="*/ 4484 w 10206"/>
                  <a:gd name="connsiteY42" fmla="*/ 30591 h 30926"/>
                  <a:gd name="connsiteX43" fmla="*/ 2459 w 10206"/>
                  <a:gd name="connsiteY43" fmla="*/ 30664 h 30926"/>
                  <a:gd name="connsiteX44" fmla="*/ 2314 w 10206"/>
                  <a:gd name="connsiteY44" fmla="*/ 29290 h 30926"/>
                  <a:gd name="connsiteX45" fmla="*/ 2314 w 10206"/>
                  <a:gd name="connsiteY45" fmla="*/ 29290 h 3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206" h="30926">
                    <a:moveTo>
                      <a:pt x="2242" y="29434"/>
                    </a:moveTo>
                    <a:cubicBezTo>
                      <a:pt x="2242" y="29434"/>
                      <a:pt x="2387" y="29362"/>
                      <a:pt x="2604" y="29145"/>
                    </a:cubicBezTo>
                    <a:cubicBezTo>
                      <a:pt x="2820" y="29000"/>
                      <a:pt x="3254" y="28711"/>
                      <a:pt x="3616" y="28422"/>
                    </a:cubicBezTo>
                    <a:cubicBezTo>
                      <a:pt x="3833" y="28277"/>
                      <a:pt x="3978" y="28133"/>
                      <a:pt x="4195" y="27916"/>
                    </a:cubicBezTo>
                    <a:cubicBezTo>
                      <a:pt x="4412" y="27699"/>
                      <a:pt x="4628" y="27482"/>
                      <a:pt x="4845" y="27265"/>
                    </a:cubicBezTo>
                    <a:cubicBezTo>
                      <a:pt x="5279" y="26758"/>
                      <a:pt x="5786" y="26180"/>
                      <a:pt x="6220" y="25529"/>
                    </a:cubicBezTo>
                    <a:cubicBezTo>
                      <a:pt x="6436" y="25167"/>
                      <a:pt x="6653" y="24878"/>
                      <a:pt x="6870" y="24517"/>
                    </a:cubicBezTo>
                    <a:cubicBezTo>
                      <a:pt x="7015" y="24155"/>
                      <a:pt x="7232" y="23793"/>
                      <a:pt x="7377" y="23359"/>
                    </a:cubicBezTo>
                    <a:cubicBezTo>
                      <a:pt x="7666" y="22564"/>
                      <a:pt x="7955" y="21696"/>
                      <a:pt x="8028" y="20756"/>
                    </a:cubicBezTo>
                    <a:cubicBezTo>
                      <a:pt x="8244" y="18948"/>
                      <a:pt x="8028" y="16923"/>
                      <a:pt x="7377" y="15043"/>
                    </a:cubicBezTo>
                    <a:cubicBezTo>
                      <a:pt x="7304" y="14826"/>
                      <a:pt x="7160" y="14536"/>
                      <a:pt x="7087" y="14319"/>
                    </a:cubicBezTo>
                    <a:lnTo>
                      <a:pt x="6726" y="13596"/>
                    </a:lnTo>
                    <a:cubicBezTo>
                      <a:pt x="6436" y="13162"/>
                      <a:pt x="6220" y="12728"/>
                      <a:pt x="5858" y="12294"/>
                    </a:cubicBezTo>
                    <a:cubicBezTo>
                      <a:pt x="5207" y="11427"/>
                      <a:pt x="4484" y="10559"/>
                      <a:pt x="3761" y="9763"/>
                    </a:cubicBezTo>
                    <a:cubicBezTo>
                      <a:pt x="3037" y="8968"/>
                      <a:pt x="2387" y="8100"/>
                      <a:pt x="1808" y="7377"/>
                    </a:cubicBezTo>
                    <a:cubicBezTo>
                      <a:pt x="1229" y="6581"/>
                      <a:pt x="723" y="5786"/>
                      <a:pt x="434" y="5062"/>
                    </a:cubicBezTo>
                    <a:cubicBezTo>
                      <a:pt x="289" y="4701"/>
                      <a:pt x="217" y="4339"/>
                      <a:pt x="72" y="3978"/>
                    </a:cubicBezTo>
                    <a:cubicBezTo>
                      <a:pt x="72" y="3616"/>
                      <a:pt x="0" y="3327"/>
                      <a:pt x="0" y="2965"/>
                    </a:cubicBezTo>
                    <a:cubicBezTo>
                      <a:pt x="0" y="2676"/>
                      <a:pt x="0" y="2387"/>
                      <a:pt x="72" y="2097"/>
                    </a:cubicBezTo>
                    <a:cubicBezTo>
                      <a:pt x="72" y="1808"/>
                      <a:pt x="217" y="1591"/>
                      <a:pt x="289" y="1374"/>
                    </a:cubicBezTo>
                    <a:cubicBezTo>
                      <a:pt x="362" y="940"/>
                      <a:pt x="651" y="651"/>
                      <a:pt x="796" y="362"/>
                    </a:cubicBezTo>
                    <a:cubicBezTo>
                      <a:pt x="940" y="145"/>
                      <a:pt x="1012" y="0"/>
                      <a:pt x="1012" y="0"/>
                    </a:cubicBezTo>
                    <a:cubicBezTo>
                      <a:pt x="1012" y="0"/>
                      <a:pt x="1012" y="145"/>
                      <a:pt x="868" y="362"/>
                    </a:cubicBezTo>
                    <a:cubicBezTo>
                      <a:pt x="796" y="579"/>
                      <a:pt x="579" y="940"/>
                      <a:pt x="506" y="1374"/>
                    </a:cubicBezTo>
                    <a:cubicBezTo>
                      <a:pt x="506" y="1591"/>
                      <a:pt x="362" y="1808"/>
                      <a:pt x="362" y="2097"/>
                    </a:cubicBezTo>
                    <a:cubicBezTo>
                      <a:pt x="362" y="2387"/>
                      <a:pt x="362" y="2676"/>
                      <a:pt x="362" y="2965"/>
                    </a:cubicBezTo>
                    <a:cubicBezTo>
                      <a:pt x="362" y="3254"/>
                      <a:pt x="506" y="3616"/>
                      <a:pt x="579" y="3905"/>
                    </a:cubicBezTo>
                    <a:cubicBezTo>
                      <a:pt x="723" y="4267"/>
                      <a:pt x="796" y="4556"/>
                      <a:pt x="1012" y="4918"/>
                    </a:cubicBezTo>
                    <a:cubicBezTo>
                      <a:pt x="1374" y="5641"/>
                      <a:pt x="1880" y="6364"/>
                      <a:pt x="2531" y="7087"/>
                    </a:cubicBezTo>
                    <a:cubicBezTo>
                      <a:pt x="3182" y="7811"/>
                      <a:pt x="3905" y="8606"/>
                      <a:pt x="4701" y="9402"/>
                    </a:cubicBezTo>
                    <a:cubicBezTo>
                      <a:pt x="5496" y="10197"/>
                      <a:pt x="6292" y="10993"/>
                      <a:pt x="7087" y="11860"/>
                    </a:cubicBezTo>
                    <a:cubicBezTo>
                      <a:pt x="7449" y="12294"/>
                      <a:pt x="7811" y="12801"/>
                      <a:pt x="8172" y="13235"/>
                    </a:cubicBezTo>
                    <a:lnTo>
                      <a:pt x="8606" y="13958"/>
                    </a:lnTo>
                    <a:cubicBezTo>
                      <a:pt x="8606" y="13958"/>
                      <a:pt x="8823" y="14464"/>
                      <a:pt x="8968" y="14681"/>
                    </a:cubicBezTo>
                    <a:cubicBezTo>
                      <a:pt x="9908" y="16706"/>
                      <a:pt x="10269" y="18803"/>
                      <a:pt x="10197" y="20756"/>
                    </a:cubicBezTo>
                    <a:cubicBezTo>
                      <a:pt x="10197" y="21768"/>
                      <a:pt x="9980" y="22709"/>
                      <a:pt x="9691" y="23576"/>
                    </a:cubicBezTo>
                    <a:cubicBezTo>
                      <a:pt x="9546" y="24010"/>
                      <a:pt x="9402" y="24444"/>
                      <a:pt x="9257" y="24878"/>
                    </a:cubicBezTo>
                    <a:cubicBezTo>
                      <a:pt x="9040" y="25312"/>
                      <a:pt x="8895" y="25674"/>
                      <a:pt x="8678" y="26035"/>
                    </a:cubicBezTo>
                    <a:cubicBezTo>
                      <a:pt x="8244" y="26758"/>
                      <a:pt x="7811" y="27482"/>
                      <a:pt x="7304" y="28060"/>
                    </a:cubicBezTo>
                    <a:cubicBezTo>
                      <a:pt x="7015" y="28349"/>
                      <a:pt x="6798" y="28639"/>
                      <a:pt x="6581" y="28856"/>
                    </a:cubicBezTo>
                    <a:cubicBezTo>
                      <a:pt x="6364" y="29073"/>
                      <a:pt x="6075" y="29290"/>
                      <a:pt x="5858" y="29507"/>
                    </a:cubicBezTo>
                    <a:cubicBezTo>
                      <a:pt x="5424" y="29941"/>
                      <a:pt x="5062" y="30157"/>
                      <a:pt x="4845" y="30302"/>
                    </a:cubicBezTo>
                    <a:cubicBezTo>
                      <a:pt x="4628" y="30447"/>
                      <a:pt x="4484" y="30591"/>
                      <a:pt x="4484" y="30591"/>
                    </a:cubicBezTo>
                    <a:cubicBezTo>
                      <a:pt x="3978" y="31025"/>
                      <a:pt x="3037" y="31025"/>
                      <a:pt x="2459" y="30664"/>
                    </a:cubicBezTo>
                    <a:cubicBezTo>
                      <a:pt x="1880" y="30302"/>
                      <a:pt x="1808" y="29724"/>
                      <a:pt x="2314" y="29290"/>
                    </a:cubicBezTo>
                    <a:cubicBezTo>
                      <a:pt x="2314" y="29290"/>
                      <a:pt x="2314" y="29290"/>
                      <a:pt x="2314" y="29290"/>
                    </a:cubicBezTo>
                    <a:close/>
                  </a:path>
                </a:pathLst>
              </a:custGeom>
              <a:solidFill>
                <a:srgbClr val="D9484A"/>
              </a:solidFill>
              <a:ln w="0" cap="flat">
                <a:noFill/>
                <a:prstDash val="solid"/>
                <a:miter/>
              </a:ln>
            </p:spPr>
            <p:txBody>
              <a:bodyPr rtlCol="0" anchor="ctr"/>
              <a:lstStyle/>
              <a:p>
                <a:endParaRPr lang="en-US" dirty="0"/>
              </a:p>
            </p:txBody>
          </p:sp>
          <p:sp>
            <p:nvSpPr>
              <p:cNvPr id="449" name="Freeform: Shape 448">
                <a:extLst>
                  <a:ext uri="{FF2B5EF4-FFF2-40B4-BE49-F238E27FC236}">
                    <a16:creationId xmlns:a16="http://schemas.microsoft.com/office/drawing/2014/main" id="{AA15EDF1-6668-0459-8A6F-D6C8B88FC806}"/>
                  </a:ext>
                </a:extLst>
              </p:cNvPr>
              <p:cNvSpPr/>
              <p:nvPr/>
            </p:nvSpPr>
            <p:spPr>
              <a:xfrm>
                <a:off x="10077276" y="1271977"/>
                <a:ext cx="67402" cy="47492"/>
              </a:xfrm>
              <a:custGeom>
                <a:avLst/>
                <a:gdLst>
                  <a:gd name="connsiteX0" fmla="*/ 0 w 67402"/>
                  <a:gd name="connsiteY0" fmla="*/ 35726 h 47492"/>
                  <a:gd name="connsiteX1" fmla="*/ 289 w 67402"/>
                  <a:gd name="connsiteY1" fmla="*/ 35581 h 47492"/>
                  <a:gd name="connsiteX2" fmla="*/ 1229 w 67402"/>
                  <a:gd name="connsiteY2" fmla="*/ 35220 h 47492"/>
                  <a:gd name="connsiteX3" fmla="*/ 5279 w 67402"/>
                  <a:gd name="connsiteY3" fmla="*/ 34569 h 47492"/>
                  <a:gd name="connsiteX4" fmla="*/ 11426 w 67402"/>
                  <a:gd name="connsiteY4" fmla="*/ 36160 h 47492"/>
                  <a:gd name="connsiteX5" fmla="*/ 17935 w 67402"/>
                  <a:gd name="connsiteY5" fmla="*/ 39848 h 47492"/>
                  <a:gd name="connsiteX6" fmla="*/ 21407 w 67402"/>
                  <a:gd name="connsiteY6" fmla="*/ 42018 h 47492"/>
                  <a:gd name="connsiteX7" fmla="*/ 25312 w 67402"/>
                  <a:gd name="connsiteY7" fmla="*/ 44043 h 47492"/>
                  <a:gd name="connsiteX8" fmla="*/ 25818 w 67402"/>
                  <a:gd name="connsiteY8" fmla="*/ 44260 h 47492"/>
                  <a:gd name="connsiteX9" fmla="*/ 25963 w 67402"/>
                  <a:gd name="connsiteY9" fmla="*/ 44260 h 47492"/>
                  <a:gd name="connsiteX10" fmla="*/ 26035 w 67402"/>
                  <a:gd name="connsiteY10" fmla="*/ 44332 h 47492"/>
                  <a:gd name="connsiteX11" fmla="*/ 26325 w 67402"/>
                  <a:gd name="connsiteY11" fmla="*/ 44332 h 47492"/>
                  <a:gd name="connsiteX12" fmla="*/ 27554 w 67402"/>
                  <a:gd name="connsiteY12" fmla="*/ 44766 h 47492"/>
                  <a:gd name="connsiteX13" fmla="*/ 30013 w 67402"/>
                  <a:gd name="connsiteY13" fmla="*/ 45272 h 47492"/>
                  <a:gd name="connsiteX14" fmla="*/ 35365 w 67402"/>
                  <a:gd name="connsiteY14" fmla="*/ 45779 h 47492"/>
                  <a:gd name="connsiteX15" fmla="*/ 46646 w 67402"/>
                  <a:gd name="connsiteY15" fmla="*/ 44911 h 47492"/>
                  <a:gd name="connsiteX16" fmla="*/ 56988 w 67402"/>
                  <a:gd name="connsiteY16" fmla="*/ 41512 h 47492"/>
                  <a:gd name="connsiteX17" fmla="*/ 58145 w 67402"/>
                  <a:gd name="connsiteY17" fmla="*/ 40861 h 47492"/>
                  <a:gd name="connsiteX18" fmla="*/ 59086 w 67402"/>
                  <a:gd name="connsiteY18" fmla="*/ 40210 h 47492"/>
                  <a:gd name="connsiteX19" fmla="*/ 59953 w 67402"/>
                  <a:gd name="connsiteY19" fmla="*/ 39487 h 47492"/>
                  <a:gd name="connsiteX20" fmla="*/ 60749 w 67402"/>
                  <a:gd name="connsiteY20" fmla="*/ 38691 h 47492"/>
                  <a:gd name="connsiteX21" fmla="*/ 63135 w 67402"/>
                  <a:gd name="connsiteY21" fmla="*/ 35220 h 47492"/>
                  <a:gd name="connsiteX22" fmla="*/ 64365 w 67402"/>
                  <a:gd name="connsiteY22" fmla="*/ 31459 h 47492"/>
                  <a:gd name="connsiteX23" fmla="*/ 64871 w 67402"/>
                  <a:gd name="connsiteY23" fmla="*/ 27626 h 47492"/>
                  <a:gd name="connsiteX24" fmla="*/ 65016 w 67402"/>
                  <a:gd name="connsiteY24" fmla="*/ 23866 h 47492"/>
                  <a:gd name="connsiteX25" fmla="*/ 65016 w 67402"/>
                  <a:gd name="connsiteY25" fmla="*/ 21985 h 47492"/>
                  <a:gd name="connsiteX26" fmla="*/ 65016 w 67402"/>
                  <a:gd name="connsiteY26" fmla="*/ 20177 h 47492"/>
                  <a:gd name="connsiteX27" fmla="*/ 63497 w 67402"/>
                  <a:gd name="connsiteY27" fmla="*/ 13668 h 47492"/>
                  <a:gd name="connsiteX28" fmla="*/ 61978 w 67402"/>
                  <a:gd name="connsiteY28" fmla="*/ 8100 h 47492"/>
                  <a:gd name="connsiteX29" fmla="*/ 61761 w 67402"/>
                  <a:gd name="connsiteY29" fmla="*/ 3688 h 47492"/>
                  <a:gd name="connsiteX30" fmla="*/ 62629 w 67402"/>
                  <a:gd name="connsiteY30" fmla="*/ 940 h 47492"/>
                  <a:gd name="connsiteX31" fmla="*/ 63135 w 67402"/>
                  <a:gd name="connsiteY31" fmla="*/ 0 h 47492"/>
                  <a:gd name="connsiteX32" fmla="*/ 62774 w 67402"/>
                  <a:gd name="connsiteY32" fmla="*/ 940 h 47492"/>
                  <a:gd name="connsiteX33" fmla="*/ 62340 w 67402"/>
                  <a:gd name="connsiteY33" fmla="*/ 3688 h 47492"/>
                  <a:gd name="connsiteX34" fmla="*/ 63063 w 67402"/>
                  <a:gd name="connsiteY34" fmla="*/ 7955 h 47492"/>
                  <a:gd name="connsiteX35" fmla="*/ 65160 w 67402"/>
                  <a:gd name="connsiteY35" fmla="*/ 13379 h 47492"/>
                  <a:gd name="connsiteX36" fmla="*/ 67258 w 67402"/>
                  <a:gd name="connsiteY36" fmla="*/ 20033 h 47492"/>
                  <a:gd name="connsiteX37" fmla="*/ 67402 w 67402"/>
                  <a:gd name="connsiteY37" fmla="*/ 21841 h 47492"/>
                  <a:gd name="connsiteX38" fmla="*/ 67402 w 67402"/>
                  <a:gd name="connsiteY38" fmla="*/ 23721 h 47492"/>
                  <a:gd name="connsiteX39" fmla="*/ 67402 w 67402"/>
                  <a:gd name="connsiteY39" fmla="*/ 27554 h 47492"/>
                  <a:gd name="connsiteX40" fmla="*/ 65811 w 67402"/>
                  <a:gd name="connsiteY40" fmla="*/ 35726 h 47492"/>
                  <a:gd name="connsiteX41" fmla="*/ 63208 w 67402"/>
                  <a:gd name="connsiteY41" fmla="*/ 39704 h 47492"/>
                  <a:gd name="connsiteX42" fmla="*/ 62268 w 67402"/>
                  <a:gd name="connsiteY42" fmla="*/ 40644 h 47492"/>
                  <a:gd name="connsiteX43" fmla="*/ 61255 w 67402"/>
                  <a:gd name="connsiteY43" fmla="*/ 41512 h 47492"/>
                  <a:gd name="connsiteX44" fmla="*/ 60098 w 67402"/>
                  <a:gd name="connsiteY44" fmla="*/ 42380 h 47492"/>
                  <a:gd name="connsiteX45" fmla="*/ 58941 w 67402"/>
                  <a:gd name="connsiteY45" fmla="*/ 43030 h 47492"/>
                  <a:gd name="connsiteX46" fmla="*/ 47442 w 67402"/>
                  <a:gd name="connsiteY46" fmla="*/ 46719 h 47492"/>
                  <a:gd name="connsiteX47" fmla="*/ 35292 w 67402"/>
                  <a:gd name="connsiteY47" fmla="*/ 47442 h 47492"/>
                  <a:gd name="connsiteX48" fmla="*/ 29507 w 67402"/>
                  <a:gd name="connsiteY48" fmla="*/ 46791 h 47492"/>
                  <a:gd name="connsiteX49" fmla="*/ 26758 w 67402"/>
                  <a:gd name="connsiteY49" fmla="*/ 46140 h 47492"/>
                  <a:gd name="connsiteX50" fmla="*/ 25529 w 67402"/>
                  <a:gd name="connsiteY50" fmla="*/ 45779 h 47492"/>
                  <a:gd name="connsiteX51" fmla="*/ 25240 w 67402"/>
                  <a:gd name="connsiteY51" fmla="*/ 45779 h 47492"/>
                  <a:gd name="connsiteX52" fmla="*/ 25023 w 67402"/>
                  <a:gd name="connsiteY52" fmla="*/ 45634 h 47492"/>
                  <a:gd name="connsiteX53" fmla="*/ 24878 w 67402"/>
                  <a:gd name="connsiteY53" fmla="*/ 45634 h 47492"/>
                  <a:gd name="connsiteX54" fmla="*/ 24227 w 67402"/>
                  <a:gd name="connsiteY54" fmla="*/ 45345 h 47492"/>
                  <a:gd name="connsiteX55" fmla="*/ 20177 w 67402"/>
                  <a:gd name="connsiteY55" fmla="*/ 43030 h 47492"/>
                  <a:gd name="connsiteX56" fmla="*/ 16850 w 67402"/>
                  <a:gd name="connsiteY56" fmla="*/ 40716 h 47492"/>
                  <a:gd name="connsiteX57" fmla="*/ 10848 w 67402"/>
                  <a:gd name="connsiteY57" fmla="*/ 36883 h 47492"/>
                  <a:gd name="connsiteX58" fmla="*/ 5279 w 67402"/>
                  <a:gd name="connsiteY58" fmla="*/ 35075 h 47492"/>
                  <a:gd name="connsiteX59" fmla="*/ 1302 w 67402"/>
                  <a:gd name="connsiteY59" fmla="*/ 35437 h 47492"/>
                  <a:gd name="connsiteX60" fmla="*/ 362 w 67402"/>
                  <a:gd name="connsiteY60" fmla="*/ 35798 h 47492"/>
                  <a:gd name="connsiteX61" fmla="*/ 0 w 67402"/>
                  <a:gd name="connsiteY61" fmla="*/ 35943 h 4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7402" h="47492">
                    <a:moveTo>
                      <a:pt x="0" y="35726"/>
                    </a:moveTo>
                    <a:cubicBezTo>
                      <a:pt x="0" y="35726"/>
                      <a:pt x="72" y="35726"/>
                      <a:pt x="289" y="35581"/>
                    </a:cubicBezTo>
                    <a:cubicBezTo>
                      <a:pt x="506" y="35509"/>
                      <a:pt x="795" y="35365"/>
                      <a:pt x="1229" y="35220"/>
                    </a:cubicBezTo>
                    <a:cubicBezTo>
                      <a:pt x="2025" y="34931"/>
                      <a:pt x="3471" y="34497"/>
                      <a:pt x="5279" y="34569"/>
                    </a:cubicBezTo>
                    <a:cubicBezTo>
                      <a:pt x="7160" y="34569"/>
                      <a:pt x="9329" y="35220"/>
                      <a:pt x="11426" y="36160"/>
                    </a:cubicBezTo>
                    <a:cubicBezTo>
                      <a:pt x="13596" y="37100"/>
                      <a:pt x="15693" y="38402"/>
                      <a:pt x="17935" y="39848"/>
                    </a:cubicBezTo>
                    <a:cubicBezTo>
                      <a:pt x="19020" y="40572"/>
                      <a:pt x="20177" y="41295"/>
                      <a:pt x="21407" y="42018"/>
                    </a:cubicBezTo>
                    <a:cubicBezTo>
                      <a:pt x="22636" y="42741"/>
                      <a:pt x="23866" y="43464"/>
                      <a:pt x="25312" y="44043"/>
                    </a:cubicBezTo>
                    <a:lnTo>
                      <a:pt x="25818" y="44260"/>
                    </a:lnTo>
                    <a:lnTo>
                      <a:pt x="25963" y="44260"/>
                    </a:lnTo>
                    <a:cubicBezTo>
                      <a:pt x="25963" y="44260"/>
                      <a:pt x="26035" y="44260"/>
                      <a:pt x="26035" y="44332"/>
                    </a:cubicBezTo>
                    <a:lnTo>
                      <a:pt x="26325" y="44332"/>
                    </a:lnTo>
                    <a:cubicBezTo>
                      <a:pt x="26758" y="44549"/>
                      <a:pt x="27120" y="44621"/>
                      <a:pt x="27554" y="44766"/>
                    </a:cubicBezTo>
                    <a:cubicBezTo>
                      <a:pt x="28349" y="44911"/>
                      <a:pt x="29145" y="45128"/>
                      <a:pt x="30013" y="45272"/>
                    </a:cubicBezTo>
                    <a:cubicBezTo>
                      <a:pt x="31676" y="45562"/>
                      <a:pt x="33557" y="45706"/>
                      <a:pt x="35365" y="45779"/>
                    </a:cubicBezTo>
                    <a:cubicBezTo>
                      <a:pt x="39053" y="45851"/>
                      <a:pt x="42886" y="45634"/>
                      <a:pt x="46646" y="44911"/>
                    </a:cubicBezTo>
                    <a:cubicBezTo>
                      <a:pt x="50335" y="44260"/>
                      <a:pt x="54095" y="43175"/>
                      <a:pt x="56988" y="41512"/>
                    </a:cubicBezTo>
                    <a:lnTo>
                      <a:pt x="58145" y="40861"/>
                    </a:lnTo>
                    <a:lnTo>
                      <a:pt x="59086" y="40210"/>
                    </a:lnTo>
                    <a:cubicBezTo>
                      <a:pt x="59086" y="40210"/>
                      <a:pt x="59664" y="39704"/>
                      <a:pt x="59953" y="39487"/>
                    </a:cubicBezTo>
                    <a:cubicBezTo>
                      <a:pt x="60243" y="39197"/>
                      <a:pt x="60532" y="38981"/>
                      <a:pt x="60749" y="38691"/>
                    </a:cubicBezTo>
                    <a:cubicBezTo>
                      <a:pt x="61761" y="37606"/>
                      <a:pt x="62485" y="36449"/>
                      <a:pt x="63135" y="35220"/>
                    </a:cubicBezTo>
                    <a:cubicBezTo>
                      <a:pt x="63714" y="33990"/>
                      <a:pt x="64076" y="32689"/>
                      <a:pt x="64365" y="31459"/>
                    </a:cubicBezTo>
                    <a:cubicBezTo>
                      <a:pt x="64582" y="30157"/>
                      <a:pt x="64799" y="28856"/>
                      <a:pt x="64871" y="27626"/>
                    </a:cubicBezTo>
                    <a:cubicBezTo>
                      <a:pt x="64943" y="26325"/>
                      <a:pt x="64943" y="25095"/>
                      <a:pt x="65016" y="23866"/>
                    </a:cubicBezTo>
                    <a:cubicBezTo>
                      <a:pt x="65016" y="23215"/>
                      <a:pt x="65016" y="22636"/>
                      <a:pt x="65016" y="21985"/>
                    </a:cubicBezTo>
                    <a:cubicBezTo>
                      <a:pt x="65016" y="21407"/>
                      <a:pt x="65016" y="20756"/>
                      <a:pt x="65016" y="20177"/>
                    </a:cubicBezTo>
                    <a:cubicBezTo>
                      <a:pt x="64799" y="17935"/>
                      <a:pt x="64076" y="15693"/>
                      <a:pt x="63497" y="13668"/>
                    </a:cubicBezTo>
                    <a:cubicBezTo>
                      <a:pt x="62846" y="11644"/>
                      <a:pt x="62268" y="9763"/>
                      <a:pt x="61978" y="8100"/>
                    </a:cubicBezTo>
                    <a:cubicBezTo>
                      <a:pt x="61689" y="6436"/>
                      <a:pt x="61617" y="4918"/>
                      <a:pt x="61761" y="3688"/>
                    </a:cubicBezTo>
                    <a:cubicBezTo>
                      <a:pt x="61906" y="2459"/>
                      <a:pt x="62268" y="1519"/>
                      <a:pt x="62629" y="940"/>
                    </a:cubicBezTo>
                    <a:cubicBezTo>
                      <a:pt x="62918" y="362"/>
                      <a:pt x="63135" y="0"/>
                      <a:pt x="63135" y="0"/>
                    </a:cubicBezTo>
                    <a:cubicBezTo>
                      <a:pt x="63135" y="0"/>
                      <a:pt x="62991" y="362"/>
                      <a:pt x="62774" y="940"/>
                    </a:cubicBezTo>
                    <a:cubicBezTo>
                      <a:pt x="62557" y="1591"/>
                      <a:pt x="62412" y="2531"/>
                      <a:pt x="62340" y="3688"/>
                    </a:cubicBezTo>
                    <a:cubicBezTo>
                      <a:pt x="62340" y="4918"/>
                      <a:pt x="62557" y="6364"/>
                      <a:pt x="63063" y="7955"/>
                    </a:cubicBezTo>
                    <a:cubicBezTo>
                      <a:pt x="63569" y="9619"/>
                      <a:pt x="64365" y="11427"/>
                      <a:pt x="65160" y="13379"/>
                    </a:cubicBezTo>
                    <a:cubicBezTo>
                      <a:pt x="65956" y="15404"/>
                      <a:pt x="66824" y="17574"/>
                      <a:pt x="67258" y="20033"/>
                    </a:cubicBezTo>
                    <a:cubicBezTo>
                      <a:pt x="67258" y="20684"/>
                      <a:pt x="67402" y="21190"/>
                      <a:pt x="67402" y="21841"/>
                    </a:cubicBezTo>
                    <a:cubicBezTo>
                      <a:pt x="67402" y="22419"/>
                      <a:pt x="67402" y="23070"/>
                      <a:pt x="67402" y="23721"/>
                    </a:cubicBezTo>
                    <a:cubicBezTo>
                      <a:pt x="67402" y="24950"/>
                      <a:pt x="67402" y="26252"/>
                      <a:pt x="67402" y="27554"/>
                    </a:cubicBezTo>
                    <a:cubicBezTo>
                      <a:pt x="67330" y="30157"/>
                      <a:pt x="67041" y="32978"/>
                      <a:pt x="65811" y="35726"/>
                    </a:cubicBezTo>
                    <a:cubicBezTo>
                      <a:pt x="65160" y="37100"/>
                      <a:pt x="64365" y="38474"/>
                      <a:pt x="63208" y="39704"/>
                    </a:cubicBezTo>
                    <a:cubicBezTo>
                      <a:pt x="62918" y="40065"/>
                      <a:pt x="62557" y="40282"/>
                      <a:pt x="62268" y="40644"/>
                    </a:cubicBezTo>
                    <a:cubicBezTo>
                      <a:pt x="61978" y="40933"/>
                      <a:pt x="61617" y="41222"/>
                      <a:pt x="61255" y="41512"/>
                    </a:cubicBezTo>
                    <a:lnTo>
                      <a:pt x="60098" y="42380"/>
                    </a:lnTo>
                    <a:lnTo>
                      <a:pt x="58941" y="43030"/>
                    </a:lnTo>
                    <a:cubicBezTo>
                      <a:pt x="55470" y="44911"/>
                      <a:pt x="51492" y="46068"/>
                      <a:pt x="47442" y="46719"/>
                    </a:cubicBezTo>
                    <a:cubicBezTo>
                      <a:pt x="43392" y="47442"/>
                      <a:pt x="39270" y="47587"/>
                      <a:pt x="35292" y="47442"/>
                    </a:cubicBezTo>
                    <a:cubicBezTo>
                      <a:pt x="33339" y="47297"/>
                      <a:pt x="31387" y="47153"/>
                      <a:pt x="29507" y="46791"/>
                    </a:cubicBezTo>
                    <a:cubicBezTo>
                      <a:pt x="28566" y="46646"/>
                      <a:pt x="27626" y="46357"/>
                      <a:pt x="26758" y="46140"/>
                    </a:cubicBezTo>
                    <a:cubicBezTo>
                      <a:pt x="26325" y="45996"/>
                      <a:pt x="25963" y="45851"/>
                      <a:pt x="25529" y="45779"/>
                    </a:cubicBezTo>
                    <a:lnTo>
                      <a:pt x="25240" y="45779"/>
                    </a:lnTo>
                    <a:cubicBezTo>
                      <a:pt x="25240" y="45779"/>
                      <a:pt x="25023" y="45634"/>
                      <a:pt x="25023" y="45634"/>
                    </a:cubicBezTo>
                    <a:lnTo>
                      <a:pt x="24878" y="45634"/>
                    </a:lnTo>
                    <a:cubicBezTo>
                      <a:pt x="24878" y="45634"/>
                      <a:pt x="24227" y="45345"/>
                      <a:pt x="24227" y="45345"/>
                    </a:cubicBezTo>
                    <a:cubicBezTo>
                      <a:pt x="22636" y="44621"/>
                      <a:pt x="21334" y="43826"/>
                      <a:pt x="20177" y="43030"/>
                    </a:cubicBezTo>
                    <a:cubicBezTo>
                      <a:pt x="18948" y="42235"/>
                      <a:pt x="17863" y="41439"/>
                      <a:pt x="16850" y="40716"/>
                    </a:cubicBezTo>
                    <a:cubicBezTo>
                      <a:pt x="14753" y="39197"/>
                      <a:pt x="12801" y="37896"/>
                      <a:pt x="10848" y="36883"/>
                    </a:cubicBezTo>
                    <a:cubicBezTo>
                      <a:pt x="8895" y="35871"/>
                      <a:pt x="7015" y="35220"/>
                      <a:pt x="5279" y="35075"/>
                    </a:cubicBezTo>
                    <a:cubicBezTo>
                      <a:pt x="3544" y="34931"/>
                      <a:pt x="2170" y="35220"/>
                      <a:pt x="1302" y="35437"/>
                    </a:cubicBezTo>
                    <a:cubicBezTo>
                      <a:pt x="868" y="35581"/>
                      <a:pt x="578" y="35654"/>
                      <a:pt x="362" y="35798"/>
                    </a:cubicBezTo>
                    <a:cubicBezTo>
                      <a:pt x="145" y="35871"/>
                      <a:pt x="0" y="35943"/>
                      <a:pt x="0" y="35943"/>
                    </a:cubicBezTo>
                    <a:close/>
                  </a:path>
                </a:pathLst>
              </a:custGeom>
              <a:solidFill>
                <a:srgbClr val="D9484A"/>
              </a:solidFill>
              <a:ln w="0" cap="flat">
                <a:noFill/>
                <a:prstDash val="solid"/>
                <a:miter/>
              </a:ln>
            </p:spPr>
            <p:txBody>
              <a:bodyPr rtlCol="0" anchor="ctr"/>
              <a:lstStyle/>
              <a:p>
                <a:endParaRPr lang="en-US" dirty="0"/>
              </a:p>
            </p:txBody>
          </p:sp>
          <p:sp>
            <p:nvSpPr>
              <p:cNvPr id="450" name="Freeform: Shape 449">
                <a:extLst>
                  <a:ext uri="{FF2B5EF4-FFF2-40B4-BE49-F238E27FC236}">
                    <a16:creationId xmlns:a16="http://schemas.microsoft.com/office/drawing/2014/main" id="{EBF465B0-A56E-2CA0-8C11-C00007F0A282}"/>
                  </a:ext>
                </a:extLst>
              </p:cNvPr>
              <p:cNvSpPr/>
              <p:nvPr/>
            </p:nvSpPr>
            <p:spPr>
              <a:xfrm>
                <a:off x="10128171" y="1315803"/>
                <a:ext cx="12995" cy="23720"/>
              </a:xfrm>
              <a:custGeom>
                <a:avLst/>
                <a:gdLst>
                  <a:gd name="connsiteX0" fmla="*/ 2694 w 12995"/>
                  <a:gd name="connsiteY0" fmla="*/ 940 h 23720"/>
                  <a:gd name="connsiteX1" fmla="*/ 2549 w 12995"/>
                  <a:gd name="connsiteY1" fmla="*/ 2025 h 23720"/>
                  <a:gd name="connsiteX2" fmla="*/ 2549 w 12995"/>
                  <a:gd name="connsiteY2" fmla="*/ 3182 h 23720"/>
                  <a:gd name="connsiteX3" fmla="*/ 2766 w 12995"/>
                  <a:gd name="connsiteY3" fmla="*/ 4628 h 23720"/>
                  <a:gd name="connsiteX4" fmla="*/ 3345 w 12995"/>
                  <a:gd name="connsiteY4" fmla="*/ 6364 h 23720"/>
                  <a:gd name="connsiteX5" fmla="*/ 4357 w 12995"/>
                  <a:gd name="connsiteY5" fmla="*/ 8244 h 23720"/>
                  <a:gd name="connsiteX6" fmla="*/ 5804 w 12995"/>
                  <a:gd name="connsiteY6" fmla="*/ 10197 h 23720"/>
                  <a:gd name="connsiteX7" fmla="*/ 7467 w 12995"/>
                  <a:gd name="connsiteY7" fmla="*/ 12150 h 23720"/>
                  <a:gd name="connsiteX8" fmla="*/ 9203 w 12995"/>
                  <a:gd name="connsiteY8" fmla="*/ 14102 h 23720"/>
                  <a:gd name="connsiteX9" fmla="*/ 10794 w 12995"/>
                  <a:gd name="connsiteY9" fmla="*/ 16055 h 23720"/>
                  <a:gd name="connsiteX10" fmla="*/ 11951 w 12995"/>
                  <a:gd name="connsiteY10" fmla="*/ 18008 h 23720"/>
                  <a:gd name="connsiteX11" fmla="*/ 12385 w 12995"/>
                  <a:gd name="connsiteY11" fmla="*/ 18948 h 23720"/>
                  <a:gd name="connsiteX12" fmla="*/ 12674 w 12995"/>
                  <a:gd name="connsiteY12" fmla="*/ 19816 h 23720"/>
                  <a:gd name="connsiteX13" fmla="*/ 12963 w 12995"/>
                  <a:gd name="connsiteY13" fmla="*/ 21407 h 23720"/>
                  <a:gd name="connsiteX14" fmla="*/ 12963 w 12995"/>
                  <a:gd name="connsiteY14" fmla="*/ 22636 h 23720"/>
                  <a:gd name="connsiteX15" fmla="*/ 12963 w 12995"/>
                  <a:gd name="connsiteY15" fmla="*/ 23721 h 23720"/>
                  <a:gd name="connsiteX16" fmla="*/ 12963 w 12995"/>
                  <a:gd name="connsiteY16" fmla="*/ 22636 h 23720"/>
                  <a:gd name="connsiteX17" fmla="*/ 12819 w 12995"/>
                  <a:gd name="connsiteY17" fmla="*/ 21407 h 23720"/>
                  <a:gd name="connsiteX18" fmla="*/ 12312 w 12995"/>
                  <a:gd name="connsiteY18" fmla="*/ 19888 h 23720"/>
                  <a:gd name="connsiteX19" fmla="*/ 11951 w 12995"/>
                  <a:gd name="connsiteY19" fmla="*/ 19020 h 23720"/>
                  <a:gd name="connsiteX20" fmla="*/ 11445 w 12995"/>
                  <a:gd name="connsiteY20" fmla="*/ 18152 h 23720"/>
                  <a:gd name="connsiteX21" fmla="*/ 10071 w 12995"/>
                  <a:gd name="connsiteY21" fmla="*/ 16344 h 23720"/>
                  <a:gd name="connsiteX22" fmla="*/ 8335 w 12995"/>
                  <a:gd name="connsiteY22" fmla="*/ 14464 h 23720"/>
                  <a:gd name="connsiteX23" fmla="*/ 6382 w 12995"/>
                  <a:gd name="connsiteY23" fmla="*/ 12584 h 23720"/>
                  <a:gd name="connsiteX24" fmla="*/ 4430 w 12995"/>
                  <a:gd name="connsiteY24" fmla="*/ 10703 h 23720"/>
                  <a:gd name="connsiteX25" fmla="*/ 2694 w 12995"/>
                  <a:gd name="connsiteY25" fmla="*/ 8751 h 23720"/>
                  <a:gd name="connsiteX26" fmla="*/ 1392 w 12995"/>
                  <a:gd name="connsiteY26" fmla="*/ 6798 h 23720"/>
                  <a:gd name="connsiteX27" fmla="*/ 524 w 12995"/>
                  <a:gd name="connsiteY27" fmla="*/ 4918 h 23720"/>
                  <a:gd name="connsiteX28" fmla="*/ 90 w 12995"/>
                  <a:gd name="connsiteY28" fmla="*/ 3254 h 23720"/>
                  <a:gd name="connsiteX29" fmla="*/ 18 w 12995"/>
                  <a:gd name="connsiteY29" fmla="*/ 2025 h 23720"/>
                  <a:gd name="connsiteX30" fmla="*/ 18 w 12995"/>
                  <a:gd name="connsiteY30" fmla="*/ 940 h 23720"/>
                  <a:gd name="connsiteX31" fmla="*/ 1392 w 12995"/>
                  <a:gd name="connsiteY31" fmla="*/ 0 h 23720"/>
                  <a:gd name="connsiteX32" fmla="*/ 2839 w 12995"/>
                  <a:gd name="connsiteY32" fmla="*/ 940 h 23720"/>
                  <a:gd name="connsiteX33" fmla="*/ 2839 w 12995"/>
                  <a:gd name="connsiteY33" fmla="*/ 1012 h 2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995" h="23720">
                    <a:moveTo>
                      <a:pt x="2694" y="940"/>
                    </a:moveTo>
                    <a:cubicBezTo>
                      <a:pt x="2694" y="940"/>
                      <a:pt x="2694" y="1302"/>
                      <a:pt x="2549" y="2025"/>
                    </a:cubicBezTo>
                    <a:cubicBezTo>
                      <a:pt x="2549" y="2387"/>
                      <a:pt x="2477" y="2748"/>
                      <a:pt x="2549" y="3182"/>
                    </a:cubicBezTo>
                    <a:cubicBezTo>
                      <a:pt x="2549" y="3616"/>
                      <a:pt x="2549" y="4050"/>
                      <a:pt x="2766" y="4628"/>
                    </a:cubicBezTo>
                    <a:cubicBezTo>
                      <a:pt x="2911" y="5135"/>
                      <a:pt x="3056" y="5713"/>
                      <a:pt x="3345" y="6364"/>
                    </a:cubicBezTo>
                    <a:cubicBezTo>
                      <a:pt x="3562" y="6943"/>
                      <a:pt x="3996" y="7594"/>
                      <a:pt x="4357" y="8244"/>
                    </a:cubicBezTo>
                    <a:cubicBezTo>
                      <a:pt x="4791" y="8895"/>
                      <a:pt x="5225" y="9546"/>
                      <a:pt x="5804" y="10197"/>
                    </a:cubicBezTo>
                    <a:cubicBezTo>
                      <a:pt x="6310" y="10848"/>
                      <a:pt x="6888" y="11499"/>
                      <a:pt x="7467" y="12150"/>
                    </a:cubicBezTo>
                    <a:cubicBezTo>
                      <a:pt x="8046" y="12801"/>
                      <a:pt x="8624" y="13452"/>
                      <a:pt x="9203" y="14102"/>
                    </a:cubicBezTo>
                    <a:cubicBezTo>
                      <a:pt x="9781" y="14753"/>
                      <a:pt x="10288" y="15404"/>
                      <a:pt x="10794" y="16055"/>
                    </a:cubicBezTo>
                    <a:cubicBezTo>
                      <a:pt x="11228" y="16706"/>
                      <a:pt x="11662" y="17357"/>
                      <a:pt x="11951" y="18008"/>
                    </a:cubicBezTo>
                    <a:cubicBezTo>
                      <a:pt x="12096" y="18297"/>
                      <a:pt x="12312" y="18659"/>
                      <a:pt x="12385" y="18948"/>
                    </a:cubicBezTo>
                    <a:cubicBezTo>
                      <a:pt x="12457" y="19237"/>
                      <a:pt x="12602" y="19526"/>
                      <a:pt x="12674" y="19816"/>
                    </a:cubicBezTo>
                    <a:cubicBezTo>
                      <a:pt x="12891" y="20394"/>
                      <a:pt x="12891" y="20901"/>
                      <a:pt x="12963" y="21407"/>
                    </a:cubicBezTo>
                    <a:cubicBezTo>
                      <a:pt x="13036" y="21841"/>
                      <a:pt x="12963" y="22275"/>
                      <a:pt x="12963" y="22636"/>
                    </a:cubicBezTo>
                    <a:cubicBezTo>
                      <a:pt x="12963" y="23287"/>
                      <a:pt x="12963" y="23721"/>
                      <a:pt x="12963" y="23721"/>
                    </a:cubicBezTo>
                    <a:cubicBezTo>
                      <a:pt x="12963" y="23721"/>
                      <a:pt x="12963" y="23359"/>
                      <a:pt x="12963" y="22636"/>
                    </a:cubicBezTo>
                    <a:cubicBezTo>
                      <a:pt x="12963" y="22275"/>
                      <a:pt x="12963" y="21913"/>
                      <a:pt x="12819" y="21407"/>
                    </a:cubicBezTo>
                    <a:cubicBezTo>
                      <a:pt x="12674" y="20973"/>
                      <a:pt x="12602" y="20394"/>
                      <a:pt x="12312" y="19888"/>
                    </a:cubicBezTo>
                    <a:cubicBezTo>
                      <a:pt x="12168" y="19599"/>
                      <a:pt x="12096" y="19309"/>
                      <a:pt x="11951" y="19020"/>
                    </a:cubicBezTo>
                    <a:cubicBezTo>
                      <a:pt x="11806" y="18731"/>
                      <a:pt x="11589" y="18442"/>
                      <a:pt x="11445" y="18152"/>
                    </a:cubicBezTo>
                    <a:cubicBezTo>
                      <a:pt x="11083" y="17574"/>
                      <a:pt x="10577" y="16923"/>
                      <a:pt x="10071" y="16344"/>
                    </a:cubicBezTo>
                    <a:cubicBezTo>
                      <a:pt x="9492" y="15766"/>
                      <a:pt x="8986" y="15115"/>
                      <a:pt x="8335" y="14464"/>
                    </a:cubicBezTo>
                    <a:cubicBezTo>
                      <a:pt x="7684" y="13813"/>
                      <a:pt x="7033" y="13235"/>
                      <a:pt x="6382" y="12584"/>
                    </a:cubicBezTo>
                    <a:cubicBezTo>
                      <a:pt x="5731" y="11933"/>
                      <a:pt x="5080" y="11354"/>
                      <a:pt x="4430" y="10703"/>
                    </a:cubicBezTo>
                    <a:cubicBezTo>
                      <a:pt x="3779" y="10052"/>
                      <a:pt x="3200" y="9402"/>
                      <a:pt x="2694" y="8751"/>
                    </a:cubicBezTo>
                    <a:cubicBezTo>
                      <a:pt x="2188" y="8100"/>
                      <a:pt x="1681" y="7449"/>
                      <a:pt x="1392" y="6798"/>
                    </a:cubicBezTo>
                    <a:cubicBezTo>
                      <a:pt x="958" y="6147"/>
                      <a:pt x="741" y="5496"/>
                      <a:pt x="524" y="4918"/>
                    </a:cubicBezTo>
                    <a:cubicBezTo>
                      <a:pt x="235" y="4339"/>
                      <a:pt x="235" y="3761"/>
                      <a:pt x="90" y="3254"/>
                    </a:cubicBezTo>
                    <a:cubicBezTo>
                      <a:pt x="-54" y="2748"/>
                      <a:pt x="18" y="2314"/>
                      <a:pt x="18" y="2025"/>
                    </a:cubicBezTo>
                    <a:cubicBezTo>
                      <a:pt x="18" y="1374"/>
                      <a:pt x="18" y="940"/>
                      <a:pt x="18" y="940"/>
                    </a:cubicBezTo>
                    <a:cubicBezTo>
                      <a:pt x="18" y="434"/>
                      <a:pt x="669" y="0"/>
                      <a:pt x="1392" y="0"/>
                    </a:cubicBezTo>
                    <a:cubicBezTo>
                      <a:pt x="2115" y="0"/>
                      <a:pt x="2839" y="434"/>
                      <a:pt x="2839" y="940"/>
                    </a:cubicBezTo>
                    <a:cubicBezTo>
                      <a:pt x="2839" y="940"/>
                      <a:pt x="2839" y="940"/>
                      <a:pt x="2839" y="1012"/>
                    </a:cubicBezTo>
                    <a:close/>
                  </a:path>
                </a:pathLst>
              </a:custGeom>
              <a:solidFill>
                <a:srgbClr val="D9484A"/>
              </a:solidFill>
              <a:ln w="0" cap="flat">
                <a:noFill/>
                <a:prstDash val="solid"/>
                <a:miter/>
              </a:ln>
            </p:spPr>
            <p:txBody>
              <a:bodyPr rtlCol="0" anchor="ctr"/>
              <a:lstStyle/>
              <a:p>
                <a:endParaRPr lang="en-US" dirty="0"/>
              </a:p>
            </p:txBody>
          </p:sp>
          <p:sp>
            <p:nvSpPr>
              <p:cNvPr id="451" name="Freeform: Shape 450">
                <a:extLst>
                  <a:ext uri="{FF2B5EF4-FFF2-40B4-BE49-F238E27FC236}">
                    <a16:creationId xmlns:a16="http://schemas.microsoft.com/office/drawing/2014/main" id="{86E473A3-A0D8-67D5-9F90-5DEDC7DE12FC}"/>
                  </a:ext>
                </a:extLst>
              </p:cNvPr>
              <p:cNvSpPr/>
              <p:nvPr/>
            </p:nvSpPr>
            <p:spPr>
              <a:xfrm>
                <a:off x="9985574" y="1308426"/>
                <a:ext cx="28855" cy="5568"/>
              </a:xfrm>
              <a:custGeom>
                <a:avLst/>
                <a:gdLst>
                  <a:gd name="connsiteX0" fmla="*/ 0 w 28855"/>
                  <a:gd name="connsiteY0" fmla="*/ 3978 h 5568"/>
                  <a:gd name="connsiteX1" fmla="*/ 796 w 28855"/>
                  <a:gd name="connsiteY1" fmla="*/ 3182 h 5568"/>
                  <a:gd name="connsiteX2" fmla="*/ 1880 w 28855"/>
                  <a:gd name="connsiteY2" fmla="*/ 2387 h 5568"/>
                  <a:gd name="connsiteX3" fmla="*/ 2676 w 28855"/>
                  <a:gd name="connsiteY3" fmla="*/ 1880 h 5568"/>
                  <a:gd name="connsiteX4" fmla="*/ 3616 w 28855"/>
                  <a:gd name="connsiteY4" fmla="*/ 1446 h 5568"/>
                  <a:gd name="connsiteX5" fmla="*/ 5930 w 28855"/>
                  <a:gd name="connsiteY5" fmla="*/ 651 h 5568"/>
                  <a:gd name="connsiteX6" fmla="*/ 7304 w 28855"/>
                  <a:gd name="connsiteY6" fmla="*/ 362 h 5568"/>
                  <a:gd name="connsiteX7" fmla="*/ 8751 w 28855"/>
                  <a:gd name="connsiteY7" fmla="*/ 145 h 5568"/>
                  <a:gd name="connsiteX8" fmla="*/ 10269 w 28855"/>
                  <a:gd name="connsiteY8" fmla="*/ 0 h 5568"/>
                  <a:gd name="connsiteX9" fmla="*/ 11788 w 28855"/>
                  <a:gd name="connsiteY9" fmla="*/ 0 h 5568"/>
                  <a:gd name="connsiteX10" fmla="*/ 14898 w 28855"/>
                  <a:gd name="connsiteY10" fmla="*/ 145 h 5568"/>
                  <a:gd name="connsiteX11" fmla="*/ 17935 w 28855"/>
                  <a:gd name="connsiteY11" fmla="*/ 579 h 5568"/>
                  <a:gd name="connsiteX12" fmla="*/ 20756 w 28855"/>
                  <a:gd name="connsiteY12" fmla="*/ 1229 h 5568"/>
                  <a:gd name="connsiteX13" fmla="*/ 23287 w 28855"/>
                  <a:gd name="connsiteY13" fmla="*/ 2097 h 5568"/>
                  <a:gd name="connsiteX14" fmla="*/ 25384 w 28855"/>
                  <a:gd name="connsiteY14" fmla="*/ 3037 h 5568"/>
                  <a:gd name="connsiteX15" fmla="*/ 26975 w 28855"/>
                  <a:gd name="connsiteY15" fmla="*/ 3978 h 5568"/>
                  <a:gd name="connsiteX16" fmla="*/ 28060 w 28855"/>
                  <a:gd name="connsiteY16" fmla="*/ 4773 h 5568"/>
                  <a:gd name="connsiteX17" fmla="*/ 28856 w 28855"/>
                  <a:gd name="connsiteY17" fmla="*/ 5569 h 5568"/>
                  <a:gd name="connsiteX18" fmla="*/ 27626 w 28855"/>
                  <a:gd name="connsiteY18" fmla="*/ 5062 h 5568"/>
                  <a:gd name="connsiteX19" fmla="*/ 26252 w 28855"/>
                  <a:gd name="connsiteY19" fmla="*/ 4556 h 5568"/>
                  <a:gd name="connsiteX20" fmla="*/ 24444 w 28855"/>
                  <a:gd name="connsiteY20" fmla="*/ 3978 h 5568"/>
                  <a:gd name="connsiteX21" fmla="*/ 22275 w 28855"/>
                  <a:gd name="connsiteY21" fmla="*/ 3399 h 5568"/>
                  <a:gd name="connsiteX22" fmla="*/ 19816 w 28855"/>
                  <a:gd name="connsiteY22" fmla="*/ 2820 h 5568"/>
                  <a:gd name="connsiteX23" fmla="*/ 17140 w 28855"/>
                  <a:gd name="connsiteY23" fmla="*/ 2387 h 5568"/>
                  <a:gd name="connsiteX24" fmla="*/ 14392 w 28855"/>
                  <a:gd name="connsiteY24" fmla="*/ 2025 h 5568"/>
                  <a:gd name="connsiteX25" fmla="*/ 13018 w 28855"/>
                  <a:gd name="connsiteY25" fmla="*/ 1880 h 5568"/>
                  <a:gd name="connsiteX26" fmla="*/ 11644 w 28855"/>
                  <a:gd name="connsiteY26" fmla="*/ 1880 h 5568"/>
                  <a:gd name="connsiteX27" fmla="*/ 10269 w 28855"/>
                  <a:gd name="connsiteY27" fmla="*/ 1880 h 5568"/>
                  <a:gd name="connsiteX28" fmla="*/ 8968 w 28855"/>
                  <a:gd name="connsiteY28" fmla="*/ 1880 h 5568"/>
                  <a:gd name="connsiteX29" fmla="*/ 7666 w 28855"/>
                  <a:gd name="connsiteY29" fmla="*/ 1953 h 5568"/>
                  <a:gd name="connsiteX30" fmla="*/ 6436 w 28855"/>
                  <a:gd name="connsiteY30" fmla="*/ 2097 h 5568"/>
                  <a:gd name="connsiteX31" fmla="*/ 4267 w 28855"/>
                  <a:gd name="connsiteY31" fmla="*/ 2459 h 5568"/>
                  <a:gd name="connsiteX32" fmla="*/ 3327 w 28855"/>
                  <a:gd name="connsiteY32" fmla="*/ 2676 h 5568"/>
                  <a:gd name="connsiteX33" fmla="*/ 2531 w 28855"/>
                  <a:gd name="connsiteY33" fmla="*/ 2965 h 5568"/>
                  <a:gd name="connsiteX34" fmla="*/ 1157 w 28855"/>
                  <a:gd name="connsiteY34" fmla="*/ 3471 h 5568"/>
                  <a:gd name="connsiteX35" fmla="*/ 0 w 28855"/>
                  <a:gd name="connsiteY35" fmla="*/ 3978 h 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855" h="5568">
                    <a:moveTo>
                      <a:pt x="0" y="3978"/>
                    </a:moveTo>
                    <a:cubicBezTo>
                      <a:pt x="0" y="3978"/>
                      <a:pt x="289" y="3688"/>
                      <a:pt x="796" y="3182"/>
                    </a:cubicBezTo>
                    <a:cubicBezTo>
                      <a:pt x="1012" y="2893"/>
                      <a:pt x="1374" y="2676"/>
                      <a:pt x="1880" y="2387"/>
                    </a:cubicBezTo>
                    <a:cubicBezTo>
                      <a:pt x="2097" y="2242"/>
                      <a:pt x="2387" y="2097"/>
                      <a:pt x="2676" y="1880"/>
                    </a:cubicBezTo>
                    <a:cubicBezTo>
                      <a:pt x="2965" y="1736"/>
                      <a:pt x="3327" y="1591"/>
                      <a:pt x="3616" y="1446"/>
                    </a:cubicBezTo>
                    <a:cubicBezTo>
                      <a:pt x="4267" y="1157"/>
                      <a:pt x="5062" y="940"/>
                      <a:pt x="5930" y="651"/>
                    </a:cubicBezTo>
                    <a:cubicBezTo>
                      <a:pt x="6364" y="506"/>
                      <a:pt x="6798" y="434"/>
                      <a:pt x="7304" y="362"/>
                    </a:cubicBezTo>
                    <a:cubicBezTo>
                      <a:pt x="7738" y="289"/>
                      <a:pt x="8244" y="145"/>
                      <a:pt x="8751" y="145"/>
                    </a:cubicBezTo>
                    <a:cubicBezTo>
                      <a:pt x="9257" y="145"/>
                      <a:pt x="9763" y="72"/>
                      <a:pt x="10269" y="0"/>
                    </a:cubicBezTo>
                    <a:cubicBezTo>
                      <a:pt x="10776" y="0"/>
                      <a:pt x="11282" y="0"/>
                      <a:pt x="11788" y="0"/>
                    </a:cubicBezTo>
                    <a:cubicBezTo>
                      <a:pt x="12801" y="0"/>
                      <a:pt x="13885" y="72"/>
                      <a:pt x="14898" y="145"/>
                    </a:cubicBezTo>
                    <a:cubicBezTo>
                      <a:pt x="15910" y="289"/>
                      <a:pt x="16995" y="362"/>
                      <a:pt x="17935" y="579"/>
                    </a:cubicBezTo>
                    <a:cubicBezTo>
                      <a:pt x="18948" y="723"/>
                      <a:pt x="19888" y="1012"/>
                      <a:pt x="20756" y="1229"/>
                    </a:cubicBezTo>
                    <a:cubicBezTo>
                      <a:pt x="21624" y="1446"/>
                      <a:pt x="22492" y="1808"/>
                      <a:pt x="23287" y="2097"/>
                    </a:cubicBezTo>
                    <a:cubicBezTo>
                      <a:pt x="24010" y="2387"/>
                      <a:pt x="24733" y="2676"/>
                      <a:pt x="25384" y="3037"/>
                    </a:cubicBezTo>
                    <a:cubicBezTo>
                      <a:pt x="26035" y="3327"/>
                      <a:pt x="26541" y="3688"/>
                      <a:pt x="26975" y="3978"/>
                    </a:cubicBezTo>
                    <a:cubicBezTo>
                      <a:pt x="27409" y="4267"/>
                      <a:pt x="27843" y="4556"/>
                      <a:pt x="28060" y="4773"/>
                    </a:cubicBezTo>
                    <a:cubicBezTo>
                      <a:pt x="28639" y="5279"/>
                      <a:pt x="28856" y="5569"/>
                      <a:pt x="28856" y="5569"/>
                    </a:cubicBezTo>
                    <a:cubicBezTo>
                      <a:pt x="28856" y="5569"/>
                      <a:pt x="28422" y="5424"/>
                      <a:pt x="27626" y="5062"/>
                    </a:cubicBezTo>
                    <a:cubicBezTo>
                      <a:pt x="27265" y="4918"/>
                      <a:pt x="26758" y="4773"/>
                      <a:pt x="26252" y="4556"/>
                    </a:cubicBezTo>
                    <a:cubicBezTo>
                      <a:pt x="25746" y="4339"/>
                      <a:pt x="25095" y="4195"/>
                      <a:pt x="24444" y="3978"/>
                    </a:cubicBezTo>
                    <a:cubicBezTo>
                      <a:pt x="23793" y="3761"/>
                      <a:pt x="23070" y="3616"/>
                      <a:pt x="22275" y="3399"/>
                    </a:cubicBezTo>
                    <a:cubicBezTo>
                      <a:pt x="21479" y="3182"/>
                      <a:pt x="20684" y="3037"/>
                      <a:pt x="19816" y="2820"/>
                    </a:cubicBezTo>
                    <a:cubicBezTo>
                      <a:pt x="18948" y="2676"/>
                      <a:pt x="18080" y="2459"/>
                      <a:pt x="17140" y="2387"/>
                    </a:cubicBezTo>
                    <a:cubicBezTo>
                      <a:pt x="16272" y="2242"/>
                      <a:pt x="15332" y="2170"/>
                      <a:pt x="14392" y="2025"/>
                    </a:cubicBezTo>
                    <a:cubicBezTo>
                      <a:pt x="13958" y="2025"/>
                      <a:pt x="13452" y="2025"/>
                      <a:pt x="13018" y="1880"/>
                    </a:cubicBezTo>
                    <a:cubicBezTo>
                      <a:pt x="12584" y="1880"/>
                      <a:pt x="12077" y="1880"/>
                      <a:pt x="11644" y="1880"/>
                    </a:cubicBezTo>
                    <a:cubicBezTo>
                      <a:pt x="11210" y="1880"/>
                      <a:pt x="10703" y="1880"/>
                      <a:pt x="10269" y="1880"/>
                    </a:cubicBezTo>
                    <a:cubicBezTo>
                      <a:pt x="9836" y="1880"/>
                      <a:pt x="9402" y="1880"/>
                      <a:pt x="8968" y="1880"/>
                    </a:cubicBezTo>
                    <a:cubicBezTo>
                      <a:pt x="8534" y="1880"/>
                      <a:pt x="8100" y="1880"/>
                      <a:pt x="7666" y="1953"/>
                    </a:cubicBezTo>
                    <a:cubicBezTo>
                      <a:pt x="7232" y="1953"/>
                      <a:pt x="6798" y="1953"/>
                      <a:pt x="6436" y="2097"/>
                    </a:cubicBezTo>
                    <a:cubicBezTo>
                      <a:pt x="5641" y="2242"/>
                      <a:pt x="4918" y="2314"/>
                      <a:pt x="4267" y="2459"/>
                    </a:cubicBezTo>
                    <a:cubicBezTo>
                      <a:pt x="3905" y="2531"/>
                      <a:pt x="3616" y="2604"/>
                      <a:pt x="3327" y="2676"/>
                    </a:cubicBezTo>
                    <a:cubicBezTo>
                      <a:pt x="3037" y="2748"/>
                      <a:pt x="2748" y="2893"/>
                      <a:pt x="2531" y="2965"/>
                    </a:cubicBezTo>
                    <a:cubicBezTo>
                      <a:pt x="2025" y="3110"/>
                      <a:pt x="1519" y="3254"/>
                      <a:pt x="1157" y="3471"/>
                    </a:cubicBezTo>
                    <a:cubicBezTo>
                      <a:pt x="434" y="3833"/>
                      <a:pt x="0" y="3978"/>
                      <a:pt x="0" y="3978"/>
                    </a:cubicBezTo>
                    <a:close/>
                  </a:path>
                </a:pathLst>
              </a:custGeom>
              <a:solidFill>
                <a:srgbClr val="D9484A"/>
              </a:solidFill>
              <a:ln w="0" cap="flat">
                <a:noFill/>
                <a:prstDash val="solid"/>
                <a:miter/>
              </a:ln>
            </p:spPr>
            <p:txBody>
              <a:bodyPr rtlCol="0" anchor="ctr"/>
              <a:lstStyle/>
              <a:p>
                <a:endParaRPr lang="en-US" dirty="0"/>
              </a:p>
            </p:txBody>
          </p:sp>
          <p:sp>
            <p:nvSpPr>
              <p:cNvPr id="452" name="Freeform: Shape 451">
                <a:extLst>
                  <a:ext uri="{FF2B5EF4-FFF2-40B4-BE49-F238E27FC236}">
                    <a16:creationId xmlns:a16="http://schemas.microsoft.com/office/drawing/2014/main" id="{FF59924A-0AEC-BCC5-A36E-1C0C81F6C621}"/>
                  </a:ext>
                </a:extLst>
              </p:cNvPr>
              <p:cNvSpPr/>
              <p:nvPr/>
            </p:nvSpPr>
            <p:spPr>
              <a:xfrm>
                <a:off x="10008644" y="1267348"/>
                <a:ext cx="34352" cy="12728"/>
              </a:xfrm>
              <a:custGeom>
                <a:avLst/>
                <a:gdLst>
                  <a:gd name="connsiteX0" fmla="*/ 0 w 34352"/>
                  <a:gd name="connsiteY0" fmla="*/ 0 h 12728"/>
                  <a:gd name="connsiteX1" fmla="*/ 940 w 34352"/>
                  <a:gd name="connsiteY1" fmla="*/ 1085 h 12728"/>
                  <a:gd name="connsiteX2" fmla="*/ 2025 w 34352"/>
                  <a:gd name="connsiteY2" fmla="*/ 2314 h 12728"/>
                  <a:gd name="connsiteX3" fmla="*/ 2748 w 34352"/>
                  <a:gd name="connsiteY3" fmla="*/ 3037 h 12728"/>
                  <a:gd name="connsiteX4" fmla="*/ 3544 w 34352"/>
                  <a:gd name="connsiteY4" fmla="*/ 3761 h 12728"/>
                  <a:gd name="connsiteX5" fmla="*/ 5569 w 34352"/>
                  <a:gd name="connsiteY5" fmla="*/ 5279 h 12728"/>
                  <a:gd name="connsiteX6" fmla="*/ 6726 w 34352"/>
                  <a:gd name="connsiteY6" fmla="*/ 6075 h 12728"/>
                  <a:gd name="connsiteX7" fmla="*/ 8028 w 34352"/>
                  <a:gd name="connsiteY7" fmla="*/ 6798 h 12728"/>
                  <a:gd name="connsiteX8" fmla="*/ 11065 w 34352"/>
                  <a:gd name="connsiteY8" fmla="*/ 8028 h 12728"/>
                  <a:gd name="connsiteX9" fmla="*/ 14464 w 34352"/>
                  <a:gd name="connsiteY9" fmla="*/ 9040 h 12728"/>
                  <a:gd name="connsiteX10" fmla="*/ 16200 w 34352"/>
                  <a:gd name="connsiteY10" fmla="*/ 9474 h 12728"/>
                  <a:gd name="connsiteX11" fmla="*/ 18008 w 34352"/>
                  <a:gd name="connsiteY11" fmla="*/ 9836 h 12728"/>
                  <a:gd name="connsiteX12" fmla="*/ 21551 w 34352"/>
                  <a:gd name="connsiteY12" fmla="*/ 10486 h 12728"/>
                  <a:gd name="connsiteX13" fmla="*/ 24950 w 34352"/>
                  <a:gd name="connsiteY13" fmla="*/ 10993 h 12728"/>
                  <a:gd name="connsiteX14" fmla="*/ 27988 w 34352"/>
                  <a:gd name="connsiteY14" fmla="*/ 11499 h 12728"/>
                  <a:gd name="connsiteX15" fmla="*/ 32616 w 34352"/>
                  <a:gd name="connsiteY15" fmla="*/ 12367 h 12728"/>
                  <a:gd name="connsiteX16" fmla="*/ 34352 w 34352"/>
                  <a:gd name="connsiteY16" fmla="*/ 12728 h 12728"/>
                  <a:gd name="connsiteX17" fmla="*/ 32544 w 34352"/>
                  <a:gd name="connsiteY17" fmla="*/ 12728 h 12728"/>
                  <a:gd name="connsiteX18" fmla="*/ 27771 w 34352"/>
                  <a:gd name="connsiteY18" fmla="*/ 12584 h 12728"/>
                  <a:gd name="connsiteX19" fmla="*/ 24589 w 34352"/>
                  <a:gd name="connsiteY19" fmla="*/ 12439 h 12728"/>
                  <a:gd name="connsiteX20" fmla="*/ 21045 w 34352"/>
                  <a:gd name="connsiteY20" fmla="*/ 12150 h 12728"/>
                  <a:gd name="connsiteX21" fmla="*/ 19165 w 34352"/>
                  <a:gd name="connsiteY21" fmla="*/ 11933 h 12728"/>
                  <a:gd name="connsiteX22" fmla="*/ 17285 w 34352"/>
                  <a:gd name="connsiteY22" fmla="*/ 11644 h 12728"/>
                  <a:gd name="connsiteX23" fmla="*/ 13452 w 34352"/>
                  <a:gd name="connsiteY23" fmla="*/ 10848 h 12728"/>
                  <a:gd name="connsiteX24" fmla="*/ 9763 w 34352"/>
                  <a:gd name="connsiteY24" fmla="*/ 9691 h 12728"/>
                  <a:gd name="connsiteX25" fmla="*/ 8028 w 34352"/>
                  <a:gd name="connsiteY25" fmla="*/ 8968 h 12728"/>
                  <a:gd name="connsiteX26" fmla="*/ 6436 w 34352"/>
                  <a:gd name="connsiteY26" fmla="*/ 8172 h 12728"/>
                  <a:gd name="connsiteX27" fmla="*/ 5062 w 34352"/>
                  <a:gd name="connsiteY27" fmla="*/ 7304 h 12728"/>
                  <a:gd name="connsiteX28" fmla="*/ 3905 w 34352"/>
                  <a:gd name="connsiteY28" fmla="*/ 6364 h 12728"/>
                  <a:gd name="connsiteX29" fmla="*/ 2097 w 34352"/>
                  <a:gd name="connsiteY29" fmla="*/ 4484 h 12728"/>
                  <a:gd name="connsiteX30" fmla="*/ 1012 w 34352"/>
                  <a:gd name="connsiteY30" fmla="*/ 2748 h 12728"/>
                  <a:gd name="connsiteX31" fmla="*/ 434 w 34352"/>
                  <a:gd name="connsiteY31" fmla="*/ 1374 h 12728"/>
                  <a:gd name="connsiteX32" fmla="*/ 72 w 34352"/>
                  <a:gd name="connsiteY32" fmla="*/ 145 h 1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352" h="12728">
                    <a:moveTo>
                      <a:pt x="0" y="0"/>
                    </a:moveTo>
                    <a:cubicBezTo>
                      <a:pt x="0" y="0"/>
                      <a:pt x="362" y="362"/>
                      <a:pt x="940" y="1085"/>
                    </a:cubicBezTo>
                    <a:cubicBezTo>
                      <a:pt x="1229" y="1446"/>
                      <a:pt x="1519" y="1880"/>
                      <a:pt x="2025" y="2314"/>
                    </a:cubicBezTo>
                    <a:cubicBezTo>
                      <a:pt x="2242" y="2531"/>
                      <a:pt x="2459" y="2748"/>
                      <a:pt x="2748" y="3037"/>
                    </a:cubicBezTo>
                    <a:cubicBezTo>
                      <a:pt x="2965" y="3254"/>
                      <a:pt x="3182" y="3544"/>
                      <a:pt x="3544" y="3761"/>
                    </a:cubicBezTo>
                    <a:cubicBezTo>
                      <a:pt x="4122" y="4267"/>
                      <a:pt x="4773" y="4845"/>
                      <a:pt x="5569" y="5279"/>
                    </a:cubicBezTo>
                    <a:cubicBezTo>
                      <a:pt x="5930" y="5496"/>
                      <a:pt x="6292" y="5786"/>
                      <a:pt x="6726" y="6075"/>
                    </a:cubicBezTo>
                    <a:cubicBezTo>
                      <a:pt x="7160" y="6292"/>
                      <a:pt x="7594" y="6581"/>
                      <a:pt x="8028" y="6798"/>
                    </a:cubicBezTo>
                    <a:cubicBezTo>
                      <a:pt x="8968" y="7232"/>
                      <a:pt x="9980" y="7666"/>
                      <a:pt x="11065" y="8028"/>
                    </a:cubicBezTo>
                    <a:cubicBezTo>
                      <a:pt x="12077" y="8461"/>
                      <a:pt x="13307" y="8751"/>
                      <a:pt x="14464" y="9040"/>
                    </a:cubicBezTo>
                    <a:lnTo>
                      <a:pt x="16200" y="9474"/>
                    </a:lnTo>
                    <a:cubicBezTo>
                      <a:pt x="16778" y="9619"/>
                      <a:pt x="17429" y="9691"/>
                      <a:pt x="18008" y="9836"/>
                    </a:cubicBezTo>
                    <a:cubicBezTo>
                      <a:pt x="19237" y="10052"/>
                      <a:pt x="20394" y="10269"/>
                      <a:pt x="21551" y="10486"/>
                    </a:cubicBezTo>
                    <a:cubicBezTo>
                      <a:pt x="22709" y="10703"/>
                      <a:pt x="23866" y="10848"/>
                      <a:pt x="24950" y="10993"/>
                    </a:cubicBezTo>
                    <a:cubicBezTo>
                      <a:pt x="26035" y="11137"/>
                      <a:pt x="27048" y="11354"/>
                      <a:pt x="27988" y="11499"/>
                    </a:cubicBezTo>
                    <a:cubicBezTo>
                      <a:pt x="29868" y="11788"/>
                      <a:pt x="31459" y="12077"/>
                      <a:pt x="32616" y="12367"/>
                    </a:cubicBezTo>
                    <a:cubicBezTo>
                      <a:pt x="33701" y="12584"/>
                      <a:pt x="34352" y="12728"/>
                      <a:pt x="34352" y="12728"/>
                    </a:cubicBezTo>
                    <a:cubicBezTo>
                      <a:pt x="34352" y="12728"/>
                      <a:pt x="33701" y="12728"/>
                      <a:pt x="32544" y="12728"/>
                    </a:cubicBezTo>
                    <a:cubicBezTo>
                      <a:pt x="31387" y="12728"/>
                      <a:pt x="29724" y="12728"/>
                      <a:pt x="27771" y="12584"/>
                    </a:cubicBezTo>
                    <a:cubicBezTo>
                      <a:pt x="26758" y="12584"/>
                      <a:pt x="25746" y="12511"/>
                      <a:pt x="24589" y="12439"/>
                    </a:cubicBezTo>
                    <a:cubicBezTo>
                      <a:pt x="23432" y="12439"/>
                      <a:pt x="22275" y="12294"/>
                      <a:pt x="21045" y="12150"/>
                    </a:cubicBezTo>
                    <a:cubicBezTo>
                      <a:pt x="20467" y="12150"/>
                      <a:pt x="19816" y="12005"/>
                      <a:pt x="19165" y="11933"/>
                    </a:cubicBezTo>
                    <a:cubicBezTo>
                      <a:pt x="18514" y="11933"/>
                      <a:pt x="17863" y="11788"/>
                      <a:pt x="17285" y="11644"/>
                    </a:cubicBezTo>
                    <a:cubicBezTo>
                      <a:pt x="15983" y="11427"/>
                      <a:pt x="14681" y="11137"/>
                      <a:pt x="13452" y="10848"/>
                    </a:cubicBezTo>
                    <a:cubicBezTo>
                      <a:pt x="12222" y="10486"/>
                      <a:pt x="10920" y="10125"/>
                      <a:pt x="9763" y="9691"/>
                    </a:cubicBezTo>
                    <a:cubicBezTo>
                      <a:pt x="9185" y="9474"/>
                      <a:pt x="8606" y="9257"/>
                      <a:pt x="8028" y="8968"/>
                    </a:cubicBezTo>
                    <a:cubicBezTo>
                      <a:pt x="7521" y="8678"/>
                      <a:pt x="6943" y="8461"/>
                      <a:pt x="6436" y="8172"/>
                    </a:cubicBezTo>
                    <a:cubicBezTo>
                      <a:pt x="5930" y="7883"/>
                      <a:pt x="5496" y="7594"/>
                      <a:pt x="5062" y="7304"/>
                    </a:cubicBezTo>
                    <a:cubicBezTo>
                      <a:pt x="4628" y="7015"/>
                      <a:pt x="4267" y="6653"/>
                      <a:pt x="3905" y="6364"/>
                    </a:cubicBezTo>
                    <a:cubicBezTo>
                      <a:pt x="3110" y="5786"/>
                      <a:pt x="2604" y="5062"/>
                      <a:pt x="2097" y="4484"/>
                    </a:cubicBezTo>
                    <a:cubicBezTo>
                      <a:pt x="1591" y="3905"/>
                      <a:pt x="1302" y="3254"/>
                      <a:pt x="1012" y="2748"/>
                    </a:cubicBezTo>
                    <a:cubicBezTo>
                      <a:pt x="651" y="2242"/>
                      <a:pt x="579" y="1736"/>
                      <a:pt x="434" y="1374"/>
                    </a:cubicBezTo>
                    <a:cubicBezTo>
                      <a:pt x="145" y="579"/>
                      <a:pt x="72" y="145"/>
                      <a:pt x="72" y="145"/>
                    </a:cubicBezTo>
                    <a:close/>
                  </a:path>
                </a:pathLst>
              </a:custGeom>
              <a:solidFill>
                <a:srgbClr val="D9484A"/>
              </a:solidFill>
              <a:ln w="0" cap="flat">
                <a:noFill/>
                <a:prstDash val="solid"/>
                <a:miter/>
              </a:ln>
            </p:spPr>
            <p:txBody>
              <a:bodyPr rtlCol="0" anchor="ctr"/>
              <a:lstStyle/>
              <a:p>
                <a:endParaRPr lang="en-US" dirty="0"/>
              </a:p>
            </p:txBody>
          </p:sp>
          <p:sp>
            <p:nvSpPr>
              <p:cNvPr id="453" name="Freeform: Shape 452">
                <a:extLst>
                  <a:ext uri="{FF2B5EF4-FFF2-40B4-BE49-F238E27FC236}">
                    <a16:creationId xmlns:a16="http://schemas.microsoft.com/office/drawing/2014/main" id="{D5E0BFC6-7F81-4F4C-50C7-A35A6ADF7D87}"/>
                  </a:ext>
                </a:extLst>
              </p:cNvPr>
              <p:cNvSpPr/>
              <p:nvPr/>
            </p:nvSpPr>
            <p:spPr>
              <a:xfrm>
                <a:off x="10012819" y="1275316"/>
                <a:ext cx="7570" cy="13655"/>
              </a:xfrm>
              <a:custGeom>
                <a:avLst/>
                <a:gdLst>
                  <a:gd name="connsiteX0" fmla="*/ 6601 w 7570"/>
                  <a:gd name="connsiteY0" fmla="*/ 1867 h 13655"/>
                  <a:gd name="connsiteX1" fmla="*/ 5805 w 7570"/>
                  <a:gd name="connsiteY1" fmla="*/ 2084 h 13655"/>
                  <a:gd name="connsiteX2" fmla="*/ 5082 w 7570"/>
                  <a:gd name="connsiteY2" fmla="*/ 2374 h 13655"/>
                  <a:gd name="connsiteX3" fmla="*/ 4720 w 7570"/>
                  <a:gd name="connsiteY3" fmla="*/ 2518 h 13655"/>
                  <a:gd name="connsiteX4" fmla="*/ 4286 w 7570"/>
                  <a:gd name="connsiteY4" fmla="*/ 2808 h 13655"/>
                  <a:gd name="connsiteX5" fmla="*/ 3419 w 7570"/>
                  <a:gd name="connsiteY5" fmla="*/ 3458 h 13655"/>
                  <a:gd name="connsiteX6" fmla="*/ 2623 w 7570"/>
                  <a:gd name="connsiteY6" fmla="*/ 4399 h 13655"/>
                  <a:gd name="connsiteX7" fmla="*/ 1972 w 7570"/>
                  <a:gd name="connsiteY7" fmla="*/ 5483 h 13655"/>
                  <a:gd name="connsiteX8" fmla="*/ 1538 w 7570"/>
                  <a:gd name="connsiteY8" fmla="*/ 6713 h 13655"/>
                  <a:gd name="connsiteX9" fmla="*/ 743 w 7570"/>
                  <a:gd name="connsiteY9" fmla="*/ 11486 h 13655"/>
                  <a:gd name="connsiteX10" fmla="*/ 526 w 7570"/>
                  <a:gd name="connsiteY10" fmla="*/ 13656 h 13655"/>
                  <a:gd name="connsiteX11" fmla="*/ 236 w 7570"/>
                  <a:gd name="connsiteY11" fmla="*/ 11486 h 13655"/>
                  <a:gd name="connsiteX12" fmla="*/ 92 w 7570"/>
                  <a:gd name="connsiteY12" fmla="*/ 6641 h 13655"/>
                  <a:gd name="connsiteX13" fmla="*/ 309 w 7570"/>
                  <a:gd name="connsiteY13" fmla="*/ 5266 h 13655"/>
                  <a:gd name="connsiteX14" fmla="*/ 743 w 7570"/>
                  <a:gd name="connsiteY14" fmla="*/ 3965 h 13655"/>
                  <a:gd name="connsiteX15" fmla="*/ 1466 w 7570"/>
                  <a:gd name="connsiteY15" fmla="*/ 2735 h 13655"/>
                  <a:gd name="connsiteX16" fmla="*/ 2478 w 7570"/>
                  <a:gd name="connsiteY16" fmla="*/ 1723 h 13655"/>
                  <a:gd name="connsiteX17" fmla="*/ 3636 w 7570"/>
                  <a:gd name="connsiteY17" fmla="*/ 927 h 13655"/>
                  <a:gd name="connsiteX18" fmla="*/ 4648 w 7570"/>
                  <a:gd name="connsiteY18" fmla="*/ 421 h 13655"/>
                  <a:gd name="connsiteX19" fmla="*/ 5444 w 7570"/>
                  <a:gd name="connsiteY19" fmla="*/ 132 h 13655"/>
                  <a:gd name="connsiteX20" fmla="*/ 7396 w 7570"/>
                  <a:gd name="connsiteY20" fmla="*/ 493 h 13655"/>
                  <a:gd name="connsiteX21" fmla="*/ 6890 w 7570"/>
                  <a:gd name="connsiteY21" fmla="*/ 1795 h 13655"/>
                  <a:gd name="connsiteX22" fmla="*/ 6745 w 7570"/>
                  <a:gd name="connsiteY22" fmla="*/ 1795 h 13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70" h="13655">
                    <a:moveTo>
                      <a:pt x="6601" y="1867"/>
                    </a:moveTo>
                    <a:cubicBezTo>
                      <a:pt x="6601" y="1867"/>
                      <a:pt x="6311" y="1940"/>
                      <a:pt x="5805" y="2084"/>
                    </a:cubicBezTo>
                    <a:cubicBezTo>
                      <a:pt x="5516" y="2084"/>
                      <a:pt x="5299" y="2229"/>
                      <a:pt x="5082" y="2374"/>
                    </a:cubicBezTo>
                    <a:cubicBezTo>
                      <a:pt x="4937" y="2374"/>
                      <a:pt x="4865" y="2446"/>
                      <a:pt x="4720" y="2518"/>
                    </a:cubicBezTo>
                    <a:cubicBezTo>
                      <a:pt x="4576" y="2591"/>
                      <a:pt x="4431" y="2663"/>
                      <a:pt x="4286" y="2808"/>
                    </a:cubicBezTo>
                    <a:cubicBezTo>
                      <a:pt x="3925" y="2952"/>
                      <a:pt x="3708" y="3241"/>
                      <a:pt x="3419" y="3458"/>
                    </a:cubicBezTo>
                    <a:cubicBezTo>
                      <a:pt x="3202" y="3748"/>
                      <a:pt x="2840" y="4037"/>
                      <a:pt x="2623" y="4399"/>
                    </a:cubicBezTo>
                    <a:cubicBezTo>
                      <a:pt x="2406" y="4760"/>
                      <a:pt x="2189" y="5122"/>
                      <a:pt x="1972" y="5483"/>
                    </a:cubicBezTo>
                    <a:cubicBezTo>
                      <a:pt x="1828" y="5845"/>
                      <a:pt x="1610" y="6279"/>
                      <a:pt x="1538" y="6713"/>
                    </a:cubicBezTo>
                    <a:cubicBezTo>
                      <a:pt x="1032" y="8376"/>
                      <a:pt x="887" y="10112"/>
                      <a:pt x="743" y="11486"/>
                    </a:cubicBezTo>
                    <a:cubicBezTo>
                      <a:pt x="598" y="12788"/>
                      <a:pt x="526" y="13656"/>
                      <a:pt x="526" y="13656"/>
                    </a:cubicBezTo>
                    <a:cubicBezTo>
                      <a:pt x="526" y="13656"/>
                      <a:pt x="453" y="12788"/>
                      <a:pt x="236" y="11486"/>
                    </a:cubicBezTo>
                    <a:cubicBezTo>
                      <a:pt x="92" y="10184"/>
                      <a:pt x="-125" y="8376"/>
                      <a:pt x="92" y="6641"/>
                    </a:cubicBezTo>
                    <a:cubicBezTo>
                      <a:pt x="92" y="6207"/>
                      <a:pt x="236" y="5773"/>
                      <a:pt x="309" y="5266"/>
                    </a:cubicBezTo>
                    <a:cubicBezTo>
                      <a:pt x="453" y="4833"/>
                      <a:pt x="526" y="4399"/>
                      <a:pt x="743" y="3965"/>
                    </a:cubicBezTo>
                    <a:cubicBezTo>
                      <a:pt x="887" y="3531"/>
                      <a:pt x="1177" y="3169"/>
                      <a:pt x="1466" y="2735"/>
                    </a:cubicBezTo>
                    <a:cubicBezTo>
                      <a:pt x="1828" y="2374"/>
                      <a:pt x="2044" y="2012"/>
                      <a:pt x="2478" y="1723"/>
                    </a:cubicBezTo>
                    <a:cubicBezTo>
                      <a:pt x="2840" y="1433"/>
                      <a:pt x="3202" y="1144"/>
                      <a:pt x="3636" y="927"/>
                    </a:cubicBezTo>
                    <a:cubicBezTo>
                      <a:pt x="4069" y="710"/>
                      <a:pt x="4431" y="493"/>
                      <a:pt x="4648" y="421"/>
                    </a:cubicBezTo>
                    <a:cubicBezTo>
                      <a:pt x="5154" y="204"/>
                      <a:pt x="5444" y="132"/>
                      <a:pt x="5444" y="132"/>
                    </a:cubicBezTo>
                    <a:cubicBezTo>
                      <a:pt x="6094" y="-158"/>
                      <a:pt x="6962" y="59"/>
                      <a:pt x="7396" y="493"/>
                    </a:cubicBezTo>
                    <a:cubicBezTo>
                      <a:pt x="7758" y="927"/>
                      <a:pt x="7541" y="1578"/>
                      <a:pt x="6890" y="1795"/>
                    </a:cubicBezTo>
                    <a:cubicBezTo>
                      <a:pt x="6890" y="1795"/>
                      <a:pt x="6745" y="1795"/>
                      <a:pt x="6745" y="1795"/>
                    </a:cubicBezTo>
                    <a:close/>
                  </a:path>
                </a:pathLst>
              </a:custGeom>
              <a:solidFill>
                <a:srgbClr val="D9484A"/>
              </a:solidFill>
              <a:ln w="0" cap="flat">
                <a:noFill/>
                <a:prstDash val="solid"/>
                <a:miter/>
              </a:ln>
            </p:spPr>
            <p:txBody>
              <a:bodyPr rtlCol="0" anchor="ctr"/>
              <a:lstStyle/>
              <a:p>
                <a:endParaRPr lang="en-US" dirty="0"/>
              </a:p>
            </p:txBody>
          </p:sp>
          <p:sp>
            <p:nvSpPr>
              <p:cNvPr id="454" name="Freeform: Shape 453">
                <a:extLst>
                  <a:ext uri="{FF2B5EF4-FFF2-40B4-BE49-F238E27FC236}">
                    <a16:creationId xmlns:a16="http://schemas.microsoft.com/office/drawing/2014/main" id="{0C67BBE8-A0B0-CA8C-6BE9-98BDE6930CDA}"/>
                  </a:ext>
                </a:extLst>
              </p:cNvPr>
              <p:cNvSpPr/>
              <p:nvPr/>
            </p:nvSpPr>
            <p:spPr>
              <a:xfrm>
                <a:off x="10190023" y="1325277"/>
                <a:ext cx="20032" cy="4411"/>
              </a:xfrm>
              <a:custGeom>
                <a:avLst/>
                <a:gdLst>
                  <a:gd name="connsiteX0" fmla="*/ 0 w 20032"/>
                  <a:gd name="connsiteY0" fmla="*/ 4412 h 4411"/>
                  <a:gd name="connsiteX1" fmla="*/ 2459 w 20032"/>
                  <a:gd name="connsiteY1" fmla="*/ 2820 h 4411"/>
                  <a:gd name="connsiteX2" fmla="*/ 3905 w 20032"/>
                  <a:gd name="connsiteY2" fmla="*/ 2242 h 4411"/>
                  <a:gd name="connsiteX3" fmla="*/ 5569 w 20032"/>
                  <a:gd name="connsiteY3" fmla="*/ 1663 h 4411"/>
                  <a:gd name="connsiteX4" fmla="*/ 7449 w 20032"/>
                  <a:gd name="connsiteY4" fmla="*/ 1157 h 4411"/>
                  <a:gd name="connsiteX5" fmla="*/ 9402 w 20032"/>
                  <a:gd name="connsiteY5" fmla="*/ 796 h 4411"/>
                  <a:gd name="connsiteX6" fmla="*/ 13307 w 20032"/>
                  <a:gd name="connsiteY6" fmla="*/ 362 h 4411"/>
                  <a:gd name="connsiteX7" fmla="*/ 15115 w 20032"/>
                  <a:gd name="connsiteY7" fmla="*/ 217 h 4411"/>
                  <a:gd name="connsiteX8" fmla="*/ 16706 w 20032"/>
                  <a:gd name="connsiteY8" fmla="*/ 145 h 4411"/>
                  <a:gd name="connsiteX9" fmla="*/ 19093 w 20032"/>
                  <a:gd name="connsiteY9" fmla="*/ 0 h 4411"/>
                  <a:gd name="connsiteX10" fmla="*/ 20033 w 20032"/>
                  <a:gd name="connsiteY10" fmla="*/ 0 h 4411"/>
                  <a:gd name="connsiteX11" fmla="*/ 19237 w 20032"/>
                  <a:gd name="connsiteY11" fmla="*/ 289 h 4411"/>
                  <a:gd name="connsiteX12" fmla="*/ 16995 w 20032"/>
                  <a:gd name="connsiteY12" fmla="*/ 940 h 4411"/>
                  <a:gd name="connsiteX13" fmla="*/ 13669 w 20032"/>
                  <a:gd name="connsiteY13" fmla="*/ 1591 h 4411"/>
                  <a:gd name="connsiteX14" fmla="*/ 11788 w 20032"/>
                  <a:gd name="connsiteY14" fmla="*/ 1880 h 4411"/>
                  <a:gd name="connsiteX15" fmla="*/ 9908 w 20032"/>
                  <a:gd name="connsiteY15" fmla="*/ 2170 h 4411"/>
                  <a:gd name="connsiteX16" fmla="*/ 8028 w 20032"/>
                  <a:gd name="connsiteY16" fmla="*/ 2459 h 4411"/>
                  <a:gd name="connsiteX17" fmla="*/ 6292 w 20032"/>
                  <a:gd name="connsiteY17" fmla="*/ 2820 h 4411"/>
                  <a:gd name="connsiteX18" fmla="*/ 4701 w 20032"/>
                  <a:gd name="connsiteY18" fmla="*/ 3182 h 4411"/>
                  <a:gd name="connsiteX19" fmla="*/ 3254 w 20032"/>
                  <a:gd name="connsiteY19" fmla="*/ 3544 h 4411"/>
                  <a:gd name="connsiteX20" fmla="*/ 145 w 20032"/>
                  <a:gd name="connsiteY20" fmla="*/ 4412 h 4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032" h="4411">
                    <a:moveTo>
                      <a:pt x="0" y="4412"/>
                    </a:moveTo>
                    <a:cubicBezTo>
                      <a:pt x="0" y="4412"/>
                      <a:pt x="940" y="3688"/>
                      <a:pt x="2459" y="2820"/>
                    </a:cubicBezTo>
                    <a:cubicBezTo>
                      <a:pt x="2893" y="2604"/>
                      <a:pt x="3327" y="2387"/>
                      <a:pt x="3905" y="2242"/>
                    </a:cubicBezTo>
                    <a:cubicBezTo>
                      <a:pt x="4412" y="2025"/>
                      <a:pt x="4918" y="1736"/>
                      <a:pt x="5569" y="1663"/>
                    </a:cubicBezTo>
                    <a:cubicBezTo>
                      <a:pt x="6147" y="1519"/>
                      <a:pt x="6798" y="1302"/>
                      <a:pt x="7449" y="1157"/>
                    </a:cubicBezTo>
                    <a:cubicBezTo>
                      <a:pt x="8100" y="1012"/>
                      <a:pt x="8751" y="868"/>
                      <a:pt x="9402" y="796"/>
                    </a:cubicBezTo>
                    <a:cubicBezTo>
                      <a:pt x="10703" y="579"/>
                      <a:pt x="12077" y="434"/>
                      <a:pt x="13307" y="362"/>
                    </a:cubicBezTo>
                    <a:cubicBezTo>
                      <a:pt x="13958" y="362"/>
                      <a:pt x="14536" y="289"/>
                      <a:pt x="15115" y="217"/>
                    </a:cubicBezTo>
                    <a:cubicBezTo>
                      <a:pt x="15693" y="217"/>
                      <a:pt x="16200" y="217"/>
                      <a:pt x="16706" y="145"/>
                    </a:cubicBezTo>
                    <a:cubicBezTo>
                      <a:pt x="17718" y="145"/>
                      <a:pt x="18514" y="72"/>
                      <a:pt x="19093" y="0"/>
                    </a:cubicBezTo>
                    <a:cubicBezTo>
                      <a:pt x="19671" y="0"/>
                      <a:pt x="20033" y="0"/>
                      <a:pt x="20033" y="0"/>
                    </a:cubicBezTo>
                    <a:cubicBezTo>
                      <a:pt x="20033" y="0"/>
                      <a:pt x="19743" y="145"/>
                      <a:pt x="19237" y="289"/>
                    </a:cubicBezTo>
                    <a:cubicBezTo>
                      <a:pt x="18731" y="434"/>
                      <a:pt x="17935" y="796"/>
                      <a:pt x="16995" y="940"/>
                    </a:cubicBezTo>
                    <a:cubicBezTo>
                      <a:pt x="16055" y="1157"/>
                      <a:pt x="14898" y="1446"/>
                      <a:pt x="13669" y="1591"/>
                    </a:cubicBezTo>
                    <a:cubicBezTo>
                      <a:pt x="13018" y="1663"/>
                      <a:pt x="12439" y="1808"/>
                      <a:pt x="11788" y="1880"/>
                    </a:cubicBezTo>
                    <a:cubicBezTo>
                      <a:pt x="11137" y="1953"/>
                      <a:pt x="10559" y="2097"/>
                      <a:pt x="9908" y="2170"/>
                    </a:cubicBezTo>
                    <a:cubicBezTo>
                      <a:pt x="9257" y="2242"/>
                      <a:pt x="8678" y="2314"/>
                      <a:pt x="8028" y="2459"/>
                    </a:cubicBezTo>
                    <a:cubicBezTo>
                      <a:pt x="7449" y="2604"/>
                      <a:pt x="6798" y="2676"/>
                      <a:pt x="6292" y="2820"/>
                    </a:cubicBezTo>
                    <a:cubicBezTo>
                      <a:pt x="5713" y="2893"/>
                      <a:pt x="5207" y="3110"/>
                      <a:pt x="4701" y="3182"/>
                    </a:cubicBezTo>
                    <a:cubicBezTo>
                      <a:pt x="4195" y="3327"/>
                      <a:pt x="3688" y="3399"/>
                      <a:pt x="3254" y="3544"/>
                    </a:cubicBezTo>
                    <a:cubicBezTo>
                      <a:pt x="1446" y="4122"/>
                      <a:pt x="145" y="4412"/>
                      <a:pt x="145" y="4412"/>
                    </a:cubicBezTo>
                    <a:close/>
                  </a:path>
                </a:pathLst>
              </a:custGeom>
              <a:solidFill>
                <a:srgbClr val="D9484A"/>
              </a:solidFill>
              <a:ln w="0" cap="flat">
                <a:noFill/>
                <a:prstDash val="solid"/>
                <a:miter/>
              </a:ln>
            </p:spPr>
            <p:txBody>
              <a:bodyPr rtlCol="0" anchor="ctr"/>
              <a:lstStyle/>
              <a:p>
                <a:endParaRPr lang="en-US" dirty="0"/>
              </a:p>
            </p:txBody>
          </p:sp>
          <p:sp>
            <p:nvSpPr>
              <p:cNvPr id="455" name="Freeform: Shape 454">
                <a:extLst>
                  <a:ext uri="{FF2B5EF4-FFF2-40B4-BE49-F238E27FC236}">
                    <a16:creationId xmlns:a16="http://schemas.microsoft.com/office/drawing/2014/main" id="{C7595DA5-73E7-A347-7942-0ED7DE786BFD}"/>
                  </a:ext>
                </a:extLst>
              </p:cNvPr>
              <p:cNvSpPr/>
              <p:nvPr/>
            </p:nvSpPr>
            <p:spPr>
              <a:xfrm>
                <a:off x="10175414" y="1216580"/>
                <a:ext cx="197525" cy="145001"/>
              </a:xfrm>
              <a:custGeom>
                <a:avLst/>
                <a:gdLst>
                  <a:gd name="connsiteX0" fmla="*/ 197145 w 197525"/>
                  <a:gd name="connsiteY0" fmla="*/ 77166 h 145001"/>
                  <a:gd name="connsiteX1" fmla="*/ 195843 w 197525"/>
                  <a:gd name="connsiteY1" fmla="*/ 86712 h 145001"/>
                  <a:gd name="connsiteX2" fmla="*/ 191721 w 197525"/>
                  <a:gd name="connsiteY2" fmla="*/ 103635 h 145001"/>
                  <a:gd name="connsiteX3" fmla="*/ 0 w 197525"/>
                  <a:gd name="connsiteY3" fmla="*/ 145002 h 145001"/>
                  <a:gd name="connsiteX4" fmla="*/ 1085 w 197525"/>
                  <a:gd name="connsiteY4" fmla="*/ 138276 h 145001"/>
                  <a:gd name="connsiteX5" fmla="*/ 4412 w 197525"/>
                  <a:gd name="connsiteY5" fmla="*/ 122583 h 145001"/>
                  <a:gd name="connsiteX6" fmla="*/ 12945 w 197525"/>
                  <a:gd name="connsiteY6" fmla="*/ 112385 h 145001"/>
                  <a:gd name="connsiteX7" fmla="*/ 7087 w 197525"/>
                  <a:gd name="connsiteY7" fmla="*/ 93438 h 145001"/>
                  <a:gd name="connsiteX8" fmla="*/ 6003 w 197525"/>
                  <a:gd name="connsiteY8" fmla="*/ 62629 h 145001"/>
                  <a:gd name="connsiteX9" fmla="*/ 4195 w 197525"/>
                  <a:gd name="connsiteY9" fmla="*/ 48238 h 145001"/>
                  <a:gd name="connsiteX10" fmla="*/ 176172 w 197525"/>
                  <a:gd name="connsiteY10" fmla="*/ 0 h 145001"/>
                  <a:gd name="connsiteX11" fmla="*/ 182030 w 197525"/>
                  <a:gd name="connsiteY11" fmla="*/ 9836 h 145001"/>
                  <a:gd name="connsiteX12" fmla="*/ 187526 w 197525"/>
                  <a:gd name="connsiteY12" fmla="*/ 35220 h 145001"/>
                  <a:gd name="connsiteX13" fmla="*/ 195554 w 197525"/>
                  <a:gd name="connsiteY13" fmla="*/ 47370 h 145001"/>
                  <a:gd name="connsiteX14" fmla="*/ 197145 w 197525"/>
                  <a:gd name="connsiteY14" fmla="*/ 77238 h 14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525" h="145001">
                    <a:moveTo>
                      <a:pt x="197145" y="77166"/>
                    </a:moveTo>
                    <a:cubicBezTo>
                      <a:pt x="196855" y="80348"/>
                      <a:pt x="196422" y="83530"/>
                      <a:pt x="195843" y="86712"/>
                    </a:cubicBezTo>
                    <a:cubicBezTo>
                      <a:pt x="195120" y="90328"/>
                      <a:pt x="194035" y="97488"/>
                      <a:pt x="191721" y="103635"/>
                    </a:cubicBezTo>
                    <a:cubicBezTo>
                      <a:pt x="138132" y="128730"/>
                      <a:pt x="71525" y="143917"/>
                      <a:pt x="0" y="145002"/>
                    </a:cubicBezTo>
                    <a:cubicBezTo>
                      <a:pt x="145" y="142760"/>
                      <a:pt x="940" y="140518"/>
                      <a:pt x="1085" y="138276"/>
                    </a:cubicBezTo>
                    <a:cubicBezTo>
                      <a:pt x="1519" y="133141"/>
                      <a:pt x="1953" y="127500"/>
                      <a:pt x="4412" y="122583"/>
                    </a:cubicBezTo>
                    <a:cubicBezTo>
                      <a:pt x="6509" y="118460"/>
                      <a:pt x="7666" y="115206"/>
                      <a:pt x="12945" y="112385"/>
                    </a:cubicBezTo>
                    <a:cubicBezTo>
                      <a:pt x="5207" y="107757"/>
                      <a:pt x="7087" y="99657"/>
                      <a:pt x="7087" y="93438"/>
                    </a:cubicBezTo>
                    <a:cubicBezTo>
                      <a:pt x="7087" y="83168"/>
                      <a:pt x="7087" y="72899"/>
                      <a:pt x="6003" y="62629"/>
                    </a:cubicBezTo>
                    <a:cubicBezTo>
                      <a:pt x="5496" y="57856"/>
                      <a:pt x="4773" y="53011"/>
                      <a:pt x="4195" y="48238"/>
                    </a:cubicBezTo>
                    <a:cubicBezTo>
                      <a:pt x="71452" y="46357"/>
                      <a:pt x="131984" y="28277"/>
                      <a:pt x="176172" y="0"/>
                    </a:cubicBezTo>
                    <a:cubicBezTo>
                      <a:pt x="178269" y="3254"/>
                      <a:pt x="180222" y="6509"/>
                      <a:pt x="182030" y="9836"/>
                    </a:cubicBezTo>
                    <a:cubicBezTo>
                      <a:pt x="185212" y="15693"/>
                      <a:pt x="195988" y="29941"/>
                      <a:pt x="187526" y="35220"/>
                    </a:cubicBezTo>
                    <a:cubicBezTo>
                      <a:pt x="193239" y="31604"/>
                      <a:pt x="195409" y="46430"/>
                      <a:pt x="195554" y="47370"/>
                    </a:cubicBezTo>
                    <a:cubicBezTo>
                      <a:pt x="197362" y="57278"/>
                      <a:pt x="198013" y="67258"/>
                      <a:pt x="197145" y="77238"/>
                    </a:cubicBezTo>
                    <a:close/>
                  </a:path>
                </a:pathLst>
              </a:custGeom>
              <a:solidFill>
                <a:srgbClr val="E66567"/>
              </a:solidFill>
              <a:ln w="0" cap="flat">
                <a:noFill/>
                <a:prstDash val="solid"/>
                <a:miter/>
              </a:ln>
            </p:spPr>
            <p:txBody>
              <a:bodyPr rtlCol="0" anchor="ctr"/>
              <a:lstStyle/>
              <a:p>
                <a:endParaRPr lang="en-US" dirty="0"/>
              </a:p>
            </p:txBody>
          </p:sp>
          <p:sp>
            <p:nvSpPr>
              <p:cNvPr id="456" name="Freeform: Shape 455">
                <a:extLst>
                  <a:ext uri="{FF2B5EF4-FFF2-40B4-BE49-F238E27FC236}">
                    <a16:creationId xmlns:a16="http://schemas.microsoft.com/office/drawing/2014/main" id="{78363CD8-FA69-0326-6534-70672B94BF4A}"/>
                  </a:ext>
                </a:extLst>
              </p:cNvPr>
              <p:cNvSpPr/>
              <p:nvPr/>
            </p:nvSpPr>
            <p:spPr>
              <a:xfrm>
                <a:off x="10175277" y="1320142"/>
                <a:ext cx="191279" cy="85554"/>
              </a:xfrm>
              <a:custGeom>
                <a:avLst/>
                <a:gdLst>
                  <a:gd name="connsiteX0" fmla="*/ 191207 w 191279"/>
                  <a:gd name="connsiteY0" fmla="*/ 72 h 85554"/>
                  <a:gd name="connsiteX1" fmla="*/ 191062 w 191279"/>
                  <a:gd name="connsiteY1" fmla="*/ 434 h 85554"/>
                  <a:gd name="connsiteX2" fmla="*/ 182601 w 191279"/>
                  <a:gd name="connsiteY2" fmla="*/ 10848 h 85554"/>
                  <a:gd name="connsiteX3" fmla="*/ 182528 w 191279"/>
                  <a:gd name="connsiteY3" fmla="*/ 10848 h 85554"/>
                  <a:gd name="connsiteX4" fmla="*/ 182239 w 191279"/>
                  <a:gd name="connsiteY4" fmla="*/ 10920 h 85554"/>
                  <a:gd name="connsiteX5" fmla="*/ 182239 w 191279"/>
                  <a:gd name="connsiteY5" fmla="*/ 11137 h 85554"/>
                  <a:gd name="connsiteX6" fmla="*/ 182239 w 191279"/>
                  <a:gd name="connsiteY6" fmla="*/ 11282 h 85554"/>
                  <a:gd name="connsiteX7" fmla="*/ 182167 w 191279"/>
                  <a:gd name="connsiteY7" fmla="*/ 11282 h 85554"/>
                  <a:gd name="connsiteX8" fmla="*/ 162857 w 191279"/>
                  <a:gd name="connsiteY8" fmla="*/ 42524 h 85554"/>
                  <a:gd name="connsiteX9" fmla="*/ 118525 w 191279"/>
                  <a:gd name="connsiteY9" fmla="*/ 68053 h 85554"/>
                  <a:gd name="connsiteX10" fmla="*/ 118236 w 191279"/>
                  <a:gd name="connsiteY10" fmla="*/ 69138 h 85554"/>
                  <a:gd name="connsiteX11" fmla="*/ 118236 w 191279"/>
                  <a:gd name="connsiteY11" fmla="*/ 69283 h 85554"/>
                  <a:gd name="connsiteX12" fmla="*/ 58499 w 191279"/>
                  <a:gd name="connsiteY12" fmla="*/ 85555 h 85554"/>
                  <a:gd name="connsiteX13" fmla="*/ 39551 w 191279"/>
                  <a:gd name="connsiteY13" fmla="*/ 84108 h 85554"/>
                  <a:gd name="connsiteX14" fmla="*/ 35501 w 191279"/>
                  <a:gd name="connsiteY14" fmla="*/ 83313 h 85554"/>
                  <a:gd name="connsiteX15" fmla="*/ 11347 w 191279"/>
                  <a:gd name="connsiteY15" fmla="*/ 73477 h 85554"/>
                  <a:gd name="connsiteX16" fmla="*/ 6501 w 191279"/>
                  <a:gd name="connsiteY16" fmla="*/ 69427 h 85554"/>
                  <a:gd name="connsiteX17" fmla="*/ 1005 w 191279"/>
                  <a:gd name="connsiteY17" fmla="*/ 59013 h 85554"/>
                  <a:gd name="connsiteX18" fmla="*/ 137 w 191279"/>
                  <a:gd name="connsiteY18" fmla="*/ 52866 h 85554"/>
                  <a:gd name="connsiteX19" fmla="*/ 137 w 191279"/>
                  <a:gd name="connsiteY19" fmla="*/ 41295 h 85554"/>
                  <a:gd name="connsiteX20" fmla="*/ 34706 w 191279"/>
                  <a:gd name="connsiteY20" fmla="*/ 39631 h 85554"/>
                  <a:gd name="connsiteX21" fmla="*/ 52786 w 191279"/>
                  <a:gd name="connsiteY21" fmla="*/ 37968 h 85554"/>
                  <a:gd name="connsiteX22" fmla="*/ 58716 w 191279"/>
                  <a:gd name="connsiteY22" fmla="*/ 37173 h 85554"/>
                  <a:gd name="connsiteX23" fmla="*/ 64791 w 191279"/>
                  <a:gd name="connsiteY23" fmla="*/ 36377 h 85554"/>
                  <a:gd name="connsiteX24" fmla="*/ 65514 w 191279"/>
                  <a:gd name="connsiteY24" fmla="*/ 36305 h 85554"/>
                  <a:gd name="connsiteX25" fmla="*/ 71806 w 191279"/>
                  <a:gd name="connsiteY25" fmla="*/ 35365 h 85554"/>
                  <a:gd name="connsiteX26" fmla="*/ 80991 w 191279"/>
                  <a:gd name="connsiteY26" fmla="*/ 33918 h 85554"/>
                  <a:gd name="connsiteX27" fmla="*/ 85113 w 191279"/>
                  <a:gd name="connsiteY27" fmla="*/ 33195 h 85554"/>
                  <a:gd name="connsiteX28" fmla="*/ 106809 w 191279"/>
                  <a:gd name="connsiteY28" fmla="*/ 28711 h 85554"/>
                  <a:gd name="connsiteX29" fmla="*/ 107098 w 191279"/>
                  <a:gd name="connsiteY29" fmla="*/ 28639 h 85554"/>
                  <a:gd name="connsiteX30" fmla="*/ 177104 w 191279"/>
                  <a:gd name="connsiteY30" fmla="*/ 6220 h 85554"/>
                  <a:gd name="connsiteX31" fmla="*/ 177611 w 191279"/>
                  <a:gd name="connsiteY31" fmla="*/ 6003 h 85554"/>
                  <a:gd name="connsiteX32" fmla="*/ 191279 w 191279"/>
                  <a:gd name="connsiteY32" fmla="*/ 0 h 8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1279" h="85554">
                    <a:moveTo>
                      <a:pt x="191207" y="72"/>
                    </a:moveTo>
                    <a:cubicBezTo>
                      <a:pt x="191207" y="72"/>
                      <a:pt x="191134" y="362"/>
                      <a:pt x="191062" y="434"/>
                    </a:cubicBezTo>
                    <a:cubicBezTo>
                      <a:pt x="189254" y="5424"/>
                      <a:pt x="186506" y="9619"/>
                      <a:pt x="182601" y="10848"/>
                    </a:cubicBezTo>
                    <a:cubicBezTo>
                      <a:pt x="182601" y="10848"/>
                      <a:pt x="182579" y="10848"/>
                      <a:pt x="182528" y="10848"/>
                    </a:cubicBezTo>
                    <a:cubicBezTo>
                      <a:pt x="182528" y="10848"/>
                      <a:pt x="182384" y="10920"/>
                      <a:pt x="182239" y="10920"/>
                    </a:cubicBezTo>
                    <a:lnTo>
                      <a:pt x="182239" y="11137"/>
                    </a:lnTo>
                    <a:cubicBezTo>
                      <a:pt x="182239" y="11137"/>
                      <a:pt x="182239" y="11210"/>
                      <a:pt x="182239" y="11282"/>
                    </a:cubicBezTo>
                    <a:lnTo>
                      <a:pt x="182167" y="11282"/>
                    </a:lnTo>
                    <a:cubicBezTo>
                      <a:pt x="181082" y="22998"/>
                      <a:pt x="172548" y="33050"/>
                      <a:pt x="162857" y="42524"/>
                    </a:cubicBezTo>
                    <a:cubicBezTo>
                      <a:pt x="154179" y="51058"/>
                      <a:pt x="135882" y="70006"/>
                      <a:pt x="118525" y="68053"/>
                    </a:cubicBezTo>
                    <a:cubicBezTo>
                      <a:pt x="118525" y="68415"/>
                      <a:pt x="118380" y="68776"/>
                      <a:pt x="118236" y="69138"/>
                    </a:cubicBezTo>
                    <a:cubicBezTo>
                      <a:pt x="118236" y="69138"/>
                      <a:pt x="118236" y="69210"/>
                      <a:pt x="118236" y="69283"/>
                    </a:cubicBezTo>
                    <a:cubicBezTo>
                      <a:pt x="113318" y="82734"/>
                      <a:pt x="74844" y="85338"/>
                      <a:pt x="58499" y="85555"/>
                    </a:cubicBezTo>
                    <a:cubicBezTo>
                      <a:pt x="52280" y="85555"/>
                      <a:pt x="45626" y="85048"/>
                      <a:pt x="39551" y="84108"/>
                    </a:cubicBezTo>
                    <a:cubicBezTo>
                      <a:pt x="38177" y="83891"/>
                      <a:pt x="36803" y="83602"/>
                      <a:pt x="35501" y="83313"/>
                    </a:cubicBezTo>
                    <a:cubicBezTo>
                      <a:pt x="26534" y="81360"/>
                      <a:pt x="18000" y="77889"/>
                      <a:pt x="11347" y="73477"/>
                    </a:cubicBezTo>
                    <a:cubicBezTo>
                      <a:pt x="9394" y="72175"/>
                      <a:pt x="7803" y="70801"/>
                      <a:pt x="6501" y="69427"/>
                    </a:cubicBezTo>
                    <a:cubicBezTo>
                      <a:pt x="3464" y="66245"/>
                      <a:pt x="1873" y="62774"/>
                      <a:pt x="1005" y="59013"/>
                    </a:cubicBezTo>
                    <a:cubicBezTo>
                      <a:pt x="499" y="56988"/>
                      <a:pt x="354" y="54963"/>
                      <a:pt x="137" y="52866"/>
                    </a:cubicBezTo>
                    <a:cubicBezTo>
                      <a:pt x="-80" y="48961"/>
                      <a:pt x="-8" y="45200"/>
                      <a:pt x="137" y="41295"/>
                    </a:cubicBezTo>
                    <a:cubicBezTo>
                      <a:pt x="11853" y="41150"/>
                      <a:pt x="23352" y="40572"/>
                      <a:pt x="34706" y="39631"/>
                    </a:cubicBezTo>
                    <a:cubicBezTo>
                      <a:pt x="40781" y="39198"/>
                      <a:pt x="46783" y="38547"/>
                      <a:pt x="52786" y="37968"/>
                    </a:cubicBezTo>
                    <a:cubicBezTo>
                      <a:pt x="54811" y="37679"/>
                      <a:pt x="56764" y="37462"/>
                      <a:pt x="58716" y="37173"/>
                    </a:cubicBezTo>
                    <a:cubicBezTo>
                      <a:pt x="60741" y="36956"/>
                      <a:pt x="62766" y="36739"/>
                      <a:pt x="64791" y="36377"/>
                    </a:cubicBezTo>
                    <a:cubicBezTo>
                      <a:pt x="65080" y="36377"/>
                      <a:pt x="65297" y="36377"/>
                      <a:pt x="65514" y="36305"/>
                    </a:cubicBezTo>
                    <a:cubicBezTo>
                      <a:pt x="67612" y="36015"/>
                      <a:pt x="69709" y="35726"/>
                      <a:pt x="71806" y="35365"/>
                    </a:cubicBezTo>
                    <a:cubicBezTo>
                      <a:pt x="74916" y="34931"/>
                      <a:pt x="77953" y="34424"/>
                      <a:pt x="80991" y="33918"/>
                    </a:cubicBezTo>
                    <a:cubicBezTo>
                      <a:pt x="82365" y="33629"/>
                      <a:pt x="83739" y="33412"/>
                      <a:pt x="85113" y="33195"/>
                    </a:cubicBezTo>
                    <a:cubicBezTo>
                      <a:pt x="92417" y="31821"/>
                      <a:pt x="99649" y="30374"/>
                      <a:pt x="106809" y="28711"/>
                    </a:cubicBezTo>
                    <a:cubicBezTo>
                      <a:pt x="106881" y="28711"/>
                      <a:pt x="107026" y="28711"/>
                      <a:pt x="107098" y="28639"/>
                    </a:cubicBezTo>
                    <a:cubicBezTo>
                      <a:pt x="131977" y="22925"/>
                      <a:pt x="155481" y="15404"/>
                      <a:pt x="177104" y="6220"/>
                    </a:cubicBezTo>
                    <a:cubicBezTo>
                      <a:pt x="177249" y="6220"/>
                      <a:pt x="177394" y="6220"/>
                      <a:pt x="177611" y="6003"/>
                    </a:cubicBezTo>
                    <a:cubicBezTo>
                      <a:pt x="182239" y="4122"/>
                      <a:pt x="186795" y="2097"/>
                      <a:pt x="191279" y="0"/>
                    </a:cubicBezTo>
                    <a:close/>
                  </a:path>
                </a:pathLst>
              </a:custGeom>
              <a:solidFill>
                <a:srgbClr val="E66567"/>
              </a:solidFill>
              <a:ln w="0" cap="flat">
                <a:noFill/>
                <a:prstDash val="solid"/>
                <a:miter/>
              </a:ln>
            </p:spPr>
            <p:txBody>
              <a:bodyPr rtlCol="0" anchor="ctr"/>
              <a:lstStyle/>
              <a:p>
                <a:endParaRPr lang="en-US" dirty="0"/>
              </a:p>
            </p:txBody>
          </p:sp>
          <p:sp>
            <p:nvSpPr>
              <p:cNvPr id="457" name="Freeform: Shape 456">
                <a:extLst>
                  <a:ext uri="{FF2B5EF4-FFF2-40B4-BE49-F238E27FC236}">
                    <a16:creationId xmlns:a16="http://schemas.microsoft.com/office/drawing/2014/main" id="{CEBA19FD-1CBC-858E-B82B-D52F5DD7C66A}"/>
                  </a:ext>
                </a:extLst>
              </p:cNvPr>
              <p:cNvSpPr/>
              <p:nvPr/>
            </p:nvSpPr>
            <p:spPr>
              <a:xfrm>
                <a:off x="10174954" y="1137973"/>
                <a:ext cx="176631" cy="126772"/>
              </a:xfrm>
              <a:custGeom>
                <a:avLst/>
                <a:gdLst>
                  <a:gd name="connsiteX0" fmla="*/ 176632 w 176631"/>
                  <a:gd name="connsiteY0" fmla="*/ 78535 h 126772"/>
                  <a:gd name="connsiteX1" fmla="*/ 4654 w 176631"/>
                  <a:gd name="connsiteY1" fmla="*/ 126772 h 126772"/>
                  <a:gd name="connsiteX2" fmla="*/ 3208 w 176631"/>
                  <a:gd name="connsiteY2" fmla="*/ 110211 h 126772"/>
                  <a:gd name="connsiteX3" fmla="*/ 7041 w 176631"/>
                  <a:gd name="connsiteY3" fmla="*/ 79692 h 126772"/>
                  <a:gd name="connsiteX4" fmla="*/ 13478 w 176631"/>
                  <a:gd name="connsiteY4" fmla="*/ 61973 h 126772"/>
                  <a:gd name="connsiteX5" fmla="*/ 6535 w 176631"/>
                  <a:gd name="connsiteY5" fmla="*/ 55464 h 126772"/>
                  <a:gd name="connsiteX6" fmla="*/ 460 w 176631"/>
                  <a:gd name="connsiteY6" fmla="*/ 20678 h 126772"/>
                  <a:gd name="connsiteX7" fmla="*/ 7764 w 176631"/>
                  <a:gd name="connsiteY7" fmla="*/ 6504 h 126772"/>
                  <a:gd name="connsiteX8" fmla="*/ 30400 w 176631"/>
                  <a:gd name="connsiteY8" fmla="*/ 284 h 126772"/>
                  <a:gd name="connsiteX9" fmla="*/ 80663 w 176631"/>
                  <a:gd name="connsiteY9" fmla="*/ 7082 h 126772"/>
                  <a:gd name="connsiteX10" fmla="*/ 109591 w 176631"/>
                  <a:gd name="connsiteY10" fmla="*/ 18798 h 126772"/>
                  <a:gd name="connsiteX11" fmla="*/ 123115 w 176631"/>
                  <a:gd name="connsiteY11" fmla="*/ 31526 h 126772"/>
                  <a:gd name="connsiteX12" fmla="*/ 164265 w 176631"/>
                  <a:gd name="connsiteY12" fmla="*/ 62046 h 126772"/>
                  <a:gd name="connsiteX13" fmla="*/ 176632 w 176631"/>
                  <a:gd name="connsiteY13" fmla="*/ 78607 h 12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631" h="126772">
                    <a:moveTo>
                      <a:pt x="176632" y="78535"/>
                    </a:moveTo>
                    <a:cubicBezTo>
                      <a:pt x="132444" y="106812"/>
                      <a:pt x="71912" y="124964"/>
                      <a:pt x="4654" y="126772"/>
                    </a:cubicBezTo>
                    <a:cubicBezTo>
                      <a:pt x="3931" y="121276"/>
                      <a:pt x="3353" y="115707"/>
                      <a:pt x="3208" y="110211"/>
                    </a:cubicBezTo>
                    <a:cubicBezTo>
                      <a:pt x="2919" y="99941"/>
                      <a:pt x="6173" y="89889"/>
                      <a:pt x="7041" y="79692"/>
                    </a:cubicBezTo>
                    <a:cubicBezTo>
                      <a:pt x="7547" y="73906"/>
                      <a:pt x="6607" y="66312"/>
                      <a:pt x="13478" y="61973"/>
                    </a:cubicBezTo>
                    <a:cubicBezTo>
                      <a:pt x="9500" y="60238"/>
                      <a:pt x="7909" y="58574"/>
                      <a:pt x="6535" y="55464"/>
                    </a:cubicBezTo>
                    <a:cubicBezTo>
                      <a:pt x="1834" y="44906"/>
                      <a:pt x="-1203" y="31671"/>
                      <a:pt x="460" y="20678"/>
                    </a:cubicBezTo>
                    <a:cubicBezTo>
                      <a:pt x="1183" y="15688"/>
                      <a:pt x="2268" y="10264"/>
                      <a:pt x="7764" y="6504"/>
                    </a:cubicBezTo>
                    <a:cubicBezTo>
                      <a:pt x="13911" y="2309"/>
                      <a:pt x="21867" y="935"/>
                      <a:pt x="30400" y="284"/>
                    </a:cubicBezTo>
                    <a:cubicBezTo>
                      <a:pt x="47540" y="-1018"/>
                      <a:pt x="65114" y="2309"/>
                      <a:pt x="80663" y="7082"/>
                    </a:cubicBezTo>
                    <a:cubicBezTo>
                      <a:pt x="90932" y="10192"/>
                      <a:pt x="100768" y="14025"/>
                      <a:pt x="109591" y="18798"/>
                    </a:cubicBezTo>
                    <a:cubicBezTo>
                      <a:pt x="116172" y="22269"/>
                      <a:pt x="123910" y="25235"/>
                      <a:pt x="123115" y="31526"/>
                    </a:cubicBezTo>
                    <a:cubicBezTo>
                      <a:pt x="139821" y="30803"/>
                      <a:pt x="156599" y="53078"/>
                      <a:pt x="164265" y="62046"/>
                    </a:cubicBezTo>
                    <a:cubicBezTo>
                      <a:pt x="168821" y="67397"/>
                      <a:pt x="173016" y="72966"/>
                      <a:pt x="176632" y="78607"/>
                    </a:cubicBezTo>
                    <a:close/>
                  </a:path>
                </a:pathLst>
              </a:custGeom>
              <a:solidFill>
                <a:srgbClr val="E66567"/>
              </a:solidFill>
              <a:ln w="0" cap="flat">
                <a:noFill/>
                <a:prstDash val="solid"/>
                <a:miter/>
              </a:ln>
            </p:spPr>
            <p:txBody>
              <a:bodyPr rtlCol="0" anchor="ctr"/>
              <a:lstStyle/>
              <a:p>
                <a:endParaRPr lang="en-US" dirty="0"/>
              </a:p>
            </p:txBody>
          </p:sp>
          <p:sp>
            <p:nvSpPr>
              <p:cNvPr id="458" name="Freeform: Shape 457">
                <a:extLst>
                  <a:ext uri="{FF2B5EF4-FFF2-40B4-BE49-F238E27FC236}">
                    <a16:creationId xmlns:a16="http://schemas.microsoft.com/office/drawing/2014/main" id="{D1409E26-0C87-9D1C-4753-3F4EC301DDF7}"/>
                  </a:ext>
                </a:extLst>
              </p:cNvPr>
              <p:cNvSpPr/>
              <p:nvPr/>
            </p:nvSpPr>
            <p:spPr>
              <a:xfrm>
                <a:off x="10224085" y="1356436"/>
                <a:ext cx="70801" cy="33205"/>
              </a:xfrm>
              <a:custGeom>
                <a:avLst/>
                <a:gdLst>
                  <a:gd name="connsiteX0" fmla="*/ 70801 w 70801"/>
                  <a:gd name="connsiteY0" fmla="*/ 33206 h 33205"/>
                  <a:gd name="connsiteX1" fmla="*/ 69644 w 70801"/>
                  <a:gd name="connsiteY1" fmla="*/ 33206 h 33205"/>
                  <a:gd name="connsiteX2" fmla="*/ 68198 w 70801"/>
                  <a:gd name="connsiteY2" fmla="*/ 33061 h 33205"/>
                  <a:gd name="connsiteX3" fmla="*/ 67258 w 70801"/>
                  <a:gd name="connsiteY3" fmla="*/ 32916 h 33205"/>
                  <a:gd name="connsiteX4" fmla="*/ 66245 w 70801"/>
                  <a:gd name="connsiteY4" fmla="*/ 32700 h 33205"/>
                  <a:gd name="connsiteX5" fmla="*/ 61545 w 70801"/>
                  <a:gd name="connsiteY5" fmla="*/ 31036 h 33205"/>
                  <a:gd name="connsiteX6" fmla="*/ 56699 w 70801"/>
                  <a:gd name="connsiteY6" fmla="*/ 27709 h 33205"/>
                  <a:gd name="connsiteX7" fmla="*/ 48527 w 70801"/>
                  <a:gd name="connsiteY7" fmla="*/ 17585 h 33205"/>
                  <a:gd name="connsiteX8" fmla="*/ 44549 w 70801"/>
                  <a:gd name="connsiteY8" fmla="*/ 11799 h 33205"/>
                  <a:gd name="connsiteX9" fmla="*/ 39415 w 70801"/>
                  <a:gd name="connsiteY9" fmla="*/ 6447 h 33205"/>
                  <a:gd name="connsiteX10" fmla="*/ 35871 w 70801"/>
                  <a:gd name="connsiteY10" fmla="*/ 4495 h 33205"/>
                  <a:gd name="connsiteX11" fmla="*/ 31821 w 70801"/>
                  <a:gd name="connsiteY11" fmla="*/ 3048 h 33205"/>
                  <a:gd name="connsiteX12" fmla="*/ 23070 w 70801"/>
                  <a:gd name="connsiteY12" fmla="*/ 1602 h 33205"/>
                  <a:gd name="connsiteX13" fmla="*/ 14681 w 70801"/>
                  <a:gd name="connsiteY13" fmla="*/ 2108 h 33205"/>
                  <a:gd name="connsiteX14" fmla="*/ 7883 w 70801"/>
                  <a:gd name="connsiteY14" fmla="*/ 4350 h 33205"/>
                  <a:gd name="connsiteX15" fmla="*/ 3399 w 70801"/>
                  <a:gd name="connsiteY15" fmla="*/ 7532 h 33205"/>
                  <a:gd name="connsiteX16" fmla="*/ 1157 w 70801"/>
                  <a:gd name="connsiteY16" fmla="*/ 10642 h 33205"/>
                  <a:gd name="connsiteX17" fmla="*/ 579 w 70801"/>
                  <a:gd name="connsiteY17" fmla="*/ 11871 h 33205"/>
                  <a:gd name="connsiteX18" fmla="*/ 217 w 70801"/>
                  <a:gd name="connsiteY18" fmla="*/ 12812 h 33205"/>
                  <a:gd name="connsiteX19" fmla="*/ 0 w 70801"/>
                  <a:gd name="connsiteY19" fmla="*/ 13607 h 33205"/>
                  <a:gd name="connsiteX20" fmla="*/ 72 w 70801"/>
                  <a:gd name="connsiteY20" fmla="*/ 12812 h 33205"/>
                  <a:gd name="connsiteX21" fmla="*/ 217 w 70801"/>
                  <a:gd name="connsiteY21" fmla="*/ 11871 h 33205"/>
                  <a:gd name="connsiteX22" fmla="*/ 579 w 70801"/>
                  <a:gd name="connsiteY22" fmla="*/ 10570 h 33205"/>
                  <a:gd name="connsiteX23" fmla="*/ 2459 w 70801"/>
                  <a:gd name="connsiteY23" fmla="*/ 7243 h 33205"/>
                  <a:gd name="connsiteX24" fmla="*/ 6798 w 70801"/>
                  <a:gd name="connsiteY24" fmla="*/ 3627 h 33205"/>
                  <a:gd name="connsiteX25" fmla="*/ 10052 w 70801"/>
                  <a:gd name="connsiteY25" fmla="*/ 2036 h 33205"/>
                  <a:gd name="connsiteX26" fmla="*/ 13958 w 70801"/>
                  <a:gd name="connsiteY26" fmla="*/ 879 h 33205"/>
                  <a:gd name="connsiteX27" fmla="*/ 23143 w 70801"/>
                  <a:gd name="connsiteY27" fmla="*/ 11 h 33205"/>
                  <a:gd name="connsiteX28" fmla="*/ 32833 w 70801"/>
                  <a:gd name="connsiteY28" fmla="*/ 1385 h 33205"/>
                  <a:gd name="connsiteX29" fmla="*/ 37389 w 70801"/>
                  <a:gd name="connsiteY29" fmla="*/ 2976 h 33205"/>
                  <a:gd name="connsiteX30" fmla="*/ 41440 w 70801"/>
                  <a:gd name="connsiteY30" fmla="*/ 5218 h 33205"/>
                  <a:gd name="connsiteX31" fmla="*/ 46936 w 70801"/>
                  <a:gd name="connsiteY31" fmla="*/ 11004 h 33205"/>
                  <a:gd name="connsiteX32" fmla="*/ 50769 w 70801"/>
                  <a:gd name="connsiteY32" fmla="*/ 16934 h 33205"/>
                  <a:gd name="connsiteX33" fmla="*/ 54240 w 70801"/>
                  <a:gd name="connsiteY33" fmla="*/ 22430 h 33205"/>
                  <a:gd name="connsiteX34" fmla="*/ 57929 w 70801"/>
                  <a:gd name="connsiteY34" fmla="*/ 27059 h 33205"/>
                  <a:gd name="connsiteX35" fmla="*/ 62123 w 70801"/>
                  <a:gd name="connsiteY35" fmla="*/ 30458 h 33205"/>
                  <a:gd name="connsiteX36" fmla="*/ 66390 w 70801"/>
                  <a:gd name="connsiteY36" fmla="*/ 32338 h 33205"/>
                  <a:gd name="connsiteX37" fmla="*/ 68198 w 70801"/>
                  <a:gd name="connsiteY37" fmla="*/ 32772 h 33205"/>
                  <a:gd name="connsiteX38" fmla="*/ 69572 w 70801"/>
                  <a:gd name="connsiteY38" fmla="*/ 32989 h 33205"/>
                  <a:gd name="connsiteX39" fmla="*/ 70729 w 70801"/>
                  <a:gd name="connsiteY39" fmla="*/ 33133 h 3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0801" h="33205">
                    <a:moveTo>
                      <a:pt x="70801" y="33206"/>
                    </a:moveTo>
                    <a:cubicBezTo>
                      <a:pt x="70801" y="33206"/>
                      <a:pt x="70368" y="33206"/>
                      <a:pt x="69644" y="33206"/>
                    </a:cubicBezTo>
                    <a:cubicBezTo>
                      <a:pt x="69283" y="33206"/>
                      <a:pt x="68777" y="33206"/>
                      <a:pt x="68198" y="33061"/>
                    </a:cubicBezTo>
                    <a:cubicBezTo>
                      <a:pt x="67909" y="33061"/>
                      <a:pt x="67619" y="33061"/>
                      <a:pt x="67258" y="32916"/>
                    </a:cubicBezTo>
                    <a:cubicBezTo>
                      <a:pt x="66969" y="32916"/>
                      <a:pt x="66607" y="32772"/>
                      <a:pt x="66245" y="32700"/>
                    </a:cubicBezTo>
                    <a:cubicBezTo>
                      <a:pt x="64871" y="32410"/>
                      <a:pt x="63208" y="31904"/>
                      <a:pt x="61545" y="31036"/>
                    </a:cubicBezTo>
                    <a:cubicBezTo>
                      <a:pt x="59881" y="30241"/>
                      <a:pt x="58218" y="29084"/>
                      <a:pt x="56699" y="27709"/>
                    </a:cubicBezTo>
                    <a:cubicBezTo>
                      <a:pt x="53589" y="24961"/>
                      <a:pt x="51058" y="21418"/>
                      <a:pt x="48527" y="17585"/>
                    </a:cubicBezTo>
                    <a:cubicBezTo>
                      <a:pt x="47297" y="15704"/>
                      <a:pt x="45923" y="13752"/>
                      <a:pt x="44549" y="11799"/>
                    </a:cubicBezTo>
                    <a:cubicBezTo>
                      <a:pt x="43103" y="9919"/>
                      <a:pt x="41440" y="8038"/>
                      <a:pt x="39415" y="6447"/>
                    </a:cubicBezTo>
                    <a:cubicBezTo>
                      <a:pt x="38330" y="5652"/>
                      <a:pt x="37245" y="5073"/>
                      <a:pt x="35871" y="4495"/>
                    </a:cubicBezTo>
                    <a:cubicBezTo>
                      <a:pt x="34641" y="3916"/>
                      <a:pt x="33195" y="3482"/>
                      <a:pt x="31821" y="3048"/>
                    </a:cubicBezTo>
                    <a:cubicBezTo>
                      <a:pt x="29000" y="2253"/>
                      <a:pt x="25963" y="1747"/>
                      <a:pt x="23070" y="1602"/>
                    </a:cubicBezTo>
                    <a:cubicBezTo>
                      <a:pt x="20105" y="1457"/>
                      <a:pt x="17285" y="1602"/>
                      <a:pt x="14681" y="2108"/>
                    </a:cubicBezTo>
                    <a:cubicBezTo>
                      <a:pt x="12077" y="2614"/>
                      <a:pt x="9763" y="3410"/>
                      <a:pt x="7883" y="4350"/>
                    </a:cubicBezTo>
                    <a:cubicBezTo>
                      <a:pt x="6003" y="5290"/>
                      <a:pt x="4484" y="6447"/>
                      <a:pt x="3399" y="7532"/>
                    </a:cubicBezTo>
                    <a:cubicBezTo>
                      <a:pt x="2314" y="8617"/>
                      <a:pt x="1591" y="9702"/>
                      <a:pt x="1157" y="10642"/>
                    </a:cubicBezTo>
                    <a:cubicBezTo>
                      <a:pt x="940" y="11076"/>
                      <a:pt x="723" y="11510"/>
                      <a:pt x="579" y="11871"/>
                    </a:cubicBezTo>
                    <a:cubicBezTo>
                      <a:pt x="434" y="12233"/>
                      <a:pt x="289" y="12522"/>
                      <a:pt x="217" y="12812"/>
                    </a:cubicBezTo>
                    <a:cubicBezTo>
                      <a:pt x="72" y="13318"/>
                      <a:pt x="0" y="13607"/>
                      <a:pt x="0" y="13607"/>
                    </a:cubicBezTo>
                    <a:cubicBezTo>
                      <a:pt x="0" y="13607"/>
                      <a:pt x="0" y="13318"/>
                      <a:pt x="72" y="12812"/>
                    </a:cubicBezTo>
                    <a:cubicBezTo>
                      <a:pt x="72" y="12522"/>
                      <a:pt x="72" y="12233"/>
                      <a:pt x="217" y="11871"/>
                    </a:cubicBezTo>
                    <a:cubicBezTo>
                      <a:pt x="217" y="11510"/>
                      <a:pt x="362" y="11076"/>
                      <a:pt x="579" y="10570"/>
                    </a:cubicBezTo>
                    <a:cubicBezTo>
                      <a:pt x="940" y="9629"/>
                      <a:pt x="1446" y="8472"/>
                      <a:pt x="2459" y="7243"/>
                    </a:cubicBezTo>
                    <a:cubicBezTo>
                      <a:pt x="3471" y="6013"/>
                      <a:pt x="4845" y="4712"/>
                      <a:pt x="6798" y="3627"/>
                    </a:cubicBezTo>
                    <a:cubicBezTo>
                      <a:pt x="7738" y="3048"/>
                      <a:pt x="8895" y="2542"/>
                      <a:pt x="10052" y="2036"/>
                    </a:cubicBezTo>
                    <a:cubicBezTo>
                      <a:pt x="11282" y="1602"/>
                      <a:pt x="12584" y="1168"/>
                      <a:pt x="13958" y="879"/>
                    </a:cubicBezTo>
                    <a:cubicBezTo>
                      <a:pt x="16778" y="228"/>
                      <a:pt x="19888" y="-61"/>
                      <a:pt x="23143" y="11"/>
                    </a:cubicBezTo>
                    <a:cubicBezTo>
                      <a:pt x="26325" y="83"/>
                      <a:pt x="29651" y="517"/>
                      <a:pt x="32833" y="1385"/>
                    </a:cubicBezTo>
                    <a:cubicBezTo>
                      <a:pt x="34424" y="1819"/>
                      <a:pt x="35943" y="2325"/>
                      <a:pt x="37389" y="2976"/>
                    </a:cubicBezTo>
                    <a:cubicBezTo>
                      <a:pt x="38764" y="3555"/>
                      <a:pt x="40282" y="4350"/>
                      <a:pt x="41440" y="5218"/>
                    </a:cubicBezTo>
                    <a:cubicBezTo>
                      <a:pt x="43826" y="7026"/>
                      <a:pt x="45489" y="8979"/>
                      <a:pt x="46936" y="11004"/>
                    </a:cubicBezTo>
                    <a:cubicBezTo>
                      <a:pt x="48382" y="13028"/>
                      <a:pt x="49612" y="15053"/>
                      <a:pt x="50769" y="16934"/>
                    </a:cubicBezTo>
                    <a:cubicBezTo>
                      <a:pt x="51926" y="18886"/>
                      <a:pt x="53083" y="20694"/>
                      <a:pt x="54240" y="22430"/>
                    </a:cubicBezTo>
                    <a:cubicBezTo>
                      <a:pt x="55397" y="24166"/>
                      <a:pt x="56627" y="25757"/>
                      <a:pt x="57929" y="27059"/>
                    </a:cubicBezTo>
                    <a:cubicBezTo>
                      <a:pt x="59230" y="28433"/>
                      <a:pt x="60677" y="29590"/>
                      <a:pt x="62123" y="30458"/>
                    </a:cubicBezTo>
                    <a:cubicBezTo>
                      <a:pt x="63569" y="31325"/>
                      <a:pt x="65088" y="31904"/>
                      <a:pt x="66390" y="32338"/>
                    </a:cubicBezTo>
                    <a:cubicBezTo>
                      <a:pt x="67041" y="32555"/>
                      <a:pt x="67619" y="32700"/>
                      <a:pt x="68198" y="32772"/>
                    </a:cubicBezTo>
                    <a:cubicBezTo>
                      <a:pt x="68704" y="32916"/>
                      <a:pt x="69210" y="32989"/>
                      <a:pt x="69572" y="32989"/>
                    </a:cubicBezTo>
                    <a:cubicBezTo>
                      <a:pt x="70295" y="33061"/>
                      <a:pt x="70729" y="33133"/>
                      <a:pt x="70729" y="33133"/>
                    </a:cubicBezTo>
                    <a:close/>
                  </a:path>
                </a:pathLst>
              </a:custGeom>
              <a:solidFill>
                <a:srgbClr val="D9484A"/>
              </a:solidFill>
              <a:ln w="0" cap="flat">
                <a:noFill/>
                <a:prstDash val="solid"/>
                <a:miter/>
              </a:ln>
            </p:spPr>
            <p:txBody>
              <a:bodyPr rtlCol="0" anchor="ctr"/>
              <a:lstStyle/>
              <a:p>
                <a:endParaRPr lang="en-US" dirty="0"/>
              </a:p>
            </p:txBody>
          </p:sp>
          <p:sp>
            <p:nvSpPr>
              <p:cNvPr id="459" name="Freeform: Shape 458">
                <a:extLst>
                  <a:ext uri="{FF2B5EF4-FFF2-40B4-BE49-F238E27FC236}">
                    <a16:creationId xmlns:a16="http://schemas.microsoft.com/office/drawing/2014/main" id="{6ACEF19E-7CBC-6D5F-B774-915169374758}"/>
                  </a:ext>
                </a:extLst>
              </p:cNvPr>
              <p:cNvSpPr/>
              <p:nvPr/>
            </p:nvSpPr>
            <p:spPr>
              <a:xfrm>
                <a:off x="10268707" y="1346828"/>
                <a:ext cx="13668" cy="22202"/>
              </a:xfrm>
              <a:custGeom>
                <a:avLst/>
                <a:gdLst>
                  <a:gd name="connsiteX0" fmla="*/ 0 w 13668"/>
                  <a:gd name="connsiteY0" fmla="*/ 21117 h 22202"/>
                  <a:gd name="connsiteX1" fmla="*/ 0 w 13668"/>
                  <a:gd name="connsiteY1" fmla="*/ 20828 h 22202"/>
                  <a:gd name="connsiteX2" fmla="*/ 0 w 13668"/>
                  <a:gd name="connsiteY2" fmla="*/ 20033 h 22202"/>
                  <a:gd name="connsiteX3" fmla="*/ 217 w 13668"/>
                  <a:gd name="connsiteY3" fmla="*/ 18731 h 22202"/>
                  <a:gd name="connsiteX4" fmla="*/ 796 w 13668"/>
                  <a:gd name="connsiteY4" fmla="*/ 17212 h 22202"/>
                  <a:gd name="connsiteX5" fmla="*/ 3327 w 13668"/>
                  <a:gd name="connsiteY5" fmla="*/ 13741 h 22202"/>
                  <a:gd name="connsiteX6" fmla="*/ 6943 w 13668"/>
                  <a:gd name="connsiteY6" fmla="*/ 10197 h 22202"/>
                  <a:gd name="connsiteX7" fmla="*/ 10559 w 13668"/>
                  <a:gd name="connsiteY7" fmla="*/ 6726 h 22202"/>
                  <a:gd name="connsiteX8" fmla="*/ 12945 w 13668"/>
                  <a:gd name="connsiteY8" fmla="*/ 3471 h 22202"/>
                  <a:gd name="connsiteX9" fmla="*/ 13379 w 13668"/>
                  <a:gd name="connsiteY9" fmla="*/ 2025 h 22202"/>
                  <a:gd name="connsiteX10" fmla="*/ 13379 w 13668"/>
                  <a:gd name="connsiteY10" fmla="*/ 1446 h 22202"/>
                  <a:gd name="connsiteX11" fmla="*/ 13379 w 13668"/>
                  <a:gd name="connsiteY11" fmla="*/ 940 h 22202"/>
                  <a:gd name="connsiteX12" fmla="*/ 13162 w 13668"/>
                  <a:gd name="connsiteY12" fmla="*/ 217 h 22202"/>
                  <a:gd name="connsiteX13" fmla="*/ 13090 w 13668"/>
                  <a:gd name="connsiteY13" fmla="*/ 0 h 22202"/>
                  <a:gd name="connsiteX14" fmla="*/ 13235 w 13668"/>
                  <a:gd name="connsiteY14" fmla="*/ 217 h 22202"/>
                  <a:gd name="connsiteX15" fmla="*/ 13524 w 13668"/>
                  <a:gd name="connsiteY15" fmla="*/ 940 h 22202"/>
                  <a:gd name="connsiteX16" fmla="*/ 13669 w 13668"/>
                  <a:gd name="connsiteY16" fmla="*/ 1446 h 22202"/>
                  <a:gd name="connsiteX17" fmla="*/ 13669 w 13668"/>
                  <a:gd name="connsiteY17" fmla="*/ 2097 h 22202"/>
                  <a:gd name="connsiteX18" fmla="*/ 13379 w 13668"/>
                  <a:gd name="connsiteY18" fmla="*/ 3616 h 22202"/>
                  <a:gd name="connsiteX19" fmla="*/ 11282 w 13668"/>
                  <a:gd name="connsiteY19" fmla="*/ 7087 h 22202"/>
                  <a:gd name="connsiteX20" fmla="*/ 8100 w 13668"/>
                  <a:gd name="connsiteY20" fmla="*/ 10776 h 22202"/>
                  <a:gd name="connsiteX21" fmla="*/ 4990 w 13668"/>
                  <a:gd name="connsiteY21" fmla="*/ 14464 h 22202"/>
                  <a:gd name="connsiteX22" fmla="*/ 3110 w 13668"/>
                  <a:gd name="connsiteY22" fmla="*/ 17791 h 22202"/>
                  <a:gd name="connsiteX23" fmla="*/ 2748 w 13668"/>
                  <a:gd name="connsiteY23" fmla="*/ 19165 h 22202"/>
                  <a:gd name="connsiteX24" fmla="*/ 2748 w 13668"/>
                  <a:gd name="connsiteY24" fmla="*/ 20177 h 22202"/>
                  <a:gd name="connsiteX25" fmla="*/ 2820 w 13668"/>
                  <a:gd name="connsiteY25" fmla="*/ 20828 h 22202"/>
                  <a:gd name="connsiteX26" fmla="*/ 2820 w 13668"/>
                  <a:gd name="connsiteY26" fmla="*/ 21117 h 22202"/>
                  <a:gd name="connsiteX27" fmla="*/ 1591 w 13668"/>
                  <a:gd name="connsiteY27" fmla="*/ 22202 h 22202"/>
                  <a:gd name="connsiteX28" fmla="*/ 0 w 13668"/>
                  <a:gd name="connsiteY28" fmla="*/ 21334 h 22202"/>
                  <a:gd name="connsiteX29" fmla="*/ 0 w 13668"/>
                  <a:gd name="connsiteY29" fmla="*/ 21262 h 22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668" h="22202">
                    <a:moveTo>
                      <a:pt x="0" y="21117"/>
                    </a:moveTo>
                    <a:cubicBezTo>
                      <a:pt x="0" y="21117"/>
                      <a:pt x="0" y="21045"/>
                      <a:pt x="0" y="20828"/>
                    </a:cubicBezTo>
                    <a:cubicBezTo>
                      <a:pt x="0" y="20684"/>
                      <a:pt x="0" y="20467"/>
                      <a:pt x="0" y="20033"/>
                    </a:cubicBezTo>
                    <a:cubicBezTo>
                      <a:pt x="0" y="19671"/>
                      <a:pt x="72" y="19237"/>
                      <a:pt x="217" y="18731"/>
                    </a:cubicBezTo>
                    <a:cubicBezTo>
                      <a:pt x="362" y="18225"/>
                      <a:pt x="579" y="17718"/>
                      <a:pt x="796" y="17212"/>
                    </a:cubicBezTo>
                    <a:cubicBezTo>
                      <a:pt x="1374" y="16127"/>
                      <a:pt x="2242" y="14898"/>
                      <a:pt x="3327" y="13741"/>
                    </a:cubicBezTo>
                    <a:cubicBezTo>
                      <a:pt x="4412" y="12584"/>
                      <a:pt x="5641" y="11354"/>
                      <a:pt x="6943" y="10197"/>
                    </a:cubicBezTo>
                    <a:cubicBezTo>
                      <a:pt x="8244" y="9040"/>
                      <a:pt x="9474" y="7883"/>
                      <a:pt x="10559" y="6726"/>
                    </a:cubicBezTo>
                    <a:cubicBezTo>
                      <a:pt x="11644" y="5569"/>
                      <a:pt x="12511" y="4484"/>
                      <a:pt x="12945" y="3471"/>
                    </a:cubicBezTo>
                    <a:cubicBezTo>
                      <a:pt x="13162" y="2965"/>
                      <a:pt x="13307" y="2459"/>
                      <a:pt x="13379" y="2025"/>
                    </a:cubicBezTo>
                    <a:cubicBezTo>
                      <a:pt x="13379" y="1808"/>
                      <a:pt x="13379" y="1591"/>
                      <a:pt x="13379" y="1446"/>
                    </a:cubicBezTo>
                    <a:cubicBezTo>
                      <a:pt x="13379" y="1229"/>
                      <a:pt x="13379" y="1085"/>
                      <a:pt x="13379" y="940"/>
                    </a:cubicBezTo>
                    <a:cubicBezTo>
                      <a:pt x="13379" y="651"/>
                      <a:pt x="13235" y="362"/>
                      <a:pt x="13162" y="217"/>
                    </a:cubicBezTo>
                    <a:cubicBezTo>
                      <a:pt x="13162" y="72"/>
                      <a:pt x="13090" y="0"/>
                      <a:pt x="13090" y="0"/>
                    </a:cubicBezTo>
                    <a:cubicBezTo>
                      <a:pt x="13090" y="0"/>
                      <a:pt x="13090" y="72"/>
                      <a:pt x="13235" y="217"/>
                    </a:cubicBezTo>
                    <a:cubicBezTo>
                      <a:pt x="13307" y="362"/>
                      <a:pt x="13452" y="579"/>
                      <a:pt x="13524" y="940"/>
                    </a:cubicBezTo>
                    <a:cubicBezTo>
                      <a:pt x="13524" y="1085"/>
                      <a:pt x="13596" y="1302"/>
                      <a:pt x="13669" y="1446"/>
                    </a:cubicBezTo>
                    <a:cubicBezTo>
                      <a:pt x="13669" y="1663"/>
                      <a:pt x="13669" y="1880"/>
                      <a:pt x="13669" y="2097"/>
                    </a:cubicBezTo>
                    <a:cubicBezTo>
                      <a:pt x="13669" y="2531"/>
                      <a:pt x="13596" y="3037"/>
                      <a:pt x="13379" y="3616"/>
                    </a:cubicBezTo>
                    <a:cubicBezTo>
                      <a:pt x="13018" y="4701"/>
                      <a:pt x="12295" y="5930"/>
                      <a:pt x="11282" y="7087"/>
                    </a:cubicBezTo>
                    <a:cubicBezTo>
                      <a:pt x="10342" y="8317"/>
                      <a:pt x="9185" y="9546"/>
                      <a:pt x="8100" y="10776"/>
                    </a:cubicBezTo>
                    <a:cubicBezTo>
                      <a:pt x="7015" y="12005"/>
                      <a:pt x="5858" y="13235"/>
                      <a:pt x="4990" y="14464"/>
                    </a:cubicBezTo>
                    <a:cubicBezTo>
                      <a:pt x="4122" y="15621"/>
                      <a:pt x="3471" y="16778"/>
                      <a:pt x="3110" y="17791"/>
                    </a:cubicBezTo>
                    <a:cubicBezTo>
                      <a:pt x="2965" y="18297"/>
                      <a:pt x="2820" y="18731"/>
                      <a:pt x="2748" y="19165"/>
                    </a:cubicBezTo>
                    <a:cubicBezTo>
                      <a:pt x="2748" y="19599"/>
                      <a:pt x="2748" y="19888"/>
                      <a:pt x="2748" y="20177"/>
                    </a:cubicBezTo>
                    <a:cubicBezTo>
                      <a:pt x="2748" y="20394"/>
                      <a:pt x="2748" y="20684"/>
                      <a:pt x="2820" y="20828"/>
                    </a:cubicBezTo>
                    <a:cubicBezTo>
                      <a:pt x="2820" y="20973"/>
                      <a:pt x="2820" y="21117"/>
                      <a:pt x="2820" y="21117"/>
                    </a:cubicBezTo>
                    <a:cubicBezTo>
                      <a:pt x="2893" y="21624"/>
                      <a:pt x="2314" y="22130"/>
                      <a:pt x="1591" y="22202"/>
                    </a:cubicBezTo>
                    <a:cubicBezTo>
                      <a:pt x="796" y="22202"/>
                      <a:pt x="145" y="21913"/>
                      <a:pt x="0" y="21334"/>
                    </a:cubicBezTo>
                    <a:cubicBezTo>
                      <a:pt x="0" y="21334"/>
                      <a:pt x="0" y="21334"/>
                      <a:pt x="0" y="21262"/>
                    </a:cubicBezTo>
                    <a:close/>
                  </a:path>
                </a:pathLst>
              </a:custGeom>
              <a:solidFill>
                <a:srgbClr val="D9484A"/>
              </a:solidFill>
              <a:ln w="0" cap="flat">
                <a:noFill/>
                <a:prstDash val="solid"/>
                <a:miter/>
              </a:ln>
            </p:spPr>
            <p:txBody>
              <a:bodyPr rtlCol="0" anchor="ctr"/>
              <a:lstStyle/>
              <a:p>
                <a:endParaRPr lang="en-US" dirty="0"/>
              </a:p>
            </p:txBody>
          </p:sp>
          <p:sp>
            <p:nvSpPr>
              <p:cNvPr id="460" name="Freeform: Shape 459">
                <a:extLst>
                  <a:ext uri="{FF2B5EF4-FFF2-40B4-BE49-F238E27FC236}">
                    <a16:creationId xmlns:a16="http://schemas.microsoft.com/office/drawing/2014/main" id="{A104F137-FDD0-6A77-C7D4-EDC3F4509923}"/>
                  </a:ext>
                </a:extLst>
              </p:cNvPr>
              <p:cNvSpPr/>
              <p:nvPr/>
            </p:nvSpPr>
            <p:spPr>
              <a:xfrm>
                <a:off x="10236843" y="1243555"/>
                <a:ext cx="121902" cy="88736"/>
              </a:xfrm>
              <a:custGeom>
                <a:avLst/>
                <a:gdLst>
                  <a:gd name="connsiteX0" fmla="*/ 121903 w 121902"/>
                  <a:gd name="connsiteY0" fmla="*/ 88737 h 88736"/>
                  <a:gd name="connsiteX1" fmla="*/ 121541 w 121902"/>
                  <a:gd name="connsiteY1" fmla="*/ 88303 h 88736"/>
                  <a:gd name="connsiteX2" fmla="*/ 120529 w 121902"/>
                  <a:gd name="connsiteY2" fmla="*/ 87146 h 88736"/>
                  <a:gd name="connsiteX3" fmla="*/ 115828 w 121902"/>
                  <a:gd name="connsiteY3" fmla="*/ 83168 h 88736"/>
                  <a:gd name="connsiteX4" fmla="*/ 106498 w 121902"/>
                  <a:gd name="connsiteY4" fmla="*/ 78395 h 88736"/>
                  <a:gd name="connsiteX5" fmla="*/ 100062 w 121902"/>
                  <a:gd name="connsiteY5" fmla="*/ 76225 h 88736"/>
                  <a:gd name="connsiteX6" fmla="*/ 92613 w 121902"/>
                  <a:gd name="connsiteY6" fmla="*/ 74273 h 88736"/>
                  <a:gd name="connsiteX7" fmla="*/ 75112 w 121902"/>
                  <a:gd name="connsiteY7" fmla="*/ 71669 h 88736"/>
                  <a:gd name="connsiteX8" fmla="*/ 55224 w 121902"/>
                  <a:gd name="connsiteY8" fmla="*/ 71452 h 88736"/>
                  <a:gd name="connsiteX9" fmla="*/ 34540 w 121902"/>
                  <a:gd name="connsiteY9" fmla="*/ 75141 h 88736"/>
                  <a:gd name="connsiteX10" fmla="*/ 23186 w 121902"/>
                  <a:gd name="connsiteY10" fmla="*/ 76298 h 88736"/>
                  <a:gd name="connsiteX11" fmla="*/ 20220 w 121902"/>
                  <a:gd name="connsiteY11" fmla="*/ 76153 h 88736"/>
                  <a:gd name="connsiteX12" fmla="*/ 18774 w 121902"/>
                  <a:gd name="connsiteY12" fmla="*/ 76008 h 88736"/>
                  <a:gd name="connsiteX13" fmla="*/ 17328 w 121902"/>
                  <a:gd name="connsiteY13" fmla="*/ 75791 h 88736"/>
                  <a:gd name="connsiteX14" fmla="*/ 16604 w 121902"/>
                  <a:gd name="connsiteY14" fmla="*/ 75647 h 88736"/>
                  <a:gd name="connsiteX15" fmla="*/ 16388 w 121902"/>
                  <a:gd name="connsiteY15" fmla="*/ 75647 h 88736"/>
                  <a:gd name="connsiteX16" fmla="*/ 16315 w 121902"/>
                  <a:gd name="connsiteY16" fmla="*/ 75647 h 88736"/>
                  <a:gd name="connsiteX17" fmla="*/ 16171 w 121902"/>
                  <a:gd name="connsiteY17" fmla="*/ 75647 h 88736"/>
                  <a:gd name="connsiteX18" fmla="*/ 15809 w 121902"/>
                  <a:gd name="connsiteY18" fmla="*/ 75502 h 88736"/>
                  <a:gd name="connsiteX19" fmla="*/ 14507 w 121902"/>
                  <a:gd name="connsiteY19" fmla="*/ 75141 h 88736"/>
                  <a:gd name="connsiteX20" fmla="*/ 13133 w 121902"/>
                  <a:gd name="connsiteY20" fmla="*/ 74707 h 88736"/>
                  <a:gd name="connsiteX21" fmla="*/ 11759 w 121902"/>
                  <a:gd name="connsiteY21" fmla="*/ 74200 h 88736"/>
                  <a:gd name="connsiteX22" fmla="*/ 3659 w 121902"/>
                  <a:gd name="connsiteY22" fmla="*/ 68343 h 88736"/>
                  <a:gd name="connsiteX23" fmla="*/ 188 w 121902"/>
                  <a:gd name="connsiteY23" fmla="*/ 60821 h 88736"/>
                  <a:gd name="connsiteX24" fmla="*/ 43 w 121902"/>
                  <a:gd name="connsiteY24" fmla="*/ 56916 h 88736"/>
                  <a:gd name="connsiteX25" fmla="*/ 405 w 121902"/>
                  <a:gd name="connsiteY25" fmla="*/ 54963 h 88736"/>
                  <a:gd name="connsiteX26" fmla="*/ 694 w 121902"/>
                  <a:gd name="connsiteY26" fmla="*/ 54023 h 88736"/>
                  <a:gd name="connsiteX27" fmla="*/ 839 w 121902"/>
                  <a:gd name="connsiteY27" fmla="*/ 53517 h 88736"/>
                  <a:gd name="connsiteX28" fmla="*/ 1056 w 121902"/>
                  <a:gd name="connsiteY28" fmla="*/ 53083 h 88736"/>
                  <a:gd name="connsiteX29" fmla="*/ 2791 w 121902"/>
                  <a:gd name="connsiteY29" fmla="*/ 49539 h 88736"/>
                  <a:gd name="connsiteX30" fmla="*/ 4961 w 121902"/>
                  <a:gd name="connsiteY30" fmla="*/ 46213 h 88736"/>
                  <a:gd name="connsiteX31" fmla="*/ 15592 w 121902"/>
                  <a:gd name="connsiteY31" fmla="*/ 34424 h 88736"/>
                  <a:gd name="connsiteX32" fmla="*/ 25428 w 121902"/>
                  <a:gd name="connsiteY32" fmla="*/ 24155 h 88736"/>
                  <a:gd name="connsiteX33" fmla="*/ 31358 w 121902"/>
                  <a:gd name="connsiteY33" fmla="*/ 14753 h 88736"/>
                  <a:gd name="connsiteX34" fmla="*/ 32515 w 121902"/>
                  <a:gd name="connsiteY34" fmla="*/ 6870 h 88736"/>
                  <a:gd name="connsiteX35" fmla="*/ 32081 w 121902"/>
                  <a:gd name="connsiteY35" fmla="*/ 3905 h 88736"/>
                  <a:gd name="connsiteX36" fmla="*/ 31430 w 121902"/>
                  <a:gd name="connsiteY36" fmla="*/ 1736 h 88736"/>
                  <a:gd name="connsiteX37" fmla="*/ 30707 w 121902"/>
                  <a:gd name="connsiteY37" fmla="*/ 0 h 88736"/>
                  <a:gd name="connsiteX38" fmla="*/ 31575 w 121902"/>
                  <a:gd name="connsiteY38" fmla="*/ 1736 h 88736"/>
                  <a:gd name="connsiteX39" fmla="*/ 32443 w 121902"/>
                  <a:gd name="connsiteY39" fmla="*/ 3833 h 88736"/>
                  <a:gd name="connsiteX40" fmla="*/ 33094 w 121902"/>
                  <a:gd name="connsiteY40" fmla="*/ 6798 h 88736"/>
                  <a:gd name="connsiteX41" fmla="*/ 32443 w 121902"/>
                  <a:gd name="connsiteY41" fmla="*/ 14826 h 88736"/>
                  <a:gd name="connsiteX42" fmla="*/ 30345 w 121902"/>
                  <a:gd name="connsiteY42" fmla="*/ 19599 h 88736"/>
                  <a:gd name="connsiteX43" fmla="*/ 26946 w 121902"/>
                  <a:gd name="connsiteY43" fmla="*/ 24589 h 88736"/>
                  <a:gd name="connsiteX44" fmla="*/ 17400 w 121902"/>
                  <a:gd name="connsiteY44" fmla="*/ 35075 h 88736"/>
                  <a:gd name="connsiteX45" fmla="*/ 7275 w 121902"/>
                  <a:gd name="connsiteY45" fmla="*/ 46791 h 88736"/>
                  <a:gd name="connsiteX46" fmla="*/ 5250 w 121902"/>
                  <a:gd name="connsiteY46" fmla="*/ 50046 h 88736"/>
                  <a:gd name="connsiteX47" fmla="*/ 3659 w 121902"/>
                  <a:gd name="connsiteY47" fmla="*/ 53445 h 88736"/>
                  <a:gd name="connsiteX48" fmla="*/ 2936 w 121902"/>
                  <a:gd name="connsiteY48" fmla="*/ 60460 h 88736"/>
                  <a:gd name="connsiteX49" fmla="*/ 6118 w 121902"/>
                  <a:gd name="connsiteY49" fmla="*/ 67258 h 88736"/>
                  <a:gd name="connsiteX50" fmla="*/ 13206 w 121902"/>
                  <a:gd name="connsiteY50" fmla="*/ 72392 h 88736"/>
                  <a:gd name="connsiteX51" fmla="*/ 14290 w 121902"/>
                  <a:gd name="connsiteY51" fmla="*/ 72754 h 88736"/>
                  <a:gd name="connsiteX52" fmla="*/ 15447 w 121902"/>
                  <a:gd name="connsiteY52" fmla="*/ 73116 h 88736"/>
                  <a:gd name="connsiteX53" fmla="*/ 16749 w 121902"/>
                  <a:gd name="connsiteY53" fmla="*/ 73477 h 88736"/>
                  <a:gd name="connsiteX54" fmla="*/ 17111 w 121902"/>
                  <a:gd name="connsiteY54" fmla="*/ 73477 h 88736"/>
                  <a:gd name="connsiteX55" fmla="*/ 17111 w 121902"/>
                  <a:gd name="connsiteY55" fmla="*/ 73550 h 88736"/>
                  <a:gd name="connsiteX56" fmla="*/ 17183 w 121902"/>
                  <a:gd name="connsiteY56" fmla="*/ 73550 h 88736"/>
                  <a:gd name="connsiteX57" fmla="*/ 17328 w 121902"/>
                  <a:gd name="connsiteY57" fmla="*/ 73550 h 88736"/>
                  <a:gd name="connsiteX58" fmla="*/ 17979 w 121902"/>
                  <a:gd name="connsiteY58" fmla="*/ 73550 h 88736"/>
                  <a:gd name="connsiteX59" fmla="*/ 19280 w 121902"/>
                  <a:gd name="connsiteY59" fmla="*/ 73839 h 88736"/>
                  <a:gd name="connsiteX60" fmla="*/ 20582 w 121902"/>
                  <a:gd name="connsiteY60" fmla="*/ 73983 h 88736"/>
                  <a:gd name="connsiteX61" fmla="*/ 23186 w 121902"/>
                  <a:gd name="connsiteY61" fmla="*/ 74128 h 88736"/>
                  <a:gd name="connsiteX62" fmla="*/ 33817 w 121902"/>
                  <a:gd name="connsiteY62" fmla="*/ 73116 h 88736"/>
                  <a:gd name="connsiteX63" fmla="*/ 44303 w 121902"/>
                  <a:gd name="connsiteY63" fmla="*/ 71018 h 88736"/>
                  <a:gd name="connsiteX64" fmla="*/ 49655 w 121902"/>
                  <a:gd name="connsiteY64" fmla="*/ 70078 h 88736"/>
                  <a:gd name="connsiteX65" fmla="*/ 51029 w 121902"/>
                  <a:gd name="connsiteY65" fmla="*/ 69861 h 88736"/>
                  <a:gd name="connsiteX66" fmla="*/ 52331 w 121902"/>
                  <a:gd name="connsiteY66" fmla="*/ 69717 h 88736"/>
                  <a:gd name="connsiteX67" fmla="*/ 52982 w 121902"/>
                  <a:gd name="connsiteY67" fmla="*/ 69717 h 88736"/>
                  <a:gd name="connsiteX68" fmla="*/ 53343 w 121902"/>
                  <a:gd name="connsiteY68" fmla="*/ 69644 h 88736"/>
                  <a:gd name="connsiteX69" fmla="*/ 53705 w 121902"/>
                  <a:gd name="connsiteY69" fmla="*/ 69644 h 88736"/>
                  <a:gd name="connsiteX70" fmla="*/ 55079 w 121902"/>
                  <a:gd name="connsiteY70" fmla="*/ 69500 h 88736"/>
                  <a:gd name="connsiteX71" fmla="*/ 75545 w 121902"/>
                  <a:gd name="connsiteY71" fmla="*/ 70006 h 88736"/>
                  <a:gd name="connsiteX72" fmla="*/ 93264 w 121902"/>
                  <a:gd name="connsiteY72" fmla="*/ 72971 h 88736"/>
                  <a:gd name="connsiteX73" fmla="*/ 107222 w 121902"/>
                  <a:gd name="connsiteY73" fmla="*/ 77527 h 88736"/>
                  <a:gd name="connsiteX74" fmla="*/ 116334 w 121902"/>
                  <a:gd name="connsiteY74" fmla="*/ 82662 h 88736"/>
                  <a:gd name="connsiteX75" fmla="*/ 120746 w 121902"/>
                  <a:gd name="connsiteY75" fmla="*/ 86856 h 88736"/>
                  <a:gd name="connsiteX76" fmla="*/ 121613 w 121902"/>
                  <a:gd name="connsiteY76" fmla="*/ 88086 h 88736"/>
                  <a:gd name="connsiteX77" fmla="*/ 121903 w 121902"/>
                  <a:gd name="connsiteY77" fmla="*/ 88520 h 88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902" h="88736">
                    <a:moveTo>
                      <a:pt x="121903" y="88737"/>
                    </a:moveTo>
                    <a:cubicBezTo>
                      <a:pt x="121903" y="88737"/>
                      <a:pt x="121758" y="88592"/>
                      <a:pt x="121541" y="88303"/>
                    </a:cubicBezTo>
                    <a:cubicBezTo>
                      <a:pt x="121324" y="88014"/>
                      <a:pt x="121035" y="87652"/>
                      <a:pt x="120529" y="87146"/>
                    </a:cubicBezTo>
                    <a:cubicBezTo>
                      <a:pt x="119661" y="86133"/>
                      <a:pt x="118142" y="84687"/>
                      <a:pt x="115828" y="83168"/>
                    </a:cubicBezTo>
                    <a:cubicBezTo>
                      <a:pt x="113586" y="81577"/>
                      <a:pt x="110476" y="79914"/>
                      <a:pt x="106498" y="78395"/>
                    </a:cubicBezTo>
                    <a:cubicBezTo>
                      <a:pt x="104546" y="77599"/>
                      <a:pt x="102376" y="76876"/>
                      <a:pt x="100062" y="76225"/>
                    </a:cubicBezTo>
                    <a:cubicBezTo>
                      <a:pt x="97748" y="75502"/>
                      <a:pt x="95217" y="74851"/>
                      <a:pt x="92613" y="74273"/>
                    </a:cubicBezTo>
                    <a:cubicBezTo>
                      <a:pt x="87334" y="73116"/>
                      <a:pt x="81403" y="72175"/>
                      <a:pt x="75112" y="71669"/>
                    </a:cubicBezTo>
                    <a:cubicBezTo>
                      <a:pt x="68820" y="71163"/>
                      <a:pt x="62022" y="70946"/>
                      <a:pt x="55224" y="71452"/>
                    </a:cubicBezTo>
                    <a:cubicBezTo>
                      <a:pt x="48353" y="71886"/>
                      <a:pt x="41772" y="73839"/>
                      <a:pt x="34540" y="75141"/>
                    </a:cubicBezTo>
                    <a:cubicBezTo>
                      <a:pt x="30924" y="75791"/>
                      <a:pt x="27091" y="76298"/>
                      <a:pt x="23186" y="76298"/>
                    </a:cubicBezTo>
                    <a:cubicBezTo>
                      <a:pt x="22173" y="76298"/>
                      <a:pt x="21233" y="76298"/>
                      <a:pt x="20220" y="76153"/>
                    </a:cubicBezTo>
                    <a:lnTo>
                      <a:pt x="18774" y="76008"/>
                    </a:lnTo>
                    <a:lnTo>
                      <a:pt x="17328" y="75791"/>
                    </a:lnTo>
                    <a:lnTo>
                      <a:pt x="16604" y="75647"/>
                    </a:lnTo>
                    <a:lnTo>
                      <a:pt x="16388" y="75647"/>
                    </a:lnTo>
                    <a:cubicBezTo>
                      <a:pt x="16388" y="75647"/>
                      <a:pt x="16315" y="75647"/>
                      <a:pt x="16315" y="75647"/>
                    </a:cubicBezTo>
                    <a:lnTo>
                      <a:pt x="16171" y="75647"/>
                    </a:lnTo>
                    <a:cubicBezTo>
                      <a:pt x="16171" y="75647"/>
                      <a:pt x="15809" y="75502"/>
                      <a:pt x="15809" y="75502"/>
                    </a:cubicBezTo>
                    <a:lnTo>
                      <a:pt x="14507" y="75141"/>
                    </a:lnTo>
                    <a:cubicBezTo>
                      <a:pt x="14073" y="75068"/>
                      <a:pt x="13639" y="74851"/>
                      <a:pt x="13133" y="74707"/>
                    </a:cubicBezTo>
                    <a:lnTo>
                      <a:pt x="11759" y="74200"/>
                    </a:lnTo>
                    <a:cubicBezTo>
                      <a:pt x="8288" y="72754"/>
                      <a:pt x="5612" y="70657"/>
                      <a:pt x="3659" y="68343"/>
                    </a:cubicBezTo>
                    <a:cubicBezTo>
                      <a:pt x="1707" y="66028"/>
                      <a:pt x="622" y="63425"/>
                      <a:pt x="188" y="60821"/>
                    </a:cubicBezTo>
                    <a:cubicBezTo>
                      <a:pt x="-29" y="59519"/>
                      <a:pt x="-29" y="58218"/>
                      <a:pt x="43" y="56916"/>
                    </a:cubicBezTo>
                    <a:cubicBezTo>
                      <a:pt x="188" y="56265"/>
                      <a:pt x="260" y="55614"/>
                      <a:pt x="405" y="54963"/>
                    </a:cubicBezTo>
                    <a:lnTo>
                      <a:pt x="694" y="54023"/>
                    </a:lnTo>
                    <a:cubicBezTo>
                      <a:pt x="694" y="54023"/>
                      <a:pt x="766" y="53734"/>
                      <a:pt x="839" y="53517"/>
                    </a:cubicBezTo>
                    <a:lnTo>
                      <a:pt x="1056" y="53083"/>
                    </a:lnTo>
                    <a:cubicBezTo>
                      <a:pt x="1490" y="51926"/>
                      <a:pt x="2140" y="50696"/>
                      <a:pt x="2791" y="49539"/>
                    </a:cubicBezTo>
                    <a:cubicBezTo>
                      <a:pt x="3442" y="48382"/>
                      <a:pt x="4166" y="47297"/>
                      <a:pt x="4961" y="46213"/>
                    </a:cubicBezTo>
                    <a:cubicBezTo>
                      <a:pt x="8071" y="41873"/>
                      <a:pt x="11976" y="38040"/>
                      <a:pt x="15592" y="34424"/>
                    </a:cubicBezTo>
                    <a:cubicBezTo>
                      <a:pt x="19280" y="30808"/>
                      <a:pt x="22679" y="27482"/>
                      <a:pt x="25428" y="24155"/>
                    </a:cubicBezTo>
                    <a:cubicBezTo>
                      <a:pt x="28176" y="20901"/>
                      <a:pt x="30201" y="17718"/>
                      <a:pt x="31358" y="14753"/>
                    </a:cubicBezTo>
                    <a:cubicBezTo>
                      <a:pt x="32443" y="11788"/>
                      <a:pt x="32732" y="9112"/>
                      <a:pt x="32515" y="6870"/>
                    </a:cubicBezTo>
                    <a:cubicBezTo>
                      <a:pt x="32515" y="5786"/>
                      <a:pt x="32226" y="4773"/>
                      <a:pt x="32081" y="3905"/>
                    </a:cubicBezTo>
                    <a:cubicBezTo>
                      <a:pt x="31792" y="3037"/>
                      <a:pt x="31647" y="2314"/>
                      <a:pt x="31430" y="1736"/>
                    </a:cubicBezTo>
                    <a:cubicBezTo>
                      <a:pt x="30996" y="579"/>
                      <a:pt x="30707" y="0"/>
                      <a:pt x="30707" y="0"/>
                    </a:cubicBezTo>
                    <a:cubicBezTo>
                      <a:pt x="30707" y="0"/>
                      <a:pt x="30996" y="579"/>
                      <a:pt x="31575" y="1736"/>
                    </a:cubicBezTo>
                    <a:cubicBezTo>
                      <a:pt x="31864" y="2314"/>
                      <a:pt x="32081" y="3037"/>
                      <a:pt x="32443" y="3833"/>
                    </a:cubicBezTo>
                    <a:cubicBezTo>
                      <a:pt x="32660" y="4701"/>
                      <a:pt x="33021" y="5641"/>
                      <a:pt x="33094" y="6798"/>
                    </a:cubicBezTo>
                    <a:cubicBezTo>
                      <a:pt x="33455" y="9040"/>
                      <a:pt x="33383" y="11788"/>
                      <a:pt x="32443" y="14826"/>
                    </a:cubicBezTo>
                    <a:cubicBezTo>
                      <a:pt x="31936" y="16344"/>
                      <a:pt x="31286" y="17935"/>
                      <a:pt x="30345" y="19599"/>
                    </a:cubicBezTo>
                    <a:cubicBezTo>
                      <a:pt x="29405" y="21262"/>
                      <a:pt x="28248" y="22925"/>
                      <a:pt x="26946" y="24589"/>
                    </a:cubicBezTo>
                    <a:cubicBezTo>
                      <a:pt x="24271" y="27988"/>
                      <a:pt x="20944" y="31459"/>
                      <a:pt x="17400" y="35075"/>
                    </a:cubicBezTo>
                    <a:cubicBezTo>
                      <a:pt x="13929" y="38764"/>
                      <a:pt x="10240" y="42597"/>
                      <a:pt x="7275" y="46791"/>
                    </a:cubicBezTo>
                    <a:cubicBezTo>
                      <a:pt x="6552" y="47876"/>
                      <a:pt x="5829" y="48961"/>
                      <a:pt x="5250" y="50046"/>
                    </a:cubicBezTo>
                    <a:cubicBezTo>
                      <a:pt x="4672" y="51130"/>
                      <a:pt x="4093" y="52215"/>
                      <a:pt x="3659" y="53445"/>
                    </a:cubicBezTo>
                    <a:cubicBezTo>
                      <a:pt x="2719" y="55686"/>
                      <a:pt x="2502" y="58073"/>
                      <a:pt x="2936" y="60460"/>
                    </a:cubicBezTo>
                    <a:cubicBezTo>
                      <a:pt x="3370" y="62846"/>
                      <a:pt x="4382" y="65160"/>
                      <a:pt x="6118" y="67258"/>
                    </a:cubicBezTo>
                    <a:cubicBezTo>
                      <a:pt x="7854" y="69355"/>
                      <a:pt x="10240" y="71163"/>
                      <a:pt x="13206" y="72392"/>
                    </a:cubicBezTo>
                    <a:lnTo>
                      <a:pt x="14290" y="72754"/>
                    </a:lnTo>
                    <a:cubicBezTo>
                      <a:pt x="14652" y="72899"/>
                      <a:pt x="15014" y="73043"/>
                      <a:pt x="15447" y="73116"/>
                    </a:cubicBezTo>
                    <a:lnTo>
                      <a:pt x="16749" y="73477"/>
                    </a:lnTo>
                    <a:lnTo>
                      <a:pt x="17111" y="73477"/>
                    </a:lnTo>
                    <a:cubicBezTo>
                      <a:pt x="17111" y="73477"/>
                      <a:pt x="17255" y="73622"/>
                      <a:pt x="17111" y="73550"/>
                    </a:cubicBezTo>
                    <a:lnTo>
                      <a:pt x="17183" y="73550"/>
                    </a:lnTo>
                    <a:cubicBezTo>
                      <a:pt x="17183" y="73550"/>
                      <a:pt x="17328" y="73550"/>
                      <a:pt x="17328" y="73550"/>
                    </a:cubicBezTo>
                    <a:lnTo>
                      <a:pt x="17979" y="73550"/>
                    </a:lnTo>
                    <a:cubicBezTo>
                      <a:pt x="17979" y="73550"/>
                      <a:pt x="19280" y="73839"/>
                      <a:pt x="19280" y="73839"/>
                    </a:cubicBezTo>
                    <a:lnTo>
                      <a:pt x="20582" y="73983"/>
                    </a:lnTo>
                    <a:cubicBezTo>
                      <a:pt x="21450" y="74128"/>
                      <a:pt x="22318" y="74056"/>
                      <a:pt x="23186" y="74128"/>
                    </a:cubicBezTo>
                    <a:cubicBezTo>
                      <a:pt x="26729" y="74128"/>
                      <a:pt x="30273" y="73694"/>
                      <a:pt x="33817" y="73116"/>
                    </a:cubicBezTo>
                    <a:cubicBezTo>
                      <a:pt x="37288" y="72465"/>
                      <a:pt x="40759" y="71742"/>
                      <a:pt x="44303" y="71018"/>
                    </a:cubicBezTo>
                    <a:cubicBezTo>
                      <a:pt x="46039" y="70657"/>
                      <a:pt x="47775" y="70367"/>
                      <a:pt x="49655" y="70078"/>
                    </a:cubicBezTo>
                    <a:lnTo>
                      <a:pt x="51029" y="69861"/>
                    </a:lnTo>
                    <a:lnTo>
                      <a:pt x="52331" y="69717"/>
                    </a:lnTo>
                    <a:lnTo>
                      <a:pt x="52982" y="69717"/>
                    </a:lnTo>
                    <a:cubicBezTo>
                      <a:pt x="52982" y="69717"/>
                      <a:pt x="53343" y="69644"/>
                      <a:pt x="53343" y="69644"/>
                    </a:cubicBezTo>
                    <a:lnTo>
                      <a:pt x="53705" y="69644"/>
                    </a:lnTo>
                    <a:cubicBezTo>
                      <a:pt x="53705" y="69644"/>
                      <a:pt x="55079" y="69500"/>
                      <a:pt x="55079" y="69500"/>
                    </a:cubicBezTo>
                    <a:cubicBezTo>
                      <a:pt x="62239" y="69066"/>
                      <a:pt x="69109" y="69355"/>
                      <a:pt x="75545" y="70006"/>
                    </a:cubicBezTo>
                    <a:cubicBezTo>
                      <a:pt x="81982" y="70657"/>
                      <a:pt x="87985" y="71669"/>
                      <a:pt x="93264" y="72971"/>
                    </a:cubicBezTo>
                    <a:cubicBezTo>
                      <a:pt x="98616" y="74200"/>
                      <a:pt x="103316" y="75791"/>
                      <a:pt x="107222" y="77527"/>
                    </a:cubicBezTo>
                    <a:cubicBezTo>
                      <a:pt x="111127" y="79191"/>
                      <a:pt x="114164" y="80999"/>
                      <a:pt x="116334" y="82662"/>
                    </a:cubicBezTo>
                    <a:cubicBezTo>
                      <a:pt x="118576" y="84325"/>
                      <a:pt x="119950" y="85844"/>
                      <a:pt x="120746" y="86856"/>
                    </a:cubicBezTo>
                    <a:cubicBezTo>
                      <a:pt x="121179" y="87363"/>
                      <a:pt x="121396" y="87797"/>
                      <a:pt x="121613" y="88086"/>
                    </a:cubicBezTo>
                    <a:cubicBezTo>
                      <a:pt x="121830" y="88375"/>
                      <a:pt x="121903" y="88520"/>
                      <a:pt x="121903" y="88520"/>
                    </a:cubicBezTo>
                    <a:close/>
                  </a:path>
                </a:pathLst>
              </a:custGeom>
              <a:solidFill>
                <a:srgbClr val="D9484A"/>
              </a:solidFill>
              <a:ln w="0" cap="flat">
                <a:noFill/>
                <a:prstDash val="solid"/>
                <a:miter/>
              </a:ln>
            </p:spPr>
            <p:txBody>
              <a:bodyPr rtlCol="0" anchor="ctr"/>
              <a:lstStyle/>
              <a:p>
                <a:endParaRPr lang="en-US" dirty="0"/>
              </a:p>
            </p:txBody>
          </p:sp>
          <p:sp>
            <p:nvSpPr>
              <p:cNvPr id="461" name="Freeform: Shape 460">
                <a:extLst>
                  <a:ext uri="{FF2B5EF4-FFF2-40B4-BE49-F238E27FC236}">
                    <a16:creationId xmlns:a16="http://schemas.microsoft.com/office/drawing/2014/main" id="{A64EB4CA-0E05-4590-E178-14E5BD91CA67}"/>
                  </a:ext>
                </a:extLst>
              </p:cNvPr>
              <p:cNvSpPr/>
              <p:nvPr/>
            </p:nvSpPr>
            <p:spPr>
              <a:xfrm>
                <a:off x="10295538" y="1251438"/>
                <a:ext cx="68631" cy="35219"/>
              </a:xfrm>
              <a:custGeom>
                <a:avLst/>
                <a:gdLst>
                  <a:gd name="connsiteX0" fmla="*/ 68632 w 68631"/>
                  <a:gd name="connsiteY0" fmla="*/ 0 h 35219"/>
                  <a:gd name="connsiteX1" fmla="*/ 65811 w 68631"/>
                  <a:gd name="connsiteY1" fmla="*/ 1736 h 35219"/>
                  <a:gd name="connsiteX2" fmla="*/ 62557 w 68631"/>
                  <a:gd name="connsiteY2" fmla="*/ 3688 h 35219"/>
                  <a:gd name="connsiteX3" fmla="*/ 58073 w 68631"/>
                  <a:gd name="connsiteY3" fmla="*/ 6075 h 35219"/>
                  <a:gd name="connsiteX4" fmla="*/ 52721 w 68631"/>
                  <a:gd name="connsiteY4" fmla="*/ 8823 h 35219"/>
                  <a:gd name="connsiteX5" fmla="*/ 46791 w 68631"/>
                  <a:gd name="connsiteY5" fmla="*/ 11788 h 35219"/>
                  <a:gd name="connsiteX6" fmla="*/ 43681 w 68631"/>
                  <a:gd name="connsiteY6" fmla="*/ 13379 h 35219"/>
                  <a:gd name="connsiteX7" fmla="*/ 42090 w 68631"/>
                  <a:gd name="connsiteY7" fmla="*/ 14175 h 35219"/>
                  <a:gd name="connsiteX8" fmla="*/ 40572 w 68631"/>
                  <a:gd name="connsiteY8" fmla="*/ 15043 h 35219"/>
                  <a:gd name="connsiteX9" fmla="*/ 39053 w 68631"/>
                  <a:gd name="connsiteY9" fmla="*/ 15983 h 35219"/>
                  <a:gd name="connsiteX10" fmla="*/ 37679 w 68631"/>
                  <a:gd name="connsiteY10" fmla="*/ 16923 h 35219"/>
                  <a:gd name="connsiteX11" fmla="*/ 35003 w 68631"/>
                  <a:gd name="connsiteY11" fmla="*/ 18948 h 35219"/>
                  <a:gd name="connsiteX12" fmla="*/ 32399 w 68631"/>
                  <a:gd name="connsiteY12" fmla="*/ 21045 h 35219"/>
                  <a:gd name="connsiteX13" fmla="*/ 29941 w 68631"/>
                  <a:gd name="connsiteY13" fmla="*/ 23215 h 35219"/>
                  <a:gd name="connsiteX14" fmla="*/ 24950 w 68631"/>
                  <a:gd name="connsiteY14" fmla="*/ 27482 h 35219"/>
                  <a:gd name="connsiteX15" fmla="*/ 22347 w 68631"/>
                  <a:gd name="connsiteY15" fmla="*/ 29434 h 35219"/>
                  <a:gd name="connsiteX16" fmla="*/ 19526 w 68631"/>
                  <a:gd name="connsiteY16" fmla="*/ 31098 h 35219"/>
                  <a:gd name="connsiteX17" fmla="*/ 13669 w 68631"/>
                  <a:gd name="connsiteY17" fmla="*/ 33557 h 35219"/>
                  <a:gd name="connsiteX18" fmla="*/ 12222 w 68631"/>
                  <a:gd name="connsiteY18" fmla="*/ 33990 h 35219"/>
                  <a:gd name="connsiteX19" fmla="*/ 11499 w 68631"/>
                  <a:gd name="connsiteY19" fmla="*/ 34207 h 35219"/>
                  <a:gd name="connsiteX20" fmla="*/ 10776 w 68631"/>
                  <a:gd name="connsiteY20" fmla="*/ 34352 h 35219"/>
                  <a:gd name="connsiteX21" fmla="*/ 8172 w 68631"/>
                  <a:gd name="connsiteY21" fmla="*/ 34858 h 35219"/>
                  <a:gd name="connsiteX22" fmla="*/ 3833 w 68631"/>
                  <a:gd name="connsiteY22" fmla="*/ 35220 h 35219"/>
                  <a:gd name="connsiteX23" fmla="*/ 0 w 68631"/>
                  <a:gd name="connsiteY23" fmla="*/ 35220 h 35219"/>
                  <a:gd name="connsiteX24" fmla="*/ 3761 w 68631"/>
                  <a:gd name="connsiteY24" fmla="*/ 34786 h 35219"/>
                  <a:gd name="connsiteX25" fmla="*/ 7883 w 68631"/>
                  <a:gd name="connsiteY25" fmla="*/ 34063 h 35219"/>
                  <a:gd name="connsiteX26" fmla="*/ 10342 w 68631"/>
                  <a:gd name="connsiteY26" fmla="*/ 33412 h 35219"/>
                  <a:gd name="connsiteX27" fmla="*/ 10993 w 68631"/>
                  <a:gd name="connsiteY27" fmla="*/ 33267 h 35219"/>
                  <a:gd name="connsiteX28" fmla="*/ 11644 w 68631"/>
                  <a:gd name="connsiteY28" fmla="*/ 33050 h 35219"/>
                  <a:gd name="connsiteX29" fmla="*/ 12945 w 68631"/>
                  <a:gd name="connsiteY29" fmla="*/ 32616 h 35219"/>
                  <a:gd name="connsiteX30" fmla="*/ 15549 w 68631"/>
                  <a:gd name="connsiteY30" fmla="*/ 31459 h 35219"/>
                  <a:gd name="connsiteX31" fmla="*/ 18152 w 68631"/>
                  <a:gd name="connsiteY31" fmla="*/ 30085 h 35219"/>
                  <a:gd name="connsiteX32" fmla="*/ 20684 w 68631"/>
                  <a:gd name="connsiteY32" fmla="*/ 28422 h 35219"/>
                  <a:gd name="connsiteX33" fmla="*/ 23070 w 68631"/>
                  <a:gd name="connsiteY33" fmla="*/ 26469 h 35219"/>
                  <a:gd name="connsiteX34" fmla="*/ 27771 w 68631"/>
                  <a:gd name="connsiteY34" fmla="*/ 22202 h 35219"/>
                  <a:gd name="connsiteX35" fmla="*/ 30230 w 68631"/>
                  <a:gd name="connsiteY35" fmla="*/ 19960 h 35219"/>
                  <a:gd name="connsiteX36" fmla="*/ 32833 w 68631"/>
                  <a:gd name="connsiteY36" fmla="*/ 17791 h 35219"/>
                  <a:gd name="connsiteX37" fmla="*/ 35726 w 68631"/>
                  <a:gd name="connsiteY37" fmla="*/ 15693 h 35219"/>
                  <a:gd name="connsiteX38" fmla="*/ 37245 w 68631"/>
                  <a:gd name="connsiteY38" fmla="*/ 14681 h 35219"/>
                  <a:gd name="connsiteX39" fmla="*/ 38764 w 68631"/>
                  <a:gd name="connsiteY39" fmla="*/ 13813 h 35219"/>
                  <a:gd name="connsiteX40" fmla="*/ 40355 w 68631"/>
                  <a:gd name="connsiteY40" fmla="*/ 12945 h 35219"/>
                  <a:gd name="connsiteX41" fmla="*/ 42018 w 68631"/>
                  <a:gd name="connsiteY41" fmla="*/ 12150 h 35219"/>
                  <a:gd name="connsiteX42" fmla="*/ 45200 w 68631"/>
                  <a:gd name="connsiteY42" fmla="*/ 10559 h 35219"/>
                  <a:gd name="connsiteX43" fmla="*/ 51420 w 68631"/>
                  <a:gd name="connsiteY43" fmla="*/ 7738 h 35219"/>
                  <a:gd name="connsiteX44" fmla="*/ 56988 w 68631"/>
                  <a:gd name="connsiteY44" fmla="*/ 5279 h 35219"/>
                  <a:gd name="connsiteX45" fmla="*/ 61761 w 68631"/>
                  <a:gd name="connsiteY45" fmla="*/ 3254 h 35219"/>
                  <a:gd name="connsiteX46" fmla="*/ 65377 w 68631"/>
                  <a:gd name="connsiteY46" fmla="*/ 1591 h 35219"/>
                  <a:gd name="connsiteX47" fmla="*/ 68559 w 68631"/>
                  <a:gd name="connsiteY47" fmla="*/ 145 h 3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631" h="35219">
                    <a:moveTo>
                      <a:pt x="68632" y="0"/>
                    </a:moveTo>
                    <a:cubicBezTo>
                      <a:pt x="68632" y="0"/>
                      <a:pt x="67619" y="651"/>
                      <a:pt x="65811" y="1736"/>
                    </a:cubicBezTo>
                    <a:cubicBezTo>
                      <a:pt x="64871" y="2242"/>
                      <a:pt x="63786" y="2965"/>
                      <a:pt x="62557" y="3688"/>
                    </a:cubicBezTo>
                    <a:cubicBezTo>
                      <a:pt x="61255" y="4412"/>
                      <a:pt x="59736" y="5207"/>
                      <a:pt x="58073" y="6075"/>
                    </a:cubicBezTo>
                    <a:cubicBezTo>
                      <a:pt x="56410" y="6943"/>
                      <a:pt x="54602" y="7883"/>
                      <a:pt x="52721" y="8823"/>
                    </a:cubicBezTo>
                    <a:cubicBezTo>
                      <a:pt x="50841" y="9763"/>
                      <a:pt x="48744" y="10776"/>
                      <a:pt x="46791" y="11788"/>
                    </a:cubicBezTo>
                    <a:cubicBezTo>
                      <a:pt x="45779" y="12294"/>
                      <a:pt x="44766" y="12873"/>
                      <a:pt x="43681" y="13379"/>
                    </a:cubicBezTo>
                    <a:cubicBezTo>
                      <a:pt x="43175" y="13668"/>
                      <a:pt x="42669" y="13958"/>
                      <a:pt x="42090" y="14175"/>
                    </a:cubicBezTo>
                    <a:cubicBezTo>
                      <a:pt x="41656" y="14392"/>
                      <a:pt x="41078" y="14753"/>
                      <a:pt x="40572" y="15043"/>
                    </a:cubicBezTo>
                    <a:lnTo>
                      <a:pt x="39053" y="15983"/>
                    </a:lnTo>
                    <a:lnTo>
                      <a:pt x="37679" y="16923"/>
                    </a:lnTo>
                    <a:cubicBezTo>
                      <a:pt x="36739" y="17501"/>
                      <a:pt x="35871" y="18225"/>
                      <a:pt x="35003" y="18948"/>
                    </a:cubicBezTo>
                    <a:cubicBezTo>
                      <a:pt x="34135" y="19599"/>
                      <a:pt x="33267" y="20394"/>
                      <a:pt x="32399" y="21045"/>
                    </a:cubicBezTo>
                    <a:cubicBezTo>
                      <a:pt x="31604" y="21768"/>
                      <a:pt x="30736" y="22492"/>
                      <a:pt x="29941" y="23215"/>
                    </a:cubicBezTo>
                    <a:cubicBezTo>
                      <a:pt x="28349" y="24661"/>
                      <a:pt x="26686" y="26108"/>
                      <a:pt x="24950" y="27482"/>
                    </a:cubicBezTo>
                    <a:cubicBezTo>
                      <a:pt x="24083" y="28133"/>
                      <a:pt x="23215" y="28783"/>
                      <a:pt x="22347" y="29434"/>
                    </a:cubicBezTo>
                    <a:cubicBezTo>
                      <a:pt x="21407" y="30013"/>
                      <a:pt x="20539" y="30591"/>
                      <a:pt x="19526" y="31098"/>
                    </a:cubicBezTo>
                    <a:cubicBezTo>
                      <a:pt x="17646" y="32110"/>
                      <a:pt x="15621" y="32978"/>
                      <a:pt x="13669" y="33557"/>
                    </a:cubicBezTo>
                    <a:cubicBezTo>
                      <a:pt x="13162" y="33701"/>
                      <a:pt x="12728" y="33846"/>
                      <a:pt x="12222" y="33990"/>
                    </a:cubicBezTo>
                    <a:cubicBezTo>
                      <a:pt x="12005" y="33990"/>
                      <a:pt x="11788" y="34135"/>
                      <a:pt x="11499" y="34207"/>
                    </a:cubicBezTo>
                    <a:cubicBezTo>
                      <a:pt x="11282" y="34207"/>
                      <a:pt x="10993" y="34280"/>
                      <a:pt x="10776" y="34352"/>
                    </a:cubicBezTo>
                    <a:cubicBezTo>
                      <a:pt x="9836" y="34497"/>
                      <a:pt x="8968" y="34714"/>
                      <a:pt x="8172" y="34858"/>
                    </a:cubicBezTo>
                    <a:cubicBezTo>
                      <a:pt x="6509" y="35003"/>
                      <a:pt x="4990" y="35220"/>
                      <a:pt x="3833" y="35220"/>
                    </a:cubicBezTo>
                    <a:cubicBezTo>
                      <a:pt x="1374" y="35220"/>
                      <a:pt x="0" y="35220"/>
                      <a:pt x="0" y="35220"/>
                    </a:cubicBezTo>
                    <a:cubicBezTo>
                      <a:pt x="0" y="35220"/>
                      <a:pt x="1374" y="35075"/>
                      <a:pt x="3761" y="34786"/>
                    </a:cubicBezTo>
                    <a:cubicBezTo>
                      <a:pt x="4918" y="34641"/>
                      <a:pt x="6292" y="34352"/>
                      <a:pt x="7883" y="34063"/>
                    </a:cubicBezTo>
                    <a:cubicBezTo>
                      <a:pt x="8678" y="33846"/>
                      <a:pt x="9474" y="33629"/>
                      <a:pt x="10342" y="33412"/>
                    </a:cubicBezTo>
                    <a:cubicBezTo>
                      <a:pt x="10559" y="33412"/>
                      <a:pt x="10776" y="33267"/>
                      <a:pt x="10993" y="33267"/>
                    </a:cubicBezTo>
                    <a:cubicBezTo>
                      <a:pt x="11210" y="33195"/>
                      <a:pt x="11427" y="33123"/>
                      <a:pt x="11644" y="33050"/>
                    </a:cubicBezTo>
                    <a:cubicBezTo>
                      <a:pt x="12077" y="32906"/>
                      <a:pt x="12511" y="32761"/>
                      <a:pt x="12945" y="32616"/>
                    </a:cubicBezTo>
                    <a:cubicBezTo>
                      <a:pt x="13885" y="32327"/>
                      <a:pt x="14681" y="31893"/>
                      <a:pt x="15549" y="31459"/>
                    </a:cubicBezTo>
                    <a:cubicBezTo>
                      <a:pt x="16489" y="31098"/>
                      <a:pt x="17285" y="30519"/>
                      <a:pt x="18152" y="30085"/>
                    </a:cubicBezTo>
                    <a:cubicBezTo>
                      <a:pt x="19020" y="29579"/>
                      <a:pt x="19816" y="29000"/>
                      <a:pt x="20684" y="28422"/>
                    </a:cubicBezTo>
                    <a:cubicBezTo>
                      <a:pt x="21479" y="27771"/>
                      <a:pt x="22275" y="27192"/>
                      <a:pt x="23070" y="26469"/>
                    </a:cubicBezTo>
                    <a:cubicBezTo>
                      <a:pt x="24661" y="25167"/>
                      <a:pt x="26180" y="23649"/>
                      <a:pt x="27771" y="22202"/>
                    </a:cubicBezTo>
                    <a:cubicBezTo>
                      <a:pt x="28566" y="21479"/>
                      <a:pt x="29434" y="20684"/>
                      <a:pt x="30230" y="19960"/>
                    </a:cubicBezTo>
                    <a:cubicBezTo>
                      <a:pt x="31098" y="19237"/>
                      <a:pt x="31965" y="18442"/>
                      <a:pt x="32833" y="17791"/>
                    </a:cubicBezTo>
                    <a:cubicBezTo>
                      <a:pt x="33773" y="17068"/>
                      <a:pt x="34641" y="16344"/>
                      <a:pt x="35726" y="15693"/>
                    </a:cubicBezTo>
                    <a:lnTo>
                      <a:pt x="37245" y="14681"/>
                    </a:lnTo>
                    <a:lnTo>
                      <a:pt x="38764" y="13813"/>
                    </a:lnTo>
                    <a:cubicBezTo>
                      <a:pt x="39270" y="13524"/>
                      <a:pt x="39704" y="13235"/>
                      <a:pt x="40355" y="12945"/>
                    </a:cubicBezTo>
                    <a:cubicBezTo>
                      <a:pt x="40933" y="12656"/>
                      <a:pt x="41439" y="12439"/>
                      <a:pt x="42018" y="12150"/>
                    </a:cubicBezTo>
                    <a:cubicBezTo>
                      <a:pt x="43103" y="11644"/>
                      <a:pt x="44188" y="11065"/>
                      <a:pt x="45200" y="10559"/>
                    </a:cubicBezTo>
                    <a:cubicBezTo>
                      <a:pt x="47297" y="9474"/>
                      <a:pt x="49395" y="8606"/>
                      <a:pt x="51420" y="7738"/>
                    </a:cubicBezTo>
                    <a:cubicBezTo>
                      <a:pt x="53372" y="6870"/>
                      <a:pt x="55253" y="6075"/>
                      <a:pt x="56988" y="5279"/>
                    </a:cubicBezTo>
                    <a:cubicBezTo>
                      <a:pt x="58724" y="4556"/>
                      <a:pt x="60315" y="3833"/>
                      <a:pt x="61761" y="3254"/>
                    </a:cubicBezTo>
                    <a:cubicBezTo>
                      <a:pt x="63135" y="2604"/>
                      <a:pt x="64365" y="2025"/>
                      <a:pt x="65377" y="1591"/>
                    </a:cubicBezTo>
                    <a:cubicBezTo>
                      <a:pt x="67402" y="651"/>
                      <a:pt x="68559" y="145"/>
                      <a:pt x="68559" y="145"/>
                    </a:cubicBezTo>
                    <a:close/>
                  </a:path>
                </a:pathLst>
              </a:custGeom>
              <a:solidFill>
                <a:srgbClr val="D9484A"/>
              </a:solidFill>
              <a:ln w="0" cap="flat">
                <a:noFill/>
                <a:prstDash val="solid"/>
                <a:miter/>
              </a:ln>
            </p:spPr>
            <p:txBody>
              <a:bodyPr rtlCol="0" anchor="ctr"/>
              <a:lstStyle/>
              <a:p>
                <a:endParaRPr lang="en-US" dirty="0"/>
              </a:p>
            </p:txBody>
          </p:sp>
          <p:sp>
            <p:nvSpPr>
              <p:cNvPr id="462" name="Freeform: Shape 461">
                <a:extLst>
                  <a:ext uri="{FF2B5EF4-FFF2-40B4-BE49-F238E27FC236}">
                    <a16:creationId xmlns:a16="http://schemas.microsoft.com/office/drawing/2014/main" id="{CDD4C4FE-6300-3FE2-51F9-E16D4DF22675}"/>
                  </a:ext>
                </a:extLst>
              </p:cNvPr>
              <p:cNvSpPr/>
              <p:nvPr/>
            </p:nvSpPr>
            <p:spPr>
              <a:xfrm>
                <a:off x="10316655" y="1245725"/>
                <a:ext cx="26190" cy="18369"/>
              </a:xfrm>
              <a:custGeom>
                <a:avLst/>
                <a:gdLst>
                  <a:gd name="connsiteX0" fmla="*/ 25529 w 26190"/>
                  <a:gd name="connsiteY0" fmla="*/ 17357 h 18369"/>
                  <a:gd name="connsiteX1" fmla="*/ 23793 w 26190"/>
                  <a:gd name="connsiteY1" fmla="*/ 17718 h 18369"/>
                  <a:gd name="connsiteX2" fmla="*/ 21696 w 26190"/>
                  <a:gd name="connsiteY2" fmla="*/ 18080 h 18369"/>
                  <a:gd name="connsiteX3" fmla="*/ 18876 w 26190"/>
                  <a:gd name="connsiteY3" fmla="*/ 18369 h 18369"/>
                  <a:gd name="connsiteX4" fmla="*/ 17212 w 26190"/>
                  <a:gd name="connsiteY4" fmla="*/ 18369 h 18369"/>
                  <a:gd name="connsiteX5" fmla="*/ 15477 w 26190"/>
                  <a:gd name="connsiteY5" fmla="*/ 18225 h 18369"/>
                  <a:gd name="connsiteX6" fmla="*/ 14536 w 26190"/>
                  <a:gd name="connsiteY6" fmla="*/ 18080 h 18369"/>
                  <a:gd name="connsiteX7" fmla="*/ 13669 w 26190"/>
                  <a:gd name="connsiteY7" fmla="*/ 17863 h 18369"/>
                  <a:gd name="connsiteX8" fmla="*/ 12728 w 26190"/>
                  <a:gd name="connsiteY8" fmla="*/ 17646 h 18369"/>
                  <a:gd name="connsiteX9" fmla="*/ 11860 w 26190"/>
                  <a:gd name="connsiteY9" fmla="*/ 17357 h 18369"/>
                  <a:gd name="connsiteX10" fmla="*/ 8534 w 26190"/>
                  <a:gd name="connsiteY10" fmla="*/ 15838 h 18369"/>
                  <a:gd name="connsiteX11" fmla="*/ 5930 w 26190"/>
                  <a:gd name="connsiteY11" fmla="*/ 13741 h 18369"/>
                  <a:gd name="connsiteX12" fmla="*/ 4050 w 26190"/>
                  <a:gd name="connsiteY12" fmla="*/ 11354 h 18369"/>
                  <a:gd name="connsiteX13" fmla="*/ 2820 w 26190"/>
                  <a:gd name="connsiteY13" fmla="*/ 8895 h 18369"/>
                  <a:gd name="connsiteX14" fmla="*/ 2097 w 26190"/>
                  <a:gd name="connsiteY14" fmla="*/ 6509 h 18369"/>
                  <a:gd name="connsiteX15" fmla="*/ 1591 w 26190"/>
                  <a:gd name="connsiteY15" fmla="*/ 4339 h 18369"/>
                  <a:gd name="connsiteX16" fmla="*/ 579 w 26190"/>
                  <a:gd name="connsiteY16" fmla="*/ 1157 h 18369"/>
                  <a:gd name="connsiteX17" fmla="*/ 0 w 26190"/>
                  <a:gd name="connsiteY17" fmla="*/ 0 h 18369"/>
                  <a:gd name="connsiteX18" fmla="*/ 723 w 26190"/>
                  <a:gd name="connsiteY18" fmla="*/ 1157 h 18369"/>
                  <a:gd name="connsiteX19" fmla="*/ 1953 w 26190"/>
                  <a:gd name="connsiteY19" fmla="*/ 4339 h 18369"/>
                  <a:gd name="connsiteX20" fmla="*/ 2604 w 26190"/>
                  <a:gd name="connsiteY20" fmla="*/ 6436 h 18369"/>
                  <a:gd name="connsiteX21" fmla="*/ 3471 w 26190"/>
                  <a:gd name="connsiteY21" fmla="*/ 8751 h 18369"/>
                  <a:gd name="connsiteX22" fmla="*/ 4845 w 26190"/>
                  <a:gd name="connsiteY22" fmla="*/ 11137 h 18369"/>
                  <a:gd name="connsiteX23" fmla="*/ 6870 w 26190"/>
                  <a:gd name="connsiteY23" fmla="*/ 13379 h 18369"/>
                  <a:gd name="connsiteX24" fmla="*/ 9474 w 26190"/>
                  <a:gd name="connsiteY24" fmla="*/ 15260 h 18369"/>
                  <a:gd name="connsiteX25" fmla="*/ 12511 w 26190"/>
                  <a:gd name="connsiteY25" fmla="*/ 16561 h 18369"/>
                  <a:gd name="connsiteX26" fmla="*/ 13307 w 26190"/>
                  <a:gd name="connsiteY26" fmla="*/ 16778 h 18369"/>
                  <a:gd name="connsiteX27" fmla="*/ 14102 w 26190"/>
                  <a:gd name="connsiteY27" fmla="*/ 16923 h 18369"/>
                  <a:gd name="connsiteX28" fmla="*/ 14898 w 26190"/>
                  <a:gd name="connsiteY28" fmla="*/ 17068 h 18369"/>
                  <a:gd name="connsiteX29" fmla="*/ 15693 w 26190"/>
                  <a:gd name="connsiteY29" fmla="*/ 17068 h 18369"/>
                  <a:gd name="connsiteX30" fmla="*/ 17212 w 26190"/>
                  <a:gd name="connsiteY30" fmla="*/ 17068 h 18369"/>
                  <a:gd name="connsiteX31" fmla="*/ 18659 w 26190"/>
                  <a:gd name="connsiteY31" fmla="*/ 17068 h 18369"/>
                  <a:gd name="connsiteX32" fmla="*/ 21117 w 26190"/>
                  <a:gd name="connsiteY32" fmla="*/ 16706 h 18369"/>
                  <a:gd name="connsiteX33" fmla="*/ 22998 w 26190"/>
                  <a:gd name="connsiteY33" fmla="*/ 16272 h 18369"/>
                  <a:gd name="connsiteX34" fmla="*/ 24661 w 26190"/>
                  <a:gd name="connsiteY34" fmla="*/ 15838 h 18369"/>
                  <a:gd name="connsiteX35" fmla="*/ 26108 w 26190"/>
                  <a:gd name="connsiteY35" fmla="*/ 16272 h 18369"/>
                  <a:gd name="connsiteX36" fmla="*/ 25529 w 26190"/>
                  <a:gd name="connsiteY36" fmla="*/ 17212 h 18369"/>
                  <a:gd name="connsiteX37" fmla="*/ 25529 w 26190"/>
                  <a:gd name="connsiteY37" fmla="*/ 17212 h 18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6190" h="18369">
                    <a:moveTo>
                      <a:pt x="25529" y="17357"/>
                    </a:moveTo>
                    <a:cubicBezTo>
                      <a:pt x="25529" y="17357"/>
                      <a:pt x="24878" y="17501"/>
                      <a:pt x="23793" y="17718"/>
                    </a:cubicBezTo>
                    <a:cubicBezTo>
                      <a:pt x="23287" y="17863"/>
                      <a:pt x="22492" y="18008"/>
                      <a:pt x="21696" y="18080"/>
                    </a:cubicBezTo>
                    <a:cubicBezTo>
                      <a:pt x="20828" y="18225"/>
                      <a:pt x="19888" y="18297"/>
                      <a:pt x="18876" y="18369"/>
                    </a:cubicBezTo>
                    <a:cubicBezTo>
                      <a:pt x="18369" y="18369"/>
                      <a:pt x="17791" y="18369"/>
                      <a:pt x="17212" y="18369"/>
                    </a:cubicBezTo>
                    <a:cubicBezTo>
                      <a:pt x="16634" y="18369"/>
                      <a:pt x="16055" y="18369"/>
                      <a:pt x="15477" y="18225"/>
                    </a:cubicBezTo>
                    <a:cubicBezTo>
                      <a:pt x="15187" y="18225"/>
                      <a:pt x="14898" y="18152"/>
                      <a:pt x="14536" y="18080"/>
                    </a:cubicBezTo>
                    <a:cubicBezTo>
                      <a:pt x="14247" y="18080"/>
                      <a:pt x="13958" y="17935"/>
                      <a:pt x="13669" y="17863"/>
                    </a:cubicBezTo>
                    <a:cubicBezTo>
                      <a:pt x="13379" y="17863"/>
                      <a:pt x="13090" y="17718"/>
                      <a:pt x="12728" y="17646"/>
                    </a:cubicBezTo>
                    <a:cubicBezTo>
                      <a:pt x="12439" y="17574"/>
                      <a:pt x="12150" y="17429"/>
                      <a:pt x="11860" y="17357"/>
                    </a:cubicBezTo>
                    <a:cubicBezTo>
                      <a:pt x="10703" y="16995"/>
                      <a:pt x="9619" y="16417"/>
                      <a:pt x="8534" y="15838"/>
                    </a:cubicBezTo>
                    <a:cubicBezTo>
                      <a:pt x="7594" y="15187"/>
                      <a:pt x="6653" y="14464"/>
                      <a:pt x="5930" y="13741"/>
                    </a:cubicBezTo>
                    <a:cubicBezTo>
                      <a:pt x="5135" y="12945"/>
                      <a:pt x="4556" y="12150"/>
                      <a:pt x="4050" y="11354"/>
                    </a:cubicBezTo>
                    <a:cubicBezTo>
                      <a:pt x="3544" y="10559"/>
                      <a:pt x="3110" y="9691"/>
                      <a:pt x="2820" y="8895"/>
                    </a:cubicBezTo>
                    <a:cubicBezTo>
                      <a:pt x="2531" y="8100"/>
                      <a:pt x="2314" y="7232"/>
                      <a:pt x="2097" y="6509"/>
                    </a:cubicBezTo>
                    <a:cubicBezTo>
                      <a:pt x="1953" y="5713"/>
                      <a:pt x="1736" y="4990"/>
                      <a:pt x="1591" y="4339"/>
                    </a:cubicBezTo>
                    <a:cubicBezTo>
                      <a:pt x="1302" y="3037"/>
                      <a:pt x="940" y="1953"/>
                      <a:pt x="579" y="1157"/>
                    </a:cubicBezTo>
                    <a:cubicBezTo>
                      <a:pt x="217" y="434"/>
                      <a:pt x="0" y="0"/>
                      <a:pt x="0" y="0"/>
                    </a:cubicBezTo>
                    <a:cubicBezTo>
                      <a:pt x="0" y="0"/>
                      <a:pt x="217" y="434"/>
                      <a:pt x="723" y="1157"/>
                    </a:cubicBezTo>
                    <a:cubicBezTo>
                      <a:pt x="1085" y="1880"/>
                      <a:pt x="1591" y="2965"/>
                      <a:pt x="1953" y="4339"/>
                    </a:cubicBezTo>
                    <a:cubicBezTo>
                      <a:pt x="2170" y="4990"/>
                      <a:pt x="2387" y="5713"/>
                      <a:pt x="2604" y="6436"/>
                    </a:cubicBezTo>
                    <a:cubicBezTo>
                      <a:pt x="2820" y="7160"/>
                      <a:pt x="3110" y="7955"/>
                      <a:pt x="3471" y="8751"/>
                    </a:cubicBezTo>
                    <a:cubicBezTo>
                      <a:pt x="3833" y="9546"/>
                      <a:pt x="4267" y="10342"/>
                      <a:pt x="4845" y="11137"/>
                    </a:cubicBezTo>
                    <a:cubicBezTo>
                      <a:pt x="5424" y="11933"/>
                      <a:pt x="6075" y="12656"/>
                      <a:pt x="6870" y="13379"/>
                    </a:cubicBezTo>
                    <a:cubicBezTo>
                      <a:pt x="7594" y="14102"/>
                      <a:pt x="8534" y="14681"/>
                      <a:pt x="9474" y="15260"/>
                    </a:cubicBezTo>
                    <a:cubicBezTo>
                      <a:pt x="10414" y="15766"/>
                      <a:pt x="11427" y="16272"/>
                      <a:pt x="12511" y="16561"/>
                    </a:cubicBezTo>
                    <a:cubicBezTo>
                      <a:pt x="12801" y="16634"/>
                      <a:pt x="13018" y="16706"/>
                      <a:pt x="13307" y="16778"/>
                    </a:cubicBezTo>
                    <a:cubicBezTo>
                      <a:pt x="13596" y="16778"/>
                      <a:pt x="13885" y="16851"/>
                      <a:pt x="14102" y="16923"/>
                    </a:cubicBezTo>
                    <a:cubicBezTo>
                      <a:pt x="14392" y="16923"/>
                      <a:pt x="14609" y="16995"/>
                      <a:pt x="14898" y="17068"/>
                    </a:cubicBezTo>
                    <a:cubicBezTo>
                      <a:pt x="15187" y="17068"/>
                      <a:pt x="15404" y="17068"/>
                      <a:pt x="15693" y="17068"/>
                    </a:cubicBezTo>
                    <a:cubicBezTo>
                      <a:pt x="16200" y="17068"/>
                      <a:pt x="16706" y="17140"/>
                      <a:pt x="17212" y="17068"/>
                    </a:cubicBezTo>
                    <a:cubicBezTo>
                      <a:pt x="17718" y="17068"/>
                      <a:pt x="18225" y="17068"/>
                      <a:pt x="18659" y="17068"/>
                    </a:cubicBezTo>
                    <a:cubicBezTo>
                      <a:pt x="19599" y="16995"/>
                      <a:pt x="20467" y="16923"/>
                      <a:pt x="21117" y="16706"/>
                    </a:cubicBezTo>
                    <a:cubicBezTo>
                      <a:pt x="21841" y="16561"/>
                      <a:pt x="22492" y="16489"/>
                      <a:pt x="22998" y="16272"/>
                    </a:cubicBezTo>
                    <a:cubicBezTo>
                      <a:pt x="24083" y="15983"/>
                      <a:pt x="24661" y="15838"/>
                      <a:pt x="24661" y="15838"/>
                    </a:cubicBezTo>
                    <a:cubicBezTo>
                      <a:pt x="25240" y="15693"/>
                      <a:pt x="25891" y="15838"/>
                      <a:pt x="26108" y="16272"/>
                    </a:cubicBezTo>
                    <a:cubicBezTo>
                      <a:pt x="26325" y="16634"/>
                      <a:pt x="26108" y="17068"/>
                      <a:pt x="25529" y="17212"/>
                    </a:cubicBezTo>
                    <a:cubicBezTo>
                      <a:pt x="25529" y="17212"/>
                      <a:pt x="25529" y="17212"/>
                      <a:pt x="25529" y="17212"/>
                    </a:cubicBezTo>
                    <a:close/>
                  </a:path>
                </a:pathLst>
              </a:custGeom>
              <a:solidFill>
                <a:srgbClr val="D9484A"/>
              </a:solidFill>
              <a:ln w="0" cap="flat">
                <a:noFill/>
                <a:prstDash val="solid"/>
                <a:miter/>
              </a:ln>
            </p:spPr>
            <p:txBody>
              <a:bodyPr rtlCol="0" anchor="ctr"/>
              <a:lstStyle/>
              <a:p>
                <a:endParaRPr lang="en-US" dirty="0"/>
              </a:p>
            </p:txBody>
          </p:sp>
          <p:sp>
            <p:nvSpPr>
              <p:cNvPr id="463" name="Freeform: Shape 462">
                <a:extLst>
                  <a:ext uri="{FF2B5EF4-FFF2-40B4-BE49-F238E27FC236}">
                    <a16:creationId xmlns:a16="http://schemas.microsoft.com/office/drawing/2014/main" id="{0B07D265-38A7-B884-EC00-36A3E15403BA}"/>
                  </a:ext>
                </a:extLst>
              </p:cNvPr>
              <p:cNvSpPr/>
              <p:nvPr/>
            </p:nvSpPr>
            <p:spPr>
              <a:xfrm>
                <a:off x="10225320" y="1169210"/>
                <a:ext cx="72677" cy="54312"/>
              </a:xfrm>
              <a:custGeom>
                <a:avLst/>
                <a:gdLst>
                  <a:gd name="connsiteX0" fmla="*/ 72677 w 72677"/>
                  <a:gd name="connsiteY0" fmla="*/ 0 h 54312"/>
                  <a:gd name="connsiteX1" fmla="*/ 72605 w 72677"/>
                  <a:gd name="connsiteY1" fmla="*/ 289 h 54312"/>
                  <a:gd name="connsiteX2" fmla="*/ 72315 w 72677"/>
                  <a:gd name="connsiteY2" fmla="*/ 1012 h 54312"/>
                  <a:gd name="connsiteX3" fmla="*/ 70218 w 72677"/>
                  <a:gd name="connsiteY3" fmla="*/ 3544 h 54312"/>
                  <a:gd name="connsiteX4" fmla="*/ 64577 w 72677"/>
                  <a:gd name="connsiteY4" fmla="*/ 6003 h 54312"/>
                  <a:gd name="connsiteX5" fmla="*/ 56116 w 72677"/>
                  <a:gd name="connsiteY5" fmla="*/ 7304 h 54312"/>
                  <a:gd name="connsiteX6" fmla="*/ 45991 w 72677"/>
                  <a:gd name="connsiteY6" fmla="*/ 7883 h 54312"/>
                  <a:gd name="connsiteX7" fmla="*/ 40712 w 72677"/>
                  <a:gd name="connsiteY7" fmla="*/ 8389 h 54312"/>
                  <a:gd name="connsiteX8" fmla="*/ 35215 w 72677"/>
                  <a:gd name="connsiteY8" fmla="*/ 9402 h 54312"/>
                  <a:gd name="connsiteX9" fmla="*/ 24150 w 72677"/>
                  <a:gd name="connsiteY9" fmla="*/ 12294 h 54312"/>
                  <a:gd name="connsiteX10" fmla="*/ 13881 w 72677"/>
                  <a:gd name="connsiteY10" fmla="*/ 16561 h 54312"/>
                  <a:gd name="connsiteX11" fmla="*/ 9831 w 72677"/>
                  <a:gd name="connsiteY11" fmla="*/ 19454 h 54312"/>
                  <a:gd name="connsiteX12" fmla="*/ 8963 w 72677"/>
                  <a:gd name="connsiteY12" fmla="*/ 20322 h 54312"/>
                  <a:gd name="connsiteX13" fmla="*/ 8168 w 72677"/>
                  <a:gd name="connsiteY13" fmla="*/ 21190 h 54312"/>
                  <a:gd name="connsiteX14" fmla="*/ 6721 w 72677"/>
                  <a:gd name="connsiteY14" fmla="*/ 22925 h 54312"/>
                  <a:gd name="connsiteX15" fmla="*/ 2960 w 72677"/>
                  <a:gd name="connsiteY15" fmla="*/ 30374 h 54312"/>
                  <a:gd name="connsiteX16" fmla="*/ 2165 w 72677"/>
                  <a:gd name="connsiteY16" fmla="*/ 37751 h 54312"/>
                  <a:gd name="connsiteX17" fmla="*/ 4045 w 72677"/>
                  <a:gd name="connsiteY17" fmla="*/ 44260 h 54312"/>
                  <a:gd name="connsiteX18" fmla="*/ 7951 w 72677"/>
                  <a:gd name="connsiteY18" fmla="*/ 49250 h 54312"/>
                  <a:gd name="connsiteX19" fmla="*/ 12507 w 72677"/>
                  <a:gd name="connsiteY19" fmla="*/ 52360 h 54312"/>
                  <a:gd name="connsiteX20" fmla="*/ 16050 w 72677"/>
                  <a:gd name="connsiteY20" fmla="*/ 53878 h 54312"/>
                  <a:gd name="connsiteX21" fmla="*/ 17352 w 72677"/>
                  <a:gd name="connsiteY21" fmla="*/ 54312 h 54312"/>
                  <a:gd name="connsiteX22" fmla="*/ 15978 w 72677"/>
                  <a:gd name="connsiteY22" fmla="*/ 53951 h 54312"/>
                  <a:gd name="connsiteX23" fmla="*/ 12217 w 72677"/>
                  <a:gd name="connsiteY23" fmla="*/ 52649 h 54312"/>
                  <a:gd name="connsiteX24" fmla="*/ 7227 w 72677"/>
                  <a:gd name="connsiteY24" fmla="*/ 49684 h 54312"/>
                  <a:gd name="connsiteX25" fmla="*/ 2671 w 72677"/>
                  <a:gd name="connsiteY25" fmla="*/ 44622 h 54312"/>
                  <a:gd name="connsiteX26" fmla="*/ 212 w 72677"/>
                  <a:gd name="connsiteY26" fmla="*/ 37823 h 54312"/>
                  <a:gd name="connsiteX27" fmla="*/ 646 w 72677"/>
                  <a:gd name="connsiteY27" fmla="*/ 30013 h 54312"/>
                  <a:gd name="connsiteX28" fmla="*/ 4407 w 72677"/>
                  <a:gd name="connsiteY28" fmla="*/ 21985 h 54312"/>
                  <a:gd name="connsiteX29" fmla="*/ 5926 w 72677"/>
                  <a:gd name="connsiteY29" fmla="*/ 20105 h 54312"/>
                  <a:gd name="connsiteX30" fmla="*/ 6793 w 72677"/>
                  <a:gd name="connsiteY30" fmla="*/ 19165 h 54312"/>
                  <a:gd name="connsiteX31" fmla="*/ 7661 w 72677"/>
                  <a:gd name="connsiteY31" fmla="*/ 18297 h 54312"/>
                  <a:gd name="connsiteX32" fmla="*/ 12217 w 72677"/>
                  <a:gd name="connsiteY32" fmla="*/ 15043 h 54312"/>
                  <a:gd name="connsiteX33" fmla="*/ 23138 w 72677"/>
                  <a:gd name="connsiteY33" fmla="*/ 10559 h 54312"/>
                  <a:gd name="connsiteX34" fmla="*/ 34637 w 72677"/>
                  <a:gd name="connsiteY34" fmla="*/ 7738 h 54312"/>
                  <a:gd name="connsiteX35" fmla="*/ 40278 w 72677"/>
                  <a:gd name="connsiteY35" fmla="*/ 6798 h 54312"/>
                  <a:gd name="connsiteX36" fmla="*/ 45919 w 72677"/>
                  <a:gd name="connsiteY36" fmla="*/ 6364 h 54312"/>
                  <a:gd name="connsiteX37" fmla="*/ 55971 w 72677"/>
                  <a:gd name="connsiteY37" fmla="*/ 6147 h 54312"/>
                  <a:gd name="connsiteX38" fmla="*/ 64216 w 72677"/>
                  <a:gd name="connsiteY38" fmla="*/ 5279 h 54312"/>
                  <a:gd name="connsiteX39" fmla="*/ 69784 w 72677"/>
                  <a:gd name="connsiteY39" fmla="*/ 3254 h 54312"/>
                  <a:gd name="connsiteX40" fmla="*/ 72098 w 72677"/>
                  <a:gd name="connsiteY40" fmla="*/ 940 h 54312"/>
                  <a:gd name="connsiteX41" fmla="*/ 72460 w 72677"/>
                  <a:gd name="connsiteY41" fmla="*/ 217 h 54312"/>
                  <a:gd name="connsiteX42" fmla="*/ 72605 w 72677"/>
                  <a:gd name="connsiteY42" fmla="*/ 0 h 5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2677" h="54312">
                    <a:moveTo>
                      <a:pt x="72677" y="0"/>
                    </a:moveTo>
                    <a:cubicBezTo>
                      <a:pt x="72677" y="0"/>
                      <a:pt x="72677" y="72"/>
                      <a:pt x="72605" y="289"/>
                    </a:cubicBezTo>
                    <a:cubicBezTo>
                      <a:pt x="72605" y="434"/>
                      <a:pt x="72533" y="723"/>
                      <a:pt x="72315" y="1012"/>
                    </a:cubicBezTo>
                    <a:cubicBezTo>
                      <a:pt x="72026" y="1663"/>
                      <a:pt x="71520" y="2604"/>
                      <a:pt x="70218" y="3544"/>
                    </a:cubicBezTo>
                    <a:cubicBezTo>
                      <a:pt x="68989" y="4484"/>
                      <a:pt x="67036" y="5424"/>
                      <a:pt x="64577" y="6003"/>
                    </a:cubicBezTo>
                    <a:cubicBezTo>
                      <a:pt x="62118" y="6653"/>
                      <a:pt x="59226" y="7015"/>
                      <a:pt x="56116" y="7304"/>
                    </a:cubicBezTo>
                    <a:cubicBezTo>
                      <a:pt x="53006" y="7594"/>
                      <a:pt x="49535" y="7666"/>
                      <a:pt x="45991" y="7883"/>
                    </a:cubicBezTo>
                    <a:cubicBezTo>
                      <a:pt x="44255" y="7955"/>
                      <a:pt x="42447" y="8100"/>
                      <a:pt x="40712" y="8389"/>
                    </a:cubicBezTo>
                    <a:cubicBezTo>
                      <a:pt x="38831" y="8678"/>
                      <a:pt x="37096" y="9040"/>
                      <a:pt x="35215" y="9402"/>
                    </a:cubicBezTo>
                    <a:cubicBezTo>
                      <a:pt x="31527" y="10197"/>
                      <a:pt x="27839" y="11137"/>
                      <a:pt x="24150" y="12294"/>
                    </a:cubicBezTo>
                    <a:cubicBezTo>
                      <a:pt x="20534" y="13452"/>
                      <a:pt x="16918" y="14826"/>
                      <a:pt x="13881" y="16561"/>
                    </a:cubicBezTo>
                    <a:cubicBezTo>
                      <a:pt x="12290" y="17429"/>
                      <a:pt x="10988" y="18369"/>
                      <a:pt x="9831" y="19454"/>
                    </a:cubicBezTo>
                    <a:cubicBezTo>
                      <a:pt x="9542" y="19743"/>
                      <a:pt x="9180" y="20033"/>
                      <a:pt x="8963" y="20322"/>
                    </a:cubicBezTo>
                    <a:lnTo>
                      <a:pt x="8168" y="21190"/>
                    </a:lnTo>
                    <a:cubicBezTo>
                      <a:pt x="7661" y="21768"/>
                      <a:pt x="7155" y="22347"/>
                      <a:pt x="6721" y="22925"/>
                    </a:cubicBezTo>
                    <a:cubicBezTo>
                      <a:pt x="4985" y="25312"/>
                      <a:pt x="3684" y="27843"/>
                      <a:pt x="2960" y="30374"/>
                    </a:cubicBezTo>
                    <a:cubicBezTo>
                      <a:pt x="2237" y="32906"/>
                      <a:pt x="1948" y="35437"/>
                      <a:pt x="2165" y="37751"/>
                    </a:cubicBezTo>
                    <a:cubicBezTo>
                      <a:pt x="2382" y="40138"/>
                      <a:pt x="3033" y="42307"/>
                      <a:pt x="4045" y="44260"/>
                    </a:cubicBezTo>
                    <a:cubicBezTo>
                      <a:pt x="5058" y="46213"/>
                      <a:pt x="6432" y="47876"/>
                      <a:pt x="7951" y="49250"/>
                    </a:cubicBezTo>
                    <a:cubicBezTo>
                      <a:pt x="9469" y="50624"/>
                      <a:pt x="11060" y="51637"/>
                      <a:pt x="12507" y="52360"/>
                    </a:cubicBezTo>
                    <a:cubicBezTo>
                      <a:pt x="13953" y="53083"/>
                      <a:pt x="15183" y="53589"/>
                      <a:pt x="16050" y="53878"/>
                    </a:cubicBezTo>
                    <a:cubicBezTo>
                      <a:pt x="16918" y="54168"/>
                      <a:pt x="17352" y="54312"/>
                      <a:pt x="17352" y="54312"/>
                    </a:cubicBezTo>
                    <a:cubicBezTo>
                      <a:pt x="17352" y="54312"/>
                      <a:pt x="16846" y="54168"/>
                      <a:pt x="15978" y="53951"/>
                    </a:cubicBezTo>
                    <a:cubicBezTo>
                      <a:pt x="15038" y="53734"/>
                      <a:pt x="13736" y="53300"/>
                      <a:pt x="12217" y="52649"/>
                    </a:cubicBezTo>
                    <a:cubicBezTo>
                      <a:pt x="10699" y="51926"/>
                      <a:pt x="8891" y="50986"/>
                      <a:pt x="7227" y="49684"/>
                    </a:cubicBezTo>
                    <a:cubicBezTo>
                      <a:pt x="5492" y="48382"/>
                      <a:pt x="3901" y="46646"/>
                      <a:pt x="2671" y="44622"/>
                    </a:cubicBezTo>
                    <a:cubicBezTo>
                      <a:pt x="1442" y="42597"/>
                      <a:pt x="574" y="40282"/>
                      <a:pt x="212" y="37823"/>
                    </a:cubicBezTo>
                    <a:cubicBezTo>
                      <a:pt x="-149" y="35365"/>
                      <a:pt x="-77" y="32689"/>
                      <a:pt x="646" y="30013"/>
                    </a:cubicBezTo>
                    <a:cubicBezTo>
                      <a:pt x="1369" y="27337"/>
                      <a:pt x="2527" y="24589"/>
                      <a:pt x="4407" y="21985"/>
                    </a:cubicBezTo>
                    <a:cubicBezTo>
                      <a:pt x="4841" y="21334"/>
                      <a:pt x="5419" y="20684"/>
                      <a:pt x="5926" y="20105"/>
                    </a:cubicBezTo>
                    <a:lnTo>
                      <a:pt x="6793" y="19165"/>
                    </a:lnTo>
                    <a:cubicBezTo>
                      <a:pt x="6793" y="19165"/>
                      <a:pt x="7372" y="18586"/>
                      <a:pt x="7661" y="18297"/>
                    </a:cubicBezTo>
                    <a:cubicBezTo>
                      <a:pt x="8963" y="17068"/>
                      <a:pt x="10482" y="15983"/>
                      <a:pt x="12217" y="15043"/>
                    </a:cubicBezTo>
                    <a:cubicBezTo>
                      <a:pt x="15616" y="13162"/>
                      <a:pt x="19377" y="11788"/>
                      <a:pt x="23138" y="10559"/>
                    </a:cubicBezTo>
                    <a:cubicBezTo>
                      <a:pt x="26971" y="9402"/>
                      <a:pt x="30804" y="8461"/>
                      <a:pt x="34637" y="7738"/>
                    </a:cubicBezTo>
                    <a:cubicBezTo>
                      <a:pt x="36517" y="7377"/>
                      <a:pt x="38470" y="7015"/>
                      <a:pt x="40278" y="6798"/>
                    </a:cubicBezTo>
                    <a:cubicBezTo>
                      <a:pt x="42230" y="6509"/>
                      <a:pt x="44111" y="6436"/>
                      <a:pt x="45919" y="6364"/>
                    </a:cubicBezTo>
                    <a:cubicBezTo>
                      <a:pt x="49535" y="6292"/>
                      <a:pt x="52934" y="6292"/>
                      <a:pt x="55971" y="6147"/>
                    </a:cubicBezTo>
                    <a:cubicBezTo>
                      <a:pt x="59081" y="6003"/>
                      <a:pt x="61901" y="5786"/>
                      <a:pt x="64216" y="5279"/>
                    </a:cubicBezTo>
                    <a:cubicBezTo>
                      <a:pt x="66602" y="4845"/>
                      <a:pt x="68482" y="4050"/>
                      <a:pt x="69784" y="3254"/>
                    </a:cubicBezTo>
                    <a:cubicBezTo>
                      <a:pt x="71086" y="2387"/>
                      <a:pt x="71737" y="1519"/>
                      <a:pt x="72098" y="940"/>
                    </a:cubicBezTo>
                    <a:cubicBezTo>
                      <a:pt x="72315" y="651"/>
                      <a:pt x="72388" y="362"/>
                      <a:pt x="72460" y="217"/>
                    </a:cubicBezTo>
                    <a:cubicBezTo>
                      <a:pt x="72533" y="72"/>
                      <a:pt x="72605" y="0"/>
                      <a:pt x="72605" y="0"/>
                    </a:cubicBezTo>
                    <a:close/>
                  </a:path>
                </a:pathLst>
              </a:custGeom>
              <a:solidFill>
                <a:srgbClr val="D9484A"/>
              </a:solidFill>
              <a:ln w="0" cap="flat">
                <a:noFill/>
                <a:prstDash val="solid"/>
                <a:miter/>
              </a:ln>
            </p:spPr>
            <p:txBody>
              <a:bodyPr rtlCol="0" anchor="ctr"/>
              <a:lstStyle/>
              <a:p>
                <a:endParaRPr lang="en-US" dirty="0"/>
              </a:p>
            </p:txBody>
          </p:sp>
          <p:sp>
            <p:nvSpPr>
              <p:cNvPr id="464" name="Freeform: Shape 463">
                <a:extLst>
                  <a:ext uri="{FF2B5EF4-FFF2-40B4-BE49-F238E27FC236}">
                    <a16:creationId xmlns:a16="http://schemas.microsoft.com/office/drawing/2014/main" id="{7F8453AE-0EDE-FD9E-3441-E2100FDB6A65}"/>
                  </a:ext>
                </a:extLst>
              </p:cNvPr>
              <p:cNvSpPr/>
              <p:nvPr/>
            </p:nvSpPr>
            <p:spPr>
              <a:xfrm>
                <a:off x="10277024" y="1211373"/>
                <a:ext cx="30229" cy="11715"/>
              </a:xfrm>
              <a:custGeom>
                <a:avLst/>
                <a:gdLst>
                  <a:gd name="connsiteX0" fmla="*/ 72 w 30229"/>
                  <a:gd name="connsiteY0" fmla="*/ 434 h 11715"/>
                  <a:gd name="connsiteX1" fmla="*/ 1663 w 30229"/>
                  <a:gd name="connsiteY1" fmla="*/ 289 h 11715"/>
                  <a:gd name="connsiteX2" fmla="*/ 5858 w 30229"/>
                  <a:gd name="connsiteY2" fmla="*/ 0 h 11715"/>
                  <a:gd name="connsiteX3" fmla="*/ 8678 w 30229"/>
                  <a:gd name="connsiteY3" fmla="*/ 0 h 11715"/>
                  <a:gd name="connsiteX4" fmla="*/ 11860 w 30229"/>
                  <a:gd name="connsiteY4" fmla="*/ 217 h 11715"/>
                  <a:gd name="connsiteX5" fmla="*/ 13524 w 30229"/>
                  <a:gd name="connsiteY5" fmla="*/ 434 h 11715"/>
                  <a:gd name="connsiteX6" fmla="*/ 15260 w 30229"/>
                  <a:gd name="connsiteY6" fmla="*/ 723 h 11715"/>
                  <a:gd name="connsiteX7" fmla="*/ 18659 w 30229"/>
                  <a:gd name="connsiteY7" fmla="*/ 1736 h 11715"/>
                  <a:gd name="connsiteX8" fmla="*/ 21696 w 30229"/>
                  <a:gd name="connsiteY8" fmla="*/ 3182 h 11715"/>
                  <a:gd name="connsiteX9" fmla="*/ 22998 w 30229"/>
                  <a:gd name="connsiteY9" fmla="*/ 3978 h 11715"/>
                  <a:gd name="connsiteX10" fmla="*/ 24155 w 30229"/>
                  <a:gd name="connsiteY10" fmla="*/ 4845 h 11715"/>
                  <a:gd name="connsiteX11" fmla="*/ 26108 w 30229"/>
                  <a:gd name="connsiteY11" fmla="*/ 6581 h 11715"/>
                  <a:gd name="connsiteX12" fmla="*/ 27626 w 30229"/>
                  <a:gd name="connsiteY12" fmla="*/ 8172 h 11715"/>
                  <a:gd name="connsiteX13" fmla="*/ 29579 w 30229"/>
                  <a:gd name="connsiteY13" fmla="*/ 10703 h 11715"/>
                  <a:gd name="connsiteX14" fmla="*/ 30230 w 30229"/>
                  <a:gd name="connsiteY14" fmla="*/ 11716 h 11715"/>
                  <a:gd name="connsiteX15" fmla="*/ 29073 w 30229"/>
                  <a:gd name="connsiteY15" fmla="*/ 10920 h 11715"/>
                  <a:gd name="connsiteX16" fmla="*/ 26252 w 30229"/>
                  <a:gd name="connsiteY16" fmla="*/ 8823 h 11715"/>
                  <a:gd name="connsiteX17" fmla="*/ 24372 w 30229"/>
                  <a:gd name="connsiteY17" fmla="*/ 7449 h 11715"/>
                  <a:gd name="connsiteX18" fmla="*/ 22275 w 30229"/>
                  <a:gd name="connsiteY18" fmla="*/ 6003 h 11715"/>
                  <a:gd name="connsiteX19" fmla="*/ 21117 w 30229"/>
                  <a:gd name="connsiteY19" fmla="*/ 5279 h 11715"/>
                  <a:gd name="connsiteX20" fmla="*/ 19888 w 30229"/>
                  <a:gd name="connsiteY20" fmla="*/ 4628 h 11715"/>
                  <a:gd name="connsiteX21" fmla="*/ 17285 w 30229"/>
                  <a:gd name="connsiteY21" fmla="*/ 3399 h 11715"/>
                  <a:gd name="connsiteX22" fmla="*/ 14392 w 30229"/>
                  <a:gd name="connsiteY22" fmla="*/ 2531 h 11715"/>
                  <a:gd name="connsiteX23" fmla="*/ 12873 w 30229"/>
                  <a:gd name="connsiteY23" fmla="*/ 2170 h 11715"/>
                  <a:gd name="connsiteX24" fmla="*/ 11354 w 30229"/>
                  <a:gd name="connsiteY24" fmla="*/ 1880 h 11715"/>
                  <a:gd name="connsiteX25" fmla="*/ 8389 w 30229"/>
                  <a:gd name="connsiteY25" fmla="*/ 1446 h 11715"/>
                  <a:gd name="connsiteX26" fmla="*/ 5713 w 30229"/>
                  <a:gd name="connsiteY26" fmla="*/ 1157 h 11715"/>
                  <a:gd name="connsiteX27" fmla="*/ 3399 w 30229"/>
                  <a:gd name="connsiteY27" fmla="*/ 940 h 11715"/>
                  <a:gd name="connsiteX28" fmla="*/ 1591 w 30229"/>
                  <a:gd name="connsiteY28" fmla="*/ 723 h 11715"/>
                  <a:gd name="connsiteX29" fmla="*/ 0 w 30229"/>
                  <a:gd name="connsiteY29" fmla="*/ 506 h 1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229" h="11715">
                    <a:moveTo>
                      <a:pt x="72" y="434"/>
                    </a:moveTo>
                    <a:cubicBezTo>
                      <a:pt x="72" y="434"/>
                      <a:pt x="651" y="362"/>
                      <a:pt x="1663" y="289"/>
                    </a:cubicBezTo>
                    <a:cubicBezTo>
                      <a:pt x="2676" y="145"/>
                      <a:pt x="4122" y="72"/>
                      <a:pt x="5858" y="0"/>
                    </a:cubicBezTo>
                    <a:cubicBezTo>
                      <a:pt x="6726" y="0"/>
                      <a:pt x="7666" y="0"/>
                      <a:pt x="8678" y="0"/>
                    </a:cubicBezTo>
                    <a:cubicBezTo>
                      <a:pt x="9691" y="0"/>
                      <a:pt x="10776" y="0"/>
                      <a:pt x="11860" y="217"/>
                    </a:cubicBezTo>
                    <a:cubicBezTo>
                      <a:pt x="12439" y="217"/>
                      <a:pt x="13018" y="362"/>
                      <a:pt x="13524" y="434"/>
                    </a:cubicBezTo>
                    <a:cubicBezTo>
                      <a:pt x="14102" y="506"/>
                      <a:pt x="14681" y="651"/>
                      <a:pt x="15260" y="723"/>
                    </a:cubicBezTo>
                    <a:cubicBezTo>
                      <a:pt x="16417" y="1012"/>
                      <a:pt x="17574" y="1302"/>
                      <a:pt x="18659" y="1736"/>
                    </a:cubicBezTo>
                    <a:cubicBezTo>
                      <a:pt x="19743" y="2170"/>
                      <a:pt x="20756" y="2604"/>
                      <a:pt x="21696" y="3182"/>
                    </a:cubicBezTo>
                    <a:cubicBezTo>
                      <a:pt x="22202" y="3471"/>
                      <a:pt x="22564" y="3688"/>
                      <a:pt x="22998" y="3978"/>
                    </a:cubicBezTo>
                    <a:cubicBezTo>
                      <a:pt x="23432" y="4267"/>
                      <a:pt x="23793" y="4556"/>
                      <a:pt x="24155" y="4845"/>
                    </a:cubicBezTo>
                    <a:cubicBezTo>
                      <a:pt x="24878" y="5424"/>
                      <a:pt x="25529" y="6003"/>
                      <a:pt x="26108" y="6581"/>
                    </a:cubicBezTo>
                    <a:cubicBezTo>
                      <a:pt x="26686" y="7160"/>
                      <a:pt x="27192" y="7666"/>
                      <a:pt x="27626" y="8172"/>
                    </a:cubicBezTo>
                    <a:cubicBezTo>
                      <a:pt x="28494" y="9185"/>
                      <a:pt x="29145" y="10052"/>
                      <a:pt x="29579" y="10703"/>
                    </a:cubicBezTo>
                    <a:cubicBezTo>
                      <a:pt x="30013" y="11354"/>
                      <a:pt x="30230" y="11716"/>
                      <a:pt x="30230" y="11716"/>
                    </a:cubicBezTo>
                    <a:cubicBezTo>
                      <a:pt x="30230" y="11716"/>
                      <a:pt x="29796" y="11427"/>
                      <a:pt x="29073" y="10920"/>
                    </a:cubicBezTo>
                    <a:cubicBezTo>
                      <a:pt x="28349" y="10414"/>
                      <a:pt x="27409" y="9691"/>
                      <a:pt x="26252" y="8823"/>
                    </a:cubicBezTo>
                    <a:cubicBezTo>
                      <a:pt x="25674" y="8389"/>
                      <a:pt x="25023" y="7955"/>
                      <a:pt x="24372" y="7449"/>
                    </a:cubicBezTo>
                    <a:cubicBezTo>
                      <a:pt x="23721" y="6943"/>
                      <a:pt x="22998" y="6436"/>
                      <a:pt x="22275" y="6003"/>
                    </a:cubicBezTo>
                    <a:cubicBezTo>
                      <a:pt x="21913" y="5713"/>
                      <a:pt x="21551" y="5496"/>
                      <a:pt x="21117" y="5279"/>
                    </a:cubicBezTo>
                    <a:cubicBezTo>
                      <a:pt x="20756" y="5062"/>
                      <a:pt x="20322" y="4773"/>
                      <a:pt x="19888" y="4628"/>
                    </a:cubicBezTo>
                    <a:cubicBezTo>
                      <a:pt x="19093" y="4195"/>
                      <a:pt x="18152" y="3761"/>
                      <a:pt x="17285" y="3399"/>
                    </a:cubicBezTo>
                    <a:cubicBezTo>
                      <a:pt x="16344" y="3037"/>
                      <a:pt x="15404" y="2748"/>
                      <a:pt x="14392" y="2531"/>
                    </a:cubicBezTo>
                    <a:cubicBezTo>
                      <a:pt x="13885" y="2459"/>
                      <a:pt x="13379" y="2314"/>
                      <a:pt x="12873" y="2170"/>
                    </a:cubicBezTo>
                    <a:cubicBezTo>
                      <a:pt x="12367" y="2097"/>
                      <a:pt x="11860" y="2025"/>
                      <a:pt x="11354" y="1880"/>
                    </a:cubicBezTo>
                    <a:cubicBezTo>
                      <a:pt x="10342" y="1736"/>
                      <a:pt x="9329" y="1591"/>
                      <a:pt x="8389" y="1446"/>
                    </a:cubicBezTo>
                    <a:cubicBezTo>
                      <a:pt x="7449" y="1374"/>
                      <a:pt x="6509" y="1229"/>
                      <a:pt x="5713" y="1157"/>
                    </a:cubicBezTo>
                    <a:cubicBezTo>
                      <a:pt x="4845" y="1085"/>
                      <a:pt x="4122" y="1012"/>
                      <a:pt x="3399" y="940"/>
                    </a:cubicBezTo>
                    <a:cubicBezTo>
                      <a:pt x="2676" y="868"/>
                      <a:pt x="2097" y="796"/>
                      <a:pt x="1591" y="723"/>
                    </a:cubicBezTo>
                    <a:cubicBezTo>
                      <a:pt x="579" y="579"/>
                      <a:pt x="0" y="506"/>
                      <a:pt x="0" y="506"/>
                    </a:cubicBezTo>
                    <a:close/>
                  </a:path>
                </a:pathLst>
              </a:custGeom>
              <a:solidFill>
                <a:srgbClr val="D9484A"/>
              </a:solidFill>
              <a:ln w="0" cap="flat">
                <a:noFill/>
                <a:prstDash val="solid"/>
                <a:miter/>
              </a:ln>
            </p:spPr>
            <p:txBody>
              <a:bodyPr rtlCol="0" anchor="ctr"/>
              <a:lstStyle/>
              <a:p>
                <a:endParaRPr lang="en-US" dirty="0"/>
              </a:p>
            </p:txBody>
          </p:sp>
          <p:sp>
            <p:nvSpPr>
              <p:cNvPr id="465" name="Freeform: Shape 464">
                <a:extLst>
                  <a:ext uri="{FF2B5EF4-FFF2-40B4-BE49-F238E27FC236}">
                    <a16:creationId xmlns:a16="http://schemas.microsoft.com/office/drawing/2014/main" id="{1FD7331F-F8B4-B99D-3A82-CD73DB4BE890}"/>
                  </a:ext>
                </a:extLst>
              </p:cNvPr>
              <p:cNvSpPr/>
              <p:nvPr/>
            </p:nvSpPr>
            <p:spPr>
              <a:xfrm>
                <a:off x="10295104" y="1200452"/>
                <a:ext cx="4339" cy="14832"/>
              </a:xfrm>
              <a:custGeom>
                <a:avLst/>
                <a:gdLst>
                  <a:gd name="connsiteX0" fmla="*/ 0 w 4339"/>
                  <a:gd name="connsiteY0" fmla="*/ 13885 h 14832"/>
                  <a:gd name="connsiteX1" fmla="*/ 72 w 4339"/>
                  <a:gd name="connsiteY1" fmla="*/ 13307 h 14832"/>
                  <a:gd name="connsiteX2" fmla="*/ 217 w 4339"/>
                  <a:gd name="connsiteY2" fmla="*/ 12584 h 14832"/>
                  <a:gd name="connsiteX3" fmla="*/ 362 w 4339"/>
                  <a:gd name="connsiteY3" fmla="*/ 11716 h 14832"/>
                  <a:gd name="connsiteX4" fmla="*/ 1012 w 4339"/>
                  <a:gd name="connsiteY4" fmla="*/ 9402 h 14832"/>
                  <a:gd name="connsiteX5" fmla="*/ 1953 w 4339"/>
                  <a:gd name="connsiteY5" fmla="*/ 6870 h 14832"/>
                  <a:gd name="connsiteX6" fmla="*/ 3761 w 4339"/>
                  <a:gd name="connsiteY6" fmla="*/ 2170 h 14832"/>
                  <a:gd name="connsiteX7" fmla="*/ 4195 w 4339"/>
                  <a:gd name="connsiteY7" fmla="*/ 579 h 14832"/>
                  <a:gd name="connsiteX8" fmla="*/ 4339 w 4339"/>
                  <a:gd name="connsiteY8" fmla="*/ 0 h 14832"/>
                  <a:gd name="connsiteX9" fmla="*/ 4339 w 4339"/>
                  <a:gd name="connsiteY9" fmla="*/ 579 h 14832"/>
                  <a:gd name="connsiteX10" fmla="*/ 4195 w 4339"/>
                  <a:gd name="connsiteY10" fmla="*/ 2170 h 14832"/>
                  <a:gd name="connsiteX11" fmla="*/ 3327 w 4339"/>
                  <a:gd name="connsiteY11" fmla="*/ 6943 h 14832"/>
                  <a:gd name="connsiteX12" fmla="*/ 2965 w 4339"/>
                  <a:gd name="connsiteY12" fmla="*/ 9474 h 14832"/>
                  <a:gd name="connsiteX13" fmla="*/ 2820 w 4339"/>
                  <a:gd name="connsiteY13" fmla="*/ 11644 h 14832"/>
                  <a:gd name="connsiteX14" fmla="*/ 2820 w 4339"/>
                  <a:gd name="connsiteY14" fmla="*/ 12511 h 14832"/>
                  <a:gd name="connsiteX15" fmla="*/ 2820 w 4339"/>
                  <a:gd name="connsiteY15" fmla="*/ 13235 h 14832"/>
                  <a:gd name="connsiteX16" fmla="*/ 2820 w 4339"/>
                  <a:gd name="connsiteY16" fmla="*/ 13813 h 14832"/>
                  <a:gd name="connsiteX17" fmla="*/ 1446 w 4339"/>
                  <a:gd name="connsiteY17" fmla="*/ 14826 h 14832"/>
                  <a:gd name="connsiteX18" fmla="*/ 0 w 4339"/>
                  <a:gd name="connsiteY18" fmla="*/ 13885 h 14832"/>
                  <a:gd name="connsiteX19" fmla="*/ 0 w 4339"/>
                  <a:gd name="connsiteY19" fmla="*/ 13741 h 14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9" h="14832">
                    <a:moveTo>
                      <a:pt x="0" y="13885"/>
                    </a:moveTo>
                    <a:cubicBezTo>
                      <a:pt x="0" y="13885"/>
                      <a:pt x="0" y="13668"/>
                      <a:pt x="72" y="13307"/>
                    </a:cubicBezTo>
                    <a:cubicBezTo>
                      <a:pt x="72" y="13090"/>
                      <a:pt x="72" y="12873"/>
                      <a:pt x="217" y="12584"/>
                    </a:cubicBezTo>
                    <a:cubicBezTo>
                      <a:pt x="217" y="12294"/>
                      <a:pt x="217" y="12005"/>
                      <a:pt x="362" y="11716"/>
                    </a:cubicBezTo>
                    <a:cubicBezTo>
                      <a:pt x="506" y="11065"/>
                      <a:pt x="723" y="10269"/>
                      <a:pt x="1012" y="9402"/>
                    </a:cubicBezTo>
                    <a:cubicBezTo>
                      <a:pt x="1302" y="8606"/>
                      <a:pt x="1591" y="7738"/>
                      <a:pt x="1953" y="6870"/>
                    </a:cubicBezTo>
                    <a:cubicBezTo>
                      <a:pt x="2604" y="5135"/>
                      <a:pt x="3327" y="3471"/>
                      <a:pt x="3761" y="2170"/>
                    </a:cubicBezTo>
                    <a:cubicBezTo>
                      <a:pt x="3978" y="1519"/>
                      <a:pt x="4122" y="1012"/>
                      <a:pt x="4195" y="579"/>
                    </a:cubicBezTo>
                    <a:cubicBezTo>
                      <a:pt x="4267" y="217"/>
                      <a:pt x="4339" y="0"/>
                      <a:pt x="4339" y="0"/>
                    </a:cubicBezTo>
                    <a:cubicBezTo>
                      <a:pt x="4339" y="0"/>
                      <a:pt x="4339" y="217"/>
                      <a:pt x="4339" y="579"/>
                    </a:cubicBezTo>
                    <a:cubicBezTo>
                      <a:pt x="4339" y="940"/>
                      <a:pt x="4339" y="1519"/>
                      <a:pt x="4195" y="2170"/>
                    </a:cubicBezTo>
                    <a:cubicBezTo>
                      <a:pt x="4050" y="3471"/>
                      <a:pt x="3688" y="5207"/>
                      <a:pt x="3327" y="6943"/>
                    </a:cubicBezTo>
                    <a:cubicBezTo>
                      <a:pt x="3182" y="7811"/>
                      <a:pt x="3037" y="8678"/>
                      <a:pt x="2965" y="9474"/>
                    </a:cubicBezTo>
                    <a:cubicBezTo>
                      <a:pt x="2820" y="10269"/>
                      <a:pt x="2820" y="10993"/>
                      <a:pt x="2820" y="11644"/>
                    </a:cubicBezTo>
                    <a:cubicBezTo>
                      <a:pt x="2820" y="11933"/>
                      <a:pt x="2820" y="12294"/>
                      <a:pt x="2820" y="12511"/>
                    </a:cubicBezTo>
                    <a:cubicBezTo>
                      <a:pt x="2820" y="12801"/>
                      <a:pt x="2820" y="13018"/>
                      <a:pt x="2820" y="13235"/>
                    </a:cubicBezTo>
                    <a:cubicBezTo>
                      <a:pt x="2820" y="13596"/>
                      <a:pt x="2820" y="13813"/>
                      <a:pt x="2820" y="13813"/>
                    </a:cubicBezTo>
                    <a:cubicBezTo>
                      <a:pt x="2820" y="14319"/>
                      <a:pt x="2242" y="14753"/>
                      <a:pt x="1446" y="14826"/>
                    </a:cubicBezTo>
                    <a:cubicBezTo>
                      <a:pt x="651" y="14898"/>
                      <a:pt x="0" y="14392"/>
                      <a:pt x="0" y="13885"/>
                    </a:cubicBezTo>
                    <a:cubicBezTo>
                      <a:pt x="0" y="13885"/>
                      <a:pt x="0" y="13813"/>
                      <a:pt x="0" y="13741"/>
                    </a:cubicBezTo>
                    <a:close/>
                  </a:path>
                </a:pathLst>
              </a:custGeom>
              <a:solidFill>
                <a:srgbClr val="D9484A"/>
              </a:solidFill>
              <a:ln w="0" cap="flat">
                <a:noFill/>
                <a:prstDash val="solid"/>
                <a:miter/>
              </a:ln>
            </p:spPr>
            <p:txBody>
              <a:bodyPr rtlCol="0" anchor="ctr"/>
              <a:lstStyle/>
              <a:p>
                <a:endParaRPr lang="en-US" dirty="0"/>
              </a:p>
            </p:txBody>
          </p:sp>
          <p:sp>
            <p:nvSpPr>
              <p:cNvPr id="466" name="Freeform: Shape 465">
                <a:extLst>
                  <a:ext uri="{FF2B5EF4-FFF2-40B4-BE49-F238E27FC236}">
                    <a16:creationId xmlns:a16="http://schemas.microsoft.com/office/drawing/2014/main" id="{85C53F53-FB15-4727-042E-45A40F264042}"/>
                  </a:ext>
                </a:extLst>
              </p:cNvPr>
              <p:cNvSpPr/>
              <p:nvPr/>
            </p:nvSpPr>
            <p:spPr>
              <a:xfrm>
                <a:off x="10217794" y="1214424"/>
                <a:ext cx="12396" cy="16474"/>
              </a:xfrm>
              <a:custGeom>
                <a:avLst/>
                <a:gdLst>
                  <a:gd name="connsiteX0" fmla="*/ 12222 w 12396"/>
                  <a:gd name="connsiteY0" fmla="*/ 926 h 16474"/>
                  <a:gd name="connsiteX1" fmla="*/ 11571 w 12396"/>
                  <a:gd name="connsiteY1" fmla="*/ 1577 h 16474"/>
                  <a:gd name="connsiteX2" fmla="*/ 9836 w 12396"/>
                  <a:gd name="connsiteY2" fmla="*/ 3240 h 16474"/>
                  <a:gd name="connsiteX3" fmla="*/ 4267 w 12396"/>
                  <a:gd name="connsiteY3" fmla="*/ 8158 h 16474"/>
                  <a:gd name="connsiteX4" fmla="*/ 2965 w 12396"/>
                  <a:gd name="connsiteY4" fmla="*/ 9532 h 16474"/>
                  <a:gd name="connsiteX5" fmla="*/ 1880 w 12396"/>
                  <a:gd name="connsiteY5" fmla="*/ 10979 h 16474"/>
                  <a:gd name="connsiteX6" fmla="*/ 1085 w 12396"/>
                  <a:gd name="connsiteY6" fmla="*/ 12353 h 16474"/>
                  <a:gd name="connsiteX7" fmla="*/ 506 w 12396"/>
                  <a:gd name="connsiteY7" fmla="*/ 13654 h 16474"/>
                  <a:gd name="connsiteX8" fmla="*/ 217 w 12396"/>
                  <a:gd name="connsiteY8" fmla="*/ 14812 h 16474"/>
                  <a:gd name="connsiteX9" fmla="*/ 72 w 12396"/>
                  <a:gd name="connsiteY9" fmla="*/ 15679 h 16474"/>
                  <a:gd name="connsiteX10" fmla="*/ 0 w 12396"/>
                  <a:gd name="connsiteY10" fmla="*/ 16475 h 16474"/>
                  <a:gd name="connsiteX11" fmla="*/ 0 w 12396"/>
                  <a:gd name="connsiteY11" fmla="*/ 15679 h 16474"/>
                  <a:gd name="connsiteX12" fmla="*/ 72 w 12396"/>
                  <a:gd name="connsiteY12" fmla="*/ 14812 h 16474"/>
                  <a:gd name="connsiteX13" fmla="*/ 289 w 12396"/>
                  <a:gd name="connsiteY13" fmla="*/ 13654 h 16474"/>
                  <a:gd name="connsiteX14" fmla="*/ 723 w 12396"/>
                  <a:gd name="connsiteY14" fmla="*/ 12280 h 16474"/>
                  <a:gd name="connsiteX15" fmla="*/ 1446 w 12396"/>
                  <a:gd name="connsiteY15" fmla="*/ 10834 h 16474"/>
                  <a:gd name="connsiteX16" fmla="*/ 2459 w 12396"/>
                  <a:gd name="connsiteY16" fmla="*/ 9315 h 16474"/>
                  <a:gd name="connsiteX17" fmla="*/ 3688 w 12396"/>
                  <a:gd name="connsiteY17" fmla="*/ 7796 h 16474"/>
                  <a:gd name="connsiteX18" fmla="*/ 8823 w 12396"/>
                  <a:gd name="connsiteY18" fmla="*/ 2662 h 16474"/>
                  <a:gd name="connsiteX19" fmla="*/ 10414 w 12396"/>
                  <a:gd name="connsiteY19" fmla="*/ 926 h 16474"/>
                  <a:gd name="connsiteX20" fmla="*/ 10993 w 12396"/>
                  <a:gd name="connsiteY20" fmla="*/ 275 h 16474"/>
                  <a:gd name="connsiteX21" fmla="*/ 12005 w 12396"/>
                  <a:gd name="connsiteY21" fmla="*/ 58 h 16474"/>
                  <a:gd name="connsiteX22" fmla="*/ 12294 w 12396"/>
                  <a:gd name="connsiteY22" fmla="*/ 781 h 16474"/>
                  <a:gd name="connsiteX23" fmla="*/ 12294 w 12396"/>
                  <a:gd name="connsiteY23" fmla="*/ 781 h 1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396" h="16474">
                    <a:moveTo>
                      <a:pt x="12222" y="926"/>
                    </a:moveTo>
                    <a:cubicBezTo>
                      <a:pt x="12222" y="926"/>
                      <a:pt x="12005" y="1143"/>
                      <a:pt x="11571" y="1577"/>
                    </a:cubicBezTo>
                    <a:cubicBezTo>
                      <a:pt x="11210" y="2011"/>
                      <a:pt x="10559" y="2589"/>
                      <a:pt x="9836" y="3240"/>
                    </a:cubicBezTo>
                    <a:cubicBezTo>
                      <a:pt x="8317" y="4614"/>
                      <a:pt x="6147" y="6350"/>
                      <a:pt x="4267" y="8158"/>
                    </a:cubicBezTo>
                    <a:cubicBezTo>
                      <a:pt x="3833" y="8592"/>
                      <a:pt x="3327" y="9098"/>
                      <a:pt x="2965" y="9532"/>
                    </a:cubicBezTo>
                    <a:cubicBezTo>
                      <a:pt x="2531" y="9966"/>
                      <a:pt x="2170" y="10472"/>
                      <a:pt x="1880" y="10979"/>
                    </a:cubicBezTo>
                    <a:cubicBezTo>
                      <a:pt x="1591" y="11485"/>
                      <a:pt x="1302" y="11919"/>
                      <a:pt x="1085" y="12353"/>
                    </a:cubicBezTo>
                    <a:cubicBezTo>
                      <a:pt x="868" y="12787"/>
                      <a:pt x="723" y="13220"/>
                      <a:pt x="506" y="13654"/>
                    </a:cubicBezTo>
                    <a:cubicBezTo>
                      <a:pt x="362" y="14088"/>
                      <a:pt x="289" y="14450"/>
                      <a:pt x="217" y="14812"/>
                    </a:cubicBezTo>
                    <a:cubicBezTo>
                      <a:pt x="145" y="15173"/>
                      <a:pt x="72" y="15462"/>
                      <a:pt x="72" y="15679"/>
                    </a:cubicBezTo>
                    <a:cubicBezTo>
                      <a:pt x="72" y="16186"/>
                      <a:pt x="0" y="16475"/>
                      <a:pt x="0" y="16475"/>
                    </a:cubicBezTo>
                    <a:cubicBezTo>
                      <a:pt x="0" y="16475"/>
                      <a:pt x="0" y="16186"/>
                      <a:pt x="0" y="15679"/>
                    </a:cubicBezTo>
                    <a:cubicBezTo>
                      <a:pt x="0" y="15462"/>
                      <a:pt x="0" y="15101"/>
                      <a:pt x="72" y="14812"/>
                    </a:cubicBezTo>
                    <a:cubicBezTo>
                      <a:pt x="72" y="14450"/>
                      <a:pt x="145" y="14088"/>
                      <a:pt x="289" y="13654"/>
                    </a:cubicBezTo>
                    <a:cubicBezTo>
                      <a:pt x="434" y="13220"/>
                      <a:pt x="506" y="12787"/>
                      <a:pt x="723" y="12280"/>
                    </a:cubicBezTo>
                    <a:cubicBezTo>
                      <a:pt x="868" y="11774"/>
                      <a:pt x="1157" y="11340"/>
                      <a:pt x="1446" y="10834"/>
                    </a:cubicBezTo>
                    <a:cubicBezTo>
                      <a:pt x="1736" y="10328"/>
                      <a:pt x="2025" y="9821"/>
                      <a:pt x="2459" y="9315"/>
                    </a:cubicBezTo>
                    <a:cubicBezTo>
                      <a:pt x="2820" y="8809"/>
                      <a:pt x="3254" y="8303"/>
                      <a:pt x="3688" y="7796"/>
                    </a:cubicBezTo>
                    <a:cubicBezTo>
                      <a:pt x="5496" y="5844"/>
                      <a:pt x="7521" y="4036"/>
                      <a:pt x="8823" y="2662"/>
                    </a:cubicBezTo>
                    <a:cubicBezTo>
                      <a:pt x="9474" y="1939"/>
                      <a:pt x="10052" y="1360"/>
                      <a:pt x="10414" y="926"/>
                    </a:cubicBezTo>
                    <a:cubicBezTo>
                      <a:pt x="10776" y="492"/>
                      <a:pt x="10993" y="275"/>
                      <a:pt x="10993" y="275"/>
                    </a:cubicBezTo>
                    <a:cubicBezTo>
                      <a:pt x="11210" y="58"/>
                      <a:pt x="11644" y="-86"/>
                      <a:pt x="12005" y="58"/>
                    </a:cubicBezTo>
                    <a:cubicBezTo>
                      <a:pt x="12367" y="203"/>
                      <a:pt x="12511" y="492"/>
                      <a:pt x="12294" y="781"/>
                    </a:cubicBezTo>
                    <a:cubicBezTo>
                      <a:pt x="12294" y="781"/>
                      <a:pt x="12294" y="781"/>
                      <a:pt x="12294" y="781"/>
                    </a:cubicBezTo>
                    <a:close/>
                  </a:path>
                </a:pathLst>
              </a:custGeom>
              <a:solidFill>
                <a:srgbClr val="D9484A"/>
              </a:solidFill>
              <a:ln w="0" cap="flat">
                <a:noFill/>
                <a:prstDash val="solid"/>
                <a:miter/>
              </a:ln>
            </p:spPr>
            <p:txBody>
              <a:bodyPr rtlCol="0" anchor="ctr"/>
              <a:lstStyle/>
              <a:p>
                <a:endParaRPr lang="en-US" dirty="0"/>
              </a:p>
            </p:txBody>
          </p:sp>
          <p:sp>
            <p:nvSpPr>
              <p:cNvPr id="467" name="Freeform: Shape 466">
                <a:extLst>
                  <a:ext uri="{FF2B5EF4-FFF2-40B4-BE49-F238E27FC236}">
                    <a16:creationId xmlns:a16="http://schemas.microsoft.com/office/drawing/2014/main" id="{DF4242E9-5CA0-AD2C-4503-1D6B549E376A}"/>
                  </a:ext>
                </a:extLst>
              </p:cNvPr>
              <p:cNvSpPr/>
              <p:nvPr/>
            </p:nvSpPr>
            <p:spPr>
              <a:xfrm>
                <a:off x="10218517" y="1265179"/>
                <a:ext cx="46572" cy="5717"/>
              </a:xfrm>
              <a:custGeom>
                <a:avLst/>
                <a:gdLst>
                  <a:gd name="connsiteX0" fmla="*/ 45779 w 46572"/>
                  <a:gd name="connsiteY0" fmla="*/ 2531 h 5717"/>
                  <a:gd name="connsiteX1" fmla="*/ 45272 w 46572"/>
                  <a:gd name="connsiteY1" fmla="*/ 2676 h 5717"/>
                  <a:gd name="connsiteX2" fmla="*/ 43826 w 46572"/>
                  <a:gd name="connsiteY2" fmla="*/ 3037 h 5717"/>
                  <a:gd name="connsiteX3" fmla="*/ 38547 w 46572"/>
                  <a:gd name="connsiteY3" fmla="*/ 4195 h 5717"/>
                  <a:gd name="connsiteX4" fmla="*/ 21913 w 46572"/>
                  <a:gd name="connsiteY4" fmla="*/ 5713 h 5717"/>
                  <a:gd name="connsiteX5" fmla="*/ 13018 w 46572"/>
                  <a:gd name="connsiteY5" fmla="*/ 5135 h 5717"/>
                  <a:gd name="connsiteX6" fmla="*/ 9040 w 46572"/>
                  <a:gd name="connsiteY6" fmla="*/ 4339 h 5717"/>
                  <a:gd name="connsiteX7" fmla="*/ 5713 w 46572"/>
                  <a:gd name="connsiteY7" fmla="*/ 3327 h 5717"/>
                  <a:gd name="connsiteX8" fmla="*/ 1374 w 46572"/>
                  <a:gd name="connsiteY8" fmla="*/ 1085 h 5717"/>
                  <a:gd name="connsiteX9" fmla="*/ 362 w 46572"/>
                  <a:gd name="connsiteY9" fmla="*/ 289 h 5717"/>
                  <a:gd name="connsiteX10" fmla="*/ 0 w 46572"/>
                  <a:gd name="connsiteY10" fmla="*/ 0 h 5717"/>
                  <a:gd name="connsiteX11" fmla="*/ 362 w 46572"/>
                  <a:gd name="connsiteY11" fmla="*/ 289 h 5717"/>
                  <a:gd name="connsiteX12" fmla="*/ 1446 w 46572"/>
                  <a:gd name="connsiteY12" fmla="*/ 1012 h 5717"/>
                  <a:gd name="connsiteX13" fmla="*/ 5930 w 46572"/>
                  <a:gd name="connsiteY13" fmla="*/ 3037 h 5717"/>
                  <a:gd name="connsiteX14" fmla="*/ 9257 w 46572"/>
                  <a:gd name="connsiteY14" fmla="*/ 3905 h 5717"/>
                  <a:gd name="connsiteX15" fmla="*/ 13162 w 46572"/>
                  <a:gd name="connsiteY15" fmla="*/ 4484 h 5717"/>
                  <a:gd name="connsiteX16" fmla="*/ 21841 w 46572"/>
                  <a:gd name="connsiteY16" fmla="*/ 4701 h 5717"/>
                  <a:gd name="connsiteX17" fmla="*/ 37751 w 46572"/>
                  <a:gd name="connsiteY17" fmla="*/ 2531 h 5717"/>
                  <a:gd name="connsiteX18" fmla="*/ 42669 w 46572"/>
                  <a:gd name="connsiteY18" fmla="*/ 1229 h 5717"/>
                  <a:gd name="connsiteX19" fmla="*/ 44043 w 46572"/>
                  <a:gd name="connsiteY19" fmla="*/ 796 h 5717"/>
                  <a:gd name="connsiteX20" fmla="*/ 44549 w 46572"/>
                  <a:gd name="connsiteY20" fmla="*/ 651 h 5717"/>
                  <a:gd name="connsiteX21" fmla="*/ 46430 w 46572"/>
                  <a:gd name="connsiteY21" fmla="*/ 1085 h 5717"/>
                  <a:gd name="connsiteX22" fmla="*/ 45779 w 46572"/>
                  <a:gd name="connsiteY22" fmla="*/ 2387 h 5717"/>
                  <a:gd name="connsiteX23" fmla="*/ 45706 w 46572"/>
                  <a:gd name="connsiteY23" fmla="*/ 2387 h 5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572" h="5717">
                    <a:moveTo>
                      <a:pt x="45779" y="2531"/>
                    </a:moveTo>
                    <a:cubicBezTo>
                      <a:pt x="45779" y="2531"/>
                      <a:pt x="45634" y="2531"/>
                      <a:pt x="45272" y="2676"/>
                    </a:cubicBezTo>
                    <a:cubicBezTo>
                      <a:pt x="44983" y="2748"/>
                      <a:pt x="44477" y="2893"/>
                      <a:pt x="43826" y="3037"/>
                    </a:cubicBezTo>
                    <a:cubicBezTo>
                      <a:pt x="42524" y="3399"/>
                      <a:pt x="40716" y="3833"/>
                      <a:pt x="38547" y="4195"/>
                    </a:cubicBezTo>
                    <a:cubicBezTo>
                      <a:pt x="34135" y="4990"/>
                      <a:pt x="28060" y="5786"/>
                      <a:pt x="21913" y="5713"/>
                    </a:cubicBezTo>
                    <a:cubicBezTo>
                      <a:pt x="18876" y="5713"/>
                      <a:pt x="15838" y="5496"/>
                      <a:pt x="13018" y="5135"/>
                    </a:cubicBezTo>
                    <a:cubicBezTo>
                      <a:pt x="11644" y="4918"/>
                      <a:pt x="10269" y="4628"/>
                      <a:pt x="9040" y="4339"/>
                    </a:cubicBezTo>
                    <a:cubicBezTo>
                      <a:pt x="7810" y="4050"/>
                      <a:pt x="6653" y="3688"/>
                      <a:pt x="5713" y="3327"/>
                    </a:cubicBezTo>
                    <a:cubicBezTo>
                      <a:pt x="3688" y="2604"/>
                      <a:pt x="2242" y="1736"/>
                      <a:pt x="1374" y="1085"/>
                    </a:cubicBezTo>
                    <a:cubicBezTo>
                      <a:pt x="868" y="796"/>
                      <a:pt x="578" y="506"/>
                      <a:pt x="362" y="289"/>
                    </a:cubicBezTo>
                    <a:cubicBezTo>
                      <a:pt x="145" y="72"/>
                      <a:pt x="0" y="0"/>
                      <a:pt x="0" y="0"/>
                    </a:cubicBezTo>
                    <a:cubicBezTo>
                      <a:pt x="0" y="0"/>
                      <a:pt x="145" y="72"/>
                      <a:pt x="362" y="289"/>
                    </a:cubicBezTo>
                    <a:cubicBezTo>
                      <a:pt x="578" y="434"/>
                      <a:pt x="940" y="723"/>
                      <a:pt x="1446" y="1012"/>
                    </a:cubicBezTo>
                    <a:cubicBezTo>
                      <a:pt x="2386" y="1591"/>
                      <a:pt x="3905" y="2387"/>
                      <a:pt x="5930" y="3037"/>
                    </a:cubicBezTo>
                    <a:cubicBezTo>
                      <a:pt x="6943" y="3399"/>
                      <a:pt x="8100" y="3688"/>
                      <a:pt x="9257" y="3905"/>
                    </a:cubicBezTo>
                    <a:cubicBezTo>
                      <a:pt x="10486" y="4122"/>
                      <a:pt x="11788" y="4339"/>
                      <a:pt x="13162" y="4484"/>
                    </a:cubicBezTo>
                    <a:cubicBezTo>
                      <a:pt x="15910" y="4773"/>
                      <a:pt x="18876" y="4845"/>
                      <a:pt x="21841" y="4701"/>
                    </a:cubicBezTo>
                    <a:cubicBezTo>
                      <a:pt x="27771" y="4484"/>
                      <a:pt x="33629" y="3544"/>
                      <a:pt x="37751" y="2531"/>
                    </a:cubicBezTo>
                    <a:cubicBezTo>
                      <a:pt x="39848" y="2025"/>
                      <a:pt x="41584" y="1591"/>
                      <a:pt x="42669" y="1229"/>
                    </a:cubicBezTo>
                    <a:cubicBezTo>
                      <a:pt x="43247" y="1085"/>
                      <a:pt x="43681" y="868"/>
                      <a:pt x="44043" y="796"/>
                    </a:cubicBezTo>
                    <a:cubicBezTo>
                      <a:pt x="44332" y="723"/>
                      <a:pt x="44549" y="651"/>
                      <a:pt x="44549" y="651"/>
                    </a:cubicBezTo>
                    <a:cubicBezTo>
                      <a:pt x="45272" y="434"/>
                      <a:pt x="46068" y="651"/>
                      <a:pt x="46430" y="1085"/>
                    </a:cubicBezTo>
                    <a:cubicBezTo>
                      <a:pt x="46791" y="1591"/>
                      <a:pt x="46430" y="2170"/>
                      <a:pt x="45779" y="2387"/>
                    </a:cubicBezTo>
                    <a:cubicBezTo>
                      <a:pt x="45779" y="2387"/>
                      <a:pt x="45779" y="2387"/>
                      <a:pt x="45706" y="2387"/>
                    </a:cubicBezTo>
                    <a:close/>
                  </a:path>
                </a:pathLst>
              </a:custGeom>
              <a:solidFill>
                <a:srgbClr val="D9484A"/>
              </a:solidFill>
              <a:ln w="0" cap="flat">
                <a:noFill/>
                <a:prstDash val="solid"/>
                <a:miter/>
              </a:ln>
            </p:spPr>
            <p:txBody>
              <a:bodyPr rtlCol="0" anchor="ctr"/>
              <a:lstStyle/>
              <a:p>
                <a:endParaRPr lang="en-US" dirty="0"/>
              </a:p>
            </p:txBody>
          </p:sp>
          <p:sp>
            <p:nvSpPr>
              <p:cNvPr id="468" name="Freeform: Shape 467">
                <a:extLst>
                  <a:ext uri="{FF2B5EF4-FFF2-40B4-BE49-F238E27FC236}">
                    <a16:creationId xmlns:a16="http://schemas.microsoft.com/office/drawing/2014/main" id="{D284C859-400F-2A0A-0658-9D29C556D4AA}"/>
                  </a:ext>
                </a:extLst>
              </p:cNvPr>
              <p:cNvSpPr/>
              <p:nvPr/>
            </p:nvSpPr>
            <p:spPr>
              <a:xfrm>
                <a:off x="10215479" y="1162557"/>
                <a:ext cx="31496" cy="20381"/>
              </a:xfrm>
              <a:custGeom>
                <a:avLst/>
                <a:gdLst>
                  <a:gd name="connsiteX0" fmla="*/ 30736 w 31496"/>
                  <a:gd name="connsiteY0" fmla="*/ 19743 h 20381"/>
                  <a:gd name="connsiteX1" fmla="*/ 30230 w 31496"/>
                  <a:gd name="connsiteY1" fmla="*/ 19888 h 20381"/>
                  <a:gd name="connsiteX2" fmla="*/ 28567 w 31496"/>
                  <a:gd name="connsiteY2" fmla="*/ 20177 h 20381"/>
                  <a:gd name="connsiteX3" fmla="*/ 22709 w 31496"/>
                  <a:gd name="connsiteY3" fmla="*/ 20322 h 20381"/>
                  <a:gd name="connsiteX4" fmla="*/ 14681 w 31496"/>
                  <a:gd name="connsiteY4" fmla="*/ 19165 h 20381"/>
                  <a:gd name="connsiteX5" fmla="*/ 10487 w 31496"/>
                  <a:gd name="connsiteY5" fmla="*/ 17791 h 20381"/>
                  <a:gd name="connsiteX6" fmla="*/ 6798 w 31496"/>
                  <a:gd name="connsiteY6" fmla="*/ 15621 h 20381"/>
                  <a:gd name="connsiteX7" fmla="*/ 6581 w 31496"/>
                  <a:gd name="connsiteY7" fmla="*/ 15477 h 20381"/>
                  <a:gd name="connsiteX8" fmla="*/ 6581 w 31496"/>
                  <a:gd name="connsiteY8" fmla="*/ 15477 h 20381"/>
                  <a:gd name="connsiteX9" fmla="*/ 6581 w 31496"/>
                  <a:gd name="connsiteY9" fmla="*/ 15404 h 20381"/>
                  <a:gd name="connsiteX10" fmla="*/ 6509 w 31496"/>
                  <a:gd name="connsiteY10" fmla="*/ 15404 h 20381"/>
                  <a:gd name="connsiteX11" fmla="*/ 6220 w 31496"/>
                  <a:gd name="connsiteY11" fmla="*/ 14970 h 20381"/>
                  <a:gd name="connsiteX12" fmla="*/ 5641 w 31496"/>
                  <a:gd name="connsiteY12" fmla="*/ 14175 h 20381"/>
                  <a:gd name="connsiteX13" fmla="*/ 4990 w 31496"/>
                  <a:gd name="connsiteY13" fmla="*/ 12584 h 20381"/>
                  <a:gd name="connsiteX14" fmla="*/ 4484 w 31496"/>
                  <a:gd name="connsiteY14" fmla="*/ 9474 h 20381"/>
                  <a:gd name="connsiteX15" fmla="*/ 3978 w 31496"/>
                  <a:gd name="connsiteY15" fmla="*/ 4122 h 20381"/>
                  <a:gd name="connsiteX16" fmla="*/ 3110 w 31496"/>
                  <a:gd name="connsiteY16" fmla="*/ 2097 h 20381"/>
                  <a:gd name="connsiteX17" fmla="*/ 1736 w 31496"/>
                  <a:gd name="connsiteY17" fmla="*/ 796 h 20381"/>
                  <a:gd name="connsiteX18" fmla="*/ 506 w 31496"/>
                  <a:gd name="connsiteY18" fmla="*/ 145 h 20381"/>
                  <a:gd name="connsiteX19" fmla="*/ 0 w 31496"/>
                  <a:gd name="connsiteY19" fmla="*/ 0 h 20381"/>
                  <a:gd name="connsiteX20" fmla="*/ 506 w 31496"/>
                  <a:gd name="connsiteY20" fmla="*/ 145 h 20381"/>
                  <a:gd name="connsiteX21" fmla="*/ 1808 w 31496"/>
                  <a:gd name="connsiteY21" fmla="*/ 723 h 20381"/>
                  <a:gd name="connsiteX22" fmla="*/ 3399 w 31496"/>
                  <a:gd name="connsiteY22" fmla="*/ 2025 h 20381"/>
                  <a:gd name="connsiteX23" fmla="*/ 4484 w 31496"/>
                  <a:gd name="connsiteY23" fmla="*/ 4050 h 20381"/>
                  <a:gd name="connsiteX24" fmla="*/ 5424 w 31496"/>
                  <a:gd name="connsiteY24" fmla="*/ 9474 h 20381"/>
                  <a:gd name="connsiteX25" fmla="*/ 6075 w 31496"/>
                  <a:gd name="connsiteY25" fmla="*/ 12439 h 20381"/>
                  <a:gd name="connsiteX26" fmla="*/ 6798 w 31496"/>
                  <a:gd name="connsiteY26" fmla="*/ 13813 h 20381"/>
                  <a:gd name="connsiteX27" fmla="*/ 7304 w 31496"/>
                  <a:gd name="connsiteY27" fmla="*/ 14464 h 20381"/>
                  <a:gd name="connsiteX28" fmla="*/ 7666 w 31496"/>
                  <a:gd name="connsiteY28" fmla="*/ 14753 h 20381"/>
                  <a:gd name="connsiteX29" fmla="*/ 7738 w 31496"/>
                  <a:gd name="connsiteY29" fmla="*/ 14753 h 20381"/>
                  <a:gd name="connsiteX30" fmla="*/ 7738 w 31496"/>
                  <a:gd name="connsiteY30" fmla="*/ 14826 h 20381"/>
                  <a:gd name="connsiteX31" fmla="*/ 7738 w 31496"/>
                  <a:gd name="connsiteY31" fmla="*/ 14826 h 20381"/>
                  <a:gd name="connsiteX32" fmla="*/ 7883 w 31496"/>
                  <a:gd name="connsiteY32" fmla="*/ 14970 h 20381"/>
                  <a:gd name="connsiteX33" fmla="*/ 11282 w 31496"/>
                  <a:gd name="connsiteY33" fmla="*/ 16851 h 20381"/>
                  <a:gd name="connsiteX34" fmla="*/ 15260 w 31496"/>
                  <a:gd name="connsiteY34" fmla="*/ 18008 h 20381"/>
                  <a:gd name="connsiteX35" fmla="*/ 22853 w 31496"/>
                  <a:gd name="connsiteY35" fmla="*/ 18948 h 20381"/>
                  <a:gd name="connsiteX36" fmla="*/ 28205 w 31496"/>
                  <a:gd name="connsiteY36" fmla="*/ 18731 h 20381"/>
                  <a:gd name="connsiteX37" fmla="*/ 29651 w 31496"/>
                  <a:gd name="connsiteY37" fmla="*/ 18514 h 20381"/>
                  <a:gd name="connsiteX38" fmla="*/ 30158 w 31496"/>
                  <a:gd name="connsiteY38" fmla="*/ 18369 h 20381"/>
                  <a:gd name="connsiteX39" fmla="*/ 31459 w 31496"/>
                  <a:gd name="connsiteY39" fmla="*/ 18803 h 20381"/>
                  <a:gd name="connsiteX40" fmla="*/ 30808 w 31496"/>
                  <a:gd name="connsiteY40" fmla="*/ 19671 h 20381"/>
                  <a:gd name="connsiteX41" fmla="*/ 30808 w 31496"/>
                  <a:gd name="connsiteY41" fmla="*/ 19671 h 2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1496" h="20381">
                    <a:moveTo>
                      <a:pt x="30736" y="19743"/>
                    </a:moveTo>
                    <a:cubicBezTo>
                      <a:pt x="30736" y="19743"/>
                      <a:pt x="30519" y="19743"/>
                      <a:pt x="30230" y="19888"/>
                    </a:cubicBezTo>
                    <a:cubicBezTo>
                      <a:pt x="29868" y="19888"/>
                      <a:pt x="29290" y="20033"/>
                      <a:pt x="28567" y="20177"/>
                    </a:cubicBezTo>
                    <a:cubicBezTo>
                      <a:pt x="27120" y="20322"/>
                      <a:pt x="25095" y="20467"/>
                      <a:pt x="22709" y="20322"/>
                    </a:cubicBezTo>
                    <a:cubicBezTo>
                      <a:pt x="20322" y="20177"/>
                      <a:pt x="17502" y="19888"/>
                      <a:pt x="14681" y="19165"/>
                    </a:cubicBezTo>
                    <a:cubicBezTo>
                      <a:pt x="13235" y="18803"/>
                      <a:pt x="11861" y="18369"/>
                      <a:pt x="10487" y="17791"/>
                    </a:cubicBezTo>
                    <a:cubicBezTo>
                      <a:pt x="9112" y="17212"/>
                      <a:pt x="7811" y="16489"/>
                      <a:pt x="6798" y="15621"/>
                    </a:cubicBezTo>
                    <a:lnTo>
                      <a:pt x="6581" y="15477"/>
                    </a:lnTo>
                    <a:lnTo>
                      <a:pt x="6581" y="15477"/>
                    </a:lnTo>
                    <a:cubicBezTo>
                      <a:pt x="6581" y="15477"/>
                      <a:pt x="6581" y="15404"/>
                      <a:pt x="6581" y="15404"/>
                    </a:cubicBezTo>
                    <a:lnTo>
                      <a:pt x="6509" y="15404"/>
                    </a:lnTo>
                    <a:cubicBezTo>
                      <a:pt x="6509" y="15404"/>
                      <a:pt x="6292" y="15115"/>
                      <a:pt x="6220" y="14970"/>
                    </a:cubicBezTo>
                    <a:cubicBezTo>
                      <a:pt x="6003" y="14681"/>
                      <a:pt x="5786" y="14464"/>
                      <a:pt x="5641" y="14175"/>
                    </a:cubicBezTo>
                    <a:cubicBezTo>
                      <a:pt x="5352" y="13669"/>
                      <a:pt x="5135" y="13090"/>
                      <a:pt x="4990" y="12584"/>
                    </a:cubicBezTo>
                    <a:cubicBezTo>
                      <a:pt x="4701" y="11499"/>
                      <a:pt x="4556" y="10486"/>
                      <a:pt x="4484" y="9474"/>
                    </a:cubicBezTo>
                    <a:cubicBezTo>
                      <a:pt x="4339" y="7521"/>
                      <a:pt x="4412" y="5641"/>
                      <a:pt x="3978" y="4122"/>
                    </a:cubicBezTo>
                    <a:cubicBezTo>
                      <a:pt x="3761" y="3327"/>
                      <a:pt x="3471" y="2676"/>
                      <a:pt x="3110" y="2097"/>
                    </a:cubicBezTo>
                    <a:cubicBezTo>
                      <a:pt x="2748" y="1519"/>
                      <a:pt x="2242" y="1085"/>
                      <a:pt x="1736" y="796"/>
                    </a:cubicBezTo>
                    <a:cubicBezTo>
                      <a:pt x="1230" y="506"/>
                      <a:pt x="796" y="289"/>
                      <a:pt x="506" y="145"/>
                    </a:cubicBezTo>
                    <a:cubicBezTo>
                      <a:pt x="217" y="0"/>
                      <a:pt x="0" y="0"/>
                      <a:pt x="0" y="0"/>
                    </a:cubicBezTo>
                    <a:cubicBezTo>
                      <a:pt x="0" y="0"/>
                      <a:pt x="145" y="0"/>
                      <a:pt x="506" y="145"/>
                    </a:cubicBezTo>
                    <a:cubicBezTo>
                      <a:pt x="868" y="217"/>
                      <a:pt x="1302" y="434"/>
                      <a:pt x="1808" y="723"/>
                    </a:cubicBezTo>
                    <a:cubicBezTo>
                      <a:pt x="2314" y="1012"/>
                      <a:pt x="2893" y="1446"/>
                      <a:pt x="3399" y="2025"/>
                    </a:cubicBezTo>
                    <a:cubicBezTo>
                      <a:pt x="3905" y="2604"/>
                      <a:pt x="4267" y="3327"/>
                      <a:pt x="4484" y="4050"/>
                    </a:cubicBezTo>
                    <a:cubicBezTo>
                      <a:pt x="4990" y="5641"/>
                      <a:pt x="5135" y="7521"/>
                      <a:pt x="5424" y="9474"/>
                    </a:cubicBezTo>
                    <a:cubicBezTo>
                      <a:pt x="5569" y="10486"/>
                      <a:pt x="5713" y="11427"/>
                      <a:pt x="6075" y="12439"/>
                    </a:cubicBezTo>
                    <a:cubicBezTo>
                      <a:pt x="6220" y="12945"/>
                      <a:pt x="6509" y="13379"/>
                      <a:pt x="6798" y="13813"/>
                    </a:cubicBezTo>
                    <a:cubicBezTo>
                      <a:pt x="6943" y="14030"/>
                      <a:pt x="7160" y="14247"/>
                      <a:pt x="7304" y="14464"/>
                    </a:cubicBezTo>
                    <a:cubicBezTo>
                      <a:pt x="7377" y="14536"/>
                      <a:pt x="7521" y="14681"/>
                      <a:pt x="7666" y="14753"/>
                    </a:cubicBezTo>
                    <a:lnTo>
                      <a:pt x="7738" y="14753"/>
                    </a:lnTo>
                    <a:cubicBezTo>
                      <a:pt x="7738" y="14753"/>
                      <a:pt x="7738" y="14898"/>
                      <a:pt x="7738" y="14826"/>
                    </a:cubicBezTo>
                    <a:lnTo>
                      <a:pt x="7738" y="14826"/>
                    </a:lnTo>
                    <a:cubicBezTo>
                      <a:pt x="7738" y="14826"/>
                      <a:pt x="7883" y="14970"/>
                      <a:pt x="7883" y="14970"/>
                    </a:cubicBezTo>
                    <a:cubicBezTo>
                      <a:pt x="8823" y="15693"/>
                      <a:pt x="9980" y="16344"/>
                      <a:pt x="11282" y="16851"/>
                    </a:cubicBezTo>
                    <a:cubicBezTo>
                      <a:pt x="12584" y="17357"/>
                      <a:pt x="13886" y="17718"/>
                      <a:pt x="15260" y="18008"/>
                    </a:cubicBezTo>
                    <a:cubicBezTo>
                      <a:pt x="17935" y="18586"/>
                      <a:pt x="20611" y="18876"/>
                      <a:pt x="22853" y="18948"/>
                    </a:cubicBezTo>
                    <a:cubicBezTo>
                      <a:pt x="25095" y="18948"/>
                      <a:pt x="26975" y="18948"/>
                      <a:pt x="28205" y="18731"/>
                    </a:cubicBezTo>
                    <a:cubicBezTo>
                      <a:pt x="28856" y="18659"/>
                      <a:pt x="29290" y="18586"/>
                      <a:pt x="29651" y="18514"/>
                    </a:cubicBezTo>
                    <a:cubicBezTo>
                      <a:pt x="30013" y="18442"/>
                      <a:pt x="30158" y="18369"/>
                      <a:pt x="30158" y="18369"/>
                    </a:cubicBezTo>
                    <a:cubicBezTo>
                      <a:pt x="30664" y="18225"/>
                      <a:pt x="31242" y="18442"/>
                      <a:pt x="31459" y="18803"/>
                    </a:cubicBezTo>
                    <a:cubicBezTo>
                      <a:pt x="31604" y="19165"/>
                      <a:pt x="31315" y="19526"/>
                      <a:pt x="30808" y="19671"/>
                    </a:cubicBezTo>
                    <a:lnTo>
                      <a:pt x="30808" y="19671"/>
                    </a:lnTo>
                    <a:close/>
                  </a:path>
                </a:pathLst>
              </a:custGeom>
              <a:solidFill>
                <a:srgbClr val="D9484A"/>
              </a:solidFill>
              <a:ln w="0" cap="flat">
                <a:noFill/>
                <a:prstDash val="solid"/>
                <a:miter/>
              </a:ln>
            </p:spPr>
            <p:txBody>
              <a:bodyPr rtlCol="0" anchor="ctr"/>
              <a:lstStyle/>
              <a:p>
                <a:endParaRPr lang="en-US" dirty="0"/>
              </a:p>
            </p:txBody>
          </p:sp>
        </p:grpSp>
      </p:grpSp>
      <p:grpSp>
        <p:nvGrpSpPr>
          <p:cNvPr id="380" name="Group 379">
            <a:extLst>
              <a:ext uri="{FF2B5EF4-FFF2-40B4-BE49-F238E27FC236}">
                <a16:creationId xmlns:a16="http://schemas.microsoft.com/office/drawing/2014/main" id="{2EC10FF6-235F-61FC-DB10-7AB0475BDAA6}"/>
              </a:ext>
            </a:extLst>
          </p:cNvPr>
          <p:cNvGrpSpPr/>
          <p:nvPr/>
        </p:nvGrpSpPr>
        <p:grpSpPr>
          <a:xfrm>
            <a:off x="2036240" y="1594856"/>
            <a:ext cx="4977508" cy="3352228"/>
            <a:chOff x="5586341" y="3086109"/>
            <a:chExt cx="1020345" cy="687177"/>
          </a:xfrm>
          <a:solidFill>
            <a:schemeClr val="accent3">
              <a:lumMod val="40000"/>
              <a:lumOff val="60000"/>
            </a:schemeClr>
          </a:solidFill>
        </p:grpSpPr>
        <p:sp>
          <p:nvSpPr>
            <p:cNvPr id="378" name="Freeform: Shape 377">
              <a:extLst>
                <a:ext uri="{FF2B5EF4-FFF2-40B4-BE49-F238E27FC236}">
                  <a16:creationId xmlns:a16="http://schemas.microsoft.com/office/drawing/2014/main" id="{51CEDCDE-2FF9-C1C9-2712-5815ACBBFF23}"/>
                </a:ext>
              </a:extLst>
            </p:cNvPr>
            <p:cNvSpPr/>
            <p:nvPr/>
          </p:nvSpPr>
          <p:spPr>
            <a:xfrm>
              <a:off x="5586341" y="3086109"/>
              <a:ext cx="635283" cy="687177"/>
            </a:xfrm>
            <a:custGeom>
              <a:avLst/>
              <a:gdLst>
                <a:gd name="connsiteX0" fmla="*/ 611004 w 635283"/>
                <a:gd name="connsiteY0" fmla="*/ 31613 h 687177"/>
                <a:gd name="connsiteX1" fmla="*/ 605575 w 635283"/>
                <a:gd name="connsiteY1" fmla="*/ 92954 h 687177"/>
                <a:gd name="connsiteX2" fmla="*/ 619196 w 635283"/>
                <a:gd name="connsiteY2" fmla="*/ 227923 h 687177"/>
                <a:gd name="connsiteX3" fmla="*/ 634150 w 635283"/>
                <a:gd name="connsiteY3" fmla="*/ 345176 h 687177"/>
                <a:gd name="connsiteX4" fmla="*/ 517564 w 635283"/>
                <a:gd name="connsiteY4" fmla="*/ 495481 h 687177"/>
                <a:gd name="connsiteX5" fmla="*/ 215716 w 635283"/>
                <a:gd name="connsiteY5" fmla="*/ 515388 h 687177"/>
                <a:gd name="connsiteX6" fmla="*/ 8548 w 635283"/>
                <a:gd name="connsiteY6" fmla="*/ 677694 h 687177"/>
                <a:gd name="connsiteX7" fmla="*/ 27598 w 635283"/>
                <a:gd name="connsiteY7" fmla="*/ 572728 h 687177"/>
                <a:gd name="connsiteX8" fmla="*/ 87605 w 635283"/>
                <a:gd name="connsiteY8" fmla="*/ 86191 h 687177"/>
                <a:gd name="connsiteX9" fmla="*/ 611004 w 635283"/>
                <a:gd name="connsiteY9" fmla="*/ 31613 h 68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5283" h="687177">
                  <a:moveTo>
                    <a:pt x="611004" y="31613"/>
                  </a:moveTo>
                  <a:cubicBezTo>
                    <a:pt x="623291" y="37042"/>
                    <a:pt x="611004" y="61617"/>
                    <a:pt x="605575" y="92954"/>
                  </a:cubicBezTo>
                  <a:cubicBezTo>
                    <a:pt x="599955" y="125434"/>
                    <a:pt x="613766" y="182870"/>
                    <a:pt x="619196" y="227923"/>
                  </a:cubicBezTo>
                  <a:cubicBezTo>
                    <a:pt x="623291" y="261737"/>
                    <a:pt x="626054" y="312410"/>
                    <a:pt x="634150" y="345176"/>
                  </a:cubicBezTo>
                  <a:cubicBezTo>
                    <a:pt x="642341" y="377847"/>
                    <a:pt x="606432" y="470811"/>
                    <a:pt x="517564" y="495481"/>
                  </a:cubicBezTo>
                  <a:cubicBezTo>
                    <a:pt x="452603" y="513578"/>
                    <a:pt x="409836" y="466810"/>
                    <a:pt x="215716" y="515388"/>
                  </a:cubicBezTo>
                  <a:cubicBezTo>
                    <a:pt x="123419" y="538438"/>
                    <a:pt x="62554" y="731701"/>
                    <a:pt x="8548" y="677694"/>
                  </a:cubicBezTo>
                  <a:cubicBezTo>
                    <a:pt x="-17360" y="651786"/>
                    <a:pt x="23502" y="613591"/>
                    <a:pt x="27598" y="572728"/>
                  </a:cubicBezTo>
                  <a:cubicBezTo>
                    <a:pt x="31693" y="531866"/>
                    <a:pt x="-40506" y="218398"/>
                    <a:pt x="87605" y="86191"/>
                  </a:cubicBezTo>
                  <a:cubicBezTo>
                    <a:pt x="215812" y="-46016"/>
                    <a:pt x="555092" y="6753"/>
                    <a:pt x="611004" y="31613"/>
                  </a:cubicBezTo>
                  <a:close/>
                </a:path>
              </a:pathLst>
            </a:custGeom>
            <a:grpFill/>
            <a:ln w="0" cap="flat">
              <a:noFill/>
              <a:prstDash val="solid"/>
              <a:miter/>
            </a:ln>
          </p:spPr>
          <p:txBody>
            <a:bodyPr rtlCol="0" anchor="ctr"/>
            <a:lstStyle/>
            <a:p>
              <a:endParaRPr lang="en-US" dirty="0"/>
            </a:p>
          </p:txBody>
        </p:sp>
        <p:sp>
          <p:nvSpPr>
            <p:cNvPr id="379" name="Freeform: Shape 378">
              <a:extLst>
                <a:ext uri="{FF2B5EF4-FFF2-40B4-BE49-F238E27FC236}">
                  <a16:creationId xmlns:a16="http://schemas.microsoft.com/office/drawing/2014/main" id="{F1AFD7AA-6FD8-F53B-0C10-9F4BF6AFA249}"/>
                </a:ext>
              </a:extLst>
            </p:cNvPr>
            <p:cNvSpPr/>
            <p:nvPr/>
          </p:nvSpPr>
          <p:spPr>
            <a:xfrm>
              <a:off x="6208489" y="3101020"/>
              <a:ext cx="398197" cy="329710"/>
            </a:xfrm>
            <a:custGeom>
              <a:avLst/>
              <a:gdLst>
                <a:gd name="connsiteX0" fmla="*/ 395097 w 398197"/>
                <a:gd name="connsiteY0" fmla="*/ 34419 h 329710"/>
                <a:gd name="connsiteX1" fmla="*/ 344710 w 398197"/>
                <a:gd name="connsiteY1" fmla="*/ 118906 h 329710"/>
                <a:gd name="connsiteX2" fmla="*/ 258890 w 398197"/>
                <a:gd name="connsiteY2" fmla="*/ 226538 h 329710"/>
                <a:gd name="connsiteX3" fmla="*/ 34004 w 398197"/>
                <a:gd name="connsiteY3" fmla="*/ 327408 h 329710"/>
                <a:gd name="connsiteX4" fmla="*/ 10858 w 398197"/>
                <a:gd name="connsiteY4" fmla="*/ 191105 h 329710"/>
                <a:gd name="connsiteX5" fmla="*/ 0 w 398197"/>
                <a:gd name="connsiteY5" fmla="*/ 110714 h 329710"/>
                <a:gd name="connsiteX6" fmla="*/ 16383 w 398197"/>
                <a:gd name="connsiteY6" fmla="*/ 28895 h 329710"/>
                <a:gd name="connsiteX7" fmla="*/ 145828 w 398197"/>
                <a:gd name="connsiteY7" fmla="*/ 224 h 329710"/>
                <a:gd name="connsiteX8" fmla="*/ 298514 w 398197"/>
                <a:gd name="connsiteY8" fmla="*/ 24799 h 329710"/>
                <a:gd name="connsiteX9" fmla="*/ 395288 w 398197"/>
                <a:gd name="connsiteY9" fmla="*/ 34324 h 32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197" h="329710">
                  <a:moveTo>
                    <a:pt x="395097" y="34419"/>
                  </a:moveTo>
                  <a:cubicBezTo>
                    <a:pt x="410623" y="60613"/>
                    <a:pt x="363760" y="92998"/>
                    <a:pt x="344710" y="118906"/>
                  </a:cubicBezTo>
                  <a:cubicBezTo>
                    <a:pt x="325660" y="144814"/>
                    <a:pt x="287465" y="200440"/>
                    <a:pt x="258890" y="226538"/>
                  </a:cubicBezTo>
                  <a:cubicBezTo>
                    <a:pt x="212503" y="268829"/>
                    <a:pt x="51721" y="343791"/>
                    <a:pt x="34004" y="327408"/>
                  </a:cubicBezTo>
                  <a:cubicBezTo>
                    <a:pt x="16288" y="311025"/>
                    <a:pt x="16288" y="230634"/>
                    <a:pt x="10858" y="191105"/>
                  </a:cubicBezTo>
                  <a:cubicBezTo>
                    <a:pt x="5429" y="151577"/>
                    <a:pt x="0" y="128431"/>
                    <a:pt x="0" y="110714"/>
                  </a:cubicBezTo>
                  <a:cubicBezTo>
                    <a:pt x="0" y="87569"/>
                    <a:pt x="2762" y="48040"/>
                    <a:pt x="16383" y="28895"/>
                  </a:cubicBezTo>
                  <a:cubicBezTo>
                    <a:pt x="34957" y="2891"/>
                    <a:pt x="109061" y="-1109"/>
                    <a:pt x="145828" y="224"/>
                  </a:cubicBezTo>
                  <a:cubicBezTo>
                    <a:pt x="182594" y="1558"/>
                    <a:pt x="276701" y="23370"/>
                    <a:pt x="298514" y="24799"/>
                  </a:cubicBezTo>
                  <a:cubicBezTo>
                    <a:pt x="320326" y="26132"/>
                    <a:pt x="377571" y="4320"/>
                    <a:pt x="395288" y="34324"/>
                  </a:cubicBezTo>
                  <a:close/>
                </a:path>
              </a:pathLst>
            </a:custGeom>
            <a:grpFill/>
            <a:ln w="0" cap="flat">
              <a:noFill/>
              <a:prstDash val="solid"/>
              <a:miter/>
            </a:ln>
          </p:spPr>
          <p:txBody>
            <a:bodyPr rtlCol="0" anchor="ctr"/>
            <a:lstStyle/>
            <a:p>
              <a:endParaRPr lang="en-US" dirty="0"/>
            </a:p>
          </p:txBody>
        </p:sp>
      </p:grpSp>
      <p:sp>
        <p:nvSpPr>
          <p:cNvPr id="145" name="Rectangle: Rounded Corners 144">
            <a:extLst>
              <a:ext uri="{FF2B5EF4-FFF2-40B4-BE49-F238E27FC236}">
                <a16:creationId xmlns:a16="http://schemas.microsoft.com/office/drawing/2014/main" id="{58078F7F-6552-3B8E-1ABA-F51E7C1A9569}"/>
              </a:ext>
            </a:extLst>
          </p:cNvPr>
          <p:cNvSpPr/>
          <p:nvPr/>
        </p:nvSpPr>
        <p:spPr bwMode="auto">
          <a:xfrm>
            <a:off x="2156343" y="1600201"/>
            <a:ext cx="1610542" cy="2660650"/>
          </a:xfrm>
          <a:prstGeom prst="roundRect">
            <a:avLst>
              <a:gd name="adj" fmla="val 4750"/>
            </a:avLst>
          </a:prstGeom>
          <a:solidFill>
            <a:schemeClr val="tx2"/>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endParaRPr lang="en-US" sz="1000" spc="-3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44902620-069F-57F4-B33C-B695C5BBBD12}"/>
              </a:ext>
            </a:extLst>
          </p:cNvPr>
          <p:cNvSpPr txBox="1"/>
          <p:nvPr/>
        </p:nvSpPr>
        <p:spPr>
          <a:xfrm>
            <a:off x="419645" y="6410739"/>
            <a:ext cx="3138360" cy="276999"/>
          </a:xfrm>
          <a:prstGeom prst="rect">
            <a:avLst/>
          </a:prstGeom>
          <a:noFill/>
        </p:spPr>
        <p:txBody>
          <a:bodyPr wrap="none" rtlCol="0">
            <a:spAutoFit/>
          </a:bodyPr>
          <a:lstStyle/>
          <a:p>
            <a:r>
              <a:rPr lang="en-US" sz="1200" dirty="0">
                <a:solidFill>
                  <a:schemeClr val="bg2"/>
                </a:solidFill>
              </a:rPr>
              <a:t>Slide courtesy of Mazin Noureddin, MD, MHSc. </a:t>
            </a:r>
          </a:p>
        </p:txBody>
      </p:sp>
      <p:grpSp>
        <p:nvGrpSpPr>
          <p:cNvPr id="180" name="Group 179">
            <a:extLst>
              <a:ext uri="{FF2B5EF4-FFF2-40B4-BE49-F238E27FC236}">
                <a16:creationId xmlns:a16="http://schemas.microsoft.com/office/drawing/2014/main" id="{91FDB510-8E7B-04F5-BA6E-497564EE9761}"/>
              </a:ext>
            </a:extLst>
          </p:cNvPr>
          <p:cNvGrpSpPr/>
          <p:nvPr/>
        </p:nvGrpSpPr>
        <p:grpSpPr>
          <a:xfrm>
            <a:off x="501137" y="110778"/>
            <a:ext cx="2048764" cy="1446550"/>
            <a:chOff x="86984" y="208306"/>
            <a:chExt cx="2048764" cy="1446550"/>
          </a:xfrm>
        </p:grpSpPr>
        <p:sp>
          <p:nvSpPr>
            <p:cNvPr id="2" name="TextBox 1">
              <a:extLst>
                <a:ext uri="{FF2B5EF4-FFF2-40B4-BE49-F238E27FC236}">
                  <a16:creationId xmlns:a16="http://schemas.microsoft.com/office/drawing/2014/main" id="{ACB9D4EF-4FDF-D7FA-8FDD-A02EFC276B76}"/>
                </a:ext>
              </a:extLst>
            </p:cNvPr>
            <p:cNvSpPr txBox="1"/>
            <p:nvPr/>
          </p:nvSpPr>
          <p:spPr bwMode="auto">
            <a:xfrm>
              <a:off x="197272" y="208306"/>
              <a:ext cx="193847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100" b="0" dirty="0">
                  <a:solidFill>
                    <a:schemeClr val="bg1"/>
                  </a:solidFill>
                  <a:latin typeface="Calibri" panose="020F0502020204030204" pitchFamily="34" charset="0"/>
                </a:rPr>
                <a:t>Mechanisms of action</a:t>
              </a:r>
            </a:p>
            <a:p>
              <a:pPr algn="l">
                <a:lnSpc>
                  <a:spcPct val="100000"/>
                </a:lnSpc>
                <a:spcAft>
                  <a:spcPct val="0"/>
                </a:spcAft>
                <a:buClrTx/>
                <a:buFontTx/>
                <a:buNone/>
              </a:pPr>
              <a:r>
                <a:rPr lang="en-US" sz="1100" dirty="0">
                  <a:solidFill>
                    <a:schemeClr val="bg1"/>
                  </a:solidFill>
                  <a:latin typeface="Calibri" panose="020F0502020204030204" pitchFamily="34" charset="0"/>
                </a:rPr>
                <a:t>Drugs starting soon</a:t>
              </a:r>
            </a:p>
            <a:p>
              <a:pPr algn="l">
                <a:lnSpc>
                  <a:spcPct val="100000"/>
                </a:lnSpc>
                <a:spcAft>
                  <a:spcPct val="0"/>
                </a:spcAft>
                <a:buClrTx/>
                <a:buFontTx/>
                <a:buNone/>
              </a:pPr>
              <a:r>
                <a:rPr lang="en-US" sz="1100" b="0" dirty="0">
                  <a:solidFill>
                    <a:schemeClr val="bg1"/>
                  </a:solidFill>
                  <a:latin typeface="Calibri" panose="020F0502020204030204" pitchFamily="34" charset="0"/>
                </a:rPr>
                <a:t>Drugs in phase II development</a:t>
              </a:r>
            </a:p>
            <a:p>
              <a:pPr algn="l">
                <a:lnSpc>
                  <a:spcPct val="100000"/>
                </a:lnSpc>
                <a:spcAft>
                  <a:spcPct val="0"/>
                </a:spcAft>
                <a:buClrTx/>
                <a:buFontTx/>
                <a:buNone/>
              </a:pPr>
              <a:r>
                <a:rPr lang="en-US" sz="1100" dirty="0">
                  <a:solidFill>
                    <a:schemeClr val="bg1"/>
                  </a:solidFill>
                  <a:latin typeface="Calibri" panose="020F0502020204030204" pitchFamily="34" charset="0"/>
                </a:rPr>
                <a:t>Drugs </a:t>
              </a:r>
              <a:r>
                <a:rPr lang="en-US" sz="1100" b="0" dirty="0">
                  <a:solidFill>
                    <a:schemeClr val="bg1"/>
                  </a:solidFill>
                  <a:latin typeface="Calibri" panose="020F0502020204030204" pitchFamily="34" charset="0"/>
                </a:rPr>
                <a:t>in phase III development</a:t>
              </a:r>
            </a:p>
            <a:p>
              <a:pPr algn="l">
                <a:lnSpc>
                  <a:spcPct val="100000"/>
                </a:lnSpc>
                <a:spcAft>
                  <a:spcPct val="0"/>
                </a:spcAft>
                <a:buClrTx/>
                <a:buFontTx/>
                <a:buNone/>
              </a:pPr>
              <a:r>
                <a:rPr lang="en-US" sz="1100" dirty="0">
                  <a:solidFill>
                    <a:schemeClr val="bg1"/>
                  </a:solidFill>
                  <a:latin typeface="Calibri" panose="020F0502020204030204" pitchFamily="34" charset="0"/>
                </a:rPr>
                <a:t>Drug development </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program now closed</a:t>
              </a:r>
            </a:p>
            <a:p>
              <a:pPr algn="l">
                <a:lnSpc>
                  <a:spcPct val="100000"/>
                </a:lnSpc>
                <a:spcAft>
                  <a:spcPct val="0"/>
                </a:spcAft>
                <a:buClrTx/>
                <a:buFontTx/>
                <a:buNone/>
              </a:pPr>
              <a:r>
                <a:rPr lang="en-US" sz="1100" b="0" dirty="0">
                  <a:solidFill>
                    <a:schemeClr val="bg1"/>
                  </a:solidFill>
                  <a:latin typeface="Calibri" panose="020F0502020204030204" pitchFamily="34" charset="0"/>
                </a:rPr>
                <a:t>Drug </a:t>
              </a:r>
              <a:r>
                <a:rPr lang="en-US" sz="1100" dirty="0">
                  <a:solidFill>
                    <a:schemeClr val="bg1"/>
                  </a:solidFill>
                  <a:latin typeface="Calibri" panose="020F0502020204030204" pitchFamily="34" charset="0"/>
                </a:rPr>
                <a:t>development </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program on hold</a:t>
              </a:r>
              <a:endParaRPr lang="en-US" sz="1100" b="0" dirty="0">
                <a:solidFill>
                  <a:schemeClr val="bg1"/>
                </a:solidFill>
                <a:latin typeface="Calibri" panose="020F0502020204030204" pitchFamily="34" charset="0"/>
              </a:endParaRPr>
            </a:p>
          </p:txBody>
        </p:sp>
        <p:sp>
          <p:nvSpPr>
            <p:cNvPr id="3" name="Rectangle 2">
              <a:extLst>
                <a:ext uri="{FF2B5EF4-FFF2-40B4-BE49-F238E27FC236}">
                  <a16:creationId xmlns:a16="http://schemas.microsoft.com/office/drawing/2014/main" id="{4D3AD0D0-28C4-E937-5E41-970FE84048E2}"/>
                </a:ext>
              </a:extLst>
            </p:cNvPr>
            <p:cNvSpPr/>
            <p:nvPr/>
          </p:nvSpPr>
          <p:spPr bwMode="auto">
            <a:xfrm>
              <a:off x="107786" y="266158"/>
              <a:ext cx="127885" cy="127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647C13FF-1C7D-D2E2-9D32-BA557DDF4DCB}"/>
                </a:ext>
              </a:extLst>
            </p:cNvPr>
            <p:cNvSpPr/>
            <p:nvPr/>
          </p:nvSpPr>
          <p:spPr bwMode="auto">
            <a:xfrm>
              <a:off x="107786" y="447837"/>
              <a:ext cx="127885" cy="1278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02D9BA0C-79B5-3EEB-61E3-AEFD661DB770}"/>
                </a:ext>
              </a:extLst>
            </p:cNvPr>
            <p:cNvSpPr/>
            <p:nvPr/>
          </p:nvSpPr>
          <p:spPr bwMode="auto">
            <a:xfrm>
              <a:off x="107786" y="607111"/>
              <a:ext cx="127885" cy="12788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A0EFBA68-045F-7DDD-DCA9-93050EE7EB1D}"/>
                </a:ext>
              </a:extLst>
            </p:cNvPr>
            <p:cNvSpPr/>
            <p:nvPr/>
          </p:nvSpPr>
          <p:spPr bwMode="auto">
            <a:xfrm>
              <a:off x="107786" y="783402"/>
              <a:ext cx="127885" cy="12788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 name="Group 19">
              <a:extLst>
                <a:ext uri="{FF2B5EF4-FFF2-40B4-BE49-F238E27FC236}">
                  <a16:creationId xmlns:a16="http://schemas.microsoft.com/office/drawing/2014/main" id="{4DD3CC3D-6FE2-72E7-A17F-1A54E5E4D8ED}"/>
                </a:ext>
              </a:extLst>
            </p:cNvPr>
            <p:cNvGrpSpPr/>
            <p:nvPr/>
          </p:nvGrpSpPr>
          <p:grpSpPr>
            <a:xfrm>
              <a:off x="86984" y="959693"/>
              <a:ext cx="153988" cy="153988"/>
              <a:chOff x="3065147" y="313349"/>
              <a:chExt cx="190500" cy="190500"/>
            </a:xfrm>
          </p:grpSpPr>
          <p:sp>
            <p:nvSpPr>
              <p:cNvPr id="16" name="Oval 15">
                <a:extLst>
                  <a:ext uri="{FF2B5EF4-FFF2-40B4-BE49-F238E27FC236}">
                    <a16:creationId xmlns:a16="http://schemas.microsoft.com/office/drawing/2014/main" id="{1A0AB264-F70C-8126-8544-704166CD734A}"/>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 name="Group 16">
                <a:extLst>
                  <a:ext uri="{FF2B5EF4-FFF2-40B4-BE49-F238E27FC236}">
                    <a16:creationId xmlns:a16="http://schemas.microsoft.com/office/drawing/2014/main" id="{9A73FAF2-5907-DE0C-BB38-C7E4956803BD}"/>
                  </a:ext>
                </a:extLst>
              </p:cNvPr>
              <p:cNvGrpSpPr/>
              <p:nvPr/>
            </p:nvGrpSpPr>
            <p:grpSpPr>
              <a:xfrm>
                <a:off x="3099094" y="347296"/>
                <a:ext cx="122606" cy="122606"/>
                <a:chOff x="2925131" y="313349"/>
                <a:chExt cx="133350" cy="133350"/>
              </a:xfrm>
            </p:grpSpPr>
            <p:cxnSp>
              <p:nvCxnSpPr>
                <p:cNvPr id="18" name="Straight Connector 17">
                  <a:extLst>
                    <a:ext uri="{FF2B5EF4-FFF2-40B4-BE49-F238E27FC236}">
                      <a16:creationId xmlns:a16="http://schemas.microsoft.com/office/drawing/2014/main" id="{4CFDE8C7-E6B9-45FE-6EF6-75BD5094D646}"/>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EB912AE-D7DC-4B6D-2810-6CD25E259959}"/>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grpSp>
          <p:nvGrpSpPr>
            <p:cNvPr id="31" name="Group 30">
              <a:extLst>
                <a:ext uri="{FF2B5EF4-FFF2-40B4-BE49-F238E27FC236}">
                  <a16:creationId xmlns:a16="http://schemas.microsoft.com/office/drawing/2014/main" id="{BB85CE18-4CC7-0018-B952-7F36A29593D4}"/>
                </a:ext>
              </a:extLst>
            </p:cNvPr>
            <p:cNvGrpSpPr/>
            <p:nvPr/>
          </p:nvGrpSpPr>
          <p:grpSpPr>
            <a:xfrm>
              <a:off x="86984" y="1267920"/>
              <a:ext cx="153988" cy="153988"/>
              <a:chOff x="49215" y="1133975"/>
              <a:chExt cx="153988" cy="153988"/>
            </a:xfrm>
          </p:grpSpPr>
          <p:sp>
            <p:nvSpPr>
              <p:cNvPr id="22" name="Oval 21">
                <a:extLst>
                  <a:ext uri="{FF2B5EF4-FFF2-40B4-BE49-F238E27FC236}">
                    <a16:creationId xmlns:a16="http://schemas.microsoft.com/office/drawing/2014/main" id="{D7925CD9-8DF2-FDD2-A92F-53292E2AAD09}"/>
                  </a:ext>
                </a:extLst>
              </p:cNvPr>
              <p:cNvSpPr/>
              <p:nvPr/>
            </p:nvSpPr>
            <p:spPr bwMode="auto">
              <a:xfrm>
                <a:off x="49215" y="1133975"/>
                <a:ext cx="153988" cy="153988"/>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0" name="Group 29">
                <a:extLst>
                  <a:ext uri="{FF2B5EF4-FFF2-40B4-BE49-F238E27FC236}">
                    <a16:creationId xmlns:a16="http://schemas.microsoft.com/office/drawing/2014/main" id="{2FBABF76-A875-F43C-E3A0-3FF3CB3AB64A}"/>
                  </a:ext>
                </a:extLst>
              </p:cNvPr>
              <p:cNvGrpSpPr/>
              <p:nvPr/>
            </p:nvGrpSpPr>
            <p:grpSpPr>
              <a:xfrm>
                <a:off x="104778" y="1160215"/>
                <a:ext cx="42863" cy="101509"/>
                <a:chOff x="95255" y="1165725"/>
                <a:chExt cx="42863" cy="101509"/>
              </a:xfrm>
            </p:grpSpPr>
            <p:cxnSp>
              <p:nvCxnSpPr>
                <p:cNvPr id="25" name="Straight Connector 24">
                  <a:extLst>
                    <a:ext uri="{FF2B5EF4-FFF2-40B4-BE49-F238E27FC236}">
                      <a16:creationId xmlns:a16="http://schemas.microsoft.com/office/drawing/2014/main" id="{8D4894B9-19A7-CFD8-AED8-D1A53C80B129}"/>
                    </a:ext>
                  </a:extLst>
                </p:cNvPr>
                <p:cNvCxnSpPr>
                  <a:cxnSpLocks/>
                </p:cNvCxnSpPr>
                <p:nvPr/>
              </p:nvCxnSpPr>
              <p:spPr bwMode="auto">
                <a:xfrm>
                  <a:off x="138118" y="1165725"/>
                  <a:ext cx="0" cy="10150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8C01296-F8A1-EA82-E923-72AB80A80145}"/>
                    </a:ext>
                  </a:extLst>
                </p:cNvPr>
                <p:cNvCxnSpPr>
                  <a:cxnSpLocks/>
                </p:cNvCxnSpPr>
                <p:nvPr/>
              </p:nvCxnSpPr>
              <p:spPr bwMode="auto">
                <a:xfrm>
                  <a:off x="95255" y="1165725"/>
                  <a:ext cx="0" cy="101509"/>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32" name="Rectangle: Rounded Corners 31">
            <a:extLst>
              <a:ext uri="{FF2B5EF4-FFF2-40B4-BE49-F238E27FC236}">
                <a16:creationId xmlns:a16="http://schemas.microsoft.com/office/drawing/2014/main" id="{43A3887F-8E44-74E5-7EBB-F2DC026D0243}"/>
              </a:ext>
            </a:extLst>
          </p:cNvPr>
          <p:cNvSpPr/>
          <p:nvPr/>
        </p:nvSpPr>
        <p:spPr bwMode="auto">
          <a:xfrm>
            <a:off x="561975" y="1962150"/>
            <a:ext cx="919163"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ACC inhibitors</a:t>
            </a:r>
            <a:endParaRPr lang="en-US" sz="1050" b="1" dirty="0">
              <a:solidFill>
                <a:schemeClr val="tx1"/>
              </a:solidFill>
              <a:latin typeface="Calibri" panose="020F0502020204030204" pitchFamily="34" charset="0"/>
            </a:endParaRPr>
          </a:p>
        </p:txBody>
      </p:sp>
      <p:sp>
        <p:nvSpPr>
          <p:cNvPr id="33" name="Rectangle: Rounded Corners 32">
            <a:extLst>
              <a:ext uri="{FF2B5EF4-FFF2-40B4-BE49-F238E27FC236}">
                <a16:creationId xmlns:a16="http://schemas.microsoft.com/office/drawing/2014/main" id="{D8D90189-CB82-2ED6-1B8F-34D60F4DB93E}"/>
              </a:ext>
            </a:extLst>
          </p:cNvPr>
          <p:cNvSpPr/>
          <p:nvPr/>
        </p:nvSpPr>
        <p:spPr bwMode="auto">
          <a:xfrm>
            <a:off x="561975" y="2162175"/>
            <a:ext cx="919163"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Firsocostat</a:t>
            </a:r>
            <a:endParaRPr lang="en-US" sz="1050" dirty="0">
              <a:solidFill>
                <a:schemeClr val="tx1"/>
              </a:solidFill>
              <a:latin typeface="Calibri" panose="020F0502020204030204" pitchFamily="34" charset="0"/>
            </a:endParaRPr>
          </a:p>
        </p:txBody>
      </p:sp>
      <p:sp>
        <p:nvSpPr>
          <p:cNvPr id="34" name="Rectangle: Rounded Corners 33">
            <a:extLst>
              <a:ext uri="{FF2B5EF4-FFF2-40B4-BE49-F238E27FC236}">
                <a16:creationId xmlns:a16="http://schemas.microsoft.com/office/drawing/2014/main" id="{C8DFCCEA-08D1-4166-31B6-80C4A94E803F}"/>
              </a:ext>
            </a:extLst>
          </p:cNvPr>
          <p:cNvSpPr/>
          <p:nvPr/>
        </p:nvSpPr>
        <p:spPr bwMode="auto">
          <a:xfrm>
            <a:off x="561975" y="2358141"/>
            <a:ext cx="919163"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Clesacostat</a:t>
            </a:r>
            <a:endParaRPr lang="en-US" sz="1050" dirty="0">
              <a:solidFill>
                <a:schemeClr val="tx1"/>
              </a:solidFill>
              <a:latin typeface="Calibri" panose="020F0502020204030204" pitchFamily="34" charset="0"/>
            </a:endParaRPr>
          </a:p>
        </p:txBody>
      </p:sp>
      <p:sp>
        <p:nvSpPr>
          <p:cNvPr id="35" name="Rectangle: Rounded Corners 34">
            <a:extLst>
              <a:ext uri="{FF2B5EF4-FFF2-40B4-BE49-F238E27FC236}">
                <a16:creationId xmlns:a16="http://schemas.microsoft.com/office/drawing/2014/main" id="{542EE4AC-E448-9DC2-0531-3211093508EA}"/>
              </a:ext>
            </a:extLst>
          </p:cNvPr>
          <p:cNvSpPr/>
          <p:nvPr/>
        </p:nvSpPr>
        <p:spPr bwMode="auto">
          <a:xfrm>
            <a:off x="561975" y="2681990"/>
            <a:ext cx="919163"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FASN inhibitors </a:t>
            </a:r>
            <a:endParaRPr lang="en-US" sz="1050" b="1" dirty="0">
              <a:solidFill>
                <a:schemeClr val="tx1"/>
              </a:solidFill>
              <a:latin typeface="Calibri" panose="020F0502020204030204" pitchFamily="34" charset="0"/>
            </a:endParaRPr>
          </a:p>
        </p:txBody>
      </p:sp>
      <p:sp>
        <p:nvSpPr>
          <p:cNvPr id="36" name="Rectangle: Rounded Corners 35">
            <a:extLst>
              <a:ext uri="{FF2B5EF4-FFF2-40B4-BE49-F238E27FC236}">
                <a16:creationId xmlns:a16="http://schemas.microsoft.com/office/drawing/2014/main" id="{3E42DD21-828E-6150-E5C2-F20587242FFB}"/>
              </a:ext>
            </a:extLst>
          </p:cNvPr>
          <p:cNvSpPr/>
          <p:nvPr/>
        </p:nvSpPr>
        <p:spPr bwMode="auto">
          <a:xfrm>
            <a:off x="561975" y="2882015"/>
            <a:ext cx="919163"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Denifanstat</a:t>
            </a:r>
            <a:endParaRPr lang="en-US" sz="1050" dirty="0">
              <a:solidFill>
                <a:schemeClr val="tx1"/>
              </a:solidFill>
              <a:latin typeface="Calibri" panose="020F0502020204030204" pitchFamily="34" charset="0"/>
            </a:endParaRPr>
          </a:p>
        </p:txBody>
      </p:sp>
      <p:sp>
        <p:nvSpPr>
          <p:cNvPr id="37" name="Rectangle: Rounded Corners 36">
            <a:extLst>
              <a:ext uri="{FF2B5EF4-FFF2-40B4-BE49-F238E27FC236}">
                <a16:creationId xmlns:a16="http://schemas.microsoft.com/office/drawing/2014/main" id="{7B1C99DE-0A45-09D4-8285-2C5A11E50B72}"/>
              </a:ext>
            </a:extLst>
          </p:cNvPr>
          <p:cNvSpPr/>
          <p:nvPr/>
        </p:nvSpPr>
        <p:spPr bwMode="auto">
          <a:xfrm>
            <a:off x="561975" y="3191578"/>
            <a:ext cx="919163"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SCD1 inhibitor </a:t>
            </a:r>
            <a:endParaRPr lang="en-US" sz="1050" b="1" dirty="0">
              <a:solidFill>
                <a:schemeClr val="tx1"/>
              </a:solidFill>
              <a:latin typeface="Calibri" panose="020F0502020204030204" pitchFamily="34" charset="0"/>
            </a:endParaRPr>
          </a:p>
        </p:txBody>
      </p:sp>
      <p:sp>
        <p:nvSpPr>
          <p:cNvPr id="38" name="Rectangle: Rounded Corners 37">
            <a:extLst>
              <a:ext uri="{FF2B5EF4-FFF2-40B4-BE49-F238E27FC236}">
                <a16:creationId xmlns:a16="http://schemas.microsoft.com/office/drawing/2014/main" id="{DF522F16-B157-EF75-9B8E-FDB327BD9EE5}"/>
              </a:ext>
            </a:extLst>
          </p:cNvPr>
          <p:cNvSpPr/>
          <p:nvPr/>
        </p:nvSpPr>
        <p:spPr bwMode="auto">
          <a:xfrm>
            <a:off x="561975" y="3391603"/>
            <a:ext cx="919163"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Aramchol</a:t>
            </a:r>
            <a:endParaRPr lang="en-US" sz="1050" dirty="0">
              <a:solidFill>
                <a:schemeClr val="tx1"/>
              </a:solidFill>
              <a:latin typeface="Calibri" panose="020F0502020204030204" pitchFamily="34" charset="0"/>
            </a:endParaRPr>
          </a:p>
        </p:txBody>
      </p:sp>
      <p:grpSp>
        <p:nvGrpSpPr>
          <p:cNvPr id="39" name="Group 38">
            <a:extLst>
              <a:ext uri="{FF2B5EF4-FFF2-40B4-BE49-F238E27FC236}">
                <a16:creationId xmlns:a16="http://schemas.microsoft.com/office/drawing/2014/main" id="{306B56AD-62D1-2F63-C881-F69AEC7C37D2}"/>
              </a:ext>
            </a:extLst>
          </p:cNvPr>
          <p:cNvGrpSpPr/>
          <p:nvPr/>
        </p:nvGrpSpPr>
        <p:grpSpPr>
          <a:xfrm>
            <a:off x="577851" y="3414621"/>
            <a:ext cx="153988" cy="153988"/>
            <a:chOff x="49215" y="1133975"/>
            <a:chExt cx="153988" cy="153988"/>
          </a:xfrm>
        </p:grpSpPr>
        <p:sp>
          <p:nvSpPr>
            <p:cNvPr id="40" name="Oval 39">
              <a:extLst>
                <a:ext uri="{FF2B5EF4-FFF2-40B4-BE49-F238E27FC236}">
                  <a16:creationId xmlns:a16="http://schemas.microsoft.com/office/drawing/2014/main" id="{DACD45EB-FF32-E5DC-C680-3FCBDBF694B9}"/>
                </a:ext>
              </a:extLst>
            </p:cNvPr>
            <p:cNvSpPr/>
            <p:nvPr/>
          </p:nvSpPr>
          <p:spPr bwMode="auto">
            <a:xfrm>
              <a:off x="49215" y="1133975"/>
              <a:ext cx="153988" cy="153988"/>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 name="Group 40">
              <a:extLst>
                <a:ext uri="{FF2B5EF4-FFF2-40B4-BE49-F238E27FC236}">
                  <a16:creationId xmlns:a16="http://schemas.microsoft.com/office/drawing/2014/main" id="{5B57C9C0-C38F-90F0-2F0A-FE4E35F50501}"/>
                </a:ext>
              </a:extLst>
            </p:cNvPr>
            <p:cNvGrpSpPr/>
            <p:nvPr/>
          </p:nvGrpSpPr>
          <p:grpSpPr>
            <a:xfrm>
              <a:off x="104778" y="1160215"/>
              <a:ext cx="42863" cy="101509"/>
              <a:chOff x="95255" y="1165725"/>
              <a:chExt cx="42863" cy="101509"/>
            </a:xfrm>
          </p:grpSpPr>
          <p:cxnSp>
            <p:nvCxnSpPr>
              <p:cNvPr id="42" name="Straight Connector 41">
                <a:extLst>
                  <a:ext uri="{FF2B5EF4-FFF2-40B4-BE49-F238E27FC236}">
                    <a16:creationId xmlns:a16="http://schemas.microsoft.com/office/drawing/2014/main" id="{643315C3-7D1B-F072-7D23-09101E442AC2}"/>
                  </a:ext>
                </a:extLst>
              </p:cNvPr>
              <p:cNvCxnSpPr>
                <a:cxnSpLocks/>
              </p:cNvCxnSpPr>
              <p:nvPr/>
            </p:nvCxnSpPr>
            <p:spPr bwMode="auto">
              <a:xfrm>
                <a:off x="138118" y="1165725"/>
                <a:ext cx="0" cy="101509"/>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A26F1B4-CBC0-59DB-5B43-0BC79B189A6F}"/>
                  </a:ext>
                </a:extLst>
              </p:cNvPr>
              <p:cNvCxnSpPr>
                <a:cxnSpLocks/>
              </p:cNvCxnSpPr>
              <p:nvPr/>
            </p:nvCxnSpPr>
            <p:spPr bwMode="auto">
              <a:xfrm>
                <a:off x="95255" y="1165725"/>
                <a:ext cx="0" cy="101509"/>
              </a:xfrm>
              <a:prstGeom prst="line">
                <a:avLst/>
              </a:prstGeom>
              <a:noFill/>
              <a:ln w="28575" cap="flat" cmpd="sng" algn="ctr">
                <a:solidFill>
                  <a:schemeClr val="bg1"/>
                </a:solidFill>
                <a:prstDash val="solid"/>
                <a:round/>
                <a:headEnd type="none" w="med" len="med"/>
                <a:tailEnd type="none" w="med" len="med"/>
              </a:ln>
              <a:effectLst/>
            </p:spPr>
          </p:cxnSp>
        </p:grpSp>
      </p:grpSp>
      <p:sp>
        <p:nvSpPr>
          <p:cNvPr id="45" name="Rectangle: Rounded Corners 44">
            <a:extLst>
              <a:ext uri="{FF2B5EF4-FFF2-40B4-BE49-F238E27FC236}">
                <a16:creationId xmlns:a16="http://schemas.microsoft.com/office/drawing/2014/main" id="{0209E392-0E5D-D950-66D6-A2FF8EAAB04F}"/>
              </a:ext>
            </a:extLst>
          </p:cNvPr>
          <p:cNvSpPr/>
          <p:nvPr/>
        </p:nvSpPr>
        <p:spPr bwMode="auto">
          <a:xfrm>
            <a:off x="561975" y="3691640"/>
            <a:ext cx="919163"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DGAT2</a:t>
            </a:r>
            <a:endParaRPr lang="en-US" sz="1050" b="1" dirty="0">
              <a:solidFill>
                <a:schemeClr val="tx1"/>
              </a:solidFill>
              <a:latin typeface="Calibri" panose="020F0502020204030204" pitchFamily="34" charset="0"/>
            </a:endParaRPr>
          </a:p>
        </p:txBody>
      </p:sp>
      <p:sp>
        <p:nvSpPr>
          <p:cNvPr id="46" name="Rectangle: Rounded Corners 45">
            <a:extLst>
              <a:ext uri="{FF2B5EF4-FFF2-40B4-BE49-F238E27FC236}">
                <a16:creationId xmlns:a16="http://schemas.microsoft.com/office/drawing/2014/main" id="{8109695E-AAE6-45D9-9784-C3CAC3AFCCF4}"/>
              </a:ext>
            </a:extLst>
          </p:cNvPr>
          <p:cNvSpPr/>
          <p:nvPr/>
        </p:nvSpPr>
        <p:spPr bwMode="auto">
          <a:xfrm>
            <a:off x="561975" y="3891665"/>
            <a:ext cx="919163"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Ervogastat</a:t>
            </a:r>
            <a:endParaRPr lang="en-US" sz="1050" dirty="0">
              <a:solidFill>
                <a:schemeClr val="tx1"/>
              </a:solidFill>
              <a:latin typeface="Calibri" panose="020F0502020204030204" pitchFamily="34" charset="0"/>
            </a:endParaRPr>
          </a:p>
        </p:txBody>
      </p:sp>
      <p:sp>
        <p:nvSpPr>
          <p:cNvPr id="4" name="Rectangle: Rounded Corners 3">
            <a:extLst>
              <a:ext uri="{FF2B5EF4-FFF2-40B4-BE49-F238E27FC236}">
                <a16:creationId xmlns:a16="http://schemas.microsoft.com/office/drawing/2014/main" id="{08FB7209-4952-81B2-3411-6677688F693E}"/>
              </a:ext>
            </a:extLst>
          </p:cNvPr>
          <p:cNvSpPr/>
          <p:nvPr/>
        </p:nvSpPr>
        <p:spPr bwMode="auto">
          <a:xfrm>
            <a:off x="857250" y="4567635"/>
            <a:ext cx="742950" cy="352027"/>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Bacterial products</a:t>
            </a:r>
          </a:p>
        </p:txBody>
      </p:sp>
      <p:sp>
        <p:nvSpPr>
          <p:cNvPr id="7" name="Rectangle: Rounded Corners 6">
            <a:extLst>
              <a:ext uri="{FF2B5EF4-FFF2-40B4-BE49-F238E27FC236}">
                <a16:creationId xmlns:a16="http://schemas.microsoft.com/office/drawing/2014/main" id="{7DF52E15-11EA-2063-D7F9-7872E2571C23}"/>
              </a:ext>
            </a:extLst>
          </p:cNvPr>
          <p:cNvSpPr/>
          <p:nvPr/>
        </p:nvSpPr>
        <p:spPr bwMode="auto">
          <a:xfrm>
            <a:off x="857250" y="4916931"/>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Dietary fa</a:t>
            </a:r>
            <a:r>
              <a:rPr lang="en-US" sz="1050" dirty="0">
                <a:latin typeface="Calibri" panose="020F0502020204030204" pitchFamily="34" charset="0"/>
              </a:rPr>
              <a:t>ts</a:t>
            </a:r>
          </a:p>
        </p:txBody>
      </p:sp>
      <p:sp>
        <p:nvSpPr>
          <p:cNvPr id="10" name="Rectangle: Rounded Corners 9">
            <a:extLst>
              <a:ext uri="{FF2B5EF4-FFF2-40B4-BE49-F238E27FC236}">
                <a16:creationId xmlns:a16="http://schemas.microsoft.com/office/drawing/2014/main" id="{9B293307-12F1-3E39-E3EE-427354D8A693}"/>
              </a:ext>
            </a:extLst>
          </p:cNvPr>
          <p:cNvSpPr/>
          <p:nvPr/>
        </p:nvSpPr>
        <p:spPr bwMode="auto">
          <a:xfrm>
            <a:off x="857250" y="5116956"/>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Bile acids</a:t>
            </a:r>
          </a:p>
        </p:txBody>
      </p:sp>
      <p:sp>
        <p:nvSpPr>
          <p:cNvPr id="12" name="Rectangle: Rounded Corners 11">
            <a:extLst>
              <a:ext uri="{FF2B5EF4-FFF2-40B4-BE49-F238E27FC236}">
                <a16:creationId xmlns:a16="http://schemas.microsoft.com/office/drawing/2014/main" id="{76355062-1730-EF8E-8404-8B6818244C35}"/>
              </a:ext>
            </a:extLst>
          </p:cNvPr>
          <p:cNvSpPr/>
          <p:nvPr/>
        </p:nvSpPr>
        <p:spPr bwMode="auto">
          <a:xfrm>
            <a:off x="1943632" y="4610297"/>
            <a:ext cx="742950"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FXR agonist</a:t>
            </a:r>
            <a:endParaRPr lang="en-US" sz="1050" b="1" dirty="0">
              <a:solidFill>
                <a:schemeClr val="tx1"/>
              </a:solidFill>
              <a:latin typeface="Calibri" panose="020F0502020204030204" pitchFamily="34" charset="0"/>
            </a:endParaRPr>
          </a:p>
        </p:txBody>
      </p:sp>
      <p:sp>
        <p:nvSpPr>
          <p:cNvPr id="13" name="Rectangle: Rounded Corners 12">
            <a:extLst>
              <a:ext uri="{FF2B5EF4-FFF2-40B4-BE49-F238E27FC236}">
                <a16:creationId xmlns:a16="http://schemas.microsoft.com/office/drawing/2014/main" id="{C7746530-568C-92A2-6F83-087A53A912DB}"/>
              </a:ext>
            </a:extLst>
          </p:cNvPr>
          <p:cNvSpPr/>
          <p:nvPr/>
        </p:nvSpPr>
        <p:spPr bwMode="auto">
          <a:xfrm>
            <a:off x="1943632" y="4810322"/>
            <a:ext cx="742950"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OCA</a:t>
            </a:r>
            <a:endParaRPr lang="en-US" sz="1050" b="1" dirty="0">
              <a:solidFill>
                <a:schemeClr val="tx1"/>
              </a:solidFill>
              <a:latin typeface="Calibri" panose="020F0502020204030204" pitchFamily="34" charset="0"/>
            </a:endParaRPr>
          </a:p>
        </p:txBody>
      </p:sp>
      <p:grpSp>
        <p:nvGrpSpPr>
          <p:cNvPr id="14" name="Group 13">
            <a:extLst>
              <a:ext uri="{FF2B5EF4-FFF2-40B4-BE49-F238E27FC236}">
                <a16:creationId xmlns:a16="http://schemas.microsoft.com/office/drawing/2014/main" id="{AA4E37EE-85DD-2F93-D822-57B12EEBB05F}"/>
              </a:ext>
            </a:extLst>
          </p:cNvPr>
          <p:cNvGrpSpPr/>
          <p:nvPr/>
        </p:nvGrpSpPr>
        <p:grpSpPr>
          <a:xfrm>
            <a:off x="1967288" y="4835370"/>
            <a:ext cx="153988" cy="153988"/>
            <a:chOff x="3065147" y="313349"/>
            <a:chExt cx="190500" cy="190500"/>
          </a:xfrm>
        </p:grpSpPr>
        <p:sp>
          <p:nvSpPr>
            <p:cNvPr id="15" name="Oval 14">
              <a:extLst>
                <a:ext uri="{FF2B5EF4-FFF2-40B4-BE49-F238E27FC236}">
                  <a16:creationId xmlns:a16="http://schemas.microsoft.com/office/drawing/2014/main" id="{4A643836-CB04-F68E-D6F3-31C16ED2EFB3}"/>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1" name="Group 20">
              <a:extLst>
                <a:ext uri="{FF2B5EF4-FFF2-40B4-BE49-F238E27FC236}">
                  <a16:creationId xmlns:a16="http://schemas.microsoft.com/office/drawing/2014/main" id="{79508E38-EDED-6FAD-FCB5-3C92F60865B5}"/>
                </a:ext>
              </a:extLst>
            </p:cNvPr>
            <p:cNvGrpSpPr/>
            <p:nvPr/>
          </p:nvGrpSpPr>
          <p:grpSpPr>
            <a:xfrm>
              <a:off x="3099094" y="347296"/>
              <a:ext cx="122606" cy="122606"/>
              <a:chOff x="2925131" y="313349"/>
              <a:chExt cx="133350" cy="133350"/>
            </a:xfrm>
          </p:grpSpPr>
          <p:cxnSp>
            <p:nvCxnSpPr>
              <p:cNvPr id="23" name="Straight Connector 22">
                <a:extLst>
                  <a:ext uri="{FF2B5EF4-FFF2-40B4-BE49-F238E27FC236}">
                    <a16:creationId xmlns:a16="http://schemas.microsoft.com/office/drawing/2014/main" id="{606A95E6-3ED1-4802-85D0-F334D85787DF}"/>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99B2BED-CDA2-0B24-36C8-ACD71647619F}"/>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26" name="Rectangle: Rounded Corners 25">
            <a:extLst>
              <a:ext uri="{FF2B5EF4-FFF2-40B4-BE49-F238E27FC236}">
                <a16:creationId xmlns:a16="http://schemas.microsoft.com/office/drawing/2014/main" id="{25D1633C-0C5D-24E1-7B9D-35620A97C587}"/>
              </a:ext>
            </a:extLst>
          </p:cNvPr>
          <p:cNvSpPr/>
          <p:nvPr/>
        </p:nvSpPr>
        <p:spPr bwMode="auto">
          <a:xfrm>
            <a:off x="1943632" y="5009924"/>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Tropifexor</a:t>
            </a:r>
          </a:p>
        </p:txBody>
      </p:sp>
      <p:sp>
        <p:nvSpPr>
          <p:cNvPr id="27" name="Rectangle: Rounded Corners 26">
            <a:extLst>
              <a:ext uri="{FF2B5EF4-FFF2-40B4-BE49-F238E27FC236}">
                <a16:creationId xmlns:a16="http://schemas.microsoft.com/office/drawing/2014/main" id="{71FD940D-4C95-781D-6E8D-0DF3CD723896}"/>
              </a:ext>
            </a:extLst>
          </p:cNvPr>
          <p:cNvSpPr/>
          <p:nvPr/>
        </p:nvSpPr>
        <p:spPr bwMode="auto">
          <a:xfrm>
            <a:off x="1943632" y="5205477"/>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Cilofexor</a:t>
            </a:r>
          </a:p>
        </p:txBody>
      </p:sp>
      <p:sp>
        <p:nvSpPr>
          <p:cNvPr id="28" name="Rectangle: Rounded Corners 27">
            <a:extLst>
              <a:ext uri="{FF2B5EF4-FFF2-40B4-BE49-F238E27FC236}">
                <a16:creationId xmlns:a16="http://schemas.microsoft.com/office/drawing/2014/main" id="{4BB94A99-E74C-B325-D006-F6844670474D}"/>
              </a:ext>
            </a:extLst>
          </p:cNvPr>
          <p:cNvSpPr/>
          <p:nvPr/>
        </p:nvSpPr>
        <p:spPr bwMode="auto">
          <a:xfrm>
            <a:off x="1943632" y="5405502"/>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EDP-305</a:t>
            </a:r>
          </a:p>
        </p:txBody>
      </p:sp>
      <p:sp>
        <p:nvSpPr>
          <p:cNvPr id="44" name="Rectangle: Rounded Corners 43">
            <a:extLst>
              <a:ext uri="{FF2B5EF4-FFF2-40B4-BE49-F238E27FC236}">
                <a16:creationId xmlns:a16="http://schemas.microsoft.com/office/drawing/2014/main" id="{BDF4A4B2-2928-2725-6128-7225F1A58229}"/>
              </a:ext>
            </a:extLst>
          </p:cNvPr>
          <p:cNvSpPr/>
          <p:nvPr/>
        </p:nvSpPr>
        <p:spPr bwMode="auto">
          <a:xfrm>
            <a:off x="1943632" y="5607104"/>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MET-409</a:t>
            </a:r>
          </a:p>
        </p:txBody>
      </p:sp>
      <p:sp>
        <p:nvSpPr>
          <p:cNvPr id="47" name="Rectangle: Rounded Corners 46">
            <a:extLst>
              <a:ext uri="{FF2B5EF4-FFF2-40B4-BE49-F238E27FC236}">
                <a16:creationId xmlns:a16="http://schemas.microsoft.com/office/drawing/2014/main" id="{E54481BC-1B2B-AC78-6ECA-586C4D100ACB}"/>
              </a:ext>
            </a:extLst>
          </p:cNvPr>
          <p:cNvSpPr/>
          <p:nvPr/>
        </p:nvSpPr>
        <p:spPr bwMode="auto">
          <a:xfrm>
            <a:off x="1943632" y="5797956"/>
            <a:ext cx="7429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TERN-101</a:t>
            </a:r>
          </a:p>
        </p:txBody>
      </p:sp>
      <p:sp>
        <p:nvSpPr>
          <p:cNvPr id="48" name="Rectangle: Rounded Corners 47">
            <a:extLst>
              <a:ext uri="{FF2B5EF4-FFF2-40B4-BE49-F238E27FC236}">
                <a16:creationId xmlns:a16="http://schemas.microsoft.com/office/drawing/2014/main" id="{EDC886CC-C299-265D-2396-607BBE8CE0A8}"/>
              </a:ext>
            </a:extLst>
          </p:cNvPr>
          <p:cNvSpPr/>
          <p:nvPr/>
        </p:nvSpPr>
        <p:spPr bwMode="auto">
          <a:xfrm>
            <a:off x="3224744" y="4610297"/>
            <a:ext cx="832906"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FGF-21</a:t>
            </a:r>
            <a:endParaRPr lang="en-US" sz="1050" b="1" dirty="0">
              <a:solidFill>
                <a:schemeClr val="tx1"/>
              </a:solidFill>
              <a:latin typeface="Calibri" panose="020F0502020204030204" pitchFamily="34" charset="0"/>
            </a:endParaRPr>
          </a:p>
        </p:txBody>
      </p:sp>
      <p:sp>
        <p:nvSpPr>
          <p:cNvPr id="49" name="Rectangle: Rounded Corners 48">
            <a:extLst>
              <a:ext uri="{FF2B5EF4-FFF2-40B4-BE49-F238E27FC236}">
                <a16:creationId xmlns:a16="http://schemas.microsoft.com/office/drawing/2014/main" id="{E828D969-B572-896C-750C-240A3BC7E16E}"/>
              </a:ext>
            </a:extLst>
          </p:cNvPr>
          <p:cNvSpPr/>
          <p:nvPr/>
        </p:nvSpPr>
        <p:spPr bwMode="auto">
          <a:xfrm>
            <a:off x="3219675" y="4810322"/>
            <a:ext cx="83290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Efruxifermin</a:t>
            </a:r>
            <a:endParaRPr lang="en-US" sz="1050" dirty="0">
              <a:solidFill>
                <a:schemeClr val="tx1"/>
              </a:solidFill>
              <a:latin typeface="Calibri" panose="020F0502020204030204" pitchFamily="34" charset="0"/>
            </a:endParaRPr>
          </a:p>
        </p:txBody>
      </p:sp>
      <p:sp>
        <p:nvSpPr>
          <p:cNvPr id="50" name="Rectangle: Rounded Corners 49">
            <a:extLst>
              <a:ext uri="{FF2B5EF4-FFF2-40B4-BE49-F238E27FC236}">
                <a16:creationId xmlns:a16="http://schemas.microsoft.com/office/drawing/2014/main" id="{31154DDB-4834-4CF9-47D4-BA99485015E6}"/>
              </a:ext>
            </a:extLst>
          </p:cNvPr>
          <p:cNvSpPr/>
          <p:nvPr/>
        </p:nvSpPr>
        <p:spPr bwMode="auto">
          <a:xfrm>
            <a:off x="3219675" y="5005452"/>
            <a:ext cx="83290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Pegozafermin</a:t>
            </a:r>
            <a:endParaRPr lang="en-US" sz="1050" dirty="0">
              <a:solidFill>
                <a:schemeClr val="tx1"/>
              </a:solidFill>
              <a:latin typeface="Calibri" panose="020F0502020204030204" pitchFamily="34" charset="0"/>
            </a:endParaRPr>
          </a:p>
        </p:txBody>
      </p:sp>
      <p:sp>
        <p:nvSpPr>
          <p:cNvPr id="51" name="Rectangle: Rounded Corners 50">
            <a:extLst>
              <a:ext uri="{FF2B5EF4-FFF2-40B4-BE49-F238E27FC236}">
                <a16:creationId xmlns:a16="http://schemas.microsoft.com/office/drawing/2014/main" id="{08C12C35-A265-CF1D-C278-AB9EA8CD8EDF}"/>
              </a:ext>
            </a:extLst>
          </p:cNvPr>
          <p:cNvSpPr/>
          <p:nvPr/>
        </p:nvSpPr>
        <p:spPr bwMode="auto">
          <a:xfrm>
            <a:off x="3217973" y="5205954"/>
            <a:ext cx="83290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Pegbelfermin</a:t>
            </a:r>
          </a:p>
        </p:txBody>
      </p:sp>
      <p:grpSp>
        <p:nvGrpSpPr>
          <p:cNvPr id="52" name="Group 51">
            <a:extLst>
              <a:ext uri="{FF2B5EF4-FFF2-40B4-BE49-F238E27FC236}">
                <a16:creationId xmlns:a16="http://schemas.microsoft.com/office/drawing/2014/main" id="{833C79E2-8AF3-B658-B014-5E973BA2BD82}"/>
              </a:ext>
            </a:extLst>
          </p:cNvPr>
          <p:cNvGrpSpPr/>
          <p:nvPr/>
        </p:nvGrpSpPr>
        <p:grpSpPr>
          <a:xfrm>
            <a:off x="3110174" y="5232863"/>
            <a:ext cx="153988" cy="153988"/>
            <a:chOff x="3065147" y="313349"/>
            <a:chExt cx="190500" cy="190500"/>
          </a:xfrm>
        </p:grpSpPr>
        <p:sp>
          <p:nvSpPr>
            <p:cNvPr id="53" name="Oval 52">
              <a:extLst>
                <a:ext uri="{FF2B5EF4-FFF2-40B4-BE49-F238E27FC236}">
                  <a16:creationId xmlns:a16="http://schemas.microsoft.com/office/drawing/2014/main" id="{2B0B7D7E-D911-46E0-241C-77B1F460EBDD}"/>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4" name="Group 53">
              <a:extLst>
                <a:ext uri="{FF2B5EF4-FFF2-40B4-BE49-F238E27FC236}">
                  <a16:creationId xmlns:a16="http://schemas.microsoft.com/office/drawing/2014/main" id="{FC17C40A-976A-1EF1-D36C-3CB1CFCF8943}"/>
                </a:ext>
              </a:extLst>
            </p:cNvPr>
            <p:cNvGrpSpPr/>
            <p:nvPr/>
          </p:nvGrpSpPr>
          <p:grpSpPr>
            <a:xfrm>
              <a:off x="3099094" y="347296"/>
              <a:ext cx="122606" cy="122606"/>
              <a:chOff x="2925131" y="313349"/>
              <a:chExt cx="133350" cy="133350"/>
            </a:xfrm>
          </p:grpSpPr>
          <p:cxnSp>
            <p:nvCxnSpPr>
              <p:cNvPr id="55" name="Straight Connector 54">
                <a:extLst>
                  <a:ext uri="{FF2B5EF4-FFF2-40B4-BE49-F238E27FC236}">
                    <a16:creationId xmlns:a16="http://schemas.microsoft.com/office/drawing/2014/main" id="{1A070054-3AE8-D450-3D02-C1DF441854AC}"/>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5EB852B-F018-DAF5-D387-BC2136FD3D2E}"/>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57" name="Rectangle: Rounded Corners 56">
            <a:extLst>
              <a:ext uri="{FF2B5EF4-FFF2-40B4-BE49-F238E27FC236}">
                <a16:creationId xmlns:a16="http://schemas.microsoft.com/office/drawing/2014/main" id="{C8F167B9-414B-C45F-B581-888B64222C58}"/>
              </a:ext>
            </a:extLst>
          </p:cNvPr>
          <p:cNvSpPr/>
          <p:nvPr/>
        </p:nvSpPr>
        <p:spPr bwMode="auto">
          <a:xfrm>
            <a:off x="3217973" y="5405979"/>
            <a:ext cx="83290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BOS-580</a:t>
            </a:r>
          </a:p>
        </p:txBody>
      </p:sp>
      <p:sp>
        <p:nvSpPr>
          <p:cNvPr id="58" name="Rectangle: Rounded Corners 57">
            <a:extLst>
              <a:ext uri="{FF2B5EF4-FFF2-40B4-BE49-F238E27FC236}">
                <a16:creationId xmlns:a16="http://schemas.microsoft.com/office/drawing/2014/main" id="{5D6B4E7C-4891-8A3A-D3EE-0BB64B0D9BCC}"/>
              </a:ext>
            </a:extLst>
          </p:cNvPr>
          <p:cNvSpPr/>
          <p:nvPr/>
        </p:nvSpPr>
        <p:spPr bwMode="auto">
          <a:xfrm>
            <a:off x="3224744" y="5604327"/>
            <a:ext cx="832906"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FGF19</a:t>
            </a:r>
            <a:endParaRPr lang="en-US" sz="1050" b="1" dirty="0">
              <a:solidFill>
                <a:schemeClr val="tx1"/>
              </a:solidFill>
              <a:latin typeface="Calibri" panose="020F0502020204030204" pitchFamily="34" charset="0"/>
            </a:endParaRPr>
          </a:p>
        </p:txBody>
      </p:sp>
      <p:sp>
        <p:nvSpPr>
          <p:cNvPr id="59" name="Rectangle: Rounded Corners 58">
            <a:extLst>
              <a:ext uri="{FF2B5EF4-FFF2-40B4-BE49-F238E27FC236}">
                <a16:creationId xmlns:a16="http://schemas.microsoft.com/office/drawing/2014/main" id="{0336E0B2-483F-F4C5-F904-FA205ABC5FFA}"/>
              </a:ext>
            </a:extLst>
          </p:cNvPr>
          <p:cNvSpPr/>
          <p:nvPr/>
        </p:nvSpPr>
        <p:spPr bwMode="auto">
          <a:xfrm>
            <a:off x="3217973" y="5806271"/>
            <a:ext cx="83290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Aldafermin</a:t>
            </a:r>
          </a:p>
        </p:txBody>
      </p:sp>
      <p:sp>
        <p:nvSpPr>
          <p:cNvPr id="60" name="Rectangle: Rounded Corners 59">
            <a:extLst>
              <a:ext uri="{FF2B5EF4-FFF2-40B4-BE49-F238E27FC236}">
                <a16:creationId xmlns:a16="http://schemas.microsoft.com/office/drawing/2014/main" id="{F8AAAC9D-AD20-8B6E-4FCA-7EFA0508ED23}"/>
              </a:ext>
            </a:extLst>
          </p:cNvPr>
          <p:cNvSpPr/>
          <p:nvPr/>
        </p:nvSpPr>
        <p:spPr bwMode="auto">
          <a:xfrm>
            <a:off x="4240475" y="3995738"/>
            <a:ext cx="950650"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Mitochondrial pyruvate carrier</a:t>
            </a:r>
            <a:endParaRPr lang="en-US" sz="1050" b="1" dirty="0">
              <a:solidFill>
                <a:schemeClr val="tx1"/>
              </a:solidFill>
              <a:latin typeface="Calibri" panose="020F0502020204030204" pitchFamily="34" charset="0"/>
            </a:endParaRPr>
          </a:p>
        </p:txBody>
      </p:sp>
      <p:sp>
        <p:nvSpPr>
          <p:cNvPr id="61" name="Rectangle: Rounded Corners 60">
            <a:extLst>
              <a:ext uri="{FF2B5EF4-FFF2-40B4-BE49-F238E27FC236}">
                <a16:creationId xmlns:a16="http://schemas.microsoft.com/office/drawing/2014/main" id="{524D9D11-92A0-CBD1-6D78-36547C6C66D7}"/>
              </a:ext>
            </a:extLst>
          </p:cNvPr>
          <p:cNvSpPr/>
          <p:nvPr/>
        </p:nvSpPr>
        <p:spPr bwMode="auto">
          <a:xfrm>
            <a:off x="4240475" y="4338638"/>
            <a:ext cx="9506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MSDC-0602K</a:t>
            </a:r>
            <a:endParaRPr lang="en-US" sz="1050" dirty="0">
              <a:solidFill>
                <a:schemeClr val="tx1"/>
              </a:solidFill>
              <a:latin typeface="Calibri" panose="020F0502020204030204" pitchFamily="34" charset="0"/>
            </a:endParaRPr>
          </a:p>
        </p:txBody>
      </p:sp>
      <p:sp>
        <p:nvSpPr>
          <p:cNvPr id="62" name="Rectangle: Rounded Corners 61">
            <a:extLst>
              <a:ext uri="{FF2B5EF4-FFF2-40B4-BE49-F238E27FC236}">
                <a16:creationId xmlns:a16="http://schemas.microsoft.com/office/drawing/2014/main" id="{8BD9AD16-8DA1-CB87-777F-F6D81E448509}"/>
              </a:ext>
            </a:extLst>
          </p:cNvPr>
          <p:cNvSpPr/>
          <p:nvPr/>
        </p:nvSpPr>
        <p:spPr bwMode="auto">
          <a:xfrm>
            <a:off x="4240475" y="4667447"/>
            <a:ext cx="950650"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Mitochondrial uncoupler</a:t>
            </a:r>
            <a:endParaRPr lang="en-US" sz="1050" b="1" dirty="0">
              <a:solidFill>
                <a:schemeClr val="tx1"/>
              </a:solidFill>
              <a:latin typeface="Calibri" panose="020F0502020204030204" pitchFamily="34" charset="0"/>
            </a:endParaRPr>
          </a:p>
        </p:txBody>
      </p:sp>
      <p:sp>
        <p:nvSpPr>
          <p:cNvPr id="63" name="Rectangle: Rounded Corners 62">
            <a:extLst>
              <a:ext uri="{FF2B5EF4-FFF2-40B4-BE49-F238E27FC236}">
                <a16:creationId xmlns:a16="http://schemas.microsoft.com/office/drawing/2014/main" id="{BF2E22C6-740C-6909-B889-7A7FFD0EDC65}"/>
              </a:ext>
            </a:extLst>
          </p:cNvPr>
          <p:cNvSpPr/>
          <p:nvPr/>
        </p:nvSpPr>
        <p:spPr bwMode="auto">
          <a:xfrm>
            <a:off x="4240475" y="5010347"/>
            <a:ext cx="950650"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HU6</a:t>
            </a:r>
            <a:endParaRPr lang="en-US" sz="1050" dirty="0">
              <a:solidFill>
                <a:schemeClr val="tx1"/>
              </a:solidFill>
              <a:latin typeface="Calibri" panose="020F0502020204030204" pitchFamily="34" charset="0"/>
            </a:endParaRPr>
          </a:p>
        </p:txBody>
      </p:sp>
      <p:sp>
        <p:nvSpPr>
          <p:cNvPr id="64" name="Rectangle: Rounded Corners 63">
            <a:extLst>
              <a:ext uri="{FF2B5EF4-FFF2-40B4-BE49-F238E27FC236}">
                <a16:creationId xmlns:a16="http://schemas.microsoft.com/office/drawing/2014/main" id="{B66F007D-D622-619D-2F78-44E048EF21A6}"/>
              </a:ext>
            </a:extLst>
          </p:cNvPr>
          <p:cNvSpPr/>
          <p:nvPr/>
        </p:nvSpPr>
        <p:spPr bwMode="auto">
          <a:xfrm>
            <a:off x="4313881" y="5348241"/>
            <a:ext cx="785812"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Pan-caspase inhibitor</a:t>
            </a:r>
            <a:endParaRPr lang="en-US" sz="1050" b="1" dirty="0">
              <a:solidFill>
                <a:schemeClr val="tx1"/>
              </a:solidFill>
              <a:latin typeface="Calibri" panose="020F0502020204030204" pitchFamily="34" charset="0"/>
            </a:endParaRPr>
          </a:p>
        </p:txBody>
      </p:sp>
      <p:sp>
        <p:nvSpPr>
          <p:cNvPr id="65" name="Rectangle: Rounded Corners 64">
            <a:extLst>
              <a:ext uri="{FF2B5EF4-FFF2-40B4-BE49-F238E27FC236}">
                <a16:creationId xmlns:a16="http://schemas.microsoft.com/office/drawing/2014/main" id="{B861332D-DA42-E6F8-332F-7C7A1DE5412B}"/>
              </a:ext>
            </a:extLst>
          </p:cNvPr>
          <p:cNvSpPr/>
          <p:nvPr/>
        </p:nvSpPr>
        <p:spPr bwMode="auto">
          <a:xfrm>
            <a:off x="4313881" y="5691141"/>
            <a:ext cx="785812"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Emricasan</a:t>
            </a:r>
            <a:endParaRPr lang="en-US" sz="1050" dirty="0">
              <a:solidFill>
                <a:schemeClr val="tx1"/>
              </a:solidFill>
              <a:latin typeface="Calibri" panose="020F0502020204030204" pitchFamily="34" charset="0"/>
            </a:endParaRPr>
          </a:p>
        </p:txBody>
      </p:sp>
      <p:grpSp>
        <p:nvGrpSpPr>
          <p:cNvPr id="66" name="Group 65">
            <a:extLst>
              <a:ext uri="{FF2B5EF4-FFF2-40B4-BE49-F238E27FC236}">
                <a16:creationId xmlns:a16="http://schemas.microsoft.com/office/drawing/2014/main" id="{B764E03A-20B1-9B01-97D2-DFA914762E25}"/>
              </a:ext>
            </a:extLst>
          </p:cNvPr>
          <p:cNvGrpSpPr/>
          <p:nvPr/>
        </p:nvGrpSpPr>
        <p:grpSpPr>
          <a:xfrm>
            <a:off x="4227361" y="5722947"/>
            <a:ext cx="153988" cy="153988"/>
            <a:chOff x="3065147" y="313349"/>
            <a:chExt cx="190500" cy="190500"/>
          </a:xfrm>
        </p:grpSpPr>
        <p:sp>
          <p:nvSpPr>
            <p:cNvPr id="67" name="Oval 66">
              <a:extLst>
                <a:ext uri="{FF2B5EF4-FFF2-40B4-BE49-F238E27FC236}">
                  <a16:creationId xmlns:a16="http://schemas.microsoft.com/office/drawing/2014/main" id="{69300445-8BFB-002C-93EA-B8452D5B05F9}"/>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8" name="Group 67">
              <a:extLst>
                <a:ext uri="{FF2B5EF4-FFF2-40B4-BE49-F238E27FC236}">
                  <a16:creationId xmlns:a16="http://schemas.microsoft.com/office/drawing/2014/main" id="{5EA54694-F88D-F578-A213-0C7CF8E406DF}"/>
                </a:ext>
              </a:extLst>
            </p:cNvPr>
            <p:cNvGrpSpPr/>
            <p:nvPr/>
          </p:nvGrpSpPr>
          <p:grpSpPr>
            <a:xfrm>
              <a:off x="3099094" y="347296"/>
              <a:ext cx="122606" cy="122606"/>
              <a:chOff x="2925131" y="313349"/>
              <a:chExt cx="133350" cy="133350"/>
            </a:xfrm>
          </p:grpSpPr>
          <p:cxnSp>
            <p:nvCxnSpPr>
              <p:cNvPr id="69" name="Straight Connector 68">
                <a:extLst>
                  <a:ext uri="{FF2B5EF4-FFF2-40B4-BE49-F238E27FC236}">
                    <a16:creationId xmlns:a16="http://schemas.microsoft.com/office/drawing/2014/main" id="{1335EBFC-FF8E-3D9D-77B8-54F0669DA1F8}"/>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939B4E1-7919-DC6B-8D87-657496A3EEA4}"/>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71" name="Rectangle: Rounded Corners 70">
            <a:extLst>
              <a:ext uri="{FF2B5EF4-FFF2-40B4-BE49-F238E27FC236}">
                <a16:creationId xmlns:a16="http://schemas.microsoft.com/office/drawing/2014/main" id="{1F286669-E0A8-F913-9808-B944B5B88F88}"/>
              </a:ext>
            </a:extLst>
          </p:cNvPr>
          <p:cNvSpPr/>
          <p:nvPr/>
        </p:nvSpPr>
        <p:spPr bwMode="auto">
          <a:xfrm>
            <a:off x="5772150" y="3387543"/>
            <a:ext cx="716756"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Galectin-3 inhibitor</a:t>
            </a:r>
            <a:endParaRPr lang="en-US" sz="1050" b="1" dirty="0">
              <a:solidFill>
                <a:schemeClr val="tx1"/>
              </a:solidFill>
              <a:latin typeface="Calibri" panose="020F0502020204030204" pitchFamily="34" charset="0"/>
            </a:endParaRPr>
          </a:p>
        </p:txBody>
      </p:sp>
      <p:sp>
        <p:nvSpPr>
          <p:cNvPr id="72" name="Rectangle: Rounded Corners 71">
            <a:extLst>
              <a:ext uri="{FF2B5EF4-FFF2-40B4-BE49-F238E27FC236}">
                <a16:creationId xmlns:a16="http://schemas.microsoft.com/office/drawing/2014/main" id="{30F14C57-99A5-532F-F27A-290D333504F5}"/>
              </a:ext>
            </a:extLst>
          </p:cNvPr>
          <p:cNvSpPr/>
          <p:nvPr/>
        </p:nvSpPr>
        <p:spPr bwMode="auto">
          <a:xfrm>
            <a:off x="5772150" y="3730443"/>
            <a:ext cx="716756" cy="342900"/>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Belapectin </a:t>
            </a:r>
            <a:br>
              <a:rPr lang="en-US" sz="1050" dirty="0">
                <a:latin typeface="Calibri" panose="020F0502020204030204" pitchFamily="34" charset="0"/>
              </a:rPr>
            </a:br>
            <a:r>
              <a:rPr lang="en-US" sz="1050" dirty="0">
                <a:latin typeface="Calibri" panose="020F0502020204030204" pitchFamily="34" charset="0"/>
              </a:rPr>
              <a:t>(GR-MD-02)</a:t>
            </a:r>
          </a:p>
        </p:txBody>
      </p:sp>
      <p:sp>
        <p:nvSpPr>
          <p:cNvPr id="73" name="Rectangle: Rounded Corners 72">
            <a:extLst>
              <a:ext uri="{FF2B5EF4-FFF2-40B4-BE49-F238E27FC236}">
                <a16:creationId xmlns:a16="http://schemas.microsoft.com/office/drawing/2014/main" id="{F8032BE2-79CB-8DBC-895F-49044711275D}"/>
              </a:ext>
            </a:extLst>
          </p:cNvPr>
          <p:cNvSpPr/>
          <p:nvPr/>
        </p:nvSpPr>
        <p:spPr bwMode="auto">
          <a:xfrm>
            <a:off x="5737622" y="4167188"/>
            <a:ext cx="796528" cy="34290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CCR2/CCR5 inhibitor</a:t>
            </a:r>
            <a:endParaRPr lang="en-US" sz="1050" b="1" dirty="0">
              <a:solidFill>
                <a:schemeClr val="tx1"/>
              </a:solidFill>
              <a:latin typeface="Calibri" panose="020F0502020204030204" pitchFamily="34" charset="0"/>
            </a:endParaRPr>
          </a:p>
        </p:txBody>
      </p:sp>
      <p:sp>
        <p:nvSpPr>
          <p:cNvPr id="74" name="Rectangle: Rounded Corners 73">
            <a:extLst>
              <a:ext uri="{FF2B5EF4-FFF2-40B4-BE49-F238E27FC236}">
                <a16:creationId xmlns:a16="http://schemas.microsoft.com/office/drawing/2014/main" id="{DE9F0D04-F81C-1ADA-C969-D80D67E6A981}"/>
              </a:ext>
            </a:extLst>
          </p:cNvPr>
          <p:cNvSpPr/>
          <p:nvPr/>
        </p:nvSpPr>
        <p:spPr bwMode="auto">
          <a:xfrm>
            <a:off x="5737622" y="4503920"/>
            <a:ext cx="796528"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Cenicriviroc</a:t>
            </a:r>
            <a:endParaRPr lang="en-US" sz="1050" dirty="0">
              <a:solidFill>
                <a:schemeClr val="tx1"/>
              </a:solidFill>
              <a:latin typeface="Calibri" panose="020F0502020204030204" pitchFamily="34" charset="0"/>
            </a:endParaRPr>
          </a:p>
        </p:txBody>
      </p:sp>
      <p:grpSp>
        <p:nvGrpSpPr>
          <p:cNvPr id="75" name="Group 74">
            <a:extLst>
              <a:ext uri="{FF2B5EF4-FFF2-40B4-BE49-F238E27FC236}">
                <a16:creationId xmlns:a16="http://schemas.microsoft.com/office/drawing/2014/main" id="{467FE2F4-39B2-0FC1-31B3-30FBF8618959}"/>
              </a:ext>
            </a:extLst>
          </p:cNvPr>
          <p:cNvGrpSpPr/>
          <p:nvPr/>
        </p:nvGrpSpPr>
        <p:grpSpPr>
          <a:xfrm>
            <a:off x="5646339" y="4528540"/>
            <a:ext cx="153988" cy="153988"/>
            <a:chOff x="3065147" y="313349"/>
            <a:chExt cx="190500" cy="190500"/>
          </a:xfrm>
        </p:grpSpPr>
        <p:sp>
          <p:nvSpPr>
            <p:cNvPr id="76" name="Oval 75">
              <a:extLst>
                <a:ext uri="{FF2B5EF4-FFF2-40B4-BE49-F238E27FC236}">
                  <a16:creationId xmlns:a16="http://schemas.microsoft.com/office/drawing/2014/main" id="{29A41CCC-7DF4-3910-0B99-5BF5C6E8A8AA}"/>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7" name="Group 76">
              <a:extLst>
                <a:ext uri="{FF2B5EF4-FFF2-40B4-BE49-F238E27FC236}">
                  <a16:creationId xmlns:a16="http://schemas.microsoft.com/office/drawing/2014/main" id="{B95A856F-A813-A68A-E85B-2C734A34E3C3}"/>
                </a:ext>
              </a:extLst>
            </p:cNvPr>
            <p:cNvGrpSpPr/>
            <p:nvPr/>
          </p:nvGrpSpPr>
          <p:grpSpPr>
            <a:xfrm>
              <a:off x="3099094" y="347296"/>
              <a:ext cx="122606" cy="122606"/>
              <a:chOff x="2925131" y="313349"/>
              <a:chExt cx="133350" cy="133350"/>
            </a:xfrm>
          </p:grpSpPr>
          <p:cxnSp>
            <p:nvCxnSpPr>
              <p:cNvPr id="78" name="Straight Connector 77">
                <a:extLst>
                  <a:ext uri="{FF2B5EF4-FFF2-40B4-BE49-F238E27FC236}">
                    <a16:creationId xmlns:a16="http://schemas.microsoft.com/office/drawing/2014/main" id="{40FF5F91-C637-CD88-2CFB-60B45FE3BFE6}"/>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500DEC2-B26F-EAD6-7E78-5C5A0B0D7948}"/>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80" name="Rectangle: Rounded Corners 79">
            <a:extLst>
              <a:ext uri="{FF2B5EF4-FFF2-40B4-BE49-F238E27FC236}">
                <a16:creationId xmlns:a16="http://schemas.microsoft.com/office/drawing/2014/main" id="{6263719E-81E4-185F-0C3D-3A5BCED26302}"/>
              </a:ext>
            </a:extLst>
          </p:cNvPr>
          <p:cNvSpPr/>
          <p:nvPr/>
        </p:nvSpPr>
        <p:spPr bwMode="auto">
          <a:xfrm>
            <a:off x="5691188" y="4781746"/>
            <a:ext cx="938212"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ASK1 inhibitor</a:t>
            </a:r>
            <a:endParaRPr lang="en-US" sz="1050" b="1" dirty="0">
              <a:solidFill>
                <a:schemeClr val="tx1"/>
              </a:solidFill>
              <a:latin typeface="Calibri" panose="020F0502020204030204" pitchFamily="34" charset="0"/>
            </a:endParaRPr>
          </a:p>
        </p:txBody>
      </p:sp>
      <p:sp>
        <p:nvSpPr>
          <p:cNvPr id="81" name="Rectangle: Rounded Corners 80">
            <a:extLst>
              <a:ext uri="{FF2B5EF4-FFF2-40B4-BE49-F238E27FC236}">
                <a16:creationId xmlns:a16="http://schemas.microsoft.com/office/drawing/2014/main" id="{40AB2212-E3C8-68C5-0064-8816F2713EF0}"/>
              </a:ext>
            </a:extLst>
          </p:cNvPr>
          <p:cNvSpPr/>
          <p:nvPr/>
        </p:nvSpPr>
        <p:spPr bwMode="auto">
          <a:xfrm>
            <a:off x="5691188" y="4978890"/>
            <a:ext cx="938212"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Selonsertib</a:t>
            </a:r>
            <a:endParaRPr lang="en-US" sz="1050" dirty="0">
              <a:solidFill>
                <a:schemeClr val="tx1"/>
              </a:solidFill>
              <a:latin typeface="Calibri" panose="020F0502020204030204" pitchFamily="34" charset="0"/>
            </a:endParaRPr>
          </a:p>
        </p:txBody>
      </p:sp>
      <p:grpSp>
        <p:nvGrpSpPr>
          <p:cNvPr id="82" name="Group 81">
            <a:extLst>
              <a:ext uri="{FF2B5EF4-FFF2-40B4-BE49-F238E27FC236}">
                <a16:creationId xmlns:a16="http://schemas.microsoft.com/office/drawing/2014/main" id="{8D6569C4-B23F-674B-D006-B921C9CEDC70}"/>
              </a:ext>
            </a:extLst>
          </p:cNvPr>
          <p:cNvGrpSpPr/>
          <p:nvPr/>
        </p:nvGrpSpPr>
        <p:grpSpPr>
          <a:xfrm>
            <a:off x="5660628" y="5005452"/>
            <a:ext cx="153988" cy="153988"/>
            <a:chOff x="3065147" y="313349"/>
            <a:chExt cx="190500" cy="190500"/>
          </a:xfrm>
        </p:grpSpPr>
        <p:sp>
          <p:nvSpPr>
            <p:cNvPr id="83" name="Oval 82">
              <a:extLst>
                <a:ext uri="{FF2B5EF4-FFF2-40B4-BE49-F238E27FC236}">
                  <a16:creationId xmlns:a16="http://schemas.microsoft.com/office/drawing/2014/main" id="{AD8756DA-3496-2EDC-8C2E-9FF27FEED737}"/>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4" name="Group 83">
              <a:extLst>
                <a:ext uri="{FF2B5EF4-FFF2-40B4-BE49-F238E27FC236}">
                  <a16:creationId xmlns:a16="http://schemas.microsoft.com/office/drawing/2014/main" id="{EC9AE6FE-FA6A-7064-D0EB-4A42160223FC}"/>
                </a:ext>
              </a:extLst>
            </p:cNvPr>
            <p:cNvGrpSpPr/>
            <p:nvPr/>
          </p:nvGrpSpPr>
          <p:grpSpPr>
            <a:xfrm>
              <a:off x="3099094" y="347296"/>
              <a:ext cx="122606" cy="122606"/>
              <a:chOff x="2925131" y="313349"/>
              <a:chExt cx="133350" cy="133350"/>
            </a:xfrm>
          </p:grpSpPr>
          <p:cxnSp>
            <p:nvCxnSpPr>
              <p:cNvPr id="85" name="Straight Connector 84">
                <a:extLst>
                  <a:ext uri="{FF2B5EF4-FFF2-40B4-BE49-F238E27FC236}">
                    <a16:creationId xmlns:a16="http://schemas.microsoft.com/office/drawing/2014/main" id="{2FE37573-1153-5A24-AB61-BC3101F50885}"/>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6B27CDD-DCEA-E299-C381-3065F9C07462}"/>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87" name="Rectangle: Rounded Corners 86">
            <a:extLst>
              <a:ext uri="{FF2B5EF4-FFF2-40B4-BE49-F238E27FC236}">
                <a16:creationId xmlns:a16="http://schemas.microsoft.com/office/drawing/2014/main" id="{7431AC99-B55B-A28D-9322-6E0F55272849}"/>
              </a:ext>
            </a:extLst>
          </p:cNvPr>
          <p:cNvSpPr/>
          <p:nvPr/>
        </p:nvSpPr>
        <p:spPr bwMode="auto">
          <a:xfrm>
            <a:off x="5638799" y="5301813"/>
            <a:ext cx="1438646"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Hepatoprotective</a:t>
            </a:r>
            <a:endParaRPr lang="en-US" sz="1050" b="1" dirty="0">
              <a:solidFill>
                <a:schemeClr val="tx1"/>
              </a:solidFill>
              <a:latin typeface="Calibri" panose="020F0502020204030204" pitchFamily="34" charset="0"/>
            </a:endParaRPr>
          </a:p>
        </p:txBody>
      </p:sp>
      <p:sp>
        <p:nvSpPr>
          <p:cNvPr id="88" name="Rectangle: Rounded Corners 87">
            <a:extLst>
              <a:ext uri="{FF2B5EF4-FFF2-40B4-BE49-F238E27FC236}">
                <a16:creationId xmlns:a16="http://schemas.microsoft.com/office/drawing/2014/main" id="{C7E8ECF1-A04D-8FAD-5F52-A6F8808489AF}"/>
              </a:ext>
            </a:extLst>
          </p:cNvPr>
          <p:cNvSpPr/>
          <p:nvPr/>
        </p:nvSpPr>
        <p:spPr bwMode="auto">
          <a:xfrm>
            <a:off x="5638799" y="5500438"/>
            <a:ext cx="143864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Nor-ursodeoxycholic acid</a:t>
            </a:r>
            <a:endParaRPr lang="en-US" sz="1050" dirty="0">
              <a:solidFill>
                <a:schemeClr val="tx1"/>
              </a:solidFill>
              <a:latin typeface="Calibri" panose="020F0502020204030204" pitchFamily="34" charset="0"/>
            </a:endParaRPr>
          </a:p>
        </p:txBody>
      </p:sp>
      <p:sp>
        <p:nvSpPr>
          <p:cNvPr id="89" name="Rectangle: Rounded Corners 88">
            <a:extLst>
              <a:ext uri="{FF2B5EF4-FFF2-40B4-BE49-F238E27FC236}">
                <a16:creationId xmlns:a16="http://schemas.microsoft.com/office/drawing/2014/main" id="{8934F7A1-9819-7C39-F19B-85CDF382A69A}"/>
              </a:ext>
            </a:extLst>
          </p:cNvPr>
          <p:cNvSpPr/>
          <p:nvPr/>
        </p:nvSpPr>
        <p:spPr bwMode="auto">
          <a:xfrm>
            <a:off x="5638799" y="5691141"/>
            <a:ext cx="1438646" cy="34019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HTD1801 (berberine ursodeoxycholate)</a:t>
            </a:r>
            <a:endParaRPr lang="en-US" sz="1050" dirty="0">
              <a:solidFill>
                <a:schemeClr val="tx1"/>
              </a:solidFill>
              <a:latin typeface="Calibri" panose="020F0502020204030204" pitchFamily="34" charset="0"/>
            </a:endParaRPr>
          </a:p>
        </p:txBody>
      </p:sp>
      <p:sp>
        <p:nvSpPr>
          <p:cNvPr id="90" name="Rectangle: Rounded Corners 89">
            <a:extLst>
              <a:ext uri="{FF2B5EF4-FFF2-40B4-BE49-F238E27FC236}">
                <a16:creationId xmlns:a16="http://schemas.microsoft.com/office/drawing/2014/main" id="{BC9C0EE1-0461-F6CF-634B-1DACEB7D1E91}"/>
              </a:ext>
            </a:extLst>
          </p:cNvPr>
          <p:cNvSpPr/>
          <p:nvPr/>
        </p:nvSpPr>
        <p:spPr bwMode="auto">
          <a:xfrm>
            <a:off x="7153672" y="4781746"/>
            <a:ext cx="980677"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LOXL2 inhibitor</a:t>
            </a:r>
            <a:endParaRPr lang="en-US" sz="1050" b="1" dirty="0">
              <a:solidFill>
                <a:schemeClr val="tx1"/>
              </a:solidFill>
              <a:latin typeface="Calibri" panose="020F0502020204030204" pitchFamily="34" charset="0"/>
            </a:endParaRPr>
          </a:p>
        </p:txBody>
      </p:sp>
      <p:sp>
        <p:nvSpPr>
          <p:cNvPr id="91" name="Rectangle: Rounded Corners 90">
            <a:extLst>
              <a:ext uri="{FF2B5EF4-FFF2-40B4-BE49-F238E27FC236}">
                <a16:creationId xmlns:a16="http://schemas.microsoft.com/office/drawing/2014/main" id="{C90695F5-36CF-17D3-0F1C-0425AD16AD20}"/>
              </a:ext>
            </a:extLst>
          </p:cNvPr>
          <p:cNvSpPr/>
          <p:nvPr/>
        </p:nvSpPr>
        <p:spPr bwMode="auto">
          <a:xfrm>
            <a:off x="7153672" y="4978890"/>
            <a:ext cx="980677"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Simtuzumab</a:t>
            </a:r>
            <a:endParaRPr lang="en-US" sz="1050" dirty="0">
              <a:solidFill>
                <a:schemeClr val="tx1"/>
              </a:solidFill>
              <a:latin typeface="Calibri" panose="020F0502020204030204" pitchFamily="34" charset="0"/>
            </a:endParaRPr>
          </a:p>
        </p:txBody>
      </p:sp>
      <p:grpSp>
        <p:nvGrpSpPr>
          <p:cNvPr id="92" name="Group 91">
            <a:extLst>
              <a:ext uri="{FF2B5EF4-FFF2-40B4-BE49-F238E27FC236}">
                <a16:creationId xmlns:a16="http://schemas.microsoft.com/office/drawing/2014/main" id="{602C7B81-B5CB-2A0F-075A-037F52C3B076}"/>
              </a:ext>
            </a:extLst>
          </p:cNvPr>
          <p:cNvGrpSpPr/>
          <p:nvPr/>
        </p:nvGrpSpPr>
        <p:grpSpPr>
          <a:xfrm>
            <a:off x="7112214" y="5005452"/>
            <a:ext cx="153988" cy="153988"/>
            <a:chOff x="3065147" y="313349"/>
            <a:chExt cx="190500" cy="190500"/>
          </a:xfrm>
        </p:grpSpPr>
        <p:sp>
          <p:nvSpPr>
            <p:cNvPr id="93" name="Oval 92">
              <a:extLst>
                <a:ext uri="{FF2B5EF4-FFF2-40B4-BE49-F238E27FC236}">
                  <a16:creationId xmlns:a16="http://schemas.microsoft.com/office/drawing/2014/main" id="{517CA1B6-2B58-CEA3-2DD3-C2C387224CDA}"/>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4" name="Group 93">
              <a:extLst>
                <a:ext uri="{FF2B5EF4-FFF2-40B4-BE49-F238E27FC236}">
                  <a16:creationId xmlns:a16="http://schemas.microsoft.com/office/drawing/2014/main" id="{693F8789-E8A6-C762-927E-74EF67C6D14A}"/>
                </a:ext>
              </a:extLst>
            </p:cNvPr>
            <p:cNvGrpSpPr/>
            <p:nvPr/>
          </p:nvGrpSpPr>
          <p:grpSpPr>
            <a:xfrm>
              <a:off x="3099094" y="347296"/>
              <a:ext cx="122606" cy="122606"/>
              <a:chOff x="2925131" y="313349"/>
              <a:chExt cx="133350" cy="133350"/>
            </a:xfrm>
          </p:grpSpPr>
          <p:cxnSp>
            <p:nvCxnSpPr>
              <p:cNvPr id="95" name="Straight Connector 94">
                <a:extLst>
                  <a:ext uri="{FF2B5EF4-FFF2-40B4-BE49-F238E27FC236}">
                    <a16:creationId xmlns:a16="http://schemas.microsoft.com/office/drawing/2014/main" id="{5016C464-65B4-1842-450F-CA51A2E5E725}"/>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82D887E-5353-E196-812F-C65FBD5B4C1F}"/>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97" name="Rectangle: Rounded Corners 96">
            <a:extLst>
              <a:ext uri="{FF2B5EF4-FFF2-40B4-BE49-F238E27FC236}">
                <a16:creationId xmlns:a16="http://schemas.microsoft.com/office/drawing/2014/main" id="{8E7B2D0C-A753-A623-B675-E4D0CCFECF28}"/>
              </a:ext>
            </a:extLst>
          </p:cNvPr>
          <p:cNvSpPr/>
          <p:nvPr/>
        </p:nvSpPr>
        <p:spPr bwMode="auto">
          <a:xfrm>
            <a:off x="7258050" y="4032545"/>
            <a:ext cx="1062786"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SGLT1/2 inhibitor</a:t>
            </a:r>
            <a:endParaRPr lang="en-US" sz="1050" b="1" dirty="0">
              <a:solidFill>
                <a:schemeClr val="tx1"/>
              </a:solidFill>
              <a:latin typeface="Calibri" panose="020F0502020204030204" pitchFamily="34" charset="0"/>
            </a:endParaRPr>
          </a:p>
        </p:txBody>
      </p:sp>
      <p:sp>
        <p:nvSpPr>
          <p:cNvPr id="98" name="Rectangle: Rounded Corners 97">
            <a:extLst>
              <a:ext uri="{FF2B5EF4-FFF2-40B4-BE49-F238E27FC236}">
                <a16:creationId xmlns:a16="http://schemas.microsoft.com/office/drawing/2014/main" id="{84A67837-B9B5-BC6A-0A1D-5C1C0F47099D}"/>
              </a:ext>
            </a:extLst>
          </p:cNvPr>
          <p:cNvSpPr/>
          <p:nvPr/>
        </p:nvSpPr>
        <p:spPr bwMode="auto">
          <a:xfrm>
            <a:off x="7258050" y="4229689"/>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Licogliflozin</a:t>
            </a:r>
            <a:endParaRPr lang="en-US" sz="1050" dirty="0">
              <a:solidFill>
                <a:schemeClr val="tx1"/>
              </a:solidFill>
              <a:latin typeface="Calibri" panose="020F0502020204030204" pitchFamily="34" charset="0"/>
            </a:endParaRPr>
          </a:p>
        </p:txBody>
      </p:sp>
      <p:sp>
        <p:nvSpPr>
          <p:cNvPr id="99" name="Rectangle: Rounded Corners 98">
            <a:extLst>
              <a:ext uri="{FF2B5EF4-FFF2-40B4-BE49-F238E27FC236}">
                <a16:creationId xmlns:a16="http://schemas.microsoft.com/office/drawing/2014/main" id="{3DB5687D-CA24-2937-5209-15D923F7F101}"/>
              </a:ext>
            </a:extLst>
          </p:cNvPr>
          <p:cNvSpPr/>
          <p:nvPr/>
        </p:nvSpPr>
        <p:spPr bwMode="auto">
          <a:xfrm>
            <a:off x="7258050" y="3530417"/>
            <a:ext cx="1062786"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GLP-1/GIP</a:t>
            </a:r>
            <a:endParaRPr lang="en-US" sz="1050" b="1" dirty="0">
              <a:solidFill>
                <a:schemeClr val="tx1"/>
              </a:solidFill>
              <a:latin typeface="Calibri" panose="020F0502020204030204" pitchFamily="34" charset="0"/>
            </a:endParaRPr>
          </a:p>
        </p:txBody>
      </p:sp>
      <p:sp>
        <p:nvSpPr>
          <p:cNvPr id="100" name="Rectangle: Rounded Corners 99">
            <a:extLst>
              <a:ext uri="{FF2B5EF4-FFF2-40B4-BE49-F238E27FC236}">
                <a16:creationId xmlns:a16="http://schemas.microsoft.com/office/drawing/2014/main" id="{3A0D075F-BCAD-A84E-E793-AB2D899879E1}"/>
              </a:ext>
            </a:extLst>
          </p:cNvPr>
          <p:cNvSpPr/>
          <p:nvPr/>
        </p:nvSpPr>
        <p:spPr bwMode="auto">
          <a:xfrm>
            <a:off x="7258050" y="3731895"/>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Tirzepatide</a:t>
            </a:r>
            <a:endParaRPr lang="en-US" sz="1050" dirty="0">
              <a:solidFill>
                <a:schemeClr val="tx1"/>
              </a:solidFill>
              <a:latin typeface="Calibri" panose="020F0502020204030204" pitchFamily="34" charset="0"/>
            </a:endParaRPr>
          </a:p>
        </p:txBody>
      </p:sp>
      <p:sp>
        <p:nvSpPr>
          <p:cNvPr id="101" name="Rectangle: Rounded Corners 100">
            <a:extLst>
              <a:ext uri="{FF2B5EF4-FFF2-40B4-BE49-F238E27FC236}">
                <a16:creationId xmlns:a16="http://schemas.microsoft.com/office/drawing/2014/main" id="{BE0CA56A-B80B-9A39-FF44-4205098E836C}"/>
              </a:ext>
            </a:extLst>
          </p:cNvPr>
          <p:cNvSpPr/>
          <p:nvPr/>
        </p:nvSpPr>
        <p:spPr bwMode="auto">
          <a:xfrm>
            <a:off x="7258050" y="2847222"/>
            <a:ext cx="1062786" cy="200026"/>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GLP-1</a:t>
            </a:r>
            <a:endParaRPr lang="en-US" sz="1050" b="1" dirty="0">
              <a:solidFill>
                <a:schemeClr val="tx1"/>
              </a:solidFill>
              <a:latin typeface="Calibri" panose="020F0502020204030204" pitchFamily="34" charset="0"/>
            </a:endParaRPr>
          </a:p>
        </p:txBody>
      </p:sp>
      <p:sp>
        <p:nvSpPr>
          <p:cNvPr id="102" name="Rectangle: Rounded Corners 101">
            <a:extLst>
              <a:ext uri="{FF2B5EF4-FFF2-40B4-BE49-F238E27FC236}">
                <a16:creationId xmlns:a16="http://schemas.microsoft.com/office/drawing/2014/main" id="{4CE3AC09-A651-C543-49E4-3B6A16C2A01D}"/>
              </a:ext>
            </a:extLst>
          </p:cNvPr>
          <p:cNvSpPr/>
          <p:nvPr/>
        </p:nvSpPr>
        <p:spPr bwMode="auto">
          <a:xfrm>
            <a:off x="7258050" y="3048700"/>
            <a:ext cx="106278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Semaglutide</a:t>
            </a:r>
            <a:endParaRPr lang="en-US" sz="1050" dirty="0">
              <a:solidFill>
                <a:schemeClr val="tx1"/>
              </a:solidFill>
              <a:latin typeface="Calibri" panose="020F0502020204030204" pitchFamily="34" charset="0"/>
            </a:endParaRPr>
          </a:p>
        </p:txBody>
      </p:sp>
      <p:sp>
        <p:nvSpPr>
          <p:cNvPr id="103" name="Rectangle: Rounded Corners 102">
            <a:extLst>
              <a:ext uri="{FF2B5EF4-FFF2-40B4-BE49-F238E27FC236}">
                <a16:creationId xmlns:a16="http://schemas.microsoft.com/office/drawing/2014/main" id="{4E2F1D84-7FC4-057A-11A2-48B78E1AF384}"/>
              </a:ext>
            </a:extLst>
          </p:cNvPr>
          <p:cNvSpPr/>
          <p:nvPr/>
        </p:nvSpPr>
        <p:spPr bwMode="auto">
          <a:xfrm>
            <a:off x="7258050" y="3248725"/>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Liraglutide</a:t>
            </a:r>
            <a:endParaRPr lang="en-US" sz="1050" dirty="0">
              <a:solidFill>
                <a:schemeClr val="tx1"/>
              </a:solidFill>
              <a:latin typeface="Calibri" panose="020F0502020204030204" pitchFamily="34" charset="0"/>
            </a:endParaRPr>
          </a:p>
        </p:txBody>
      </p:sp>
      <p:sp>
        <p:nvSpPr>
          <p:cNvPr id="104" name="Rectangle: Rounded Corners 103">
            <a:extLst>
              <a:ext uri="{FF2B5EF4-FFF2-40B4-BE49-F238E27FC236}">
                <a16:creationId xmlns:a16="http://schemas.microsoft.com/office/drawing/2014/main" id="{E6D59B0B-DF2A-BC0E-93B0-C0FA7162EFF5}"/>
              </a:ext>
            </a:extLst>
          </p:cNvPr>
          <p:cNvSpPr/>
          <p:nvPr/>
        </p:nvSpPr>
        <p:spPr bwMode="auto">
          <a:xfrm>
            <a:off x="7258050" y="1674461"/>
            <a:ext cx="1062786"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GLP-1/glucagon dual agonists</a:t>
            </a:r>
            <a:endParaRPr lang="en-US" sz="1050" b="1" dirty="0">
              <a:solidFill>
                <a:schemeClr val="tx1"/>
              </a:solidFill>
              <a:latin typeface="Calibri" panose="020F0502020204030204" pitchFamily="34" charset="0"/>
            </a:endParaRPr>
          </a:p>
        </p:txBody>
      </p:sp>
      <p:sp>
        <p:nvSpPr>
          <p:cNvPr id="105" name="Rectangle: Rounded Corners 104">
            <a:extLst>
              <a:ext uri="{FF2B5EF4-FFF2-40B4-BE49-F238E27FC236}">
                <a16:creationId xmlns:a16="http://schemas.microsoft.com/office/drawing/2014/main" id="{96A2CB88-E94C-61D6-E15E-99A1EC6A1534}"/>
              </a:ext>
            </a:extLst>
          </p:cNvPr>
          <p:cNvSpPr/>
          <p:nvPr/>
        </p:nvSpPr>
        <p:spPr bwMode="auto">
          <a:xfrm>
            <a:off x="7258050" y="2004037"/>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Pemvidutide</a:t>
            </a:r>
            <a:endParaRPr lang="en-US" sz="1050" dirty="0">
              <a:solidFill>
                <a:schemeClr val="tx1"/>
              </a:solidFill>
              <a:latin typeface="Calibri" panose="020F0502020204030204" pitchFamily="34" charset="0"/>
            </a:endParaRPr>
          </a:p>
        </p:txBody>
      </p:sp>
      <p:sp>
        <p:nvSpPr>
          <p:cNvPr id="106" name="Rectangle: Rounded Corners 105">
            <a:extLst>
              <a:ext uri="{FF2B5EF4-FFF2-40B4-BE49-F238E27FC236}">
                <a16:creationId xmlns:a16="http://schemas.microsoft.com/office/drawing/2014/main" id="{82205E91-152A-BCE4-42EF-055F9AE451E6}"/>
              </a:ext>
            </a:extLst>
          </p:cNvPr>
          <p:cNvSpPr/>
          <p:nvPr/>
        </p:nvSpPr>
        <p:spPr bwMode="auto">
          <a:xfrm>
            <a:off x="7258050" y="2205563"/>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Efinopegdutide</a:t>
            </a:r>
            <a:endParaRPr lang="en-US" sz="1050" dirty="0">
              <a:solidFill>
                <a:schemeClr val="tx1"/>
              </a:solidFill>
              <a:latin typeface="Calibri" panose="020F0502020204030204" pitchFamily="34" charset="0"/>
            </a:endParaRPr>
          </a:p>
        </p:txBody>
      </p:sp>
      <p:sp>
        <p:nvSpPr>
          <p:cNvPr id="107" name="Rectangle: Rounded Corners 106">
            <a:extLst>
              <a:ext uri="{FF2B5EF4-FFF2-40B4-BE49-F238E27FC236}">
                <a16:creationId xmlns:a16="http://schemas.microsoft.com/office/drawing/2014/main" id="{A4B35299-FFFD-826A-1BAC-4D5028523CEB}"/>
              </a:ext>
            </a:extLst>
          </p:cNvPr>
          <p:cNvSpPr/>
          <p:nvPr/>
        </p:nvSpPr>
        <p:spPr bwMode="auto">
          <a:xfrm>
            <a:off x="7258050" y="2406200"/>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Cotadutide</a:t>
            </a:r>
            <a:endParaRPr lang="en-US" sz="1050" dirty="0">
              <a:solidFill>
                <a:schemeClr val="tx1"/>
              </a:solidFill>
              <a:latin typeface="Calibri" panose="020F0502020204030204" pitchFamily="34" charset="0"/>
            </a:endParaRPr>
          </a:p>
        </p:txBody>
      </p:sp>
      <p:sp>
        <p:nvSpPr>
          <p:cNvPr id="108" name="Rectangle: Rounded Corners 107">
            <a:extLst>
              <a:ext uri="{FF2B5EF4-FFF2-40B4-BE49-F238E27FC236}">
                <a16:creationId xmlns:a16="http://schemas.microsoft.com/office/drawing/2014/main" id="{865CECF5-416C-1A0D-1031-D9F767E166D1}"/>
              </a:ext>
            </a:extLst>
          </p:cNvPr>
          <p:cNvSpPr/>
          <p:nvPr/>
        </p:nvSpPr>
        <p:spPr bwMode="auto">
          <a:xfrm>
            <a:off x="7258050" y="2604784"/>
            <a:ext cx="106278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tx1"/>
                </a:solidFill>
                <a:latin typeface="Calibri" panose="020F0502020204030204" pitchFamily="34" charset="0"/>
              </a:rPr>
              <a:t>Survod</a:t>
            </a:r>
            <a:r>
              <a:rPr lang="en-US" sz="1050" dirty="0">
                <a:latin typeface="Calibri" panose="020F0502020204030204" pitchFamily="34" charset="0"/>
              </a:rPr>
              <a:t>utide</a:t>
            </a:r>
            <a:endParaRPr lang="en-US" sz="1050" dirty="0">
              <a:solidFill>
                <a:schemeClr val="tx1"/>
              </a:solidFill>
              <a:latin typeface="Calibri" panose="020F0502020204030204" pitchFamily="34" charset="0"/>
            </a:endParaRPr>
          </a:p>
        </p:txBody>
      </p:sp>
      <p:sp>
        <p:nvSpPr>
          <p:cNvPr id="109" name="Rectangle: Rounded Corners 108">
            <a:extLst>
              <a:ext uri="{FF2B5EF4-FFF2-40B4-BE49-F238E27FC236}">
                <a16:creationId xmlns:a16="http://schemas.microsoft.com/office/drawing/2014/main" id="{8EAB1BB9-64B7-DDD8-1FB2-01057F9AFBED}"/>
              </a:ext>
            </a:extLst>
          </p:cNvPr>
          <p:cNvSpPr/>
          <p:nvPr/>
        </p:nvSpPr>
        <p:spPr bwMode="auto">
          <a:xfrm>
            <a:off x="2225937" y="847344"/>
            <a:ext cx="1284026"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Structurally engineered fatty acid</a:t>
            </a:r>
            <a:endParaRPr lang="en-US" sz="1050" b="1" dirty="0">
              <a:solidFill>
                <a:schemeClr val="tx1"/>
              </a:solidFill>
              <a:latin typeface="Calibri" panose="020F0502020204030204" pitchFamily="34" charset="0"/>
            </a:endParaRPr>
          </a:p>
        </p:txBody>
      </p:sp>
      <p:sp>
        <p:nvSpPr>
          <p:cNvPr id="110" name="Rectangle: Rounded Corners 109">
            <a:extLst>
              <a:ext uri="{FF2B5EF4-FFF2-40B4-BE49-F238E27FC236}">
                <a16:creationId xmlns:a16="http://schemas.microsoft.com/office/drawing/2014/main" id="{D5657EB6-7690-4F32-5E02-11F5BFA2FE8C}"/>
              </a:ext>
            </a:extLst>
          </p:cNvPr>
          <p:cNvSpPr/>
          <p:nvPr/>
        </p:nvSpPr>
        <p:spPr bwMode="auto">
          <a:xfrm>
            <a:off x="2225937" y="1180781"/>
            <a:ext cx="1284026" cy="200025"/>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Icosabutate</a:t>
            </a:r>
            <a:endParaRPr lang="en-US" sz="1050" dirty="0">
              <a:solidFill>
                <a:schemeClr val="tx1"/>
              </a:solidFill>
              <a:latin typeface="Calibri" panose="020F0502020204030204" pitchFamily="34" charset="0"/>
            </a:endParaRPr>
          </a:p>
        </p:txBody>
      </p:sp>
      <p:sp>
        <p:nvSpPr>
          <p:cNvPr id="111" name="Rectangle: Rounded Corners 110">
            <a:extLst>
              <a:ext uri="{FF2B5EF4-FFF2-40B4-BE49-F238E27FC236}">
                <a16:creationId xmlns:a16="http://schemas.microsoft.com/office/drawing/2014/main" id="{8B86E40D-1990-7905-BE3A-E42C25101D5B}"/>
              </a:ext>
            </a:extLst>
          </p:cNvPr>
          <p:cNvSpPr/>
          <p:nvPr/>
        </p:nvSpPr>
        <p:spPr bwMode="auto">
          <a:xfrm>
            <a:off x="3582325" y="212527"/>
            <a:ext cx="950650"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Genetically focused drugs</a:t>
            </a:r>
            <a:endParaRPr lang="en-US" sz="1050" b="1" dirty="0">
              <a:solidFill>
                <a:schemeClr val="tx1"/>
              </a:solidFill>
              <a:latin typeface="Calibri" panose="020F0502020204030204" pitchFamily="34" charset="0"/>
            </a:endParaRPr>
          </a:p>
        </p:txBody>
      </p:sp>
      <p:sp>
        <p:nvSpPr>
          <p:cNvPr id="112" name="Rectangle: Rounded Corners 111">
            <a:extLst>
              <a:ext uri="{FF2B5EF4-FFF2-40B4-BE49-F238E27FC236}">
                <a16:creationId xmlns:a16="http://schemas.microsoft.com/office/drawing/2014/main" id="{54A03EF4-83A9-9E1F-A937-3FA918603B76}"/>
              </a:ext>
            </a:extLst>
          </p:cNvPr>
          <p:cNvSpPr/>
          <p:nvPr/>
        </p:nvSpPr>
        <p:spPr bwMode="auto">
          <a:xfrm>
            <a:off x="3582325" y="532202"/>
            <a:ext cx="950650" cy="315142"/>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PNPLA2/</a:t>
            </a:r>
            <a:br>
              <a:rPr lang="en-US" sz="1050" dirty="0">
                <a:latin typeface="Calibri" panose="020F0502020204030204" pitchFamily="34" charset="0"/>
              </a:rPr>
            </a:br>
            <a:r>
              <a:rPr lang="en-US" sz="1050" dirty="0">
                <a:latin typeface="Calibri" panose="020F0502020204030204" pitchFamily="34" charset="0"/>
              </a:rPr>
              <a:t>HSD17B13</a:t>
            </a:r>
            <a:endParaRPr lang="en-US" sz="1050" dirty="0">
              <a:solidFill>
                <a:schemeClr val="tx1"/>
              </a:solidFill>
              <a:latin typeface="Calibri" panose="020F0502020204030204" pitchFamily="34" charset="0"/>
            </a:endParaRPr>
          </a:p>
        </p:txBody>
      </p:sp>
      <p:sp>
        <p:nvSpPr>
          <p:cNvPr id="113" name="Rectangle: Rounded Corners 112">
            <a:extLst>
              <a:ext uri="{FF2B5EF4-FFF2-40B4-BE49-F238E27FC236}">
                <a16:creationId xmlns:a16="http://schemas.microsoft.com/office/drawing/2014/main" id="{0E4CD441-E47E-89A2-FC8D-4A6B9BE9D47A}"/>
              </a:ext>
            </a:extLst>
          </p:cNvPr>
          <p:cNvSpPr/>
          <p:nvPr/>
        </p:nvSpPr>
        <p:spPr bwMode="auto">
          <a:xfrm>
            <a:off x="3582325" y="847344"/>
            <a:ext cx="950650"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GSK4532990</a:t>
            </a:r>
            <a:endParaRPr lang="en-US" sz="1050" dirty="0">
              <a:solidFill>
                <a:schemeClr val="tx1"/>
              </a:solidFill>
              <a:latin typeface="Calibri" panose="020F0502020204030204" pitchFamily="34" charset="0"/>
            </a:endParaRPr>
          </a:p>
        </p:txBody>
      </p:sp>
      <p:sp>
        <p:nvSpPr>
          <p:cNvPr id="114" name="Rectangle: Rounded Corners 113">
            <a:extLst>
              <a:ext uri="{FF2B5EF4-FFF2-40B4-BE49-F238E27FC236}">
                <a16:creationId xmlns:a16="http://schemas.microsoft.com/office/drawing/2014/main" id="{EC075D33-80E4-FC4E-75BD-17E81F2732A6}"/>
              </a:ext>
            </a:extLst>
          </p:cNvPr>
          <p:cNvSpPr/>
          <p:nvPr/>
        </p:nvSpPr>
        <p:spPr bwMode="auto">
          <a:xfrm>
            <a:off x="3582325" y="1048451"/>
            <a:ext cx="950650"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AZD4017</a:t>
            </a:r>
            <a:endParaRPr lang="en-US" sz="1050" dirty="0">
              <a:solidFill>
                <a:schemeClr val="tx1"/>
              </a:solidFill>
              <a:latin typeface="Calibri" panose="020F0502020204030204" pitchFamily="34" charset="0"/>
            </a:endParaRPr>
          </a:p>
        </p:txBody>
      </p:sp>
      <p:sp>
        <p:nvSpPr>
          <p:cNvPr id="115" name="Rectangle: Rounded Corners 114">
            <a:extLst>
              <a:ext uri="{FF2B5EF4-FFF2-40B4-BE49-F238E27FC236}">
                <a16:creationId xmlns:a16="http://schemas.microsoft.com/office/drawing/2014/main" id="{F0261D5A-FF47-DBF7-EB5A-76F60D258951}"/>
              </a:ext>
            </a:extLst>
          </p:cNvPr>
          <p:cNvSpPr/>
          <p:nvPr/>
        </p:nvSpPr>
        <p:spPr bwMode="auto">
          <a:xfrm>
            <a:off x="3582325" y="1252949"/>
            <a:ext cx="950650"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ALN-HSD</a:t>
            </a:r>
            <a:endParaRPr lang="en-US" sz="1050" dirty="0">
              <a:solidFill>
                <a:schemeClr val="tx1"/>
              </a:solidFill>
              <a:latin typeface="Calibri" panose="020F0502020204030204" pitchFamily="34" charset="0"/>
            </a:endParaRPr>
          </a:p>
        </p:txBody>
      </p:sp>
      <p:sp>
        <p:nvSpPr>
          <p:cNvPr id="116" name="Rectangle: Rounded Corners 115">
            <a:extLst>
              <a:ext uri="{FF2B5EF4-FFF2-40B4-BE49-F238E27FC236}">
                <a16:creationId xmlns:a16="http://schemas.microsoft.com/office/drawing/2014/main" id="{63DF9845-E195-F989-9A0C-A1EB816B9CBD}"/>
              </a:ext>
            </a:extLst>
          </p:cNvPr>
          <p:cNvSpPr/>
          <p:nvPr/>
        </p:nvSpPr>
        <p:spPr bwMode="auto">
          <a:xfrm>
            <a:off x="4605337" y="377009"/>
            <a:ext cx="847726" cy="200025"/>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PPAR agonist</a:t>
            </a:r>
            <a:endParaRPr lang="en-US" sz="1050" b="1" dirty="0">
              <a:solidFill>
                <a:schemeClr val="tx1"/>
              </a:solidFill>
              <a:latin typeface="Calibri" panose="020F0502020204030204" pitchFamily="34" charset="0"/>
            </a:endParaRPr>
          </a:p>
        </p:txBody>
      </p:sp>
      <p:sp>
        <p:nvSpPr>
          <p:cNvPr id="117" name="Rectangle: Rounded Corners 116">
            <a:extLst>
              <a:ext uri="{FF2B5EF4-FFF2-40B4-BE49-F238E27FC236}">
                <a16:creationId xmlns:a16="http://schemas.microsoft.com/office/drawing/2014/main" id="{D983F731-B757-6401-BA14-88DCDBC868B1}"/>
              </a:ext>
            </a:extLst>
          </p:cNvPr>
          <p:cNvSpPr/>
          <p:nvPr/>
        </p:nvSpPr>
        <p:spPr bwMode="auto">
          <a:xfrm>
            <a:off x="4605338" y="571040"/>
            <a:ext cx="84772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Lanifibranor</a:t>
            </a:r>
            <a:endParaRPr lang="en-US" sz="1050" dirty="0">
              <a:solidFill>
                <a:schemeClr val="tx1"/>
              </a:solidFill>
              <a:latin typeface="Calibri" panose="020F0502020204030204" pitchFamily="34" charset="0"/>
            </a:endParaRPr>
          </a:p>
        </p:txBody>
      </p:sp>
      <p:sp>
        <p:nvSpPr>
          <p:cNvPr id="118" name="Rectangle: Rounded Corners 117">
            <a:extLst>
              <a:ext uri="{FF2B5EF4-FFF2-40B4-BE49-F238E27FC236}">
                <a16:creationId xmlns:a16="http://schemas.microsoft.com/office/drawing/2014/main" id="{31012B44-4F1A-AE89-7F1F-745EB71C800F}"/>
              </a:ext>
            </a:extLst>
          </p:cNvPr>
          <p:cNvSpPr/>
          <p:nvPr/>
        </p:nvSpPr>
        <p:spPr bwMode="auto">
          <a:xfrm>
            <a:off x="4605338" y="766809"/>
            <a:ext cx="847726"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Elafibranor</a:t>
            </a:r>
            <a:endParaRPr lang="en-US" sz="1050" dirty="0">
              <a:solidFill>
                <a:schemeClr val="tx1"/>
              </a:solidFill>
              <a:latin typeface="Calibri" panose="020F0502020204030204" pitchFamily="34" charset="0"/>
            </a:endParaRPr>
          </a:p>
        </p:txBody>
      </p:sp>
      <p:grpSp>
        <p:nvGrpSpPr>
          <p:cNvPr id="119" name="Group 118">
            <a:extLst>
              <a:ext uri="{FF2B5EF4-FFF2-40B4-BE49-F238E27FC236}">
                <a16:creationId xmlns:a16="http://schemas.microsoft.com/office/drawing/2014/main" id="{7D165A4F-4078-B1D7-FDC3-E06B10C80584}"/>
              </a:ext>
            </a:extLst>
          </p:cNvPr>
          <p:cNvGrpSpPr/>
          <p:nvPr/>
        </p:nvGrpSpPr>
        <p:grpSpPr>
          <a:xfrm>
            <a:off x="4561812" y="791955"/>
            <a:ext cx="153988" cy="153988"/>
            <a:chOff x="3065147" y="313349"/>
            <a:chExt cx="190500" cy="190500"/>
          </a:xfrm>
        </p:grpSpPr>
        <p:sp>
          <p:nvSpPr>
            <p:cNvPr id="120" name="Oval 119">
              <a:extLst>
                <a:ext uri="{FF2B5EF4-FFF2-40B4-BE49-F238E27FC236}">
                  <a16:creationId xmlns:a16="http://schemas.microsoft.com/office/drawing/2014/main" id="{C3453416-0CAE-CDD5-0D48-2B1939F6A38A}"/>
                </a:ext>
              </a:extLst>
            </p:cNvPr>
            <p:cNvSpPr/>
            <p:nvPr/>
          </p:nvSpPr>
          <p:spPr bwMode="auto">
            <a:xfrm>
              <a:off x="3065147" y="313349"/>
              <a:ext cx="190500" cy="190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1" name="Group 120">
              <a:extLst>
                <a:ext uri="{FF2B5EF4-FFF2-40B4-BE49-F238E27FC236}">
                  <a16:creationId xmlns:a16="http://schemas.microsoft.com/office/drawing/2014/main" id="{63FFC886-DD80-AB89-3ADF-CCA0EAA07B54}"/>
                </a:ext>
              </a:extLst>
            </p:cNvPr>
            <p:cNvGrpSpPr/>
            <p:nvPr/>
          </p:nvGrpSpPr>
          <p:grpSpPr>
            <a:xfrm>
              <a:off x="3099094" y="347296"/>
              <a:ext cx="122606" cy="122606"/>
              <a:chOff x="2925131" y="313349"/>
              <a:chExt cx="133350" cy="133350"/>
            </a:xfrm>
          </p:grpSpPr>
          <p:cxnSp>
            <p:nvCxnSpPr>
              <p:cNvPr id="122" name="Straight Connector 121">
                <a:extLst>
                  <a:ext uri="{FF2B5EF4-FFF2-40B4-BE49-F238E27FC236}">
                    <a16:creationId xmlns:a16="http://schemas.microsoft.com/office/drawing/2014/main" id="{9D03ACA2-63AF-E728-2CCE-CDCDC114DB95}"/>
                  </a:ext>
                </a:extLst>
              </p:cNvPr>
              <p:cNvCxnSpPr>
                <a:cxnSpLocks/>
              </p:cNvCxnSpPr>
              <p:nvPr/>
            </p:nvCxnSpPr>
            <p:spPr bwMode="auto">
              <a:xfrm>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9AF4FFD-F0EC-182D-C484-C3008AC3FD45}"/>
                  </a:ext>
                </a:extLst>
              </p:cNvPr>
              <p:cNvCxnSpPr>
                <a:cxnSpLocks/>
              </p:cNvCxnSpPr>
              <p:nvPr/>
            </p:nvCxnSpPr>
            <p:spPr bwMode="auto">
              <a:xfrm flipH="1">
                <a:off x="2925131" y="313349"/>
                <a:ext cx="133350" cy="133350"/>
              </a:xfrm>
              <a:prstGeom prst="line">
                <a:avLst/>
              </a:prstGeom>
              <a:noFill/>
              <a:ln w="28575" cap="flat" cmpd="sng" algn="ctr">
                <a:solidFill>
                  <a:schemeClr val="tx1"/>
                </a:solidFill>
                <a:prstDash val="solid"/>
                <a:round/>
                <a:headEnd type="none" w="med" len="med"/>
                <a:tailEnd type="none" w="med" len="med"/>
              </a:ln>
              <a:effectLst/>
            </p:spPr>
          </p:cxnSp>
        </p:grpSp>
      </p:grpSp>
      <p:sp>
        <p:nvSpPr>
          <p:cNvPr id="124" name="Rectangle: Rounded Corners 123">
            <a:extLst>
              <a:ext uri="{FF2B5EF4-FFF2-40B4-BE49-F238E27FC236}">
                <a16:creationId xmlns:a16="http://schemas.microsoft.com/office/drawing/2014/main" id="{FF49C5D9-D899-09BF-9B84-CE15F8AF5093}"/>
              </a:ext>
            </a:extLst>
          </p:cNvPr>
          <p:cNvSpPr/>
          <p:nvPr/>
        </p:nvSpPr>
        <p:spPr bwMode="auto">
          <a:xfrm>
            <a:off x="4606350" y="966834"/>
            <a:ext cx="846713"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Seladelpar</a:t>
            </a:r>
            <a:endParaRPr lang="en-US" sz="1050" dirty="0">
              <a:solidFill>
                <a:schemeClr val="tx1"/>
              </a:solidFill>
              <a:latin typeface="Calibri" panose="020F0502020204030204" pitchFamily="34" charset="0"/>
            </a:endParaRPr>
          </a:p>
        </p:txBody>
      </p:sp>
      <p:sp>
        <p:nvSpPr>
          <p:cNvPr id="125" name="Rectangle: Rounded Corners 124">
            <a:extLst>
              <a:ext uri="{FF2B5EF4-FFF2-40B4-BE49-F238E27FC236}">
                <a16:creationId xmlns:a16="http://schemas.microsoft.com/office/drawing/2014/main" id="{696F401A-6CE5-B3FE-DE2D-4B77DCE12CF7}"/>
              </a:ext>
            </a:extLst>
          </p:cNvPr>
          <p:cNvSpPr/>
          <p:nvPr/>
        </p:nvSpPr>
        <p:spPr bwMode="auto">
          <a:xfrm>
            <a:off x="4606350" y="1171332"/>
            <a:ext cx="846713"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Saroglitazar</a:t>
            </a:r>
            <a:endParaRPr lang="en-US" sz="1050" dirty="0">
              <a:solidFill>
                <a:schemeClr val="tx1"/>
              </a:solidFill>
              <a:latin typeface="Calibri" panose="020F0502020204030204" pitchFamily="34" charset="0"/>
            </a:endParaRPr>
          </a:p>
        </p:txBody>
      </p:sp>
      <p:sp>
        <p:nvSpPr>
          <p:cNvPr id="126" name="Rectangle: Rounded Corners 125">
            <a:extLst>
              <a:ext uri="{FF2B5EF4-FFF2-40B4-BE49-F238E27FC236}">
                <a16:creationId xmlns:a16="http://schemas.microsoft.com/office/drawing/2014/main" id="{E4ACD36D-2F83-3064-1BDB-2E5873037216}"/>
              </a:ext>
            </a:extLst>
          </p:cNvPr>
          <p:cNvSpPr/>
          <p:nvPr/>
        </p:nvSpPr>
        <p:spPr bwMode="auto">
          <a:xfrm>
            <a:off x="5555566" y="217290"/>
            <a:ext cx="1080868"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Thyroid hormone receptor agonist</a:t>
            </a:r>
            <a:endParaRPr lang="en-US" sz="1050" b="1" dirty="0">
              <a:solidFill>
                <a:schemeClr val="tx1"/>
              </a:solidFill>
              <a:latin typeface="Calibri" panose="020F0502020204030204" pitchFamily="34" charset="0"/>
            </a:endParaRPr>
          </a:p>
        </p:txBody>
      </p:sp>
      <p:sp>
        <p:nvSpPr>
          <p:cNvPr id="127" name="Rectangle: Rounded Corners 126">
            <a:extLst>
              <a:ext uri="{FF2B5EF4-FFF2-40B4-BE49-F238E27FC236}">
                <a16:creationId xmlns:a16="http://schemas.microsoft.com/office/drawing/2014/main" id="{3583C8AA-1D1F-60EF-2A93-46A72C84B969}"/>
              </a:ext>
            </a:extLst>
          </p:cNvPr>
          <p:cNvSpPr/>
          <p:nvPr/>
        </p:nvSpPr>
        <p:spPr bwMode="auto">
          <a:xfrm>
            <a:off x="5554272" y="547119"/>
            <a:ext cx="1082162" cy="200025"/>
          </a:xfrm>
          <a:prstGeom prst="roundRect">
            <a:avLst>
              <a:gd name="adj" fmla="val 13030"/>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Resmetirom</a:t>
            </a:r>
            <a:endParaRPr lang="en-US" sz="1050" dirty="0">
              <a:solidFill>
                <a:schemeClr val="tx1"/>
              </a:solidFill>
              <a:latin typeface="Calibri" panose="020F0502020204030204" pitchFamily="34" charset="0"/>
            </a:endParaRPr>
          </a:p>
        </p:txBody>
      </p:sp>
      <p:sp>
        <p:nvSpPr>
          <p:cNvPr id="128" name="Rectangle: Rounded Corners 127">
            <a:extLst>
              <a:ext uri="{FF2B5EF4-FFF2-40B4-BE49-F238E27FC236}">
                <a16:creationId xmlns:a16="http://schemas.microsoft.com/office/drawing/2014/main" id="{4F52643B-D6E6-68E0-EC2D-33CECF683517}"/>
              </a:ext>
            </a:extLst>
          </p:cNvPr>
          <p:cNvSpPr/>
          <p:nvPr/>
        </p:nvSpPr>
        <p:spPr bwMode="auto">
          <a:xfrm>
            <a:off x="5555566" y="749394"/>
            <a:ext cx="1080868"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VK2809-201</a:t>
            </a:r>
            <a:endParaRPr lang="en-US" sz="1050" dirty="0">
              <a:solidFill>
                <a:schemeClr val="tx1"/>
              </a:solidFill>
              <a:latin typeface="Calibri" panose="020F0502020204030204" pitchFamily="34" charset="0"/>
            </a:endParaRPr>
          </a:p>
        </p:txBody>
      </p:sp>
      <p:sp>
        <p:nvSpPr>
          <p:cNvPr id="129" name="Rectangle: Rounded Corners 128">
            <a:extLst>
              <a:ext uri="{FF2B5EF4-FFF2-40B4-BE49-F238E27FC236}">
                <a16:creationId xmlns:a16="http://schemas.microsoft.com/office/drawing/2014/main" id="{47BA2A43-951D-91A8-23D7-600E7299FBF1}"/>
              </a:ext>
            </a:extLst>
          </p:cNvPr>
          <p:cNvSpPr/>
          <p:nvPr/>
        </p:nvSpPr>
        <p:spPr bwMode="auto">
          <a:xfrm>
            <a:off x="5555566" y="945488"/>
            <a:ext cx="1080868"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TERNS 501</a:t>
            </a:r>
            <a:endParaRPr lang="en-US" sz="1050" dirty="0">
              <a:solidFill>
                <a:schemeClr val="tx1"/>
              </a:solidFill>
              <a:latin typeface="Calibri" panose="020F0502020204030204" pitchFamily="34" charset="0"/>
            </a:endParaRPr>
          </a:p>
        </p:txBody>
      </p:sp>
      <p:sp>
        <p:nvSpPr>
          <p:cNvPr id="130" name="Rectangle: Rounded Corners 129">
            <a:extLst>
              <a:ext uri="{FF2B5EF4-FFF2-40B4-BE49-F238E27FC236}">
                <a16:creationId xmlns:a16="http://schemas.microsoft.com/office/drawing/2014/main" id="{1753D6DE-0970-5E44-DD1D-62B5DE10357B}"/>
              </a:ext>
            </a:extLst>
          </p:cNvPr>
          <p:cNvSpPr/>
          <p:nvPr/>
        </p:nvSpPr>
        <p:spPr bwMode="auto">
          <a:xfrm>
            <a:off x="5555566" y="1141831"/>
            <a:ext cx="1080868" cy="204498"/>
          </a:xfrm>
          <a:prstGeom prst="roundRect">
            <a:avLst>
              <a:gd name="adj" fmla="val 13030"/>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ALG-055009</a:t>
            </a:r>
            <a:endParaRPr lang="en-US" sz="1050" dirty="0">
              <a:solidFill>
                <a:schemeClr val="tx1"/>
              </a:solidFill>
              <a:latin typeface="Calibri" panose="020F0502020204030204" pitchFamily="34" charset="0"/>
            </a:endParaRPr>
          </a:p>
        </p:txBody>
      </p:sp>
      <p:sp>
        <p:nvSpPr>
          <p:cNvPr id="131" name="Rectangle: Rounded Corners 130">
            <a:extLst>
              <a:ext uri="{FF2B5EF4-FFF2-40B4-BE49-F238E27FC236}">
                <a16:creationId xmlns:a16="http://schemas.microsoft.com/office/drawing/2014/main" id="{78AB0699-E8D9-1718-351F-3600B0A54C64}"/>
              </a:ext>
            </a:extLst>
          </p:cNvPr>
          <p:cNvSpPr/>
          <p:nvPr/>
        </p:nvSpPr>
        <p:spPr bwMode="auto">
          <a:xfrm>
            <a:off x="6698328" y="812867"/>
            <a:ext cx="788322" cy="328964"/>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Cyclophilin inhibitor</a:t>
            </a:r>
            <a:endParaRPr lang="en-US" sz="1050" b="1" dirty="0">
              <a:solidFill>
                <a:schemeClr val="tx1"/>
              </a:solidFill>
              <a:latin typeface="Calibri" panose="020F0502020204030204" pitchFamily="34" charset="0"/>
            </a:endParaRPr>
          </a:p>
        </p:txBody>
      </p:sp>
      <p:sp>
        <p:nvSpPr>
          <p:cNvPr id="132" name="Rectangle: Rounded Corners 131">
            <a:extLst>
              <a:ext uri="{FF2B5EF4-FFF2-40B4-BE49-F238E27FC236}">
                <a16:creationId xmlns:a16="http://schemas.microsoft.com/office/drawing/2014/main" id="{DCEAE8D4-0EF7-2335-148D-539EAF679E5F}"/>
              </a:ext>
            </a:extLst>
          </p:cNvPr>
          <p:cNvSpPr/>
          <p:nvPr/>
        </p:nvSpPr>
        <p:spPr bwMode="auto">
          <a:xfrm>
            <a:off x="6698328" y="1141831"/>
            <a:ext cx="788322"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Rencofilstat</a:t>
            </a:r>
            <a:endParaRPr lang="en-US" sz="1050" dirty="0">
              <a:solidFill>
                <a:schemeClr val="tx1"/>
              </a:solidFill>
              <a:latin typeface="Calibri" panose="020F0502020204030204" pitchFamily="34" charset="0"/>
            </a:endParaRPr>
          </a:p>
        </p:txBody>
      </p:sp>
      <p:sp>
        <p:nvSpPr>
          <p:cNvPr id="133" name="Rectangle: Rounded Corners 132">
            <a:extLst>
              <a:ext uri="{FF2B5EF4-FFF2-40B4-BE49-F238E27FC236}">
                <a16:creationId xmlns:a16="http://schemas.microsoft.com/office/drawing/2014/main" id="{3EA54D8B-07ED-87B8-50D5-BD2E2F40E7E4}"/>
              </a:ext>
            </a:extLst>
          </p:cNvPr>
          <p:cNvSpPr/>
          <p:nvPr/>
        </p:nvSpPr>
        <p:spPr bwMode="auto">
          <a:xfrm>
            <a:off x="8502841" y="209446"/>
            <a:ext cx="1126661" cy="19933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Sex hormone</a:t>
            </a:r>
            <a:endParaRPr lang="en-US" sz="1050" b="1" dirty="0">
              <a:solidFill>
                <a:schemeClr val="tx1"/>
              </a:solidFill>
              <a:latin typeface="Calibri" panose="020F0502020204030204" pitchFamily="34" charset="0"/>
            </a:endParaRPr>
          </a:p>
        </p:txBody>
      </p:sp>
      <p:sp>
        <p:nvSpPr>
          <p:cNvPr id="134" name="Rectangle: Rounded Corners 133">
            <a:extLst>
              <a:ext uri="{FF2B5EF4-FFF2-40B4-BE49-F238E27FC236}">
                <a16:creationId xmlns:a16="http://schemas.microsoft.com/office/drawing/2014/main" id="{625386E9-BF23-00D6-8599-B74F6A41326A}"/>
              </a:ext>
            </a:extLst>
          </p:cNvPr>
          <p:cNvSpPr/>
          <p:nvPr/>
        </p:nvSpPr>
        <p:spPr bwMode="auto">
          <a:xfrm>
            <a:off x="8502841" y="403214"/>
            <a:ext cx="1126661" cy="19933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Growth hormone</a:t>
            </a:r>
            <a:endParaRPr lang="en-US" sz="1050" b="1" dirty="0">
              <a:solidFill>
                <a:schemeClr val="tx1"/>
              </a:solidFill>
              <a:latin typeface="Calibri" panose="020F0502020204030204" pitchFamily="34" charset="0"/>
            </a:endParaRPr>
          </a:p>
        </p:txBody>
      </p:sp>
      <p:sp>
        <p:nvSpPr>
          <p:cNvPr id="135" name="Rectangle: Rounded Corners 134">
            <a:extLst>
              <a:ext uri="{FF2B5EF4-FFF2-40B4-BE49-F238E27FC236}">
                <a16:creationId xmlns:a16="http://schemas.microsoft.com/office/drawing/2014/main" id="{3BB1E99B-BFE6-A5B2-7510-929220566437}"/>
              </a:ext>
            </a:extLst>
          </p:cNvPr>
          <p:cNvSpPr/>
          <p:nvPr/>
        </p:nvSpPr>
        <p:spPr bwMode="auto">
          <a:xfrm>
            <a:off x="8502841" y="598793"/>
            <a:ext cx="1126661" cy="199330"/>
          </a:xfrm>
          <a:prstGeom prst="roundRect">
            <a:avLst>
              <a:gd name="adj" fmla="val 13030"/>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b="1" dirty="0">
                <a:latin typeface="Calibri" panose="020F0502020204030204" pitchFamily="34" charset="0"/>
              </a:rPr>
              <a:t>Corticosteroids</a:t>
            </a:r>
            <a:endParaRPr lang="en-US" sz="1050" b="1" dirty="0">
              <a:solidFill>
                <a:schemeClr val="tx1"/>
              </a:solidFill>
              <a:latin typeface="Calibri" panose="020F0502020204030204" pitchFamily="34" charset="0"/>
            </a:endParaRPr>
          </a:p>
        </p:txBody>
      </p:sp>
      <p:sp>
        <p:nvSpPr>
          <p:cNvPr id="136" name="Rectangle: Rounded Corners 135">
            <a:extLst>
              <a:ext uri="{FF2B5EF4-FFF2-40B4-BE49-F238E27FC236}">
                <a16:creationId xmlns:a16="http://schemas.microsoft.com/office/drawing/2014/main" id="{50725CA2-FAA9-A8FD-51E4-6E7ED1D33A28}"/>
              </a:ext>
            </a:extLst>
          </p:cNvPr>
          <p:cNvSpPr/>
          <p:nvPr/>
        </p:nvSpPr>
        <p:spPr bwMode="auto">
          <a:xfrm>
            <a:off x="8502842" y="789208"/>
            <a:ext cx="1126660" cy="204498"/>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Miricorilant</a:t>
            </a:r>
            <a:endParaRPr lang="en-US" sz="1050" dirty="0">
              <a:solidFill>
                <a:schemeClr val="tx1"/>
              </a:solidFill>
              <a:latin typeface="Calibri" panose="020F0502020204030204" pitchFamily="34" charset="0"/>
            </a:endParaRPr>
          </a:p>
        </p:txBody>
      </p:sp>
      <p:sp>
        <p:nvSpPr>
          <p:cNvPr id="137" name="Rectangle: Rounded Corners 136">
            <a:extLst>
              <a:ext uri="{FF2B5EF4-FFF2-40B4-BE49-F238E27FC236}">
                <a16:creationId xmlns:a16="http://schemas.microsoft.com/office/drawing/2014/main" id="{CEF37DD6-5362-CD00-2C9E-6AD2687CA9DB}"/>
              </a:ext>
            </a:extLst>
          </p:cNvPr>
          <p:cNvSpPr/>
          <p:nvPr/>
        </p:nvSpPr>
        <p:spPr bwMode="auto">
          <a:xfrm>
            <a:off x="9778563" y="235626"/>
            <a:ext cx="2239263" cy="786627"/>
          </a:xfrm>
          <a:prstGeom prst="roundRect">
            <a:avLst>
              <a:gd name="adj" fmla="val 13030"/>
            </a:avLst>
          </a:prstGeom>
          <a:solidFill>
            <a:schemeClr val="tx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solidFill>
                  <a:schemeClr val="bg1"/>
                </a:solidFill>
                <a:latin typeface="Calibri" panose="020F0502020204030204" pitchFamily="34" charset="0"/>
              </a:rPr>
              <a:t>Positive effect of some GLP-1s in patients with T2D and obesity; awaiting data on effect of medication on heart in most patients with MASH</a:t>
            </a:r>
          </a:p>
        </p:txBody>
      </p:sp>
      <p:sp>
        <p:nvSpPr>
          <p:cNvPr id="138" name="Rectangle: Rounded Corners 137">
            <a:extLst>
              <a:ext uri="{FF2B5EF4-FFF2-40B4-BE49-F238E27FC236}">
                <a16:creationId xmlns:a16="http://schemas.microsoft.com/office/drawing/2014/main" id="{B4A99ABB-2119-ADDF-1E8B-A0B6F34BAD99}"/>
              </a:ext>
            </a:extLst>
          </p:cNvPr>
          <p:cNvSpPr/>
          <p:nvPr/>
        </p:nvSpPr>
        <p:spPr bwMode="auto">
          <a:xfrm>
            <a:off x="3871827" y="2606225"/>
            <a:ext cx="1114511" cy="414761"/>
          </a:xfrm>
          <a:prstGeom prst="roundRect">
            <a:avLst>
              <a:gd name="adj" fmla="val 13030"/>
            </a:avLst>
          </a:prstGeom>
          <a:solidFill>
            <a:schemeClr val="tx2"/>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spc="-30" dirty="0">
                <a:solidFill>
                  <a:schemeClr val="bg1"/>
                </a:solidFill>
                <a:latin typeface="Calibri" panose="020F0502020204030204" pitchFamily="34" charset="0"/>
              </a:rPr>
              <a:t>Targeting lipotoxicity and cell death</a:t>
            </a:r>
          </a:p>
        </p:txBody>
      </p:sp>
      <p:sp>
        <p:nvSpPr>
          <p:cNvPr id="139" name="Rectangle: Rounded Corners 138">
            <a:extLst>
              <a:ext uri="{FF2B5EF4-FFF2-40B4-BE49-F238E27FC236}">
                <a16:creationId xmlns:a16="http://schemas.microsoft.com/office/drawing/2014/main" id="{E318E74D-43F7-004B-77E9-513052D420F6}"/>
              </a:ext>
            </a:extLst>
          </p:cNvPr>
          <p:cNvSpPr/>
          <p:nvPr/>
        </p:nvSpPr>
        <p:spPr bwMode="auto">
          <a:xfrm>
            <a:off x="5089083" y="2606225"/>
            <a:ext cx="816417" cy="414761"/>
          </a:xfrm>
          <a:prstGeom prst="roundRect">
            <a:avLst>
              <a:gd name="adj" fmla="val 13030"/>
            </a:avLst>
          </a:prstGeom>
          <a:solidFill>
            <a:schemeClr val="tx2"/>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spc="-30" dirty="0">
                <a:solidFill>
                  <a:schemeClr val="bg1"/>
                </a:solidFill>
                <a:latin typeface="Calibri" panose="020F0502020204030204" pitchFamily="34" charset="0"/>
              </a:rPr>
              <a:t>Targeting inflammation</a:t>
            </a:r>
          </a:p>
        </p:txBody>
      </p:sp>
      <p:sp>
        <p:nvSpPr>
          <p:cNvPr id="140" name="Rectangle: Rounded Corners 139">
            <a:extLst>
              <a:ext uri="{FF2B5EF4-FFF2-40B4-BE49-F238E27FC236}">
                <a16:creationId xmlns:a16="http://schemas.microsoft.com/office/drawing/2014/main" id="{9634E316-1E2F-25BF-E941-048B76EEC3E7}"/>
              </a:ext>
            </a:extLst>
          </p:cNvPr>
          <p:cNvSpPr/>
          <p:nvPr/>
        </p:nvSpPr>
        <p:spPr bwMode="auto">
          <a:xfrm>
            <a:off x="6017033" y="2606225"/>
            <a:ext cx="816417" cy="414761"/>
          </a:xfrm>
          <a:prstGeom prst="roundRect">
            <a:avLst>
              <a:gd name="adj" fmla="val 13030"/>
            </a:avLst>
          </a:prstGeom>
          <a:solidFill>
            <a:schemeClr val="tx2"/>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spc="-30" dirty="0">
                <a:solidFill>
                  <a:schemeClr val="bg1"/>
                </a:solidFill>
                <a:latin typeface="Calibri" panose="020F0502020204030204" pitchFamily="34" charset="0"/>
              </a:rPr>
              <a:t>Targeting fibrosis</a:t>
            </a:r>
          </a:p>
        </p:txBody>
      </p:sp>
      <p:sp>
        <p:nvSpPr>
          <p:cNvPr id="141" name="Arrow: Right 140">
            <a:extLst>
              <a:ext uri="{FF2B5EF4-FFF2-40B4-BE49-F238E27FC236}">
                <a16:creationId xmlns:a16="http://schemas.microsoft.com/office/drawing/2014/main" id="{30496BCA-690A-5CA2-ACBF-CEADB5102185}"/>
              </a:ext>
            </a:extLst>
          </p:cNvPr>
          <p:cNvSpPr/>
          <p:nvPr/>
        </p:nvSpPr>
        <p:spPr bwMode="auto">
          <a:xfrm>
            <a:off x="4986338" y="2754472"/>
            <a:ext cx="102745" cy="118266"/>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Arrow: Right 141">
            <a:extLst>
              <a:ext uri="{FF2B5EF4-FFF2-40B4-BE49-F238E27FC236}">
                <a16:creationId xmlns:a16="http://schemas.microsoft.com/office/drawing/2014/main" id="{E2CDE070-926D-F2B9-914A-698BF9D1A77D}"/>
              </a:ext>
            </a:extLst>
          </p:cNvPr>
          <p:cNvSpPr/>
          <p:nvPr/>
        </p:nvSpPr>
        <p:spPr bwMode="auto">
          <a:xfrm>
            <a:off x="5909894" y="2754472"/>
            <a:ext cx="102745" cy="118266"/>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Arrow: Right 142">
            <a:extLst>
              <a:ext uri="{FF2B5EF4-FFF2-40B4-BE49-F238E27FC236}">
                <a16:creationId xmlns:a16="http://schemas.microsoft.com/office/drawing/2014/main" id="{364B478D-F6AE-CDDA-46BA-D81996745054}"/>
              </a:ext>
            </a:extLst>
          </p:cNvPr>
          <p:cNvSpPr/>
          <p:nvPr/>
        </p:nvSpPr>
        <p:spPr bwMode="auto">
          <a:xfrm>
            <a:off x="6833450" y="2754472"/>
            <a:ext cx="102745" cy="118266"/>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Arrow: Right 143">
            <a:extLst>
              <a:ext uri="{FF2B5EF4-FFF2-40B4-BE49-F238E27FC236}">
                <a16:creationId xmlns:a16="http://schemas.microsoft.com/office/drawing/2014/main" id="{064820DD-C02D-3FA4-168C-EA829F769194}"/>
              </a:ext>
            </a:extLst>
          </p:cNvPr>
          <p:cNvSpPr/>
          <p:nvPr/>
        </p:nvSpPr>
        <p:spPr bwMode="auto">
          <a:xfrm>
            <a:off x="3766885" y="2754472"/>
            <a:ext cx="102745" cy="118266"/>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Rounded Corners 145">
            <a:extLst>
              <a:ext uri="{FF2B5EF4-FFF2-40B4-BE49-F238E27FC236}">
                <a16:creationId xmlns:a16="http://schemas.microsoft.com/office/drawing/2014/main" id="{C47EBC37-E5D1-1006-40DE-9D3CC3E73BA5}"/>
              </a:ext>
            </a:extLst>
          </p:cNvPr>
          <p:cNvSpPr/>
          <p:nvPr/>
        </p:nvSpPr>
        <p:spPr bwMode="auto">
          <a:xfrm>
            <a:off x="2234031" y="1653094"/>
            <a:ext cx="1471194" cy="343851"/>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Targeting lipid carbohydrate metabolism</a:t>
            </a:r>
            <a:endParaRPr lang="en-US" sz="1050" dirty="0">
              <a:solidFill>
                <a:schemeClr val="tx1"/>
              </a:solidFill>
              <a:latin typeface="Calibri" panose="020F0502020204030204" pitchFamily="34" charset="0"/>
            </a:endParaRPr>
          </a:p>
        </p:txBody>
      </p:sp>
      <p:cxnSp>
        <p:nvCxnSpPr>
          <p:cNvPr id="148" name="Straight Arrow Connector 147">
            <a:extLst>
              <a:ext uri="{FF2B5EF4-FFF2-40B4-BE49-F238E27FC236}">
                <a16:creationId xmlns:a16="http://schemas.microsoft.com/office/drawing/2014/main" id="{3CD6F56C-4CCB-666B-0526-D18132DAC66B}"/>
              </a:ext>
            </a:extLst>
          </p:cNvPr>
          <p:cNvCxnSpPr/>
          <p:nvPr/>
        </p:nvCxnSpPr>
        <p:spPr bwMode="auto">
          <a:xfrm>
            <a:off x="2962275" y="1996945"/>
            <a:ext cx="0" cy="133857"/>
          </a:xfrm>
          <a:prstGeom prst="straightConnector1">
            <a:avLst/>
          </a:prstGeom>
          <a:noFill/>
          <a:ln w="28575" cap="flat" cmpd="sng" algn="ctr">
            <a:solidFill>
              <a:schemeClr val="bg1"/>
            </a:solidFill>
            <a:prstDash val="solid"/>
            <a:round/>
            <a:headEnd type="none" w="med" len="med"/>
            <a:tailEnd type="triangle"/>
          </a:ln>
          <a:effectLst/>
        </p:spPr>
      </p:cxnSp>
      <p:cxnSp>
        <p:nvCxnSpPr>
          <p:cNvPr id="149" name="Straight Arrow Connector 148">
            <a:extLst>
              <a:ext uri="{FF2B5EF4-FFF2-40B4-BE49-F238E27FC236}">
                <a16:creationId xmlns:a16="http://schemas.microsoft.com/office/drawing/2014/main" id="{1EBB1628-130D-6ED0-1B91-19A7CD17703E}"/>
              </a:ext>
            </a:extLst>
          </p:cNvPr>
          <p:cNvCxnSpPr>
            <a:cxnSpLocks/>
          </p:cNvCxnSpPr>
          <p:nvPr/>
        </p:nvCxnSpPr>
        <p:spPr bwMode="auto">
          <a:xfrm>
            <a:off x="2962275" y="2332309"/>
            <a:ext cx="0" cy="198166"/>
          </a:xfrm>
          <a:prstGeom prst="straightConnector1">
            <a:avLst/>
          </a:prstGeom>
          <a:noFill/>
          <a:ln w="28575" cap="flat" cmpd="sng" algn="ctr">
            <a:solidFill>
              <a:schemeClr val="bg1"/>
            </a:solidFill>
            <a:prstDash val="solid"/>
            <a:round/>
            <a:headEnd type="none" w="med" len="med"/>
            <a:tailEnd type="triangle"/>
          </a:ln>
          <a:effectLst/>
        </p:spPr>
      </p:cxnSp>
      <p:cxnSp>
        <p:nvCxnSpPr>
          <p:cNvPr id="151" name="Straight Arrow Connector 150">
            <a:extLst>
              <a:ext uri="{FF2B5EF4-FFF2-40B4-BE49-F238E27FC236}">
                <a16:creationId xmlns:a16="http://schemas.microsoft.com/office/drawing/2014/main" id="{F1C9A92E-88B5-BB37-85CC-22FBC532AE65}"/>
              </a:ext>
            </a:extLst>
          </p:cNvPr>
          <p:cNvCxnSpPr>
            <a:cxnSpLocks/>
          </p:cNvCxnSpPr>
          <p:nvPr/>
        </p:nvCxnSpPr>
        <p:spPr bwMode="auto">
          <a:xfrm>
            <a:off x="2962275" y="2720943"/>
            <a:ext cx="0" cy="198166"/>
          </a:xfrm>
          <a:prstGeom prst="straightConnector1">
            <a:avLst/>
          </a:prstGeom>
          <a:noFill/>
          <a:ln w="28575" cap="flat" cmpd="sng" algn="ctr">
            <a:solidFill>
              <a:schemeClr val="bg1"/>
            </a:solidFill>
            <a:prstDash val="solid"/>
            <a:round/>
            <a:headEnd type="none" w="med" len="med"/>
            <a:tailEnd type="triangle"/>
          </a:ln>
          <a:effectLst/>
        </p:spPr>
      </p:cxnSp>
      <p:cxnSp>
        <p:nvCxnSpPr>
          <p:cNvPr id="152" name="Straight Arrow Connector 151">
            <a:extLst>
              <a:ext uri="{FF2B5EF4-FFF2-40B4-BE49-F238E27FC236}">
                <a16:creationId xmlns:a16="http://schemas.microsoft.com/office/drawing/2014/main" id="{B03E7326-5B3F-B395-4EF9-CE0D92E5B864}"/>
              </a:ext>
            </a:extLst>
          </p:cNvPr>
          <p:cNvCxnSpPr>
            <a:cxnSpLocks/>
          </p:cNvCxnSpPr>
          <p:nvPr/>
        </p:nvCxnSpPr>
        <p:spPr bwMode="auto">
          <a:xfrm>
            <a:off x="2962275" y="3119224"/>
            <a:ext cx="0" cy="295397"/>
          </a:xfrm>
          <a:prstGeom prst="straightConnector1">
            <a:avLst/>
          </a:prstGeom>
          <a:noFill/>
          <a:ln w="28575" cap="flat" cmpd="sng" algn="ctr">
            <a:solidFill>
              <a:schemeClr val="bg1"/>
            </a:solidFill>
            <a:prstDash val="solid"/>
            <a:round/>
            <a:headEnd type="none" w="med" len="med"/>
            <a:tailEnd type="triangle"/>
          </a:ln>
          <a:effectLst/>
        </p:spPr>
      </p:cxnSp>
      <p:cxnSp>
        <p:nvCxnSpPr>
          <p:cNvPr id="154" name="Straight Arrow Connector 153">
            <a:extLst>
              <a:ext uri="{FF2B5EF4-FFF2-40B4-BE49-F238E27FC236}">
                <a16:creationId xmlns:a16="http://schemas.microsoft.com/office/drawing/2014/main" id="{3E5EDF0B-2EBD-DB89-4F52-74BF208CE6D7}"/>
              </a:ext>
            </a:extLst>
          </p:cNvPr>
          <p:cNvCxnSpPr>
            <a:cxnSpLocks/>
          </p:cNvCxnSpPr>
          <p:nvPr/>
        </p:nvCxnSpPr>
        <p:spPr bwMode="auto">
          <a:xfrm>
            <a:off x="3211623" y="3616325"/>
            <a:ext cx="0" cy="315595"/>
          </a:xfrm>
          <a:prstGeom prst="straightConnector1">
            <a:avLst/>
          </a:prstGeom>
          <a:noFill/>
          <a:ln w="28575" cap="flat" cmpd="sng" algn="ctr">
            <a:solidFill>
              <a:schemeClr val="bg1"/>
            </a:solidFill>
            <a:prstDash val="solid"/>
            <a:round/>
            <a:headEnd type="none" w="med" len="med"/>
            <a:tailEnd type="triangle"/>
          </a:ln>
          <a:effectLst/>
        </p:spPr>
      </p:cxnSp>
      <p:cxnSp>
        <p:nvCxnSpPr>
          <p:cNvPr id="156" name="Straight Arrow Connector 155">
            <a:extLst>
              <a:ext uri="{FF2B5EF4-FFF2-40B4-BE49-F238E27FC236}">
                <a16:creationId xmlns:a16="http://schemas.microsoft.com/office/drawing/2014/main" id="{3EEF03EE-79DF-F551-4E33-6BA1CD212B75}"/>
              </a:ext>
            </a:extLst>
          </p:cNvPr>
          <p:cNvCxnSpPr>
            <a:cxnSpLocks/>
          </p:cNvCxnSpPr>
          <p:nvPr/>
        </p:nvCxnSpPr>
        <p:spPr bwMode="auto">
          <a:xfrm>
            <a:off x="2867950" y="4032545"/>
            <a:ext cx="164837" cy="0"/>
          </a:xfrm>
          <a:prstGeom prst="straightConnector1">
            <a:avLst/>
          </a:prstGeom>
          <a:noFill/>
          <a:ln w="28575" cap="flat" cmpd="sng" algn="ctr">
            <a:solidFill>
              <a:schemeClr val="bg1"/>
            </a:solidFill>
            <a:prstDash val="solid"/>
            <a:round/>
            <a:headEnd type="none" w="med" len="med"/>
            <a:tailEnd type="triangle"/>
          </a:ln>
          <a:effectLst/>
        </p:spPr>
      </p:cxnSp>
      <p:sp>
        <p:nvSpPr>
          <p:cNvPr id="160" name="Rectangle: Rounded Corners 159">
            <a:extLst>
              <a:ext uri="{FF2B5EF4-FFF2-40B4-BE49-F238E27FC236}">
                <a16:creationId xmlns:a16="http://schemas.microsoft.com/office/drawing/2014/main" id="{6AB8414F-CCCF-00BA-270D-0F4DE8A23925}"/>
              </a:ext>
            </a:extLst>
          </p:cNvPr>
          <p:cNvSpPr/>
          <p:nvPr/>
        </p:nvSpPr>
        <p:spPr bwMode="auto">
          <a:xfrm>
            <a:off x="2530475" y="2130425"/>
            <a:ext cx="854075"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Citrate</a:t>
            </a:r>
            <a:endParaRPr lang="en-US" sz="1050" dirty="0">
              <a:solidFill>
                <a:schemeClr val="tx1"/>
              </a:solidFill>
              <a:latin typeface="Calibri" panose="020F0502020204030204" pitchFamily="34" charset="0"/>
            </a:endParaRPr>
          </a:p>
        </p:txBody>
      </p:sp>
      <p:sp>
        <p:nvSpPr>
          <p:cNvPr id="161" name="Rectangle: Rounded Corners 160">
            <a:extLst>
              <a:ext uri="{FF2B5EF4-FFF2-40B4-BE49-F238E27FC236}">
                <a16:creationId xmlns:a16="http://schemas.microsoft.com/office/drawing/2014/main" id="{2E13C741-D5A7-CEF8-1311-03EDAB39AC8E}"/>
              </a:ext>
            </a:extLst>
          </p:cNvPr>
          <p:cNvSpPr/>
          <p:nvPr/>
        </p:nvSpPr>
        <p:spPr bwMode="auto">
          <a:xfrm>
            <a:off x="2530475" y="2530475"/>
            <a:ext cx="854075"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Acetyl-CoA</a:t>
            </a:r>
            <a:endParaRPr lang="en-US" sz="1050" dirty="0">
              <a:solidFill>
                <a:schemeClr val="tx1"/>
              </a:solidFill>
              <a:latin typeface="Calibri" panose="020F0502020204030204" pitchFamily="34" charset="0"/>
            </a:endParaRPr>
          </a:p>
        </p:txBody>
      </p:sp>
      <p:sp>
        <p:nvSpPr>
          <p:cNvPr id="162" name="Rectangle: Rounded Corners 161">
            <a:extLst>
              <a:ext uri="{FF2B5EF4-FFF2-40B4-BE49-F238E27FC236}">
                <a16:creationId xmlns:a16="http://schemas.microsoft.com/office/drawing/2014/main" id="{9111CDDC-B658-D970-E736-64D8022DFEF8}"/>
              </a:ext>
            </a:extLst>
          </p:cNvPr>
          <p:cNvSpPr/>
          <p:nvPr/>
        </p:nvSpPr>
        <p:spPr bwMode="auto">
          <a:xfrm>
            <a:off x="2530475" y="2916131"/>
            <a:ext cx="854075"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Malonyl-CoA</a:t>
            </a:r>
            <a:endParaRPr lang="en-US" sz="1050" dirty="0">
              <a:solidFill>
                <a:schemeClr val="tx1"/>
              </a:solidFill>
              <a:latin typeface="Calibri" panose="020F0502020204030204" pitchFamily="34" charset="0"/>
            </a:endParaRPr>
          </a:p>
        </p:txBody>
      </p:sp>
      <p:sp>
        <p:nvSpPr>
          <p:cNvPr id="163" name="Rectangle: Rounded Corners 162">
            <a:extLst>
              <a:ext uri="{FF2B5EF4-FFF2-40B4-BE49-F238E27FC236}">
                <a16:creationId xmlns:a16="http://schemas.microsoft.com/office/drawing/2014/main" id="{BC2C9F45-1D07-2712-B176-12E143C63535}"/>
              </a:ext>
            </a:extLst>
          </p:cNvPr>
          <p:cNvSpPr/>
          <p:nvPr/>
        </p:nvSpPr>
        <p:spPr bwMode="auto">
          <a:xfrm>
            <a:off x="2493962" y="3417204"/>
            <a:ext cx="927099"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Fatty acyl-CoA</a:t>
            </a:r>
            <a:endParaRPr lang="en-US" sz="1050" dirty="0">
              <a:solidFill>
                <a:schemeClr val="tx1"/>
              </a:solidFill>
              <a:latin typeface="Calibri" panose="020F0502020204030204" pitchFamily="34" charset="0"/>
            </a:endParaRPr>
          </a:p>
        </p:txBody>
      </p:sp>
      <p:sp>
        <p:nvSpPr>
          <p:cNvPr id="164" name="Rectangle: Rounded Corners 163">
            <a:extLst>
              <a:ext uri="{FF2B5EF4-FFF2-40B4-BE49-F238E27FC236}">
                <a16:creationId xmlns:a16="http://schemas.microsoft.com/office/drawing/2014/main" id="{0A09B20A-A01F-696F-3734-B32E7F6274CD}"/>
              </a:ext>
            </a:extLst>
          </p:cNvPr>
          <p:cNvSpPr/>
          <p:nvPr/>
        </p:nvSpPr>
        <p:spPr bwMode="auto">
          <a:xfrm>
            <a:off x="3021148" y="3931603"/>
            <a:ext cx="399913"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TG</a:t>
            </a:r>
            <a:endParaRPr lang="en-US" sz="1050" dirty="0">
              <a:solidFill>
                <a:schemeClr val="tx1"/>
              </a:solidFill>
              <a:latin typeface="Calibri" panose="020F0502020204030204" pitchFamily="34" charset="0"/>
            </a:endParaRPr>
          </a:p>
        </p:txBody>
      </p:sp>
      <p:sp>
        <p:nvSpPr>
          <p:cNvPr id="165" name="Rectangle: Rounded Corners 164">
            <a:extLst>
              <a:ext uri="{FF2B5EF4-FFF2-40B4-BE49-F238E27FC236}">
                <a16:creationId xmlns:a16="http://schemas.microsoft.com/office/drawing/2014/main" id="{13371688-DB9D-5EA1-451D-9E82B9F35EB1}"/>
              </a:ext>
            </a:extLst>
          </p:cNvPr>
          <p:cNvSpPr/>
          <p:nvPr/>
        </p:nvSpPr>
        <p:spPr bwMode="auto">
          <a:xfrm>
            <a:off x="2535911" y="3931603"/>
            <a:ext cx="332039" cy="201884"/>
          </a:xfrm>
          <a:prstGeom prst="roundRect">
            <a:avLst>
              <a:gd name="adj" fmla="val 13030"/>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50" dirty="0">
                <a:latin typeface="Calibri" panose="020F0502020204030204" pitchFamily="34" charset="0"/>
              </a:rPr>
              <a:t>G3P</a:t>
            </a:r>
            <a:endParaRPr lang="en-US" sz="1050" dirty="0">
              <a:solidFill>
                <a:schemeClr val="tx1"/>
              </a:solidFill>
              <a:latin typeface="Calibri" panose="020F0502020204030204" pitchFamily="34" charset="0"/>
            </a:endParaRPr>
          </a:p>
        </p:txBody>
      </p:sp>
      <p:sp>
        <p:nvSpPr>
          <p:cNvPr id="166" name="TextBox 165">
            <a:extLst>
              <a:ext uri="{FF2B5EF4-FFF2-40B4-BE49-F238E27FC236}">
                <a16:creationId xmlns:a16="http://schemas.microsoft.com/office/drawing/2014/main" id="{ACF42ACC-C102-8971-2851-69274F1237AA}"/>
              </a:ext>
            </a:extLst>
          </p:cNvPr>
          <p:cNvSpPr txBox="1"/>
          <p:nvPr/>
        </p:nvSpPr>
        <p:spPr bwMode="auto">
          <a:xfrm>
            <a:off x="2530475" y="2293733"/>
            <a:ext cx="4191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ACL</a:t>
            </a:r>
          </a:p>
        </p:txBody>
      </p:sp>
      <p:sp>
        <p:nvSpPr>
          <p:cNvPr id="167" name="TextBox 166">
            <a:extLst>
              <a:ext uri="{FF2B5EF4-FFF2-40B4-BE49-F238E27FC236}">
                <a16:creationId xmlns:a16="http://schemas.microsoft.com/office/drawing/2014/main" id="{1F92C27E-5667-ADEE-1EB2-329FCCF1F8DE}"/>
              </a:ext>
            </a:extLst>
          </p:cNvPr>
          <p:cNvSpPr txBox="1"/>
          <p:nvPr/>
        </p:nvSpPr>
        <p:spPr bwMode="auto">
          <a:xfrm>
            <a:off x="2530475" y="2686292"/>
            <a:ext cx="4367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ACC</a:t>
            </a:r>
          </a:p>
        </p:txBody>
      </p:sp>
      <p:sp>
        <p:nvSpPr>
          <p:cNvPr id="168" name="TextBox 167">
            <a:extLst>
              <a:ext uri="{FF2B5EF4-FFF2-40B4-BE49-F238E27FC236}">
                <a16:creationId xmlns:a16="http://schemas.microsoft.com/office/drawing/2014/main" id="{9F206D24-CF2F-FBD2-97D8-F0DE549A48F4}"/>
              </a:ext>
            </a:extLst>
          </p:cNvPr>
          <p:cNvSpPr txBox="1"/>
          <p:nvPr/>
        </p:nvSpPr>
        <p:spPr bwMode="auto">
          <a:xfrm>
            <a:off x="2515879" y="3076662"/>
            <a:ext cx="5062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FASN</a:t>
            </a:r>
            <a:endParaRPr lang="en-US" sz="1200" b="0" dirty="0">
              <a:solidFill>
                <a:schemeClr val="bg1"/>
              </a:solidFill>
              <a:latin typeface="Calibri" panose="020F0502020204030204" pitchFamily="34" charset="0"/>
            </a:endParaRPr>
          </a:p>
        </p:txBody>
      </p:sp>
      <p:sp>
        <p:nvSpPr>
          <p:cNvPr id="169" name="TextBox 168">
            <a:extLst>
              <a:ext uri="{FF2B5EF4-FFF2-40B4-BE49-F238E27FC236}">
                <a16:creationId xmlns:a16="http://schemas.microsoft.com/office/drawing/2014/main" id="{0351F150-C102-AE4F-3FC0-C3E0F0294698}"/>
              </a:ext>
            </a:extLst>
          </p:cNvPr>
          <p:cNvSpPr txBox="1"/>
          <p:nvPr/>
        </p:nvSpPr>
        <p:spPr bwMode="auto">
          <a:xfrm>
            <a:off x="2515879" y="3181471"/>
            <a:ext cx="4315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SCD</a:t>
            </a:r>
            <a:endParaRPr lang="en-US" sz="1200" b="0" dirty="0">
              <a:solidFill>
                <a:schemeClr val="bg1"/>
              </a:solidFill>
              <a:latin typeface="Calibri" panose="020F0502020204030204" pitchFamily="34" charset="0"/>
            </a:endParaRPr>
          </a:p>
        </p:txBody>
      </p:sp>
      <p:sp>
        <p:nvSpPr>
          <p:cNvPr id="170" name="TextBox 169">
            <a:extLst>
              <a:ext uri="{FF2B5EF4-FFF2-40B4-BE49-F238E27FC236}">
                <a16:creationId xmlns:a16="http://schemas.microsoft.com/office/drawing/2014/main" id="{541EDCD7-2AAB-A17B-BC8D-6547082132ED}"/>
              </a:ext>
            </a:extLst>
          </p:cNvPr>
          <p:cNvSpPr txBox="1"/>
          <p:nvPr/>
        </p:nvSpPr>
        <p:spPr bwMode="auto">
          <a:xfrm>
            <a:off x="2515879" y="3568858"/>
            <a:ext cx="6086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DGAT2</a:t>
            </a:r>
            <a:endParaRPr lang="en-US" sz="1200" b="0" dirty="0">
              <a:solidFill>
                <a:schemeClr val="bg1"/>
              </a:solidFill>
              <a:latin typeface="Calibri" panose="020F0502020204030204" pitchFamily="34" charset="0"/>
            </a:endParaRPr>
          </a:p>
        </p:txBody>
      </p:sp>
      <p:sp>
        <p:nvSpPr>
          <p:cNvPr id="171" name="TextBox 170">
            <a:extLst>
              <a:ext uri="{FF2B5EF4-FFF2-40B4-BE49-F238E27FC236}">
                <a16:creationId xmlns:a16="http://schemas.microsoft.com/office/drawing/2014/main" id="{962B4519-7D19-8739-76A7-E5141519D1A4}"/>
              </a:ext>
            </a:extLst>
          </p:cNvPr>
          <p:cNvSpPr txBox="1"/>
          <p:nvPr/>
        </p:nvSpPr>
        <p:spPr bwMode="auto">
          <a:xfrm>
            <a:off x="2515879" y="3682696"/>
            <a:ext cx="7272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MoGAT2</a:t>
            </a:r>
            <a:endParaRPr lang="en-US" sz="1200" b="0" dirty="0">
              <a:solidFill>
                <a:schemeClr val="bg1"/>
              </a:solidFill>
              <a:latin typeface="Calibri" panose="020F0502020204030204" pitchFamily="34" charset="0"/>
            </a:endParaRPr>
          </a:p>
        </p:txBody>
      </p:sp>
      <p:sp>
        <p:nvSpPr>
          <p:cNvPr id="172" name="TextBox 171">
            <a:extLst>
              <a:ext uri="{FF2B5EF4-FFF2-40B4-BE49-F238E27FC236}">
                <a16:creationId xmlns:a16="http://schemas.microsoft.com/office/drawing/2014/main" id="{A3DB7B53-8485-D959-4183-BF2094D3D302}"/>
              </a:ext>
            </a:extLst>
          </p:cNvPr>
          <p:cNvSpPr txBox="1"/>
          <p:nvPr/>
        </p:nvSpPr>
        <p:spPr bwMode="auto">
          <a:xfrm>
            <a:off x="10506075" y="1072876"/>
            <a:ext cx="575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Brain</a:t>
            </a:r>
          </a:p>
        </p:txBody>
      </p:sp>
      <p:sp>
        <p:nvSpPr>
          <p:cNvPr id="173" name="TextBox 172">
            <a:extLst>
              <a:ext uri="{FF2B5EF4-FFF2-40B4-BE49-F238E27FC236}">
                <a16:creationId xmlns:a16="http://schemas.microsoft.com/office/drawing/2014/main" id="{2A576861-D287-74BE-2F5B-BE1257AA45C6}"/>
              </a:ext>
            </a:extLst>
          </p:cNvPr>
          <p:cNvSpPr txBox="1"/>
          <p:nvPr/>
        </p:nvSpPr>
        <p:spPr bwMode="auto">
          <a:xfrm>
            <a:off x="10389614" y="2251699"/>
            <a:ext cx="603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Heart</a:t>
            </a:r>
          </a:p>
        </p:txBody>
      </p:sp>
      <p:sp>
        <p:nvSpPr>
          <p:cNvPr id="174" name="TextBox 173">
            <a:extLst>
              <a:ext uri="{FF2B5EF4-FFF2-40B4-BE49-F238E27FC236}">
                <a16:creationId xmlns:a16="http://schemas.microsoft.com/office/drawing/2014/main" id="{DDBD89CB-6F02-5CA4-6817-60F57B3CFE57}"/>
              </a:ext>
            </a:extLst>
          </p:cNvPr>
          <p:cNvSpPr txBox="1"/>
          <p:nvPr/>
        </p:nvSpPr>
        <p:spPr bwMode="auto">
          <a:xfrm>
            <a:off x="9466115" y="2550907"/>
            <a:ext cx="542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Liver</a:t>
            </a:r>
          </a:p>
        </p:txBody>
      </p:sp>
      <p:sp>
        <p:nvSpPr>
          <p:cNvPr id="175" name="TextBox 174">
            <a:extLst>
              <a:ext uri="{FF2B5EF4-FFF2-40B4-BE49-F238E27FC236}">
                <a16:creationId xmlns:a16="http://schemas.microsoft.com/office/drawing/2014/main" id="{F52D703B-DCBB-79D2-424B-27BD14154AD4}"/>
              </a:ext>
            </a:extLst>
          </p:cNvPr>
          <p:cNvSpPr txBox="1"/>
          <p:nvPr/>
        </p:nvSpPr>
        <p:spPr bwMode="auto">
          <a:xfrm>
            <a:off x="10414649" y="2690354"/>
            <a:ext cx="832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Stomach</a:t>
            </a:r>
          </a:p>
        </p:txBody>
      </p:sp>
      <p:sp>
        <p:nvSpPr>
          <p:cNvPr id="176" name="TextBox 175">
            <a:extLst>
              <a:ext uri="{FF2B5EF4-FFF2-40B4-BE49-F238E27FC236}">
                <a16:creationId xmlns:a16="http://schemas.microsoft.com/office/drawing/2014/main" id="{BC80DCCF-8B90-BBE1-E33F-7A7EDA839392}"/>
              </a:ext>
            </a:extLst>
          </p:cNvPr>
          <p:cNvSpPr txBox="1"/>
          <p:nvPr/>
        </p:nvSpPr>
        <p:spPr bwMode="auto">
          <a:xfrm>
            <a:off x="10857897" y="2863633"/>
            <a:ext cx="692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Kidney</a:t>
            </a:r>
          </a:p>
        </p:txBody>
      </p:sp>
      <p:sp>
        <p:nvSpPr>
          <p:cNvPr id="177" name="TextBox 176">
            <a:extLst>
              <a:ext uri="{FF2B5EF4-FFF2-40B4-BE49-F238E27FC236}">
                <a16:creationId xmlns:a16="http://schemas.microsoft.com/office/drawing/2014/main" id="{7671041A-739C-99DD-2705-A5217BA680F9}"/>
              </a:ext>
            </a:extLst>
          </p:cNvPr>
          <p:cNvSpPr txBox="1"/>
          <p:nvPr/>
        </p:nvSpPr>
        <p:spPr bwMode="auto">
          <a:xfrm>
            <a:off x="10855602" y="3087113"/>
            <a:ext cx="849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Pancreas</a:t>
            </a:r>
          </a:p>
        </p:txBody>
      </p:sp>
      <p:sp>
        <p:nvSpPr>
          <p:cNvPr id="178" name="TextBox 177">
            <a:extLst>
              <a:ext uri="{FF2B5EF4-FFF2-40B4-BE49-F238E27FC236}">
                <a16:creationId xmlns:a16="http://schemas.microsoft.com/office/drawing/2014/main" id="{B7ED6DD5-E069-CE75-4879-24B4FDA4F5DE}"/>
              </a:ext>
            </a:extLst>
          </p:cNvPr>
          <p:cNvSpPr txBox="1"/>
          <p:nvPr/>
        </p:nvSpPr>
        <p:spPr bwMode="auto">
          <a:xfrm>
            <a:off x="10855602" y="3461593"/>
            <a:ext cx="9130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Intestines</a:t>
            </a:r>
          </a:p>
        </p:txBody>
      </p:sp>
      <p:sp>
        <p:nvSpPr>
          <p:cNvPr id="181" name="Freeform: Shape 180">
            <a:extLst>
              <a:ext uri="{FF2B5EF4-FFF2-40B4-BE49-F238E27FC236}">
                <a16:creationId xmlns:a16="http://schemas.microsoft.com/office/drawing/2014/main" id="{1FF0ED5C-013F-AAF0-2089-F1D8C7694151}"/>
              </a:ext>
            </a:extLst>
          </p:cNvPr>
          <p:cNvSpPr/>
          <p:nvPr/>
        </p:nvSpPr>
        <p:spPr bwMode="auto">
          <a:xfrm>
            <a:off x="1492250" y="2057400"/>
            <a:ext cx="1101725" cy="768350"/>
          </a:xfrm>
          <a:custGeom>
            <a:avLst/>
            <a:gdLst>
              <a:gd name="connsiteX0" fmla="*/ 1101725 w 1101725"/>
              <a:gd name="connsiteY0" fmla="*/ 768350 h 768350"/>
              <a:gd name="connsiteX1" fmla="*/ 819150 w 1101725"/>
              <a:gd name="connsiteY1" fmla="*/ 768350 h 768350"/>
              <a:gd name="connsiteX2" fmla="*/ 819150 w 1101725"/>
              <a:gd name="connsiteY2" fmla="*/ 0 h 768350"/>
              <a:gd name="connsiteX3" fmla="*/ 0 w 1101725"/>
              <a:gd name="connsiteY3" fmla="*/ 0 h 768350"/>
            </a:gdLst>
            <a:ahLst/>
            <a:cxnLst>
              <a:cxn ang="0">
                <a:pos x="connsiteX0" y="connsiteY0"/>
              </a:cxn>
              <a:cxn ang="0">
                <a:pos x="connsiteX1" y="connsiteY1"/>
              </a:cxn>
              <a:cxn ang="0">
                <a:pos x="connsiteX2" y="connsiteY2"/>
              </a:cxn>
              <a:cxn ang="0">
                <a:pos x="connsiteX3" y="connsiteY3"/>
              </a:cxn>
            </a:cxnLst>
            <a:rect l="l" t="t" r="r" b="b"/>
            <a:pathLst>
              <a:path w="1101725" h="768350">
                <a:moveTo>
                  <a:pt x="1101725" y="768350"/>
                </a:moveTo>
                <a:lnTo>
                  <a:pt x="819150" y="768350"/>
                </a:lnTo>
                <a:lnTo>
                  <a:pt x="819150" y="0"/>
                </a:lnTo>
                <a:lnTo>
                  <a:pt x="0" y="0"/>
                </a:lnTo>
              </a:path>
            </a:pathLst>
          </a:custGeom>
          <a:noFill/>
          <a:ln w="28575">
            <a:solidFill>
              <a:schemeClr val="bg1"/>
            </a:solidFill>
            <a:prstDash val="sysDash"/>
            <a:miter lim="800000"/>
            <a:headEnd type="none" w="med" len="med"/>
            <a:tailEnd type="triangle" w="med" len="med"/>
          </a:ln>
        </p:spPr>
        <p:txBody>
          <a:bodyPr rtlCol="0" anchor="ctr"/>
          <a:lstStyle/>
          <a:p>
            <a:pPr algn="ctr"/>
            <a:endParaRPr lang="en-US" dirty="0"/>
          </a:p>
        </p:txBody>
      </p:sp>
      <p:sp>
        <p:nvSpPr>
          <p:cNvPr id="183" name="Freeform: Shape 182">
            <a:extLst>
              <a:ext uri="{FF2B5EF4-FFF2-40B4-BE49-F238E27FC236}">
                <a16:creationId xmlns:a16="http://schemas.microsoft.com/office/drawing/2014/main" id="{A2E3A3FD-9632-B8D6-87F2-A32890B83244}"/>
              </a:ext>
            </a:extLst>
          </p:cNvPr>
          <p:cNvSpPr/>
          <p:nvPr/>
        </p:nvSpPr>
        <p:spPr bwMode="auto">
          <a:xfrm>
            <a:off x="1492251" y="2784598"/>
            <a:ext cx="1097526" cy="432581"/>
          </a:xfrm>
          <a:custGeom>
            <a:avLst/>
            <a:gdLst>
              <a:gd name="connsiteX0" fmla="*/ 1101725 w 1101725"/>
              <a:gd name="connsiteY0" fmla="*/ 768350 h 768350"/>
              <a:gd name="connsiteX1" fmla="*/ 819150 w 1101725"/>
              <a:gd name="connsiteY1" fmla="*/ 768350 h 768350"/>
              <a:gd name="connsiteX2" fmla="*/ 819150 w 1101725"/>
              <a:gd name="connsiteY2" fmla="*/ 0 h 768350"/>
              <a:gd name="connsiteX3" fmla="*/ 0 w 1101725"/>
              <a:gd name="connsiteY3" fmla="*/ 0 h 768350"/>
              <a:gd name="connsiteX0" fmla="*/ 1202616 w 1202616"/>
              <a:gd name="connsiteY0" fmla="*/ 762711 h 768350"/>
              <a:gd name="connsiteX1" fmla="*/ 819150 w 1202616"/>
              <a:gd name="connsiteY1" fmla="*/ 768350 h 768350"/>
              <a:gd name="connsiteX2" fmla="*/ 819150 w 1202616"/>
              <a:gd name="connsiteY2" fmla="*/ 0 h 768350"/>
              <a:gd name="connsiteX3" fmla="*/ 0 w 1202616"/>
              <a:gd name="connsiteY3" fmla="*/ 0 h 768350"/>
              <a:gd name="connsiteX0" fmla="*/ 1202616 w 1202616"/>
              <a:gd name="connsiteY0" fmla="*/ 768350 h 768350"/>
              <a:gd name="connsiteX1" fmla="*/ 819150 w 1202616"/>
              <a:gd name="connsiteY1" fmla="*/ 768350 h 768350"/>
              <a:gd name="connsiteX2" fmla="*/ 819150 w 1202616"/>
              <a:gd name="connsiteY2" fmla="*/ 0 h 768350"/>
              <a:gd name="connsiteX3" fmla="*/ 0 w 1202616"/>
              <a:gd name="connsiteY3" fmla="*/ 0 h 768350"/>
            </a:gdLst>
            <a:ahLst/>
            <a:cxnLst>
              <a:cxn ang="0">
                <a:pos x="connsiteX0" y="connsiteY0"/>
              </a:cxn>
              <a:cxn ang="0">
                <a:pos x="connsiteX1" y="connsiteY1"/>
              </a:cxn>
              <a:cxn ang="0">
                <a:pos x="connsiteX2" y="connsiteY2"/>
              </a:cxn>
              <a:cxn ang="0">
                <a:pos x="connsiteX3" y="connsiteY3"/>
              </a:cxn>
            </a:cxnLst>
            <a:rect l="l" t="t" r="r" b="b"/>
            <a:pathLst>
              <a:path w="1202616" h="768350">
                <a:moveTo>
                  <a:pt x="1202616" y="768350"/>
                </a:moveTo>
                <a:lnTo>
                  <a:pt x="819150" y="768350"/>
                </a:lnTo>
                <a:lnTo>
                  <a:pt x="819150" y="0"/>
                </a:lnTo>
                <a:lnTo>
                  <a:pt x="0" y="0"/>
                </a:lnTo>
              </a:path>
            </a:pathLst>
          </a:custGeom>
          <a:noFill/>
          <a:ln w="28575">
            <a:solidFill>
              <a:schemeClr val="bg1"/>
            </a:solidFill>
            <a:prstDash val="sysDash"/>
            <a:miter lim="800000"/>
            <a:headEnd type="none" w="med" len="med"/>
            <a:tailEnd type="triangle" w="med" len="med"/>
          </a:ln>
        </p:spPr>
        <p:txBody>
          <a:bodyPr rtlCol="0" anchor="ctr"/>
          <a:lstStyle/>
          <a:p>
            <a:pPr algn="ctr"/>
            <a:endParaRPr lang="en-US" dirty="0"/>
          </a:p>
        </p:txBody>
      </p:sp>
      <p:sp>
        <p:nvSpPr>
          <p:cNvPr id="184" name="Freeform: Shape 183">
            <a:extLst>
              <a:ext uri="{FF2B5EF4-FFF2-40B4-BE49-F238E27FC236}">
                <a16:creationId xmlns:a16="http://schemas.microsoft.com/office/drawing/2014/main" id="{6D33D545-4EB8-3EE4-B3F5-E01082F404E1}"/>
              </a:ext>
            </a:extLst>
          </p:cNvPr>
          <p:cNvSpPr/>
          <p:nvPr/>
        </p:nvSpPr>
        <p:spPr bwMode="auto">
          <a:xfrm flipV="1">
            <a:off x="1480177" y="3330549"/>
            <a:ext cx="1097526" cy="175401"/>
          </a:xfrm>
          <a:custGeom>
            <a:avLst/>
            <a:gdLst>
              <a:gd name="connsiteX0" fmla="*/ 1101725 w 1101725"/>
              <a:gd name="connsiteY0" fmla="*/ 768350 h 768350"/>
              <a:gd name="connsiteX1" fmla="*/ 819150 w 1101725"/>
              <a:gd name="connsiteY1" fmla="*/ 768350 h 768350"/>
              <a:gd name="connsiteX2" fmla="*/ 819150 w 1101725"/>
              <a:gd name="connsiteY2" fmla="*/ 0 h 768350"/>
              <a:gd name="connsiteX3" fmla="*/ 0 w 1101725"/>
              <a:gd name="connsiteY3" fmla="*/ 0 h 768350"/>
              <a:gd name="connsiteX0" fmla="*/ 1202616 w 1202616"/>
              <a:gd name="connsiteY0" fmla="*/ 762711 h 768350"/>
              <a:gd name="connsiteX1" fmla="*/ 819150 w 1202616"/>
              <a:gd name="connsiteY1" fmla="*/ 768350 h 768350"/>
              <a:gd name="connsiteX2" fmla="*/ 819150 w 1202616"/>
              <a:gd name="connsiteY2" fmla="*/ 0 h 768350"/>
              <a:gd name="connsiteX3" fmla="*/ 0 w 1202616"/>
              <a:gd name="connsiteY3" fmla="*/ 0 h 768350"/>
              <a:gd name="connsiteX0" fmla="*/ 1202616 w 1202616"/>
              <a:gd name="connsiteY0" fmla="*/ 768350 h 768350"/>
              <a:gd name="connsiteX1" fmla="*/ 819150 w 1202616"/>
              <a:gd name="connsiteY1" fmla="*/ 768350 h 768350"/>
              <a:gd name="connsiteX2" fmla="*/ 819150 w 1202616"/>
              <a:gd name="connsiteY2" fmla="*/ 0 h 768350"/>
              <a:gd name="connsiteX3" fmla="*/ 0 w 1202616"/>
              <a:gd name="connsiteY3" fmla="*/ 0 h 768350"/>
            </a:gdLst>
            <a:ahLst/>
            <a:cxnLst>
              <a:cxn ang="0">
                <a:pos x="connsiteX0" y="connsiteY0"/>
              </a:cxn>
              <a:cxn ang="0">
                <a:pos x="connsiteX1" y="connsiteY1"/>
              </a:cxn>
              <a:cxn ang="0">
                <a:pos x="connsiteX2" y="connsiteY2"/>
              </a:cxn>
              <a:cxn ang="0">
                <a:pos x="connsiteX3" y="connsiteY3"/>
              </a:cxn>
            </a:cxnLst>
            <a:rect l="l" t="t" r="r" b="b"/>
            <a:pathLst>
              <a:path w="1202616" h="768350">
                <a:moveTo>
                  <a:pt x="1202616" y="768350"/>
                </a:moveTo>
                <a:lnTo>
                  <a:pt x="819150" y="768350"/>
                </a:lnTo>
                <a:lnTo>
                  <a:pt x="819150" y="0"/>
                </a:lnTo>
                <a:lnTo>
                  <a:pt x="0" y="0"/>
                </a:lnTo>
              </a:path>
            </a:pathLst>
          </a:custGeom>
          <a:noFill/>
          <a:ln w="28575">
            <a:solidFill>
              <a:schemeClr val="bg1"/>
            </a:solidFill>
            <a:prstDash val="sysDash"/>
            <a:miter lim="800000"/>
            <a:headEnd type="none" w="med" len="med"/>
            <a:tailEnd type="triangle" w="med" len="med"/>
          </a:ln>
        </p:spPr>
        <p:txBody>
          <a:bodyPr rtlCol="0" anchor="ctr"/>
          <a:lstStyle/>
          <a:p>
            <a:pPr algn="ctr"/>
            <a:endParaRPr lang="en-US" dirty="0"/>
          </a:p>
        </p:txBody>
      </p:sp>
      <p:sp>
        <p:nvSpPr>
          <p:cNvPr id="185" name="Freeform: Shape 184">
            <a:extLst>
              <a:ext uri="{FF2B5EF4-FFF2-40B4-BE49-F238E27FC236}">
                <a16:creationId xmlns:a16="http://schemas.microsoft.com/office/drawing/2014/main" id="{CBB57FE4-0CAE-7E96-EA3B-E45593845A59}"/>
              </a:ext>
            </a:extLst>
          </p:cNvPr>
          <p:cNvSpPr/>
          <p:nvPr/>
        </p:nvSpPr>
        <p:spPr bwMode="auto">
          <a:xfrm flipV="1">
            <a:off x="1480177" y="3705451"/>
            <a:ext cx="1097526" cy="89605"/>
          </a:xfrm>
          <a:custGeom>
            <a:avLst/>
            <a:gdLst>
              <a:gd name="connsiteX0" fmla="*/ 1101725 w 1101725"/>
              <a:gd name="connsiteY0" fmla="*/ 768350 h 768350"/>
              <a:gd name="connsiteX1" fmla="*/ 819150 w 1101725"/>
              <a:gd name="connsiteY1" fmla="*/ 768350 h 768350"/>
              <a:gd name="connsiteX2" fmla="*/ 819150 w 1101725"/>
              <a:gd name="connsiteY2" fmla="*/ 0 h 768350"/>
              <a:gd name="connsiteX3" fmla="*/ 0 w 1101725"/>
              <a:gd name="connsiteY3" fmla="*/ 0 h 768350"/>
              <a:gd name="connsiteX0" fmla="*/ 1202616 w 1202616"/>
              <a:gd name="connsiteY0" fmla="*/ 762711 h 768350"/>
              <a:gd name="connsiteX1" fmla="*/ 819150 w 1202616"/>
              <a:gd name="connsiteY1" fmla="*/ 768350 h 768350"/>
              <a:gd name="connsiteX2" fmla="*/ 819150 w 1202616"/>
              <a:gd name="connsiteY2" fmla="*/ 0 h 768350"/>
              <a:gd name="connsiteX3" fmla="*/ 0 w 1202616"/>
              <a:gd name="connsiteY3" fmla="*/ 0 h 768350"/>
              <a:gd name="connsiteX0" fmla="*/ 1202616 w 1202616"/>
              <a:gd name="connsiteY0" fmla="*/ 768350 h 768350"/>
              <a:gd name="connsiteX1" fmla="*/ 819150 w 1202616"/>
              <a:gd name="connsiteY1" fmla="*/ 768350 h 768350"/>
              <a:gd name="connsiteX2" fmla="*/ 819150 w 1202616"/>
              <a:gd name="connsiteY2" fmla="*/ 0 h 768350"/>
              <a:gd name="connsiteX3" fmla="*/ 0 w 1202616"/>
              <a:gd name="connsiteY3" fmla="*/ 0 h 768350"/>
            </a:gdLst>
            <a:ahLst/>
            <a:cxnLst>
              <a:cxn ang="0">
                <a:pos x="connsiteX0" y="connsiteY0"/>
              </a:cxn>
              <a:cxn ang="0">
                <a:pos x="connsiteX1" y="connsiteY1"/>
              </a:cxn>
              <a:cxn ang="0">
                <a:pos x="connsiteX2" y="connsiteY2"/>
              </a:cxn>
              <a:cxn ang="0">
                <a:pos x="connsiteX3" y="connsiteY3"/>
              </a:cxn>
            </a:cxnLst>
            <a:rect l="l" t="t" r="r" b="b"/>
            <a:pathLst>
              <a:path w="1202616" h="768350">
                <a:moveTo>
                  <a:pt x="1202616" y="768350"/>
                </a:moveTo>
                <a:lnTo>
                  <a:pt x="819150" y="768350"/>
                </a:lnTo>
                <a:lnTo>
                  <a:pt x="819150" y="0"/>
                </a:lnTo>
                <a:lnTo>
                  <a:pt x="0" y="0"/>
                </a:lnTo>
              </a:path>
            </a:pathLst>
          </a:custGeom>
          <a:noFill/>
          <a:ln w="28575">
            <a:solidFill>
              <a:schemeClr val="bg1"/>
            </a:solidFill>
            <a:prstDash val="sysDash"/>
            <a:miter lim="800000"/>
            <a:headEnd type="none" w="med" len="med"/>
            <a:tailEnd type="triangle" w="med" len="med"/>
          </a:ln>
        </p:spPr>
        <p:txBody>
          <a:bodyPr rtlCol="0" anchor="ctr"/>
          <a:lstStyle/>
          <a:p>
            <a:pPr algn="ctr"/>
            <a:endParaRPr lang="en-US" dirty="0"/>
          </a:p>
        </p:txBody>
      </p:sp>
      <p:cxnSp>
        <p:nvCxnSpPr>
          <p:cNvPr id="187" name="Straight Arrow Connector 186">
            <a:extLst>
              <a:ext uri="{FF2B5EF4-FFF2-40B4-BE49-F238E27FC236}">
                <a16:creationId xmlns:a16="http://schemas.microsoft.com/office/drawing/2014/main" id="{8016B91F-8502-751D-1C27-8D33E3BE640F}"/>
              </a:ext>
            </a:extLst>
          </p:cNvPr>
          <p:cNvCxnSpPr/>
          <p:nvPr/>
        </p:nvCxnSpPr>
        <p:spPr bwMode="auto">
          <a:xfrm>
            <a:off x="1600200" y="4703945"/>
            <a:ext cx="343432" cy="0"/>
          </a:xfrm>
          <a:prstGeom prst="straightConnector1">
            <a:avLst/>
          </a:prstGeom>
          <a:noFill/>
          <a:ln w="28575" cap="flat" cmpd="sng" algn="ctr">
            <a:solidFill>
              <a:schemeClr val="bg1"/>
            </a:solidFill>
            <a:prstDash val="solid"/>
            <a:round/>
            <a:headEnd type="triangle"/>
            <a:tailEnd type="triangle"/>
          </a:ln>
          <a:effectLst/>
        </p:spPr>
      </p:cxnSp>
      <p:cxnSp>
        <p:nvCxnSpPr>
          <p:cNvPr id="188" name="Straight Arrow Connector 187">
            <a:extLst>
              <a:ext uri="{FF2B5EF4-FFF2-40B4-BE49-F238E27FC236}">
                <a16:creationId xmlns:a16="http://schemas.microsoft.com/office/drawing/2014/main" id="{E01F0AA7-E992-FE65-5D29-53A3CC10D8FE}"/>
              </a:ext>
            </a:extLst>
          </p:cNvPr>
          <p:cNvCxnSpPr>
            <a:cxnSpLocks/>
          </p:cNvCxnSpPr>
          <p:nvPr/>
        </p:nvCxnSpPr>
        <p:spPr bwMode="auto">
          <a:xfrm>
            <a:off x="2689355" y="4703945"/>
            <a:ext cx="522268" cy="0"/>
          </a:xfrm>
          <a:prstGeom prst="straightConnector1">
            <a:avLst/>
          </a:prstGeom>
          <a:noFill/>
          <a:ln w="28575" cap="flat" cmpd="sng" algn="ctr">
            <a:solidFill>
              <a:schemeClr val="bg1"/>
            </a:solidFill>
            <a:prstDash val="solid"/>
            <a:round/>
            <a:headEnd type="triangle"/>
            <a:tailEnd type="triangle"/>
          </a:ln>
          <a:effectLst/>
        </p:spPr>
      </p:cxnSp>
      <p:sp>
        <p:nvSpPr>
          <p:cNvPr id="190" name="Freeform: Shape 189">
            <a:extLst>
              <a:ext uri="{FF2B5EF4-FFF2-40B4-BE49-F238E27FC236}">
                <a16:creationId xmlns:a16="http://schemas.microsoft.com/office/drawing/2014/main" id="{E41C22EB-4153-3AA6-A6FB-9014156ABBAD}"/>
              </a:ext>
            </a:extLst>
          </p:cNvPr>
          <p:cNvSpPr/>
          <p:nvPr/>
        </p:nvSpPr>
        <p:spPr bwMode="auto">
          <a:xfrm>
            <a:off x="3419475" y="3552825"/>
            <a:ext cx="234950" cy="1044575"/>
          </a:xfrm>
          <a:custGeom>
            <a:avLst/>
            <a:gdLst>
              <a:gd name="connsiteX0" fmla="*/ 0 w 234950"/>
              <a:gd name="connsiteY0" fmla="*/ 0 h 1044575"/>
              <a:gd name="connsiteX1" fmla="*/ 234950 w 234950"/>
              <a:gd name="connsiteY1" fmla="*/ 0 h 1044575"/>
              <a:gd name="connsiteX2" fmla="*/ 234950 w 234950"/>
              <a:gd name="connsiteY2" fmla="*/ 1044575 h 1044575"/>
            </a:gdLst>
            <a:ahLst/>
            <a:cxnLst>
              <a:cxn ang="0">
                <a:pos x="connsiteX0" y="connsiteY0"/>
              </a:cxn>
              <a:cxn ang="0">
                <a:pos x="connsiteX1" y="connsiteY1"/>
              </a:cxn>
              <a:cxn ang="0">
                <a:pos x="connsiteX2" y="connsiteY2"/>
              </a:cxn>
            </a:cxnLst>
            <a:rect l="l" t="t" r="r" b="b"/>
            <a:pathLst>
              <a:path w="234950" h="1044575">
                <a:moveTo>
                  <a:pt x="0" y="0"/>
                </a:moveTo>
                <a:lnTo>
                  <a:pt x="234950" y="0"/>
                </a:lnTo>
                <a:lnTo>
                  <a:pt x="234950" y="1044575"/>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191" name="Freeform: Shape 190">
            <a:extLst>
              <a:ext uri="{FF2B5EF4-FFF2-40B4-BE49-F238E27FC236}">
                <a16:creationId xmlns:a16="http://schemas.microsoft.com/office/drawing/2014/main" id="{5495C5E7-01D2-E8E2-02C6-FD4D13D12BCC}"/>
              </a:ext>
            </a:extLst>
          </p:cNvPr>
          <p:cNvSpPr/>
          <p:nvPr/>
        </p:nvSpPr>
        <p:spPr bwMode="auto">
          <a:xfrm flipH="1">
            <a:off x="2339533" y="3552825"/>
            <a:ext cx="148190" cy="1044575"/>
          </a:xfrm>
          <a:custGeom>
            <a:avLst/>
            <a:gdLst>
              <a:gd name="connsiteX0" fmla="*/ 0 w 234950"/>
              <a:gd name="connsiteY0" fmla="*/ 0 h 1044575"/>
              <a:gd name="connsiteX1" fmla="*/ 234950 w 234950"/>
              <a:gd name="connsiteY1" fmla="*/ 0 h 1044575"/>
              <a:gd name="connsiteX2" fmla="*/ 234950 w 234950"/>
              <a:gd name="connsiteY2" fmla="*/ 1044575 h 1044575"/>
            </a:gdLst>
            <a:ahLst/>
            <a:cxnLst>
              <a:cxn ang="0">
                <a:pos x="connsiteX0" y="connsiteY0"/>
              </a:cxn>
              <a:cxn ang="0">
                <a:pos x="connsiteX1" y="connsiteY1"/>
              </a:cxn>
              <a:cxn ang="0">
                <a:pos x="connsiteX2" y="connsiteY2"/>
              </a:cxn>
            </a:cxnLst>
            <a:rect l="l" t="t" r="r" b="b"/>
            <a:pathLst>
              <a:path w="234950" h="1044575">
                <a:moveTo>
                  <a:pt x="0" y="0"/>
                </a:moveTo>
                <a:lnTo>
                  <a:pt x="234950" y="0"/>
                </a:lnTo>
                <a:lnTo>
                  <a:pt x="234950" y="1044575"/>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193" name="Straight Arrow Connector 192">
            <a:extLst>
              <a:ext uri="{FF2B5EF4-FFF2-40B4-BE49-F238E27FC236}">
                <a16:creationId xmlns:a16="http://schemas.microsoft.com/office/drawing/2014/main" id="{E469992F-DFB6-2628-E732-1BDC281CA07A}"/>
              </a:ext>
            </a:extLst>
          </p:cNvPr>
          <p:cNvCxnSpPr/>
          <p:nvPr/>
        </p:nvCxnSpPr>
        <p:spPr bwMode="auto">
          <a:xfrm>
            <a:off x="3384550" y="3020986"/>
            <a:ext cx="487277" cy="0"/>
          </a:xfrm>
          <a:prstGeom prst="straightConnector1">
            <a:avLst/>
          </a:prstGeom>
          <a:noFill/>
          <a:ln w="28575" cap="flat" cmpd="sng" algn="ctr">
            <a:solidFill>
              <a:schemeClr val="bg1"/>
            </a:solidFill>
            <a:prstDash val="solid"/>
            <a:round/>
            <a:headEnd type="none" w="med" len="med"/>
            <a:tailEnd type="triangle"/>
          </a:ln>
          <a:effectLst/>
        </p:spPr>
      </p:cxnSp>
      <p:cxnSp>
        <p:nvCxnSpPr>
          <p:cNvPr id="195" name="Straight Arrow Connector 194">
            <a:extLst>
              <a:ext uri="{FF2B5EF4-FFF2-40B4-BE49-F238E27FC236}">
                <a16:creationId xmlns:a16="http://schemas.microsoft.com/office/drawing/2014/main" id="{E4EE3F47-18A4-083F-9832-AE568A285FEE}"/>
              </a:ext>
            </a:extLst>
          </p:cNvPr>
          <p:cNvCxnSpPr/>
          <p:nvPr/>
        </p:nvCxnSpPr>
        <p:spPr bwMode="auto">
          <a:xfrm flipV="1">
            <a:off x="4711700" y="3440861"/>
            <a:ext cx="0" cy="554877"/>
          </a:xfrm>
          <a:prstGeom prst="straightConnector1">
            <a:avLst/>
          </a:prstGeom>
          <a:noFill/>
          <a:ln w="28575" cap="flat" cmpd="sng" algn="ctr">
            <a:solidFill>
              <a:schemeClr val="bg1"/>
            </a:solidFill>
            <a:prstDash val="solid"/>
            <a:round/>
            <a:headEnd type="none" w="med" len="med"/>
            <a:tailEnd type="triangle"/>
          </a:ln>
          <a:effectLst/>
        </p:spPr>
      </p:cxnSp>
      <p:sp>
        <p:nvSpPr>
          <p:cNvPr id="196" name="Freeform: Shape 195">
            <a:extLst>
              <a:ext uri="{FF2B5EF4-FFF2-40B4-BE49-F238E27FC236}">
                <a16:creationId xmlns:a16="http://schemas.microsoft.com/office/drawing/2014/main" id="{C987BC37-FD45-0ADE-1F86-F0F99EDCA63F}"/>
              </a:ext>
            </a:extLst>
          </p:cNvPr>
          <p:cNvSpPr/>
          <p:nvPr/>
        </p:nvSpPr>
        <p:spPr bwMode="auto">
          <a:xfrm>
            <a:off x="4181475" y="3279775"/>
            <a:ext cx="260350" cy="1828800"/>
          </a:xfrm>
          <a:custGeom>
            <a:avLst/>
            <a:gdLst>
              <a:gd name="connsiteX0" fmla="*/ 260350 w 260350"/>
              <a:gd name="connsiteY0" fmla="*/ 0 h 1828800"/>
              <a:gd name="connsiteX1" fmla="*/ 0 w 260350"/>
              <a:gd name="connsiteY1" fmla="*/ 0 h 1828800"/>
              <a:gd name="connsiteX2" fmla="*/ 0 w 260350"/>
              <a:gd name="connsiteY2" fmla="*/ 1828800 h 1828800"/>
              <a:gd name="connsiteX3" fmla="*/ 57150 w 260350"/>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260350" h="1828800">
                <a:moveTo>
                  <a:pt x="260350" y="0"/>
                </a:moveTo>
                <a:lnTo>
                  <a:pt x="0" y="0"/>
                </a:lnTo>
                <a:lnTo>
                  <a:pt x="0" y="1828800"/>
                </a:lnTo>
                <a:lnTo>
                  <a:pt x="57150" y="1828800"/>
                </a:lnTo>
              </a:path>
            </a:pathLst>
          </a:custGeom>
          <a:noFill/>
          <a:ln w="28575">
            <a:solidFill>
              <a:schemeClr val="bg1"/>
            </a:solidFill>
            <a:miter lim="800000"/>
            <a:headEnd type="triangle" w="med" len="med"/>
            <a:tailEnd type="none" w="med" len="med"/>
          </a:ln>
        </p:spPr>
        <p:txBody>
          <a:bodyPr rtlCol="0" anchor="ctr"/>
          <a:lstStyle/>
          <a:p>
            <a:pPr algn="ctr"/>
            <a:endParaRPr lang="en-US" dirty="0"/>
          </a:p>
        </p:txBody>
      </p:sp>
      <p:sp>
        <p:nvSpPr>
          <p:cNvPr id="197" name="Freeform: Shape 196">
            <a:extLst>
              <a:ext uri="{FF2B5EF4-FFF2-40B4-BE49-F238E27FC236}">
                <a16:creationId xmlns:a16="http://schemas.microsoft.com/office/drawing/2014/main" id="{A31AE107-044B-916A-0365-A371B60B5E15}"/>
              </a:ext>
            </a:extLst>
          </p:cNvPr>
          <p:cNvSpPr/>
          <p:nvPr/>
        </p:nvSpPr>
        <p:spPr bwMode="auto">
          <a:xfrm flipH="1">
            <a:off x="4984638" y="3279775"/>
            <a:ext cx="260350" cy="1828800"/>
          </a:xfrm>
          <a:custGeom>
            <a:avLst/>
            <a:gdLst>
              <a:gd name="connsiteX0" fmla="*/ 260350 w 260350"/>
              <a:gd name="connsiteY0" fmla="*/ 0 h 1828800"/>
              <a:gd name="connsiteX1" fmla="*/ 0 w 260350"/>
              <a:gd name="connsiteY1" fmla="*/ 0 h 1828800"/>
              <a:gd name="connsiteX2" fmla="*/ 0 w 260350"/>
              <a:gd name="connsiteY2" fmla="*/ 1828800 h 1828800"/>
              <a:gd name="connsiteX3" fmla="*/ 57150 w 260350"/>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260350" h="1828800">
                <a:moveTo>
                  <a:pt x="260350" y="0"/>
                </a:moveTo>
                <a:lnTo>
                  <a:pt x="0" y="0"/>
                </a:lnTo>
                <a:lnTo>
                  <a:pt x="0" y="1828800"/>
                </a:lnTo>
                <a:lnTo>
                  <a:pt x="57150" y="1828800"/>
                </a:lnTo>
              </a:path>
            </a:pathLst>
          </a:custGeom>
          <a:noFill/>
          <a:ln w="28575">
            <a:solidFill>
              <a:schemeClr val="bg1"/>
            </a:solidFill>
            <a:miter lim="800000"/>
            <a:headEnd type="triangle" w="med" len="med"/>
            <a:tailEnd type="none" w="med" len="med"/>
          </a:ln>
        </p:spPr>
        <p:txBody>
          <a:bodyPr rtlCol="0" anchor="ctr"/>
          <a:lstStyle/>
          <a:p>
            <a:pPr algn="ctr"/>
            <a:endParaRPr lang="en-US" dirty="0"/>
          </a:p>
        </p:txBody>
      </p:sp>
      <p:sp>
        <p:nvSpPr>
          <p:cNvPr id="198" name="Freeform: Shape 197">
            <a:extLst>
              <a:ext uri="{FF2B5EF4-FFF2-40B4-BE49-F238E27FC236}">
                <a16:creationId xmlns:a16="http://schemas.microsoft.com/office/drawing/2014/main" id="{7FFA84C8-4540-016A-C20D-34D1D0DB537E}"/>
              </a:ext>
            </a:extLst>
          </p:cNvPr>
          <p:cNvSpPr/>
          <p:nvPr/>
        </p:nvSpPr>
        <p:spPr bwMode="auto">
          <a:xfrm>
            <a:off x="2281238" y="3038475"/>
            <a:ext cx="3190875" cy="3128963"/>
          </a:xfrm>
          <a:custGeom>
            <a:avLst/>
            <a:gdLst>
              <a:gd name="connsiteX0" fmla="*/ 0 w 3190875"/>
              <a:gd name="connsiteY0" fmla="*/ 2957513 h 3128963"/>
              <a:gd name="connsiteX1" fmla="*/ 0 w 3190875"/>
              <a:gd name="connsiteY1" fmla="*/ 3128963 h 3128963"/>
              <a:gd name="connsiteX2" fmla="*/ 3190875 w 3190875"/>
              <a:gd name="connsiteY2" fmla="*/ 3128963 h 3128963"/>
              <a:gd name="connsiteX3" fmla="*/ 3190875 w 3190875"/>
              <a:gd name="connsiteY3" fmla="*/ 0 h 3128963"/>
            </a:gdLst>
            <a:ahLst/>
            <a:cxnLst>
              <a:cxn ang="0">
                <a:pos x="connsiteX0" y="connsiteY0"/>
              </a:cxn>
              <a:cxn ang="0">
                <a:pos x="connsiteX1" y="connsiteY1"/>
              </a:cxn>
              <a:cxn ang="0">
                <a:pos x="connsiteX2" y="connsiteY2"/>
              </a:cxn>
              <a:cxn ang="0">
                <a:pos x="connsiteX3" y="connsiteY3"/>
              </a:cxn>
            </a:cxnLst>
            <a:rect l="l" t="t" r="r" b="b"/>
            <a:pathLst>
              <a:path w="3190875" h="3128963">
                <a:moveTo>
                  <a:pt x="0" y="2957513"/>
                </a:moveTo>
                <a:lnTo>
                  <a:pt x="0" y="3128963"/>
                </a:lnTo>
                <a:lnTo>
                  <a:pt x="3190875" y="3128963"/>
                </a:lnTo>
                <a:lnTo>
                  <a:pt x="319087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199" name="Freeform: Shape 198">
            <a:extLst>
              <a:ext uri="{FF2B5EF4-FFF2-40B4-BE49-F238E27FC236}">
                <a16:creationId xmlns:a16="http://schemas.microsoft.com/office/drawing/2014/main" id="{4F02A884-80FC-5331-69E5-16481F66EA13}"/>
              </a:ext>
            </a:extLst>
          </p:cNvPr>
          <p:cNvSpPr/>
          <p:nvPr/>
        </p:nvSpPr>
        <p:spPr bwMode="auto">
          <a:xfrm>
            <a:off x="5481638" y="6034089"/>
            <a:ext cx="828675" cy="133350"/>
          </a:xfrm>
          <a:custGeom>
            <a:avLst/>
            <a:gdLst>
              <a:gd name="connsiteX0" fmla="*/ 828675 w 828675"/>
              <a:gd name="connsiteY0" fmla="*/ 0 h 142875"/>
              <a:gd name="connsiteX1" fmla="*/ 828675 w 828675"/>
              <a:gd name="connsiteY1" fmla="*/ 142875 h 142875"/>
              <a:gd name="connsiteX2" fmla="*/ 0 w 828675"/>
              <a:gd name="connsiteY2" fmla="*/ 142875 h 142875"/>
            </a:gdLst>
            <a:ahLst/>
            <a:cxnLst>
              <a:cxn ang="0">
                <a:pos x="connsiteX0" y="connsiteY0"/>
              </a:cxn>
              <a:cxn ang="0">
                <a:pos x="connsiteX1" y="connsiteY1"/>
              </a:cxn>
              <a:cxn ang="0">
                <a:pos x="connsiteX2" y="connsiteY2"/>
              </a:cxn>
            </a:cxnLst>
            <a:rect l="l" t="t" r="r" b="b"/>
            <a:pathLst>
              <a:path w="828675" h="142875">
                <a:moveTo>
                  <a:pt x="828675" y="0"/>
                </a:moveTo>
                <a:lnTo>
                  <a:pt x="828675" y="142875"/>
                </a:lnTo>
                <a:lnTo>
                  <a:pt x="0" y="142875"/>
                </a:lnTo>
              </a:path>
            </a:pathLst>
          </a:custGeom>
          <a:noFill/>
          <a:ln w="28575">
            <a:solidFill>
              <a:schemeClr val="bg1"/>
            </a:solidFill>
            <a:miter lim="800000"/>
            <a:headEnd/>
            <a:tailEnd/>
          </a:ln>
        </p:spPr>
        <p:txBody>
          <a:bodyPr rtlCol="0" anchor="ctr"/>
          <a:lstStyle/>
          <a:p>
            <a:pPr algn="ctr"/>
            <a:endParaRPr lang="en-US" dirty="0"/>
          </a:p>
        </p:txBody>
      </p:sp>
      <p:grpSp>
        <p:nvGrpSpPr>
          <p:cNvPr id="210" name="Group 209">
            <a:extLst>
              <a:ext uri="{FF2B5EF4-FFF2-40B4-BE49-F238E27FC236}">
                <a16:creationId xmlns:a16="http://schemas.microsoft.com/office/drawing/2014/main" id="{9917A391-B075-2BB4-01B3-BE7F77F6EC8C}"/>
              </a:ext>
            </a:extLst>
          </p:cNvPr>
          <p:cNvGrpSpPr/>
          <p:nvPr/>
        </p:nvGrpSpPr>
        <p:grpSpPr>
          <a:xfrm>
            <a:off x="3414713" y="3045624"/>
            <a:ext cx="619125" cy="440526"/>
            <a:chOff x="3414713" y="3045624"/>
            <a:chExt cx="619125" cy="440526"/>
          </a:xfrm>
        </p:grpSpPr>
        <p:sp>
          <p:nvSpPr>
            <p:cNvPr id="200" name="Freeform: Shape 199">
              <a:extLst>
                <a:ext uri="{FF2B5EF4-FFF2-40B4-BE49-F238E27FC236}">
                  <a16:creationId xmlns:a16="http://schemas.microsoft.com/office/drawing/2014/main" id="{20BF9A25-C6B7-BF3C-58F3-ECD19627782A}"/>
                </a:ext>
              </a:extLst>
            </p:cNvPr>
            <p:cNvSpPr/>
            <p:nvPr/>
          </p:nvSpPr>
          <p:spPr bwMode="auto">
            <a:xfrm>
              <a:off x="3414713" y="3048000"/>
              <a:ext cx="576262" cy="438150"/>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04" name="Straight Connector 203">
              <a:extLst>
                <a:ext uri="{FF2B5EF4-FFF2-40B4-BE49-F238E27FC236}">
                  <a16:creationId xmlns:a16="http://schemas.microsoft.com/office/drawing/2014/main" id="{BCCE419A-98E3-3A87-9B60-05E0B0B22975}"/>
                </a:ext>
              </a:extLst>
            </p:cNvPr>
            <p:cNvCxnSpPr/>
            <p:nvPr/>
          </p:nvCxnSpPr>
          <p:spPr bwMode="auto">
            <a:xfrm>
              <a:off x="3945731"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CDC79DB6-3AD5-B38D-654C-E29519A13AC9}"/>
              </a:ext>
            </a:extLst>
          </p:cNvPr>
          <p:cNvGrpSpPr/>
          <p:nvPr/>
        </p:nvGrpSpPr>
        <p:grpSpPr>
          <a:xfrm>
            <a:off x="4050879" y="3045624"/>
            <a:ext cx="263002" cy="2495642"/>
            <a:chOff x="4050879" y="3045624"/>
            <a:chExt cx="263002" cy="2495642"/>
          </a:xfrm>
        </p:grpSpPr>
        <p:cxnSp>
          <p:nvCxnSpPr>
            <p:cNvPr id="205" name="Straight Connector 204">
              <a:extLst>
                <a:ext uri="{FF2B5EF4-FFF2-40B4-BE49-F238E27FC236}">
                  <a16:creationId xmlns:a16="http://schemas.microsoft.com/office/drawing/2014/main" id="{A383425D-547A-11E9-2B5A-1C0A5602B96A}"/>
                </a:ext>
              </a:extLst>
            </p:cNvPr>
            <p:cNvCxnSpPr/>
            <p:nvPr/>
          </p:nvCxnSpPr>
          <p:spPr bwMode="auto">
            <a:xfrm>
              <a:off x="4050879" y="3045624"/>
              <a:ext cx="88107" cy="0"/>
            </a:xfrm>
            <a:prstGeom prst="line">
              <a:avLst/>
            </a:prstGeom>
            <a:noFill/>
            <a:ln w="28575" cap="flat" cmpd="sng" algn="ctr">
              <a:solidFill>
                <a:schemeClr val="accent3"/>
              </a:solidFill>
              <a:prstDash val="solid"/>
              <a:round/>
              <a:headEnd type="none" w="med" len="med"/>
              <a:tailEnd type="none" w="med" len="med"/>
            </a:ln>
            <a:effectLst/>
          </p:spPr>
        </p:cxnSp>
        <p:sp>
          <p:nvSpPr>
            <p:cNvPr id="206" name="Freeform: Shape 205">
              <a:extLst>
                <a:ext uri="{FF2B5EF4-FFF2-40B4-BE49-F238E27FC236}">
                  <a16:creationId xmlns:a16="http://schemas.microsoft.com/office/drawing/2014/main" id="{D833F6B1-4163-14AE-7FF4-4F4F09FD65CF}"/>
                </a:ext>
              </a:extLst>
            </p:cNvPr>
            <p:cNvSpPr/>
            <p:nvPr/>
          </p:nvSpPr>
          <p:spPr bwMode="auto">
            <a:xfrm flipH="1">
              <a:off x="4092168" y="3047999"/>
              <a:ext cx="221713" cy="2493267"/>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209" name="Group 208">
            <a:extLst>
              <a:ext uri="{FF2B5EF4-FFF2-40B4-BE49-F238E27FC236}">
                <a16:creationId xmlns:a16="http://schemas.microsoft.com/office/drawing/2014/main" id="{EEAB00C7-1C3D-81DC-B368-37736936C229}"/>
              </a:ext>
            </a:extLst>
          </p:cNvPr>
          <p:cNvGrpSpPr/>
          <p:nvPr/>
        </p:nvGrpSpPr>
        <p:grpSpPr>
          <a:xfrm>
            <a:off x="5103379" y="3045624"/>
            <a:ext cx="265766" cy="2495642"/>
            <a:chOff x="5103379" y="3045624"/>
            <a:chExt cx="265766" cy="2495642"/>
          </a:xfrm>
        </p:grpSpPr>
        <p:sp>
          <p:nvSpPr>
            <p:cNvPr id="207" name="Freeform: Shape 206">
              <a:extLst>
                <a:ext uri="{FF2B5EF4-FFF2-40B4-BE49-F238E27FC236}">
                  <a16:creationId xmlns:a16="http://schemas.microsoft.com/office/drawing/2014/main" id="{2349122A-6645-AA38-A951-3F160AAB147E}"/>
                </a:ext>
              </a:extLst>
            </p:cNvPr>
            <p:cNvSpPr/>
            <p:nvPr/>
          </p:nvSpPr>
          <p:spPr bwMode="auto">
            <a:xfrm>
              <a:off x="5103379" y="3047999"/>
              <a:ext cx="221713" cy="2493267"/>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08" name="Straight Connector 207">
              <a:extLst>
                <a:ext uri="{FF2B5EF4-FFF2-40B4-BE49-F238E27FC236}">
                  <a16:creationId xmlns:a16="http://schemas.microsoft.com/office/drawing/2014/main" id="{F4FF8AA1-AAFF-33DF-36C4-954885640CB6}"/>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76138F2B-B77D-5B3F-ECEF-2DA7F5298235}"/>
              </a:ext>
            </a:extLst>
          </p:cNvPr>
          <p:cNvGrpSpPr/>
          <p:nvPr/>
        </p:nvGrpSpPr>
        <p:grpSpPr>
          <a:xfrm>
            <a:off x="6629400" y="3045624"/>
            <a:ext cx="174341" cy="1834443"/>
            <a:chOff x="5194804" y="3045624"/>
            <a:chExt cx="174341" cy="2495642"/>
          </a:xfrm>
        </p:grpSpPr>
        <p:sp>
          <p:nvSpPr>
            <p:cNvPr id="213" name="Freeform: Shape 212">
              <a:extLst>
                <a:ext uri="{FF2B5EF4-FFF2-40B4-BE49-F238E27FC236}">
                  <a16:creationId xmlns:a16="http://schemas.microsoft.com/office/drawing/2014/main" id="{3B50C60E-6D52-D94B-8C0A-5C44936CF033}"/>
                </a:ext>
              </a:extLst>
            </p:cNvPr>
            <p:cNvSpPr/>
            <p:nvPr/>
          </p:nvSpPr>
          <p:spPr bwMode="auto">
            <a:xfrm>
              <a:off x="5194804" y="3047999"/>
              <a:ext cx="130288" cy="2493267"/>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14" name="Straight Connector 213">
              <a:extLst>
                <a:ext uri="{FF2B5EF4-FFF2-40B4-BE49-F238E27FC236}">
                  <a16:creationId xmlns:a16="http://schemas.microsoft.com/office/drawing/2014/main" id="{65EE0AB7-5B4A-C822-28A4-F0DD74003CB5}"/>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9B87B451-2F13-874C-2364-436DB21359BD}"/>
              </a:ext>
            </a:extLst>
          </p:cNvPr>
          <p:cNvGrpSpPr/>
          <p:nvPr/>
        </p:nvGrpSpPr>
        <p:grpSpPr>
          <a:xfrm>
            <a:off x="6531286" y="3045625"/>
            <a:ext cx="130289" cy="1293014"/>
            <a:chOff x="5238856" y="3045624"/>
            <a:chExt cx="130289" cy="2495642"/>
          </a:xfrm>
        </p:grpSpPr>
        <p:sp>
          <p:nvSpPr>
            <p:cNvPr id="216" name="Freeform: Shape 215">
              <a:extLst>
                <a:ext uri="{FF2B5EF4-FFF2-40B4-BE49-F238E27FC236}">
                  <a16:creationId xmlns:a16="http://schemas.microsoft.com/office/drawing/2014/main" id="{1430EC9C-F922-5BD6-52CC-36C5738AC200}"/>
                </a:ext>
              </a:extLst>
            </p:cNvPr>
            <p:cNvSpPr/>
            <p:nvPr/>
          </p:nvSpPr>
          <p:spPr bwMode="auto">
            <a:xfrm>
              <a:off x="5238856" y="3048000"/>
              <a:ext cx="86235" cy="2493266"/>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17" name="Straight Connector 216">
              <a:extLst>
                <a:ext uri="{FF2B5EF4-FFF2-40B4-BE49-F238E27FC236}">
                  <a16:creationId xmlns:a16="http://schemas.microsoft.com/office/drawing/2014/main" id="{D70654A9-E0F5-A604-7C88-13986794ACC5}"/>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DB283591-B760-F328-E77E-F430C653382D}"/>
              </a:ext>
            </a:extLst>
          </p:cNvPr>
          <p:cNvGrpSpPr/>
          <p:nvPr/>
        </p:nvGrpSpPr>
        <p:grpSpPr>
          <a:xfrm flipH="1">
            <a:off x="5513728" y="3045624"/>
            <a:ext cx="174341" cy="1834443"/>
            <a:chOff x="5194804" y="3045624"/>
            <a:chExt cx="174341" cy="2495642"/>
          </a:xfrm>
        </p:grpSpPr>
        <p:sp>
          <p:nvSpPr>
            <p:cNvPr id="222" name="Freeform: Shape 221">
              <a:extLst>
                <a:ext uri="{FF2B5EF4-FFF2-40B4-BE49-F238E27FC236}">
                  <a16:creationId xmlns:a16="http://schemas.microsoft.com/office/drawing/2014/main" id="{0ECCEB5D-0954-42B1-091C-C931F31AA980}"/>
                </a:ext>
              </a:extLst>
            </p:cNvPr>
            <p:cNvSpPr/>
            <p:nvPr/>
          </p:nvSpPr>
          <p:spPr bwMode="auto">
            <a:xfrm>
              <a:off x="5194804" y="3047999"/>
              <a:ext cx="130288" cy="2493267"/>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23" name="Straight Connector 222">
              <a:extLst>
                <a:ext uri="{FF2B5EF4-FFF2-40B4-BE49-F238E27FC236}">
                  <a16:creationId xmlns:a16="http://schemas.microsoft.com/office/drawing/2014/main" id="{8E51FCF8-5B22-2C57-5682-547F670A0DDE}"/>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963C9A34-CBFB-7850-BC27-CD85A7D2BC05}"/>
              </a:ext>
            </a:extLst>
          </p:cNvPr>
          <p:cNvGrpSpPr/>
          <p:nvPr/>
        </p:nvGrpSpPr>
        <p:grpSpPr>
          <a:xfrm flipH="1">
            <a:off x="5616781" y="3045625"/>
            <a:ext cx="130289" cy="1293014"/>
            <a:chOff x="5238856" y="3045624"/>
            <a:chExt cx="130289" cy="2495642"/>
          </a:xfrm>
        </p:grpSpPr>
        <p:sp>
          <p:nvSpPr>
            <p:cNvPr id="225" name="Freeform: Shape 224">
              <a:extLst>
                <a:ext uri="{FF2B5EF4-FFF2-40B4-BE49-F238E27FC236}">
                  <a16:creationId xmlns:a16="http://schemas.microsoft.com/office/drawing/2014/main" id="{8FFB0158-13D3-DA68-BD2D-E2FDD5D19911}"/>
                </a:ext>
              </a:extLst>
            </p:cNvPr>
            <p:cNvSpPr/>
            <p:nvPr/>
          </p:nvSpPr>
          <p:spPr bwMode="auto">
            <a:xfrm>
              <a:off x="5238856" y="3048000"/>
              <a:ext cx="86235" cy="2493266"/>
            </a:xfrm>
            <a:custGeom>
              <a:avLst/>
              <a:gdLst>
                <a:gd name="connsiteX0" fmla="*/ 0 w 576262"/>
                <a:gd name="connsiteY0" fmla="*/ 438150 h 438150"/>
                <a:gd name="connsiteX1" fmla="*/ 576262 w 576262"/>
                <a:gd name="connsiteY1" fmla="*/ 438150 h 438150"/>
                <a:gd name="connsiteX2" fmla="*/ 576262 w 576262"/>
                <a:gd name="connsiteY2" fmla="*/ 0 h 438150"/>
              </a:gdLst>
              <a:ahLst/>
              <a:cxnLst>
                <a:cxn ang="0">
                  <a:pos x="connsiteX0" y="connsiteY0"/>
                </a:cxn>
                <a:cxn ang="0">
                  <a:pos x="connsiteX1" y="connsiteY1"/>
                </a:cxn>
                <a:cxn ang="0">
                  <a:pos x="connsiteX2" y="connsiteY2"/>
                </a:cxn>
              </a:cxnLst>
              <a:rect l="l" t="t" r="r" b="b"/>
              <a:pathLst>
                <a:path w="576262" h="438150">
                  <a:moveTo>
                    <a:pt x="0" y="438150"/>
                  </a:moveTo>
                  <a:lnTo>
                    <a:pt x="576262" y="438150"/>
                  </a:lnTo>
                  <a:lnTo>
                    <a:pt x="576262" y="0"/>
                  </a:lnTo>
                </a:path>
              </a:pathLst>
            </a:custGeom>
            <a:noFill/>
            <a:ln w="28575">
              <a:solidFill>
                <a:schemeClr val="accent3"/>
              </a:solidFill>
              <a:miter lim="800000"/>
              <a:headEnd/>
              <a:tailEnd/>
            </a:ln>
          </p:spPr>
          <p:txBody>
            <a:bodyPr rtlCol="0" anchor="ctr"/>
            <a:lstStyle/>
            <a:p>
              <a:pPr algn="ctr"/>
              <a:endParaRPr lang="en-US" dirty="0"/>
            </a:p>
          </p:txBody>
        </p:sp>
        <p:cxnSp>
          <p:nvCxnSpPr>
            <p:cNvPr id="226" name="Straight Connector 225">
              <a:extLst>
                <a:ext uri="{FF2B5EF4-FFF2-40B4-BE49-F238E27FC236}">
                  <a16:creationId xmlns:a16="http://schemas.microsoft.com/office/drawing/2014/main" id="{06885F95-AC3A-327F-E8DE-F367D1AD0224}"/>
                </a:ext>
              </a:extLst>
            </p:cNvPr>
            <p:cNvCxnSpPr/>
            <p:nvPr/>
          </p:nvCxnSpPr>
          <p:spPr bwMode="auto">
            <a:xfrm>
              <a:off x="5281038" y="3045624"/>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23906944-872B-EAB7-A2B0-D7BDBD358426}"/>
              </a:ext>
            </a:extLst>
          </p:cNvPr>
          <p:cNvGrpSpPr/>
          <p:nvPr/>
        </p:nvGrpSpPr>
        <p:grpSpPr>
          <a:xfrm>
            <a:off x="5777574" y="3048700"/>
            <a:ext cx="88107" cy="338843"/>
            <a:chOff x="5777574" y="3048700"/>
            <a:chExt cx="88107" cy="338843"/>
          </a:xfrm>
        </p:grpSpPr>
        <p:cxnSp>
          <p:nvCxnSpPr>
            <p:cNvPr id="228" name="Straight Connector 227">
              <a:extLst>
                <a:ext uri="{FF2B5EF4-FFF2-40B4-BE49-F238E27FC236}">
                  <a16:creationId xmlns:a16="http://schemas.microsoft.com/office/drawing/2014/main" id="{B708BA23-5824-83A7-697D-226B2FEF3EB8}"/>
                </a:ext>
              </a:extLst>
            </p:cNvPr>
            <p:cNvCxnSpPr>
              <a:cxnSpLocks/>
            </p:cNvCxnSpPr>
            <p:nvPr/>
          </p:nvCxnSpPr>
          <p:spPr bwMode="auto">
            <a:xfrm>
              <a:off x="5821627" y="3048700"/>
              <a:ext cx="0" cy="338843"/>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3AA55EB-64A6-B626-CEC0-24ABAEDE6DA7}"/>
                </a:ext>
              </a:extLst>
            </p:cNvPr>
            <p:cNvCxnSpPr>
              <a:cxnSpLocks/>
            </p:cNvCxnSpPr>
            <p:nvPr/>
          </p:nvCxnSpPr>
          <p:spPr bwMode="auto">
            <a:xfrm flipH="1">
              <a:off x="5777574" y="3048706"/>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93FA4059-D013-7BC9-2D3A-5A842CA2D1A6}"/>
              </a:ext>
            </a:extLst>
          </p:cNvPr>
          <p:cNvGrpSpPr/>
          <p:nvPr/>
        </p:nvGrpSpPr>
        <p:grpSpPr>
          <a:xfrm>
            <a:off x="6075322" y="3048700"/>
            <a:ext cx="88107" cy="338843"/>
            <a:chOff x="5777574" y="3048700"/>
            <a:chExt cx="88107" cy="338843"/>
          </a:xfrm>
        </p:grpSpPr>
        <p:cxnSp>
          <p:nvCxnSpPr>
            <p:cNvPr id="232" name="Straight Connector 231">
              <a:extLst>
                <a:ext uri="{FF2B5EF4-FFF2-40B4-BE49-F238E27FC236}">
                  <a16:creationId xmlns:a16="http://schemas.microsoft.com/office/drawing/2014/main" id="{EA38957A-98A7-6FD9-167C-9D403980DA23}"/>
                </a:ext>
              </a:extLst>
            </p:cNvPr>
            <p:cNvCxnSpPr>
              <a:cxnSpLocks/>
            </p:cNvCxnSpPr>
            <p:nvPr/>
          </p:nvCxnSpPr>
          <p:spPr bwMode="auto">
            <a:xfrm>
              <a:off x="5821627" y="3048700"/>
              <a:ext cx="0" cy="338843"/>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59EE6ED1-9F74-6552-A3E5-6C3BBFF64D9B}"/>
                </a:ext>
              </a:extLst>
            </p:cNvPr>
            <p:cNvCxnSpPr>
              <a:cxnSpLocks/>
            </p:cNvCxnSpPr>
            <p:nvPr/>
          </p:nvCxnSpPr>
          <p:spPr bwMode="auto">
            <a:xfrm flipH="1">
              <a:off x="5777574" y="3048706"/>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C40EFF95-95AC-2FE2-2A70-A8D5BFF43AB5}"/>
              </a:ext>
            </a:extLst>
          </p:cNvPr>
          <p:cNvGrpSpPr/>
          <p:nvPr/>
        </p:nvGrpSpPr>
        <p:grpSpPr>
          <a:xfrm>
            <a:off x="6385889" y="3048700"/>
            <a:ext cx="88107" cy="338843"/>
            <a:chOff x="5777574" y="3048700"/>
            <a:chExt cx="88107" cy="338843"/>
          </a:xfrm>
        </p:grpSpPr>
        <p:cxnSp>
          <p:nvCxnSpPr>
            <p:cNvPr id="235" name="Straight Connector 234">
              <a:extLst>
                <a:ext uri="{FF2B5EF4-FFF2-40B4-BE49-F238E27FC236}">
                  <a16:creationId xmlns:a16="http://schemas.microsoft.com/office/drawing/2014/main" id="{781A5976-FE60-C6FA-688F-3344FA19FDFE}"/>
                </a:ext>
              </a:extLst>
            </p:cNvPr>
            <p:cNvCxnSpPr>
              <a:cxnSpLocks/>
            </p:cNvCxnSpPr>
            <p:nvPr/>
          </p:nvCxnSpPr>
          <p:spPr bwMode="auto">
            <a:xfrm>
              <a:off x="5821627" y="3048700"/>
              <a:ext cx="0" cy="338843"/>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068D65C-2F2B-3ED4-1D29-36E81FC8339A}"/>
                </a:ext>
              </a:extLst>
            </p:cNvPr>
            <p:cNvCxnSpPr>
              <a:cxnSpLocks/>
            </p:cNvCxnSpPr>
            <p:nvPr/>
          </p:nvCxnSpPr>
          <p:spPr bwMode="auto">
            <a:xfrm flipH="1">
              <a:off x="5777574" y="3048706"/>
              <a:ext cx="8810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4D57B0C4-AE7D-72DB-7531-13FFCEF7BCAE}"/>
              </a:ext>
            </a:extLst>
          </p:cNvPr>
          <p:cNvGrpSpPr/>
          <p:nvPr/>
        </p:nvGrpSpPr>
        <p:grpSpPr>
          <a:xfrm>
            <a:off x="6867525" y="2906321"/>
            <a:ext cx="269875" cy="1973654"/>
            <a:chOff x="6867525" y="2906321"/>
            <a:chExt cx="269875" cy="1973654"/>
          </a:xfrm>
        </p:grpSpPr>
        <p:sp>
          <p:nvSpPr>
            <p:cNvPr id="237" name="Freeform: Shape 236">
              <a:extLst>
                <a:ext uri="{FF2B5EF4-FFF2-40B4-BE49-F238E27FC236}">
                  <a16:creationId xmlns:a16="http://schemas.microsoft.com/office/drawing/2014/main" id="{AD09F500-AEBC-E64C-F9DB-231EEF646991}"/>
                </a:ext>
              </a:extLst>
            </p:cNvPr>
            <p:cNvSpPr/>
            <p:nvPr/>
          </p:nvSpPr>
          <p:spPr bwMode="auto">
            <a:xfrm>
              <a:off x="6867525" y="2952750"/>
              <a:ext cx="269875" cy="1927225"/>
            </a:xfrm>
            <a:custGeom>
              <a:avLst/>
              <a:gdLst>
                <a:gd name="connsiteX0" fmla="*/ 0 w 269875"/>
                <a:gd name="connsiteY0" fmla="*/ 0 h 1927225"/>
                <a:gd name="connsiteX1" fmla="*/ 177800 w 269875"/>
                <a:gd name="connsiteY1" fmla="*/ 0 h 1927225"/>
                <a:gd name="connsiteX2" fmla="*/ 177800 w 269875"/>
                <a:gd name="connsiteY2" fmla="*/ 1927225 h 1927225"/>
                <a:gd name="connsiteX3" fmla="*/ 269875 w 269875"/>
                <a:gd name="connsiteY3" fmla="*/ 1927225 h 1927225"/>
              </a:gdLst>
              <a:ahLst/>
              <a:cxnLst>
                <a:cxn ang="0">
                  <a:pos x="connsiteX0" y="connsiteY0"/>
                </a:cxn>
                <a:cxn ang="0">
                  <a:pos x="connsiteX1" y="connsiteY1"/>
                </a:cxn>
                <a:cxn ang="0">
                  <a:pos x="connsiteX2" y="connsiteY2"/>
                </a:cxn>
                <a:cxn ang="0">
                  <a:pos x="connsiteX3" y="connsiteY3"/>
                </a:cxn>
              </a:cxnLst>
              <a:rect l="l" t="t" r="r" b="b"/>
              <a:pathLst>
                <a:path w="269875" h="1927225">
                  <a:moveTo>
                    <a:pt x="0" y="0"/>
                  </a:moveTo>
                  <a:lnTo>
                    <a:pt x="177800" y="0"/>
                  </a:lnTo>
                  <a:lnTo>
                    <a:pt x="177800" y="1927225"/>
                  </a:lnTo>
                  <a:lnTo>
                    <a:pt x="269875" y="1927225"/>
                  </a:lnTo>
                </a:path>
              </a:pathLst>
            </a:custGeom>
            <a:noFill/>
            <a:ln w="28575">
              <a:solidFill>
                <a:schemeClr val="accent3"/>
              </a:solidFill>
              <a:miter lim="800000"/>
              <a:headEnd/>
              <a:tailEnd/>
            </a:ln>
          </p:spPr>
          <p:txBody>
            <a:bodyPr rtlCol="0" anchor="ctr"/>
            <a:lstStyle/>
            <a:p>
              <a:pPr algn="ctr"/>
              <a:endParaRPr lang="en-US" dirty="0"/>
            </a:p>
          </p:txBody>
        </p:sp>
        <p:cxnSp>
          <p:nvCxnSpPr>
            <p:cNvPr id="238" name="Straight Connector 237">
              <a:extLst>
                <a:ext uri="{FF2B5EF4-FFF2-40B4-BE49-F238E27FC236}">
                  <a16:creationId xmlns:a16="http://schemas.microsoft.com/office/drawing/2014/main" id="{A2D7B071-2F7A-E306-5F98-AE7018DABEDC}"/>
                </a:ext>
              </a:extLst>
            </p:cNvPr>
            <p:cNvCxnSpPr>
              <a:cxnSpLocks/>
            </p:cNvCxnSpPr>
            <p:nvPr/>
          </p:nvCxnSpPr>
          <p:spPr bwMode="auto">
            <a:xfrm rot="16200000">
              <a:off x="6839806" y="2950375"/>
              <a:ext cx="88107" cy="0"/>
            </a:xfrm>
            <a:prstGeom prst="line">
              <a:avLst/>
            </a:prstGeom>
            <a:noFill/>
            <a:ln w="28575" cap="flat" cmpd="sng" algn="ctr">
              <a:solidFill>
                <a:schemeClr val="accent3"/>
              </a:solidFill>
              <a:prstDash val="solid"/>
              <a:round/>
              <a:headEnd type="none" w="med" len="med"/>
              <a:tailEnd type="none" w="med" len="med"/>
            </a:ln>
            <a:effectLst/>
          </p:spPr>
        </p:cxnSp>
      </p:grpSp>
      <p:sp>
        <p:nvSpPr>
          <p:cNvPr id="240" name="Freeform: Shape 239">
            <a:extLst>
              <a:ext uri="{FF2B5EF4-FFF2-40B4-BE49-F238E27FC236}">
                <a16:creationId xmlns:a16="http://schemas.microsoft.com/office/drawing/2014/main" id="{E8307194-8AC0-E67E-7A58-A6D0FB08A71A}"/>
              </a:ext>
            </a:extLst>
          </p:cNvPr>
          <p:cNvSpPr/>
          <p:nvPr/>
        </p:nvSpPr>
        <p:spPr bwMode="auto">
          <a:xfrm>
            <a:off x="3803650" y="2324100"/>
            <a:ext cx="1790700" cy="238125"/>
          </a:xfrm>
          <a:custGeom>
            <a:avLst/>
            <a:gdLst>
              <a:gd name="connsiteX0" fmla="*/ 0 w 1790700"/>
              <a:gd name="connsiteY0" fmla="*/ 0 h 238125"/>
              <a:gd name="connsiteX1" fmla="*/ 1790700 w 1790700"/>
              <a:gd name="connsiteY1" fmla="*/ 0 h 238125"/>
              <a:gd name="connsiteX2" fmla="*/ 1790700 w 1790700"/>
              <a:gd name="connsiteY2" fmla="*/ 238125 h 238125"/>
            </a:gdLst>
            <a:ahLst/>
            <a:cxnLst>
              <a:cxn ang="0">
                <a:pos x="connsiteX0" y="connsiteY0"/>
              </a:cxn>
              <a:cxn ang="0">
                <a:pos x="connsiteX1" y="connsiteY1"/>
              </a:cxn>
              <a:cxn ang="0">
                <a:pos x="connsiteX2" y="connsiteY2"/>
              </a:cxn>
            </a:cxnLst>
            <a:rect l="l" t="t" r="r" b="b"/>
            <a:pathLst>
              <a:path w="1790700" h="238125">
                <a:moveTo>
                  <a:pt x="0" y="0"/>
                </a:moveTo>
                <a:lnTo>
                  <a:pt x="1790700" y="0"/>
                </a:lnTo>
                <a:lnTo>
                  <a:pt x="1790700" y="238125"/>
                </a:lnTo>
              </a:path>
            </a:pathLst>
          </a:custGeom>
          <a:noFill/>
          <a:ln w="28575">
            <a:solidFill>
              <a:schemeClr val="accent3"/>
            </a:solidFill>
            <a:miter lim="800000"/>
            <a:headEnd/>
            <a:tailEnd/>
          </a:ln>
        </p:spPr>
        <p:txBody>
          <a:bodyPr rtlCol="0" anchor="ctr"/>
          <a:lstStyle/>
          <a:p>
            <a:pPr algn="ctr"/>
            <a:endParaRPr lang="en-US" dirty="0"/>
          </a:p>
        </p:txBody>
      </p:sp>
      <p:sp>
        <p:nvSpPr>
          <p:cNvPr id="241" name="Freeform: Shape 240">
            <a:extLst>
              <a:ext uri="{FF2B5EF4-FFF2-40B4-BE49-F238E27FC236}">
                <a16:creationId xmlns:a16="http://schemas.microsoft.com/office/drawing/2014/main" id="{6D214683-F641-4845-EED9-F18DFBAF5521}"/>
              </a:ext>
            </a:extLst>
          </p:cNvPr>
          <p:cNvSpPr/>
          <p:nvPr/>
        </p:nvSpPr>
        <p:spPr bwMode="auto">
          <a:xfrm>
            <a:off x="3794125" y="1355725"/>
            <a:ext cx="2289175" cy="647700"/>
          </a:xfrm>
          <a:custGeom>
            <a:avLst/>
            <a:gdLst>
              <a:gd name="connsiteX0" fmla="*/ 0 w 2289175"/>
              <a:gd name="connsiteY0" fmla="*/ 647700 h 647700"/>
              <a:gd name="connsiteX1" fmla="*/ 2289175 w 2289175"/>
              <a:gd name="connsiteY1" fmla="*/ 647700 h 647700"/>
              <a:gd name="connsiteX2" fmla="*/ 2289175 w 2289175"/>
              <a:gd name="connsiteY2" fmla="*/ 0 h 647700"/>
            </a:gdLst>
            <a:ahLst/>
            <a:cxnLst>
              <a:cxn ang="0">
                <a:pos x="connsiteX0" y="connsiteY0"/>
              </a:cxn>
              <a:cxn ang="0">
                <a:pos x="connsiteX1" y="connsiteY1"/>
              </a:cxn>
              <a:cxn ang="0">
                <a:pos x="connsiteX2" y="connsiteY2"/>
              </a:cxn>
            </a:cxnLst>
            <a:rect l="l" t="t" r="r" b="b"/>
            <a:pathLst>
              <a:path w="2289175" h="647700">
                <a:moveTo>
                  <a:pt x="0" y="647700"/>
                </a:moveTo>
                <a:lnTo>
                  <a:pt x="2289175" y="647700"/>
                </a:lnTo>
                <a:lnTo>
                  <a:pt x="2289175" y="0"/>
                </a:lnTo>
              </a:path>
            </a:pathLst>
          </a:custGeom>
          <a:noFill/>
          <a:ln w="28575">
            <a:solidFill>
              <a:schemeClr val="accent3"/>
            </a:solidFill>
            <a:miter lim="800000"/>
            <a:headEnd/>
            <a:tailEnd/>
          </a:ln>
        </p:spPr>
        <p:txBody>
          <a:bodyPr rtlCol="0" anchor="ctr"/>
          <a:lstStyle/>
          <a:p>
            <a:pPr algn="ctr"/>
            <a:endParaRPr lang="en-US" dirty="0"/>
          </a:p>
        </p:txBody>
      </p:sp>
      <p:sp>
        <p:nvSpPr>
          <p:cNvPr id="242" name="Freeform: Shape 241">
            <a:extLst>
              <a:ext uri="{FF2B5EF4-FFF2-40B4-BE49-F238E27FC236}">
                <a16:creationId xmlns:a16="http://schemas.microsoft.com/office/drawing/2014/main" id="{05A74E39-B86E-98E1-97ED-0299E4B4CD41}"/>
              </a:ext>
            </a:extLst>
          </p:cNvPr>
          <p:cNvSpPr/>
          <p:nvPr/>
        </p:nvSpPr>
        <p:spPr bwMode="auto">
          <a:xfrm>
            <a:off x="2870200" y="1384300"/>
            <a:ext cx="2501900" cy="1181100"/>
          </a:xfrm>
          <a:custGeom>
            <a:avLst/>
            <a:gdLst>
              <a:gd name="connsiteX0" fmla="*/ 0 w 2501900"/>
              <a:gd name="connsiteY0" fmla="*/ 0 h 1181100"/>
              <a:gd name="connsiteX1" fmla="*/ 0 w 2501900"/>
              <a:gd name="connsiteY1" fmla="*/ 136525 h 1181100"/>
              <a:gd name="connsiteX2" fmla="*/ 2501900 w 2501900"/>
              <a:gd name="connsiteY2" fmla="*/ 136525 h 1181100"/>
              <a:gd name="connsiteX3" fmla="*/ 2501900 w 2501900"/>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2501900" h="1181100">
                <a:moveTo>
                  <a:pt x="0" y="0"/>
                </a:moveTo>
                <a:lnTo>
                  <a:pt x="0" y="136525"/>
                </a:lnTo>
                <a:lnTo>
                  <a:pt x="2501900" y="136525"/>
                </a:lnTo>
                <a:lnTo>
                  <a:pt x="2501900" y="1181100"/>
                </a:lnTo>
              </a:path>
            </a:pathLst>
          </a:custGeom>
          <a:noFill/>
          <a:ln w="28575">
            <a:solidFill>
              <a:schemeClr val="accent3"/>
            </a:solidFill>
            <a:prstDash val="lgDash"/>
            <a:miter lim="800000"/>
            <a:headEnd/>
            <a:tailEnd/>
          </a:ln>
        </p:spPr>
        <p:txBody>
          <a:bodyPr rtlCol="0" anchor="ctr"/>
          <a:lstStyle/>
          <a:p>
            <a:pPr algn="ctr"/>
            <a:endParaRPr lang="en-US" dirty="0"/>
          </a:p>
        </p:txBody>
      </p:sp>
      <p:sp>
        <p:nvSpPr>
          <p:cNvPr id="243" name="Freeform: Shape 242">
            <a:extLst>
              <a:ext uri="{FF2B5EF4-FFF2-40B4-BE49-F238E27FC236}">
                <a16:creationId xmlns:a16="http://schemas.microsoft.com/office/drawing/2014/main" id="{FC5C121E-670E-A82D-4586-27C9DDC02C97}"/>
              </a:ext>
            </a:extLst>
          </p:cNvPr>
          <p:cNvSpPr/>
          <p:nvPr/>
        </p:nvSpPr>
        <p:spPr bwMode="auto">
          <a:xfrm>
            <a:off x="3800475" y="1838325"/>
            <a:ext cx="2533650" cy="714375"/>
          </a:xfrm>
          <a:custGeom>
            <a:avLst/>
            <a:gdLst>
              <a:gd name="connsiteX0" fmla="*/ 0 w 2533650"/>
              <a:gd name="connsiteY0" fmla="*/ 0 h 714375"/>
              <a:gd name="connsiteX1" fmla="*/ 2533650 w 2533650"/>
              <a:gd name="connsiteY1" fmla="*/ 0 h 714375"/>
              <a:gd name="connsiteX2" fmla="*/ 2533650 w 2533650"/>
              <a:gd name="connsiteY2" fmla="*/ 714375 h 714375"/>
            </a:gdLst>
            <a:ahLst/>
            <a:cxnLst>
              <a:cxn ang="0">
                <a:pos x="connsiteX0" y="connsiteY0"/>
              </a:cxn>
              <a:cxn ang="0">
                <a:pos x="connsiteX1" y="connsiteY1"/>
              </a:cxn>
              <a:cxn ang="0">
                <a:pos x="connsiteX2" y="connsiteY2"/>
              </a:cxn>
            </a:cxnLst>
            <a:rect l="l" t="t" r="r" b="b"/>
            <a:pathLst>
              <a:path w="2533650" h="714375">
                <a:moveTo>
                  <a:pt x="0" y="0"/>
                </a:moveTo>
                <a:lnTo>
                  <a:pt x="2533650" y="0"/>
                </a:lnTo>
                <a:lnTo>
                  <a:pt x="2533650" y="714375"/>
                </a:lnTo>
              </a:path>
            </a:pathLst>
          </a:custGeom>
          <a:noFill/>
          <a:ln w="28575">
            <a:solidFill>
              <a:schemeClr val="accent3"/>
            </a:solidFill>
            <a:prstDash val="sysDot"/>
            <a:miter lim="800000"/>
            <a:headEnd/>
            <a:tailEnd/>
          </a:ln>
        </p:spPr>
        <p:txBody>
          <a:bodyPr rtlCol="0" anchor="ctr"/>
          <a:lstStyle/>
          <a:p>
            <a:pPr algn="ctr"/>
            <a:endParaRPr lang="en-US" dirty="0"/>
          </a:p>
        </p:txBody>
      </p:sp>
      <p:sp>
        <p:nvSpPr>
          <p:cNvPr id="244" name="Freeform: Shape 243">
            <a:extLst>
              <a:ext uri="{FF2B5EF4-FFF2-40B4-BE49-F238E27FC236}">
                <a16:creationId xmlns:a16="http://schemas.microsoft.com/office/drawing/2014/main" id="{87D5D5B3-E852-4688-CFC4-AB64CAA510E4}"/>
              </a:ext>
            </a:extLst>
          </p:cNvPr>
          <p:cNvSpPr/>
          <p:nvPr/>
        </p:nvSpPr>
        <p:spPr bwMode="auto">
          <a:xfrm>
            <a:off x="6537325" y="1352550"/>
            <a:ext cx="571500" cy="1203325"/>
          </a:xfrm>
          <a:custGeom>
            <a:avLst/>
            <a:gdLst>
              <a:gd name="connsiteX0" fmla="*/ 571500 w 571500"/>
              <a:gd name="connsiteY0" fmla="*/ 0 h 1203325"/>
              <a:gd name="connsiteX1" fmla="*/ 571500 w 571500"/>
              <a:gd name="connsiteY1" fmla="*/ 495300 h 1203325"/>
              <a:gd name="connsiteX2" fmla="*/ 0 w 571500"/>
              <a:gd name="connsiteY2" fmla="*/ 495300 h 1203325"/>
              <a:gd name="connsiteX3" fmla="*/ 0 w 571500"/>
              <a:gd name="connsiteY3" fmla="*/ 1203325 h 1203325"/>
            </a:gdLst>
            <a:ahLst/>
            <a:cxnLst>
              <a:cxn ang="0">
                <a:pos x="connsiteX0" y="connsiteY0"/>
              </a:cxn>
              <a:cxn ang="0">
                <a:pos x="connsiteX1" y="connsiteY1"/>
              </a:cxn>
              <a:cxn ang="0">
                <a:pos x="connsiteX2" y="connsiteY2"/>
              </a:cxn>
              <a:cxn ang="0">
                <a:pos x="connsiteX3" y="connsiteY3"/>
              </a:cxn>
            </a:cxnLst>
            <a:rect l="l" t="t" r="r" b="b"/>
            <a:pathLst>
              <a:path w="571500" h="1203325">
                <a:moveTo>
                  <a:pt x="571500" y="0"/>
                </a:moveTo>
                <a:lnTo>
                  <a:pt x="571500" y="495300"/>
                </a:lnTo>
                <a:lnTo>
                  <a:pt x="0" y="495300"/>
                </a:lnTo>
                <a:lnTo>
                  <a:pt x="0" y="1203325"/>
                </a:lnTo>
              </a:path>
            </a:pathLst>
          </a:custGeom>
          <a:noFill/>
          <a:ln w="28575">
            <a:solidFill>
              <a:schemeClr val="accent3"/>
            </a:solidFill>
            <a:miter lim="800000"/>
            <a:headEnd/>
            <a:tailEnd/>
          </a:ln>
        </p:spPr>
        <p:txBody>
          <a:bodyPr rtlCol="0" anchor="ctr"/>
          <a:lstStyle/>
          <a:p>
            <a:pPr algn="ctr"/>
            <a:endParaRPr lang="en-US" dirty="0"/>
          </a:p>
        </p:txBody>
      </p:sp>
      <p:cxnSp>
        <p:nvCxnSpPr>
          <p:cNvPr id="246" name="Straight Connector 245">
            <a:extLst>
              <a:ext uri="{FF2B5EF4-FFF2-40B4-BE49-F238E27FC236}">
                <a16:creationId xmlns:a16="http://schemas.microsoft.com/office/drawing/2014/main" id="{5850A810-5C82-CCB2-BCB0-3DE94292449A}"/>
              </a:ext>
            </a:extLst>
          </p:cNvPr>
          <p:cNvCxnSpPr/>
          <p:nvPr/>
        </p:nvCxnSpPr>
        <p:spPr bwMode="auto">
          <a:xfrm>
            <a:off x="5789945" y="1844542"/>
            <a:ext cx="0" cy="717683"/>
          </a:xfrm>
          <a:prstGeom prst="line">
            <a:avLst/>
          </a:prstGeom>
          <a:noFill/>
          <a:ln w="28575" cap="flat" cmpd="sng" algn="ctr">
            <a:solidFill>
              <a:schemeClr val="accent3"/>
            </a:solidFill>
            <a:prstDash val="sysDot"/>
            <a:round/>
            <a:headEnd type="none" w="med" len="med"/>
            <a:tailEnd type="none" w="med" len="med"/>
          </a:ln>
          <a:effectLst/>
        </p:spPr>
      </p:cxnSp>
      <p:cxnSp>
        <p:nvCxnSpPr>
          <p:cNvPr id="247" name="Straight Connector 246">
            <a:extLst>
              <a:ext uri="{FF2B5EF4-FFF2-40B4-BE49-F238E27FC236}">
                <a16:creationId xmlns:a16="http://schemas.microsoft.com/office/drawing/2014/main" id="{49099DFF-B446-9D61-CCF6-6898E53C01E1}"/>
              </a:ext>
            </a:extLst>
          </p:cNvPr>
          <p:cNvCxnSpPr>
            <a:cxnSpLocks/>
          </p:cNvCxnSpPr>
          <p:nvPr/>
        </p:nvCxnSpPr>
        <p:spPr bwMode="auto">
          <a:xfrm>
            <a:off x="5022850" y="1375830"/>
            <a:ext cx="0" cy="948270"/>
          </a:xfrm>
          <a:prstGeom prst="line">
            <a:avLst/>
          </a:prstGeom>
          <a:noFill/>
          <a:ln w="28575" cap="flat" cmpd="sng" algn="ctr">
            <a:solidFill>
              <a:schemeClr val="accent3"/>
            </a:solidFill>
            <a:prstDash val="sysDash"/>
            <a:round/>
            <a:headEnd type="none" w="med" len="med"/>
            <a:tailEnd type="none" w="med" len="med"/>
          </a:ln>
          <a:effectLst/>
        </p:spPr>
      </p:cxnSp>
      <p:cxnSp>
        <p:nvCxnSpPr>
          <p:cNvPr id="249" name="Straight Connector 248">
            <a:extLst>
              <a:ext uri="{FF2B5EF4-FFF2-40B4-BE49-F238E27FC236}">
                <a16:creationId xmlns:a16="http://schemas.microsoft.com/office/drawing/2014/main" id="{66CEA7CA-8169-7BC2-89EB-873F0F31D883}"/>
              </a:ext>
            </a:extLst>
          </p:cNvPr>
          <p:cNvCxnSpPr>
            <a:cxnSpLocks/>
          </p:cNvCxnSpPr>
          <p:nvPr/>
        </p:nvCxnSpPr>
        <p:spPr bwMode="auto">
          <a:xfrm>
            <a:off x="4441825" y="1509883"/>
            <a:ext cx="0" cy="1058666"/>
          </a:xfrm>
          <a:prstGeom prst="line">
            <a:avLst/>
          </a:prstGeom>
          <a:noFill/>
          <a:ln w="28575" cap="flat" cmpd="sng" algn="ctr">
            <a:solidFill>
              <a:schemeClr val="accent3"/>
            </a:solidFill>
            <a:prstDash val="lgDash"/>
            <a:round/>
            <a:headEnd type="none" w="med" len="med"/>
            <a:tailEnd type="none" w="med" len="med"/>
          </a:ln>
          <a:effectLst/>
        </p:spPr>
      </p:cxnSp>
      <p:cxnSp>
        <p:nvCxnSpPr>
          <p:cNvPr id="251" name="Straight Connector 250">
            <a:extLst>
              <a:ext uri="{FF2B5EF4-FFF2-40B4-BE49-F238E27FC236}">
                <a16:creationId xmlns:a16="http://schemas.microsoft.com/office/drawing/2014/main" id="{D8E5908C-6BB0-FBC1-02E9-3DBFD2022E8E}"/>
              </a:ext>
            </a:extLst>
          </p:cNvPr>
          <p:cNvCxnSpPr>
            <a:cxnSpLocks/>
          </p:cNvCxnSpPr>
          <p:nvPr/>
        </p:nvCxnSpPr>
        <p:spPr bwMode="auto">
          <a:xfrm>
            <a:off x="4243650" y="2004037"/>
            <a:ext cx="0" cy="564512"/>
          </a:xfrm>
          <a:prstGeom prst="line">
            <a:avLst/>
          </a:prstGeom>
          <a:noFill/>
          <a:ln w="28575" cap="flat" cmpd="sng" algn="ctr">
            <a:solidFill>
              <a:schemeClr val="accent3"/>
            </a:solidFill>
            <a:prstDash val="sysDash"/>
            <a:round/>
            <a:headEnd type="none" w="med" len="med"/>
            <a:tailEnd type="none" w="med" len="med"/>
          </a:ln>
          <a:effectLst/>
        </p:spPr>
      </p:cxnSp>
      <p:cxnSp>
        <p:nvCxnSpPr>
          <p:cNvPr id="253" name="Straight Connector 252">
            <a:extLst>
              <a:ext uri="{FF2B5EF4-FFF2-40B4-BE49-F238E27FC236}">
                <a16:creationId xmlns:a16="http://schemas.microsoft.com/office/drawing/2014/main" id="{578AD641-9420-5C99-6375-FC1890B452AB}"/>
              </a:ext>
            </a:extLst>
          </p:cNvPr>
          <p:cNvCxnSpPr>
            <a:cxnSpLocks/>
          </p:cNvCxnSpPr>
          <p:nvPr/>
        </p:nvCxnSpPr>
        <p:spPr bwMode="auto">
          <a:xfrm>
            <a:off x="4050879" y="1457447"/>
            <a:ext cx="6771" cy="380878"/>
          </a:xfrm>
          <a:prstGeom prst="line">
            <a:avLst/>
          </a:prstGeom>
          <a:noFill/>
          <a:ln w="28575" cap="flat" cmpd="sng" algn="ctr">
            <a:solidFill>
              <a:schemeClr val="accent3"/>
            </a:solidFill>
            <a:prstDash val="sysDash"/>
            <a:round/>
            <a:headEnd type="none" w="med" len="med"/>
            <a:tailEnd type="none" w="med" len="med"/>
          </a:ln>
          <a:effectLst/>
        </p:spPr>
      </p:cxnSp>
      <p:cxnSp>
        <p:nvCxnSpPr>
          <p:cNvPr id="256" name="Straight Connector 255">
            <a:extLst>
              <a:ext uri="{FF2B5EF4-FFF2-40B4-BE49-F238E27FC236}">
                <a16:creationId xmlns:a16="http://schemas.microsoft.com/office/drawing/2014/main" id="{212B5F69-9045-E309-0885-B67EE17CA9FD}"/>
              </a:ext>
            </a:extLst>
          </p:cNvPr>
          <p:cNvCxnSpPr/>
          <p:nvPr/>
        </p:nvCxnSpPr>
        <p:spPr bwMode="auto">
          <a:xfrm>
            <a:off x="4706474" y="2324100"/>
            <a:ext cx="0" cy="246632"/>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583167D-44F4-6F3A-BA3D-414991E94E70}"/>
              </a:ext>
            </a:extLst>
          </p:cNvPr>
          <p:cNvCxnSpPr/>
          <p:nvPr/>
        </p:nvCxnSpPr>
        <p:spPr bwMode="auto">
          <a:xfrm flipH="1">
            <a:off x="5747070"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4D118E7-F560-FDE6-75CE-BE898A7CF0F6}"/>
              </a:ext>
            </a:extLst>
          </p:cNvPr>
          <p:cNvCxnSpPr/>
          <p:nvPr/>
        </p:nvCxnSpPr>
        <p:spPr bwMode="auto">
          <a:xfrm flipH="1">
            <a:off x="5550296"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CFAE002-06F6-CCD9-27BF-6BB5B93BEF76}"/>
              </a:ext>
            </a:extLst>
          </p:cNvPr>
          <p:cNvCxnSpPr/>
          <p:nvPr/>
        </p:nvCxnSpPr>
        <p:spPr bwMode="auto">
          <a:xfrm flipH="1">
            <a:off x="5328046"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213BE04-5809-989B-D2C7-300C36A82FC1}"/>
              </a:ext>
            </a:extLst>
          </p:cNvPr>
          <p:cNvCxnSpPr/>
          <p:nvPr/>
        </p:nvCxnSpPr>
        <p:spPr bwMode="auto">
          <a:xfrm flipH="1">
            <a:off x="4662420"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4FC3459-3407-DA9E-8700-CE36CD89B6D6}"/>
              </a:ext>
            </a:extLst>
          </p:cNvPr>
          <p:cNvCxnSpPr/>
          <p:nvPr/>
        </p:nvCxnSpPr>
        <p:spPr bwMode="auto">
          <a:xfrm flipH="1">
            <a:off x="4398895"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F4761471-B909-88B5-E91E-5EEB55AF46DD}"/>
              </a:ext>
            </a:extLst>
          </p:cNvPr>
          <p:cNvCxnSpPr/>
          <p:nvPr/>
        </p:nvCxnSpPr>
        <p:spPr bwMode="auto">
          <a:xfrm flipH="1">
            <a:off x="4203024"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3E2003C0-1485-D191-A4DD-0B410B8A2525}"/>
              </a:ext>
            </a:extLst>
          </p:cNvPr>
          <p:cNvCxnSpPr/>
          <p:nvPr/>
        </p:nvCxnSpPr>
        <p:spPr bwMode="auto">
          <a:xfrm flipH="1">
            <a:off x="6297782"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8439C704-1545-5A10-1339-8AB54B63BB17}"/>
              </a:ext>
            </a:extLst>
          </p:cNvPr>
          <p:cNvCxnSpPr/>
          <p:nvPr/>
        </p:nvCxnSpPr>
        <p:spPr bwMode="auto">
          <a:xfrm flipH="1">
            <a:off x="6493271" y="2559850"/>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EB530A27-1798-D623-9664-7479E5286E1A}"/>
              </a:ext>
            </a:extLst>
          </p:cNvPr>
          <p:cNvCxnSpPr>
            <a:cxnSpLocks/>
          </p:cNvCxnSpPr>
          <p:nvPr/>
        </p:nvCxnSpPr>
        <p:spPr bwMode="auto">
          <a:xfrm rot="16200000">
            <a:off x="3756422" y="2324099"/>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BF9FE86-212C-0C62-584B-9CB8CFF396FD}"/>
              </a:ext>
            </a:extLst>
          </p:cNvPr>
          <p:cNvCxnSpPr>
            <a:cxnSpLocks/>
          </p:cNvCxnSpPr>
          <p:nvPr/>
        </p:nvCxnSpPr>
        <p:spPr bwMode="auto">
          <a:xfrm rot="16200000">
            <a:off x="3756423" y="2002042"/>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4111B538-F0D7-47AA-7434-6A7FAFD0C017}"/>
              </a:ext>
            </a:extLst>
          </p:cNvPr>
          <p:cNvCxnSpPr>
            <a:cxnSpLocks/>
          </p:cNvCxnSpPr>
          <p:nvPr/>
        </p:nvCxnSpPr>
        <p:spPr bwMode="auto">
          <a:xfrm rot="16200000">
            <a:off x="3756424" y="1838324"/>
            <a:ext cx="88107" cy="0"/>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Arrow Connector 268">
            <a:extLst>
              <a:ext uri="{FF2B5EF4-FFF2-40B4-BE49-F238E27FC236}">
                <a16:creationId xmlns:a16="http://schemas.microsoft.com/office/drawing/2014/main" id="{E2A7FD4F-A131-1F6D-E7CE-27F40AC44454}"/>
              </a:ext>
            </a:extLst>
          </p:cNvPr>
          <p:cNvCxnSpPr/>
          <p:nvPr/>
        </p:nvCxnSpPr>
        <p:spPr bwMode="auto">
          <a:xfrm>
            <a:off x="9066171" y="1194583"/>
            <a:ext cx="969486" cy="0"/>
          </a:xfrm>
          <a:prstGeom prst="straightConnector1">
            <a:avLst/>
          </a:prstGeom>
          <a:noFill/>
          <a:ln w="28575" cap="flat" cmpd="sng" algn="ctr">
            <a:solidFill>
              <a:schemeClr val="bg1"/>
            </a:solidFill>
            <a:prstDash val="solid"/>
            <a:round/>
            <a:headEnd type="none" w="med" len="med"/>
            <a:tailEnd type="triangle"/>
          </a:ln>
          <a:effectLst/>
        </p:spPr>
      </p:cxnSp>
      <p:sp>
        <p:nvSpPr>
          <p:cNvPr id="270" name="Freeform: Shape 269">
            <a:extLst>
              <a:ext uri="{FF2B5EF4-FFF2-40B4-BE49-F238E27FC236}">
                <a16:creationId xmlns:a16="http://schemas.microsoft.com/office/drawing/2014/main" id="{B676E3CA-0840-78ED-B2AA-D6E592D79B85}"/>
              </a:ext>
            </a:extLst>
          </p:cNvPr>
          <p:cNvSpPr/>
          <p:nvPr/>
        </p:nvSpPr>
        <p:spPr bwMode="auto">
          <a:xfrm>
            <a:off x="9248775" y="1427033"/>
            <a:ext cx="1128713" cy="1378189"/>
          </a:xfrm>
          <a:custGeom>
            <a:avLst/>
            <a:gdLst>
              <a:gd name="connsiteX0" fmla="*/ 747713 w 1128713"/>
              <a:gd name="connsiteY0" fmla="*/ 0 h 1304925"/>
              <a:gd name="connsiteX1" fmla="*/ 0 w 1128713"/>
              <a:gd name="connsiteY1" fmla="*/ 0 h 1304925"/>
              <a:gd name="connsiteX2" fmla="*/ 0 w 1128713"/>
              <a:gd name="connsiteY2" fmla="*/ 1304925 h 1304925"/>
              <a:gd name="connsiteX3" fmla="*/ 1128713 w 1128713"/>
              <a:gd name="connsiteY3" fmla="*/ 1304925 h 1304925"/>
            </a:gdLst>
            <a:ahLst/>
            <a:cxnLst>
              <a:cxn ang="0">
                <a:pos x="connsiteX0" y="connsiteY0"/>
              </a:cxn>
              <a:cxn ang="0">
                <a:pos x="connsiteX1" y="connsiteY1"/>
              </a:cxn>
              <a:cxn ang="0">
                <a:pos x="connsiteX2" y="connsiteY2"/>
              </a:cxn>
              <a:cxn ang="0">
                <a:pos x="connsiteX3" y="connsiteY3"/>
              </a:cxn>
            </a:cxnLst>
            <a:rect l="l" t="t" r="r" b="b"/>
            <a:pathLst>
              <a:path w="1128713" h="1304925">
                <a:moveTo>
                  <a:pt x="747713" y="0"/>
                </a:moveTo>
                <a:lnTo>
                  <a:pt x="0" y="0"/>
                </a:lnTo>
                <a:lnTo>
                  <a:pt x="0" y="1304925"/>
                </a:lnTo>
                <a:lnTo>
                  <a:pt x="1128713" y="1304925"/>
                </a:lnTo>
              </a:path>
            </a:pathLst>
          </a:custGeom>
          <a:noFill/>
          <a:ln w="28575">
            <a:solidFill>
              <a:schemeClr val="bg1"/>
            </a:solidFill>
            <a:miter lim="800000"/>
            <a:headEnd type="triangle" w="med" len="med"/>
            <a:tailEnd type="triangle" w="med" len="med"/>
          </a:ln>
        </p:spPr>
        <p:txBody>
          <a:bodyPr rtlCol="0" anchor="ctr"/>
          <a:lstStyle/>
          <a:p>
            <a:pPr algn="ctr"/>
            <a:endParaRPr lang="en-US" dirty="0"/>
          </a:p>
        </p:txBody>
      </p:sp>
      <p:sp>
        <p:nvSpPr>
          <p:cNvPr id="271" name="Freeform: Shape 270">
            <a:extLst>
              <a:ext uri="{FF2B5EF4-FFF2-40B4-BE49-F238E27FC236}">
                <a16:creationId xmlns:a16="http://schemas.microsoft.com/office/drawing/2014/main" id="{EA10104D-1CAF-DB2A-C522-D2E150D3B598}"/>
              </a:ext>
            </a:extLst>
          </p:cNvPr>
          <p:cNvSpPr/>
          <p:nvPr/>
        </p:nvSpPr>
        <p:spPr bwMode="auto">
          <a:xfrm>
            <a:off x="10387013" y="1122061"/>
            <a:ext cx="1000125" cy="1390650"/>
          </a:xfrm>
          <a:custGeom>
            <a:avLst/>
            <a:gdLst>
              <a:gd name="connsiteX0" fmla="*/ 1000125 w 1000125"/>
              <a:gd name="connsiteY0" fmla="*/ 0 h 1390650"/>
              <a:gd name="connsiteX1" fmla="*/ 1000125 w 1000125"/>
              <a:gd name="connsiteY1" fmla="*/ 1390650 h 1390650"/>
              <a:gd name="connsiteX2" fmla="*/ 0 w 1000125"/>
              <a:gd name="connsiteY2" fmla="*/ 1390650 h 1390650"/>
            </a:gdLst>
            <a:ahLst/>
            <a:cxnLst>
              <a:cxn ang="0">
                <a:pos x="connsiteX0" y="connsiteY0"/>
              </a:cxn>
              <a:cxn ang="0">
                <a:pos x="connsiteX1" y="connsiteY1"/>
              </a:cxn>
              <a:cxn ang="0">
                <a:pos x="connsiteX2" y="connsiteY2"/>
              </a:cxn>
            </a:cxnLst>
            <a:rect l="l" t="t" r="r" b="b"/>
            <a:pathLst>
              <a:path w="1000125" h="1390650">
                <a:moveTo>
                  <a:pt x="1000125" y="0"/>
                </a:moveTo>
                <a:lnTo>
                  <a:pt x="1000125" y="1390650"/>
                </a:lnTo>
                <a:lnTo>
                  <a:pt x="0" y="139065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272" name="Freeform: Shape 271">
            <a:extLst>
              <a:ext uri="{FF2B5EF4-FFF2-40B4-BE49-F238E27FC236}">
                <a16:creationId xmlns:a16="http://schemas.microsoft.com/office/drawing/2014/main" id="{7C73C3FD-9A4B-F9D8-5A1B-3DABBD822845}"/>
              </a:ext>
            </a:extLst>
          </p:cNvPr>
          <p:cNvSpPr/>
          <p:nvPr/>
        </p:nvSpPr>
        <p:spPr bwMode="auto">
          <a:xfrm>
            <a:off x="8324850" y="3114675"/>
            <a:ext cx="1514475" cy="1014413"/>
          </a:xfrm>
          <a:custGeom>
            <a:avLst/>
            <a:gdLst>
              <a:gd name="connsiteX0" fmla="*/ 0 w 1514475"/>
              <a:gd name="connsiteY0" fmla="*/ 1014413 h 1014413"/>
              <a:gd name="connsiteX1" fmla="*/ 1119188 w 1514475"/>
              <a:gd name="connsiteY1" fmla="*/ 1014413 h 1014413"/>
              <a:gd name="connsiteX2" fmla="*/ 1119188 w 1514475"/>
              <a:gd name="connsiteY2" fmla="*/ 0 h 1014413"/>
              <a:gd name="connsiteX3" fmla="*/ 1514475 w 1514475"/>
              <a:gd name="connsiteY3" fmla="*/ 0 h 1014413"/>
            </a:gdLst>
            <a:ahLst/>
            <a:cxnLst>
              <a:cxn ang="0">
                <a:pos x="connsiteX0" y="connsiteY0"/>
              </a:cxn>
              <a:cxn ang="0">
                <a:pos x="connsiteX1" y="connsiteY1"/>
              </a:cxn>
              <a:cxn ang="0">
                <a:pos x="connsiteX2" y="connsiteY2"/>
              </a:cxn>
              <a:cxn ang="0">
                <a:pos x="connsiteX3" y="connsiteY3"/>
              </a:cxn>
            </a:cxnLst>
            <a:rect l="l" t="t" r="r" b="b"/>
            <a:pathLst>
              <a:path w="1514475" h="1014413">
                <a:moveTo>
                  <a:pt x="0" y="1014413"/>
                </a:moveTo>
                <a:lnTo>
                  <a:pt x="1119188" y="1014413"/>
                </a:lnTo>
                <a:lnTo>
                  <a:pt x="1119188" y="0"/>
                </a:lnTo>
                <a:lnTo>
                  <a:pt x="151447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273" name="Straight Arrow Connector 272">
            <a:extLst>
              <a:ext uri="{FF2B5EF4-FFF2-40B4-BE49-F238E27FC236}">
                <a16:creationId xmlns:a16="http://schemas.microsoft.com/office/drawing/2014/main" id="{31093F5B-14DF-6ECF-2147-05F6BF239591}"/>
              </a:ext>
            </a:extLst>
          </p:cNvPr>
          <p:cNvCxnSpPr>
            <a:cxnSpLocks/>
          </p:cNvCxnSpPr>
          <p:nvPr/>
        </p:nvCxnSpPr>
        <p:spPr bwMode="auto">
          <a:xfrm>
            <a:off x="10266332" y="2938161"/>
            <a:ext cx="147638" cy="0"/>
          </a:xfrm>
          <a:prstGeom prst="straightConnector1">
            <a:avLst/>
          </a:prstGeom>
          <a:noFill/>
          <a:ln w="28575" cap="flat" cmpd="sng" algn="ctr">
            <a:solidFill>
              <a:schemeClr val="bg1"/>
            </a:solidFill>
            <a:prstDash val="solid"/>
            <a:round/>
            <a:headEnd type="none" w="med" len="med"/>
            <a:tailEnd type="triangle"/>
          </a:ln>
          <a:effectLst/>
        </p:spPr>
      </p:cxnSp>
      <p:cxnSp>
        <p:nvCxnSpPr>
          <p:cNvPr id="282" name="Straight Arrow Connector 281">
            <a:extLst>
              <a:ext uri="{FF2B5EF4-FFF2-40B4-BE49-F238E27FC236}">
                <a16:creationId xmlns:a16="http://schemas.microsoft.com/office/drawing/2014/main" id="{210BDDBB-8B29-1950-391F-B3E6F11B696D}"/>
              </a:ext>
            </a:extLst>
          </p:cNvPr>
          <p:cNvCxnSpPr>
            <a:cxnSpLocks/>
            <a:endCxn id="413" idx="7"/>
          </p:cNvCxnSpPr>
          <p:nvPr/>
        </p:nvCxnSpPr>
        <p:spPr bwMode="auto">
          <a:xfrm>
            <a:off x="10215985" y="2813605"/>
            <a:ext cx="0" cy="189064"/>
          </a:xfrm>
          <a:prstGeom prst="straightConnector1">
            <a:avLst/>
          </a:prstGeom>
          <a:noFill/>
          <a:ln w="28575" cap="flat" cmpd="sng" algn="ctr">
            <a:solidFill>
              <a:schemeClr val="bg1"/>
            </a:solidFill>
            <a:prstDash val="solid"/>
            <a:round/>
            <a:headEnd type="none" w="med" len="med"/>
            <a:tailEnd type="triangle"/>
          </a:ln>
          <a:effectLst/>
        </p:spPr>
      </p:cxnSp>
      <p:cxnSp>
        <p:nvCxnSpPr>
          <p:cNvPr id="284" name="Straight Arrow Connector 283">
            <a:extLst>
              <a:ext uri="{FF2B5EF4-FFF2-40B4-BE49-F238E27FC236}">
                <a16:creationId xmlns:a16="http://schemas.microsoft.com/office/drawing/2014/main" id="{383ADBCD-137E-CA13-6405-29956E971234}"/>
              </a:ext>
            </a:extLst>
          </p:cNvPr>
          <p:cNvCxnSpPr>
            <a:cxnSpLocks/>
          </p:cNvCxnSpPr>
          <p:nvPr/>
        </p:nvCxnSpPr>
        <p:spPr bwMode="auto">
          <a:xfrm>
            <a:off x="10042996" y="2804809"/>
            <a:ext cx="0" cy="121186"/>
          </a:xfrm>
          <a:prstGeom prst="straightConnector1">
            <a:avLst/>
          </a:prstGeom>
          <a:noFill/>
          <a:ln w="28575" cap="flat" cmpd="sng" algn="ctr">
            <a:solidFill>
              <a:schemeClr val="bg1"/>
            </a:solidFill>
            <a:prstDash val="solid"/>
            <a:round/>
            <a:headEnd type="none" w="med" len="med"/>
            <a:tailEnd type="triangle"/>
          </a:ln>
          <a:effectLst/>
        </p:spPr>
      </p:cxnSp>
      <p:cxnSp>
        <p:nvCxnSpPr>
          <p:cNvPr id="286" name="Straight Arrow Connector 285">
            <a:extLst>
              <a:ext uri="{FF2B5EF4-FFF2-40B4-BE49-F238E27FC236}">
                <a16:creationId xmlns:a16="http://schemas.microsoft.com/office/drawing/2014/main" id="{5F5EA8CD-E804-D420-1078-519A58F0E573}"/>
              </a:ext>
            </a:extLst>
          </p:cNvPr>
          <p:cNvCxnSpPr>
            <a:cxnSpLocks/>
          </p:cNvCxnSpPr>
          <p:nvPr/>
        </p:nvCxnSpPr>
        <p:spPr bwMode="auto">
          <a:xfrm>
            <a:off x="9066171" y="2872631"/>
            <a:ext cx="819605" cy="0"/>
          </a:xfrm>
          <a:prstGeom prst="straightConnector1">
            <a:avLst/>
          </a:prstGeom>
          <a:noFill/>
          <a:ln w="28575" cap="flat" cmpd="sng" algn="ctr">
            <a:solidFill>
              <a:schemeClr val="bg1"/>
            </a:solidFill>
            <a:prstDash val="solid"/>
            <a:round/>
            <a:headEnd type="none" w="med" len="med"/>
            <a:tailEnd type="triangle"/>
          </a:ln>
          <a:effectLst/>
        </p:spPr>
      </p:cxnSp>
      <p:sp>
        <p:nvSpPr>
          <p:cNvPr id="289" name="Freeform: Shape 288">
            <a:extLst>
              <a:ext uri="{FF2B5EF4-FFF2-40B4-BE49-F238E27FC236}">
                <a16:creationId xmlns:a16="http://schemas.microsoft.com/office/drawing/2014/main" id="{ED21B1BD-6A06-64C2-7379-9EAC61138ECE}"/>
              </a:ext>
            </a:extLst>
          </p:cNvPr>
          <p:cNvSpPr/>
          <p:nvPr/>
        </p:nvSpPr>
        <p:spPr bwMode="auto">
          <a:xfrm>
            <a:off x="8615363" y="1304925"/>
            <a:ext cx="1381125" cy="461963"/>
          </a:xfrm>
          <a:custGeom>
            <a:avLst/>
            <a:gdLst>
              <a:gd name="connsiteX0" fmla="*/ 0 w 1381125"/>
              <a:gd name="connsiteY0" fmla="*/ 461963 h 461963"/>
              <a:gd name="connsiteX1" fmla="*/ 0 w 1381125"/>
              <a:gd name="connsiteY1" fmla="*/ 0 h 461963"/>
              <a:gd name="connsiteX2" fmla="*/ 1381125 w 1381125"/>
              <a:gd name="connsiteY2" fmla="*/ 0 h 461963"/>
            </a:gdLst>
            <a:ahLst/>
            <a:cxnLst>
              <a:cxn ang="0">
                <a:pos x="connsiteX0" y="connsiteY0"/>
              </a:cxn>
              <a:cxn ang="0">
                <a:pos x="connsiteX1" y="connsiteY1"/>
              </a:cxn>
              <a:cxn ang="0">
                <a:pos x="connsiteX2" y="connsiteY2"/>
              </a:cxn>
            </a:cxnLst>
            <a:rect l="l" t="t" r="r" b="b"/>
            <a:pathLst>
              <a:path w="1381125" h="461963">
                <a:moveTo>
                  <a:pt x="0" y="461963"/>
                </a:moveTo>
                <a:lnTo>
                  <a:pt x="0" y="0"/>
                </a:lnTo>
                <a:lnTo>
                  <a:pt x="138112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291" name="Straight Connector 290">
            <a:extLst>
              <a:ext uri="{FF2B5EF4-FFF2-40B4-BE49-F238E27FC236}">
                <a16:creationId xmlns:a16="http://schemas.microsoft.com/office/drawing/2014/main" id="{E1A185C8-C15D-B7E0-09E6-275F3385082A}"/>
              </a:ext>
            </a:extLst>
          </p:cNvPr>
          <p:cNvCxnSpPr/>
          <p:nvPr/>
        </p:nvCxnSpPr>
        <p:spPr bwMode="auto">
          <a:xfrm>
            <a:off x="9066171" y="1346329"/>
            <a:ext cx="0" cy="447941"/>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DA8BDC7E-49CA-54D6-112D-EB51E5195F30}"/>
              </a:ext>
            </a:extLst>
          </p:cNvPr>
          <p:cNvCxnSpPr>
            <a:cxnSpLocks/>
          </p:cNvCxnSpPr>
          <p:nvPr/>
        </p:nvCxnSpPr>
        <p:spPr bwMode="auto">
          <a:xfrm>
            <a:off x="9066171" y="988713"/>
            <a:ext cx="0" cy="255367"/>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9DA8933-D26B-3EDB-F995-803B3E6C3C1A}"/>
              </a:ext>
            </a:extLst>
          </p:cNvPr>
          <p:cNvCxnSpPr>
            <a:cxnSpLocks/>
          </p:cNvCxnSpPr>
          <p:nvPr/>
        </p:nvCxnSpPr>
        <p:spPr bwMode="auto">
          <a:xfrm>
            <a:off x="9066171" y="1900744"/>
            <a:ext cx="0" cy="986034"/>
          </a:xfrm>
          <a:prstGeom prst="line">
            <a:avLst/>
          </a:prstGeom>
          <a:noFill/>
          <a:ln w="28575" cap="flat" cmpd="sng" algn="ctr">
            <a:solidFill>
              <a:schemeClr val="bg1"/>
            </a:solidFill>
            <a:prstDash val="solid"/>
            <a:round/>
            <a:headEnd type="none" w="med" len="med"/>
            <a:tailEnd type="none" w="med" len="med"/>
          </a:ln>
          <a:effectLst/>
        </p:spPr>
      </p:cxnSp>
      <p:sp>
        <p:nvSpPr>
          <p:cNvPr id="296" name="Freeform: Shape 295">
            <a:extLst>
              <a:ext uri="{FF2B5EF4-FFF2-40B4-BE49-F238E27FC236}">
                <a16:creationId xmlns:a16="http://schemas.microsoft.com/office/drawing/2014/main" id="{682F27A5-FFF2-5BFE-131B-007D6D595BAB}"/>
              </a:ext>
            </a:extLst>
          </p:cNvPr>
          <p:cNvSpPr/>
          <p:nvPr/>
        </p:nvSpPr>
        <p:spPr bwMode="auto">
          <a:xfrm>
            <a:off x="8610600" y="1890713"/>
            <a:ext cx="785813" cy="1414462"/>
          </a:xfrm>
          <a:custGeom>
            <a:avLst/>
            <a:gdLst>
              <a:gd name="connsiteX0" fmla="*/ 0 w 785813"/>
              <a:gd name="connsiteY0" fmla="*/ 0 h 1414462"/>
              <a:gd name="connsiteX1" fmla="*/ 0 w 785813"/>
              <a:gd name="connsiteY1" fmla="*/ 1414462 h 1414462"/>
              <a:gd name="connsiteX2" fmla="*/ 785813 w 785813"/>
              <a:gd name="connsiteY2" fmla="*/ 1414462 h 1414462"/>
            </a:gdLst>
            <a:ahLst/>
            <a:cxnLst>
              <a:cxn ang="0">
                <a:pos x="connsiteX0" y="connsiteY0"/>
              </a:cxn>
              <a:cxn ang="0">
                <a:pos x="connsiteX1" y="connsiteY1"/>
              </a:cxn>
              <a:cxn ang="0">
                <a:pos x="connsiteX2" y="connsiteY2"/>
              </a:cxn>
            </a:cxnLst>
            <a:rect l="l" t="t" r="r" b="b"/>
            <a:pathLst>
              <a:path w="785813" h="1414462">
                <a:moveTo>
                  <a:pt x="0" y="0"/>
                </a:moveTo>
                <a:lnTo>
                  <a:pt x="0" y="1414462"/>
                </a:lnTo>
                <a:lnTo>
                  <a:pt x="785813" y="1414462"/>
                </a:lnTo>
              </a:path>
            </a:pathLst>
          </a:custGeom>
          <a:noFill/>
          <a:ln w="28575">
            <a:solidFill>
              <a:schemeClr val="bg1"/>
            </a:solidFill>
            <a:miter lim="800000"/>
            <a:headEnd/>
            <a:tailEnd/>
          </a:ln>
        </p:spPr>
        <p:txBody>
          <a:bodyPr rtlCol="0" anchor="ctr"/>
          <a:lstStyle/>
          <a:p>
            <a:pPr algn="ctr"/>
            <a:endParaRPr lang="en-US" dirty="0"/>
          </a:p>
        </p:txBody>
      </p:sp>
      <p:sp>
        <p:nvSpPr>
          <p:cNvPr id="297" name="Freeform: Shape 296">
            <a:extLst>
              <a:ext uri="{FF2B5EF4-FFF2-40B4-BE49-F238E27FC236}">
                <a16:creationId xmlns:a16="http://schemas.microsoft.com/office/drawing/2014/main" id="{8BEE8FF6-4D45-B0C1-EC94-5D158812D61F}"/>
              </a:ext>
            </a:extLst>
          </p:cNvPr>
          <p:cNvSpPr/>
          <p:nvPr/>
        </p:nvSpPr>
        <p:spPr bwMode="auto">
          <a:xfrm>
            <a:off x="9060772" y="3353189"/>
            <a:ext cx="350721" cy="419414"/>
          </a:xfrm>
          <a:custGeom>
            <a:avLst/>
            <a:gdLst>
              <a:gd name="connsiteX0" fmla="*/ 0 w 785813"/>
              <a:gd name="connsiteY0" fmla="*/ 0 h 1414462"/>
              <a:gd name="connsiteX1" fmla="*/ 0 w 785813"/>
              <a:gd name="connsiteY1" fmla="*/ 1414462 h 1414462"/>
              <a:gd name="connsiteX2" fmla="*/ 785813 w 785813"/>
              <a:gd name="connsiteY2" fmla="*/ 1414462 h 1414462"/>
            </a:gdLst>
            <a:ahLst/>
            <a:cxnLst>
              <a:cxn ang="0">
                <a:pos x="connsiteX0" y="connsiteY0"/>
              </a:cxn>
              <a:cxn ang="0">
                <a:pos x="connsiteX1" y="connsiteY1"/>
              </a:cxn>
              <a:cxn ang="0">
                <a:pos x="connsiteX2" y="connsiteY2"/>
              </a:cxn>
            </a:cxnLst>
            <a:rect l="l" t="t" r="r" b="b"/>
            <a:pathLst>
              <a:path w="785813" h="1414462">
                <a:moveTo>
                  <a:pt x="0" y="0"/>
                </a:moveTo>
                <a:lnTo>
                  <a:pt x="0" y="1414462"/>
                </a:lnTo>
                <a:lnTo>
                  <a:pt x="785813" y="1414462"/>
                </a:lnTo>
              </a:path>
            </a:pathLst>
          </a:custGeom>
          <a:noFill/>
          <a:ln w="28575">
            <a:solidFill>
              <a:schemeClr val="bg1"/>
            </a:solidFill>
            <a:miter lim="800000"/>
            <a:headEnd/>
            <a:tailEnd/>
          </a:ln>
        </p:spPr>
        <p:txBody>
          <a:bodyPr rtlCol="0" anchor="ctr"/>
          <a:lstStyle/>
          <a:p>
            <a:pPr algn="ctr"/>
            <a:endParaRPr lang="en-US" dirty="0"/>
          </a:p>
        </p:txBody>
      </p:sp>
      <p:cxnSp>
        <p:nvCxnSpPr>
          <p:cNvPr id="298" name="Straight Connector 297">
            <a:extLst>
              <a:ext uri="{FF2B5EF4-FFF2-40B4-BE49-F238E27FC236}">
                <a16:creationId xmlns:a16="http://schemas.microsoft.com/office/drawing/2014/main" id="{0FCFBDEF-E9D5-AB57-8FD3-B3BAB73FA0C6}"/>
              </a:ext>
            </a:extLst>
          </p:cNvPr>
          <p:cNvCxnSpPr>
            <a:cxnSpLocks/>
          </p:cNvCxnSpPr>
          <p:nvPr/>
        </p:nvCxnSpPr>
        <p:spPr bwMode="auto">
          <a:xfrm>
            <a:off x="9066171" y="2982027"/>
            <a:ext cx="0" cy="291664"/>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B47FB285-D148-7C4E-38CE-7B6A72AD888A}"/>
              </a:ext>
            </a:extLst>
          </p:cNvPr>
          <p:cNvCxnSpPr>
            <a:cxnSpLocks/>
          </p:cNvCxnSpPr>
          <p:nvPr/>
        </p:nvCxnSpPr>
        <p:spPr bwMode="auto">
          <a:xfrm>
            <a:off x="8615363" y="2938161"/>
            <a:ext cx="1547270" cy="0"/>
          </a:xfrm>
          <a:prstGeom prst="line">
            <a:avLst/>
          </a:prstGeom>
          <a:noFill/>
          <a:ln w="28575" cap="flat" cmpd="sng" algn="ctr">
            <a:solidFill>
              <a:schemeClr val="bg1"/>
            </a:solidFill>
            <a:prstDash val="solid"/>
            <a:round/>
            <a:headEnd type="none" w="med" len="med"/>
            <a:tailEnd type="none" w="med" len="med"/>
          </a:ln>
          <a:effectLst/>
        </p:spPr>
      </p:cxnSp>
      <p:sp>
        <p:nvSpPr>
          <p:cNvPr id="304" name="Freeform: Shape 303">
            <a:extLst>
              <a:ext uri="{FF2B5EF4-FFF2-40B4-BE49-F238E27FC236}">
                <a16:creationId xmlns:a16="http://schemas.microsoft.com/office/drawing/2014/main" id="{9B75DF59-99BE-4B02-3AAE-E851A1241BB1}"/>
              </a:ext>
            </a:extLst>
          </p:cNvPr>
          <p:cNvSpPr/>
          <p:nvPr/>
        </p:nvSpPr>
        <p:spPr bwMode="auto">
          <a:xfrm>
            <a:off x="9491663" y="3098814"/>
            <a:ext cx="714375" cy="206361"/>
          </a:xfrm>
          <a:custGeom>
            <a:avLst/>
            <a:gdLst>
              <a:gd name="connsiteX0" fmla="*/ 0 w 714375"/>
              <a:gd name="connsiteY0" fmla="*/ 147637 h 147637"/>
              <a:gd name="connsiteX1" fmla="*/ 714375 w 714375"/>
              <a:gd name="connsiteY1" fmla="*/ 147637 h 147637"/>
              <a:gd name="connsiteX2" fmla="*/ 714375 w 714375"/>
              <a:gd name="connsiteY2" fmla="*/ 0 h 147637"/>
            </a:gdLst>
            <a:ahLst/>
            <a:cxnLst>
              <a:cxn ang="0">
                <a:pos x="connsiteX0" y="connsiteY0"/>
              </a:cxn>
              <a:cxn ang="0">
                <a:pos x="connsiteX1" y="connsiteY1"/>
              </a:cxn>
              <a:cxn ang="0">
                <a:pos x="connsiteX2" y="connsiteY2"/>
              </a:cxn>
            </a:cxnLst>
            <a:rect l="l" t="t" r="r" b="b"/>
            <a:pathLst>
              <a:path w="714375" h="147637">
                <a:moveTo>
                  <a:pt x="0" y="147637"/>
                </a:moveTo>
                <a:lnTo>
                  <a:pt x="714375" y="147637"/>
                </a:lnTo>
                <a:lnTo>
                  <a:pt x="71437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306" name="Straight Connector 305">
            <a:extLst>
              <a:ext uri="{FF2B5EF4-FFF2-40B4-BE49-F238E27FC236}">
                <a16:creationId xmlns:a16="http://schemas.microsoft.com/office/drawing/2014/main" id="{31DA3EDD-217A-7026-8FC2-41FE730581E1}"/>
              </a:ext>
            </a:extLst>
          </p:cNvPr>
          <p:cNvCxnSpPr/>
          <p:nvPr/>
        </p:nvCxnSpPr>
        <p:spPr bwMode="auto">
          <a:xfrm flipH="1">
            <a:off x="8324850" y="1832863"/>
            <a:ext cx="923925"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79BFD971-13C6-4720-DDDE-2029BA6FF0C9}"/>
              </a:ext>
            </a:extLst>
          </p:cNvPr>
          <p:cNvCxnSpPr>
            <a:cxnSpLocks/>
          </p:cNvCxnSpPr>
          <p:nvPr/>
        </p:nvCxnSpPr>
        <p:spPr bwMode="auto">
          <a:xfrm flipH="1">
            <a:off x="8320836" y="2947430"/>
            <a:ext cx="289764" cy="0"/>
          </a:xfrm>
          <a:prstGeom prst="line">
            <a:avLst/>
          </a:prstGeom>
          <a:noFill/>
          <a:ln w="28575" cap="flat" cmpd="sng" algn="ctr">
            <a:solidFill>
              <a:schemeClr val="bg1"/>
            </a:solidFill>
            <a:prstDash val="solid"/>
            <a:round/>
            <a:headEnd type="none" w="med" len="med"/>
            <a:tailEnd type="none" w="med" len="med"/>
          </a:ln>
          <a:effectLst/>
        </p:spPr>
      </p:cxnSp>
      <p:sp>
        <p:nvSpPr>
          <p:cNvPr id="309" name="Freeform: Shape 308">
            <a:extLst>
              <a:ext uri="{FF2B5EF4-FFF2-40B4-BE49-F238E27FC236}">
                <a16:creationId xmlns:a16="http://schemas.microsoft.com/office/drawing/2014/main" id="{90C34EF0-3EA2-F61F-3F56-5CEAD739AE33}"/>
              </a:ext>
            </a:extLst>
          </p:cNvPr>
          <p:cNvSpPr/>
          <p:nvPr/>
        </p:nvSpPr>
        <p:spPr bwMode="auto">
          <a:xfrm flipH="1">
            <a:off x="8312302" y="2963291"/>
            <a:ext cx="121789" cy="675416"/>
          </a:xfrm>
          <a:custGeom>
            <a:avLst/>
            <a:gdLst>
              <a:gd name="connsiteX0" fmla="*/ 0 w 785813"/>
              <a:gd name="connsiteY0" fmla="*/ 0 h 1414462"/>
              <a:gd name="connsiteX1" fmla="*/ 0 w 785813"/>
              <a:gd name="connsiteY1" fmla="*/ 1414462 h 1414462"/>
              <a:gd name="connsiteX2" fmla="*/ 785813 w 785813"/>
              <a:gd name="connsiteY2" fmla="*/ 1414462 h 1414462"/>
            </a:gdLst>
            <a:ahLst/>
            <a:cxnLst>
              <a:cxn ang="0">
                <a:pos x="connsiteX0" y="connsiteY0"/>
              </a:cxn>
              <a:cxn ang="0">
                <a:pos x="connsiteX1" y="connsiteY1"/>
              </a:cxn>
              <a:cxn ang="0">
                <a:pos x="connsiteX2" y="connsiteY2"/>
              </a:cxn>
            </a:cxnLst>
            <a:rect l="l" t="t" r="r" b="b"/>
            <a:pathLst>
              <a:path w="785813" h="1414462">
                <a:moveTo>
                  <a:pt x="0" y="0"/>
                </a:moveTo>
                <a:lnTo>
                  <a:pt x="0" y="1414462"/>
                </a:lnTo>
                <a:lnTo>
                  <a:pt x="785813" y="1414462"/>
                </a:lnTo>
              </a:path>
            </a:pathLst>
          </a:custGeom>
          <a:noFill/>
          <a:ln w="28575">
            <a:solidFill>
              <a:schemeClr val="bg1"/>
            </a:solidFill>
            <a:miter lim="800000"/>
            <a:headEnd/>
            <a:tailEnd/>
          </a:ln>
        </p:spPr>
        <p:txBody>
          <a:bodyPr rtlCol="0" anchor="ctr"/>
          <a:lstStyle/>
          <a:p>
            <a:pPr algn="ctr"/>
            <a:endParaRPr lang="en-US" dirty="0"/>
          </a:p>
        </p:txBody>
      </p:sp>
      <p:sp>
        <p:nvSpPr>
          <p:cNvPr id="310" name="Freeform: Shape 309">
            <a:extLst>
              <a:ext uri="{FF2B5EF4-FFF2-40B4-BE49-F238E27FC236}">
                <a16:creationId xmlns:a16="http://schemas.microsoft.com/office/drawing/2014/main" id="{625DEB79-A828-ED0C-83D1-E025194D0946}"/>
              </a:ext>
            </a:extLst>
          </p:cNvPr>
          <p:cNvSpPr/>
          <p:nvPr/>
        </p:nvSpPr>
        <p:spPr bwMode="auto">
          <a:xfrm>
            <a:off x="10244138" y="1200150"/>
            <a:ext cx="323850" cy="71438"/>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sp>
        <p:nvSpPr>
          <p:cNvPr id="311" name="Freeform: Shape 310">
            <a:extLst>
              <a:ext uri="{FF2B5EF4-FFF2-40B4-BE49-F238E27FC236}">
                <a16:creationId xmlns:a16="http://schemas.microsoft.com/office/drawing/2014/main" id="{62889548-7A0C-C847-550F-8DDE45B6FA37}"/>
              </a:ext>
            </a:extLst>
          </p:cNvPr>
          <p:cNvSpPr/>
          <p:nvPr/>
        </p:nvSpPr>
        <p:spPr bwMode="auto">
          <a:xfrm>
            <a:off x="10426763" y="3012783"/>
            <a:ext cx="518082" cy="71438"/>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sp>
        <p:nvSpPr>
          <p:cNvPr id="312" name="Freeform: Shape 311">
            <a:extLst>
              <a:ext uri="{FF2B5EF4-FFF2-40B4-BE49-F238E27FC236}">
                <a16:creationId xmlns:a16="http://schemas.microsoft.com/office/drawing/2014/main" id="{79F7457D-2184-ADDF-0937-35A7EC89BDD1}"/>
              </a:ext>
            </a:extLst>
          </p:cNvPr>
          <p:cNvSpPr/>
          <p:nvPr/>
        </p:nvSpPr>
        <p:spPr bwMode="auto">
          <a:xfrm flipV="1">
            <a:off x="10268706" y="3073281"/>
            <a:ext cx="676063" cy="185090"/>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sp>
        <p:nvSpPr>
          <p:cNvPr id="313" name="Freeform: Shape 312">
            <a:extLst>
              <a:ext uri="{FF2B5EF4-FFF2-40B4-BE49-F238E27FC236}">
                <a16:creationId xmlns:a16="http://schemas.microsoft.com/office/drawing/2014/main" id="{6A7863AF-E981-ECEB-C4BB-6092511A61F0}"/>
              </a:ext>
            </a:extLst>
          </p:cNvPr>
          <p:cNvSpPr/>
          <p:nvPr/>
        </p:nvSpPr>
        <p:spPr bwMode="auto">
          <a:xfrm flipV="1">
            <a:off x="10218517" y="3493752"/>
            <a:ext cx="679106" cy="131375"/>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grpSp>
        <p:nvGrpSpPr>
          <p:cNvPr id="315" name="Group 314">
            <a:extLst>
              <a:ext uri="{FF2B5EF4-FFF2-40B4-BE49-F238E27FC236}">
                <a16:creationId xmlns:a16="http://schemas.microsoft.com/office/drawing/2014/main" id="{440D69CC-86AA-89BF-5620-580AF33DC8BA}"/>
              </a:ext>
            </a:extLst>
          </p:cNvPr>
          <p:cNvGrpSpPr/>
          <p:nvPr/>
        </p:nvGrpSpPr>
        <p:grpSpPr>
          <a:xfrm rot="17487210">
            <a:off x="4518144" y="3015635"/>
            <a:ext cx="399960" cy="526486"/>
            <a:chOff x="9523933" y="1756423"/>
            <a:chExt cx="1685066" cy="2384619"/>
          </a:xfrm>
        </p:grpSpPr>
        <p:sp>
          <p:nvSpPr>
            <p:cNvPr id="316" name="Freeform: Shape 315">
              <a:extLst>
                <a:ext uri="{FF2B5EF4-FFF2-40B4-BE49-F238E27FC236}">
                  <a16:creationId xmlns:a16="http://schemas.microsoft.com/office/drawing/2014/main" id="{39995CD1-A69D-A631-C467-337EAAADA40F}"/>
                </a:ext>
              </a:extLst>
            </p:cNvPr>
            <p:cNvSpPr/>
            <p:nvPr/>
          </p:nvSpPr>
          <p:spPr bwMode="auto">
            <a:xfrm>
              <a:off x="9523933" y="1756423"/>
              <a:ext cx="1685066" cy="2384619"/>
            </a:xfrm>
            <a:custGeom>
              <a:avLst/>
              <a:gdLst>
                <a:gd name="connsiteX0" fmla="*/ 174718 w 1685066"/>
                <a:gd name="connsiteY0" fmla="*/ 1300160 h 2384619"/>
                <a:gd name="connsiteX1" fmla="*/ 34675 w 1685066"/>
                <a:gd name="connsiteY1" fmla="*/ 933577 h 2384619"/>
                <a:gd name="connsiteX2" fmla="*/ 1724 w 1685066"/>
                <a:gd name="connsiteY2" fmla="*/ 719393 h 2384619"/>
                <a:gd name="connsiteX3" fmla="*/ 71745 w 1685066"/>
                <a:gd name="connsiteY3" fmla="*/ 369285 h 2384619"/>
                <a:gd name="connsiteX4" fmla="*/ 281810 w 1685066"/>
                <a:gd name="connsiteY4" fmla="*/ 101555 h 2384619"/>
                <a:gd name="connsiteX5" fmla="*/ 541302 w 1685066"/>
                <a:gd name="connsiteY5" fmla="*/ 2701 h 2384619"/>
                <a:gd name="connsiteX6" fmla="*/ 817270 w 1685066"/>
                <a:gd name="connsiteY6" fmla="*/ 39771 h 2384619"/>
                <a:gd name="connsiteX7" fmla="*/ 994383 w 1685066"/>
                <a:gd name="connsiteY7" fmla="*/ 163339 h 2384619"/>
                <a:gd name="connsiteX8" fmla="*/ 1076761 w 1685066"/>
                <a:gd name="connsiteY8" fmla="*/ 509328 h 2384619"/>
                <a:gd name="connsiteX9" fmla="*/ 1101475 w 1685066"/>
                <a:gd name="connsiteY9" fmla="*/ 838841 h 2384619"/>
                <a:gd name="connsiteX10" fmla="*/ 1155021 w 1685066"/>
                <a:gd name="connsiteY10" fmla="*/ 995360 h 2384619"/>
                <a:gd name="connsiteX11" fmla="*/ 1369205 w 1685066"/>
                <a:gd name="connsiteY11" fmla="*/ 1275447 h 2384619"/>
                <a:gd name="connsiteX12" fmla="*/ 1632816 w 1685066"/>
                <a:gd name="connsiteY12" fmla="*/ 1621436 h 2384619"/>
                <a:gd name="connsiteX13" fmla="*/ 1682243 w 1685066"/>
                <a:gd name="connsiteY13" fmla="*/ 1938593 h 2384619"/>
                <a:gd name="connsiteX14" fmla="*/ 1587507 w 1685066"/>
                <a:gd name="connsiteY14" fmla="*/ 2165133 h 2384619"/>
                <a:gd name="connsiteX15" fmla="*/ 1402156 w 1685066"/>
                <a:gd name="connsiteY15" fmla="*/ 2296939 h 2384619"/>
                <a:gd name="connsiteX16" fmla="*/ 1089118 w 1685066"/>
                <a:gd name="connsiteY16" fmla="*/ 2383436 h 2384619"/>
                <a:gd name="connsiteX17" fmla="*/ 866697 w 1685066"/>
                <a:gd name="connsiteY17" fmla="*/ 2338128 h 2384619"/>
                <a:gd name="connsiteX18" fmla="*/ 673107 w 1685066"/>
                <a:gd name="connsiteY18" fmla="*/ 2214560 h 2384619"/>
                <a:gd name="connsiteX19" fmla="*/ 524826 w 1685066"/>
                <a:gd name="connsiteY19" fmla="*/ 2037447 h 2384619"/>
                <a:gd name="connsiteX20" fmla="*/ 331237 w 1685066"/>
                <a:gd name="connsiteY20" fmla="*/ 1646150 h 2384619"/>
                <a:gd name="connsiteX21" fmla="*/ 174718 w 1685066"/>
                <a:gd name="connsiteY21" fmla="*/ 1300160 h 238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85066" h="2384619">
                  <a:moveTo>
                    <a:pt x="174718" y="1300160"/>
                  </a:moveTo>
                  <a:cubicBezTo>
                    <a:pt x="125291" y="1181398"/>
                    <a:pt x="63507" y="1030371"/>
                    <a:pt x="34675" y="933577"/>
                  </a:cubicBezTo>
                  <a:cubicBezTo>
                    <a:pt x="5843" y="836783"/>
                    <a:pt x="-4454" y="813442"/>
                    <a:pt x="1724" y="719393"/>
                  </a:cubicBezTo>
                  <a:cubicBezTo>
                    <a:pt x="7902" y="625344"/>
                    <a:pt x="25064" y="472258"/>
                    <a:pt x="71745" y="369285"/>
                  </a:cubicBezTo>
                  <a:cubicBezTo>
                    <a:pt x="118426" y="266312"/>
                    <a:pt x="203550" y="162652"/>
                    <a:pt x="281810" y="101555"/>
                  </a:cubicBezTo>
                  <a:cubicBezTo>
                    <a:pt x="360070" y="40458"/>
                    <a:pt x="452059" y="12998"/>
                    <a:pt x="541302" y="2701"/>
                  </a:cubicBezTo>
                  <a:cubicBezTo>
                    <a:pt x="630545" y="-7596"/>
                    <a:pt x="741757" y="12998"/>
                    <a:pt x="817270" y="39771"/>
                  </a:cubicBezTo>
                  <a:cubicBezTo>
                    <a:pt x="892784" y="66544"/>
                    <a:pt x="951135" y="85080"/>
                    <a:pt x="994383" y="163339"/>
                  </a:cubicBezTo>
                  <a:cubicBezTo>
                    <a:pt x="1037631" y="241598"/>
                    <a:pt x="1058912" y="396744"/>
                    <a:pt x="1076761" y="509328"/>
                  </a:cubicBezTo>
                  <a:cubicBezTo>
                    <a:pt x="1094610" y="621912"/>
                    <a:pt x="1088432" y="757836"/>
                    <a:pt x="1101475" y="838841"/>
                  </a:cubicBezTo>
                  <a:cubicBezTo>
                    <a:pt x="1114518" y="919846"/>
                    <a:pt x="1110399" y="922592"/>
                    <a:pt x="1155021" y="995360"/>
                  </a:cubicBezTo>
                  <a:cubicBezTo>
                    <a:pt x="1199643" y="1068128"/>
                    <a:pt x="1289572" y="1171101"/>
                    <a:pt x="1369205" y="1275447"/>
                  </a:cubicBezTo>
                  <a:cubicBezTo>
                    <a:pt x="1448838" y="1379793"/>
                    <a:pt x="1580643" y="1510912"/>
                    <a:pt x="1632816" y="1621436"/>
                  </a:cubicBezTo>
                  <a:cubicBezTo>
                    <a:pt x="1684989" y="1731960"/>
                    <a:pt x="1689794" y="1847977"/>
                    <a:pt x="1682243" y="1938593"/>
                  </a:cubicBezTo>
                  <a:cubicBezTo>
                    <a:pt x="1674692" y="2029209"/>
                    <a:pt x="1634188" y="2105409"/>
                    <a:pt x="1587507" y="2165133"/>
                  </a:cubicBezTo>
                  <a:cubicBezTo>
                    <a:pt x="1540826" y="2224857"/>
                    <a:pt x="1485221" y="2260555"/>
                    <a:pt x="1402156" y="2296939"/>
                  </a:cubicBezTo>
                  <a:cubicBezTo>
                    <a:pt x="1319091" y="2333323"/>
                    <a:pt x="1178361" y="2376571"/>
                    <a:pt x="1089118" y="2383436"/>
                  </a:cubicBezTo>
                  <a:cubicBezTo>
                    <a:pt x="999875" y="2390301"/>
                    <a:pt x="936032" y="2366274"/>
                    <a:pt x="866697" y="2338128"/>
                  </a:cubicBezTo>
                  <a:cubicBezTo>
                    <a:pt x="797362" y="2309982"/>
                    <a:pt x="730085" y="2264673"/>
                    <a:pt x="673107" y="2214560"/>
                  </a:cubicBezTo>
                  <a:cubicBezTo>
                    <a:pt x="616129" y="2164447"/>
                    <a:pt x="581804" y="2132182"/>
                    <a:pt x="524826" y="2037447"/>
                  </a:cubicBezTo>
                  <a:cubicBezTo>
                    <a:pt x="467848" y="1942712"/>
                    <a:pt x="388902" y="1765599"/>
                    <a:pt x="331237" y="1646150"/>
                  </a:cubicBezTo>
                  <a:cubicBezTo>
                    <a:pt x="273572" y="1526701"/>
                    <a:pt x="224145" y="1418922"/>
                    <a:pt x="174718" y="1300160"/>
                  </a:cubicBezTo>
                  <a:close/>
                </a:path>
              </a:pathLst>
            </a:cu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Freeform: Shape 316">
              <a:extLst>
                <a:ext uri="{FF2B5EF4-FFF2-40B4-BE49-F238E27FC236}">
                  <a16:creationId xmlns:a16="http://schemas.microsoft.com/office/drawing/2014/main" id="{4E1C5C80-2192-CDEA-D339-1EA90A5D74CA}"/>
                </a:ext>
              </a:extLst>
            </p:cNvPr>
            <p:cNvSpPr/>
            <p:nvPr/>
          </p:nvSpPr>
          <p:spPr bwMode="auto">
            <a:xfrm>
              <a:off x="9629798" y="1841018"/>
              <a:ext cx="1430620" cy="2143208"/>
            </a:xfrm>
            <a:custGeom>
              <a:avLst/>
              <a:gdLst>
                <a:gd name="connsiteX0" fmla="*/ 420364 w 1430620"/>
                <a:gd name="connsiteY0" fmla="*/ 428506 h 2143208"/>
                <a:gd name="connsiteX1" fmla="*/ 478029 w 1430620"/>
                <a:gd name="connsiteY1" fmla="*/ 362604 h 2143208"/>
                <a:gd name="connsiteX2" fmla="*/ 523337 w 1430620"/>
                <a:gd name="connsiteY2" fmla="*/ 185490 h 2143208"/>
                <a:gd name="connsiteX3" fmla="*/ 671618 w 1430620"/>
                <a:gd name="connsiteY3" fmla="*/ 74279 h 2143208"/>
                <a:gd name="connsiteX4" fmla="*/ 770472 w 1430620"/>
                <a:gd name="connsiteY4" fmla="*/ 140182 h 2143208"/>
                <a:gd name="connsiteX5" fmla="*/ 741640 w 1430620"/>
                <a:gd name="connsiteY5" fmla="*/ 284344 h 2143208"/>
                <a:gd name="connsiteX6" fmla="*/ 556288 w 1430620"/>
                <a:gd name="connsiteY6" fmla="*/ 539717 h 2143208"/>
                <a:gd name="connsiteX7" fmla="*/ 366818 w 1430620"/>
                <a:gd name="connsiteY7" fmla="*/ 622096 h 2143208"/>
                <a:gd name="connsiteX8" fmla="*/ 214418 w 1430620"/>
                <a:gd name="connsiteY8" fmla="*/ 758020 h 2143208"/>
                <a:gd name="connsiteX9" fmla="*/ 305034 w 1430620"/>
                <a:gd name="connsiteY9" fmla="*/ 708593 h 2143208"/>
                <a:gd name="connsiteX10" fmla="*/ 440959 w 1430620"/>
                <a:gd name="connsiteY10" fmla="*/ 634452 h 2143208"/>
                <a:gd name="connsiteX11" fmla="*/ 593359 w 1430620"/>
                <a:gd name="connsiteY11" fmla="*/ 556193 h 2143208"/>
                <a:gd name="connsiteX12" fmla="*/ 741640 w 1430620"/>
                <a:gd name="connsiteY12" fmla="*/ 424387 h 2143208"/>
                <a:gd name="connsiteX13" fmla="*/ 832256 w 1430620"/>
                <a:gd name="connsiteY13" fmla="*/ 453220 h 2143208"/>
                <a:gd name="connsiteX14" fmla="*/ 824018 w 1430620"/>
                <a:gd name="connsiteY14" fmla="*/ 572668 h 2143208"/>
                <a:gd name="connsiteX15" fmla="*/ 622191 w 1430620"/>
                <a:gd name="connsiteY15" fmla="*/ 753901 h 2143208"/>
                <a:gd name="connsiteX16" fmla="*/ 416245 w 1430620"/>
                <a:gd name="connsiteY16" fmla="*/ 992798 h 2143208"/>
                <a:gd name="connsiteX17" fmla="*/ 309153 w 1430620"/>
                <a:gd name="connsiteY17" fmla="*/ 1157555 h 2143208"/>
                <a:gd name="connsiteX18" fmla="*/ 358580 w 1430620"/>
                <a:gd name="connsiteY18" fmla="*/ 1157555 h 2143208"/>
                <a:gd name="connsiteX19" fmla="*/ 539813 w 1430620"/>
                <a:gd name="connsiteY19" fmla="*/ 906301 h 2143208"/>
                <a:gd name="connsiteX20" fmla="*/ 729283 w 1430620"/>
                <a:gd name="connsiteY20" fmla="*/ 749782 h 2143208"/>
                <a:gd name="connsiteX21" fmla="*/ 922872 w 1430620"/>
                <a:gd name="connsiteY21" fmla="*/ 766258 h 2143208"/>
                <a:gd name="connsiteX22" fmla="*/ 931110 w 1430620"/>
                <a:gd name="connsiteY22" fmla="*/ 926896 h 2143208"/>
                <a:gd name="connsiteX23" fmla="*/ 811661 w 1430620"/>
                <a:gd name="connsiteY23" fmla="*/ 1033987 h 2143208"/>
                <a:gd name="connsiteX24" fmla="*/ 1005251 w 1430620"/>
                <a:gd name="connsiteY24" fmla="*/ 1017512 h 2143208"/>
                <a:gd name="connsiteX25" fmla="*/ 1104105 w 1430620"/>
                <a:gd name="connsiteY25" fmla="*/ 1169912 h 2143208"/>
                <a:gd name="connsiteX26" fmla="*/ 976418 w 1430620"/>
                <a:gd name="connsiteY26" fmla="*/ 1334668 h 2143208"/>
                <a:gd name="connsiteX27" fmla="*/ 696332 w 1430620"/>
                <a:gd name="connsiteY27" fmla="*/ 1474712 h 2143208"/>
                <a:gd name="connsiteX28" fmla="*/ 543932 w 1430620"/>
                <a:gd name="connsiteY28" fmla="*/ 1627112 h 2143208"/>
                <a:gd name="connsiteX29" fmla="*/ 622191 w 1430620"/>
                <a:gd name="connsiteY29" fmla="*/ 1643587 h 2143208"/>
                <a:gd name="connsiteX30" fmla="*/ 803424 w 1430620"/>
                <a:gd name="connsiteY30" fmla="*/ 1499425 h 2143208"/>
                <a:gd name="connsiteX31" fmla="*/ 902278 w 1430620"/>
                <a:gd name="connsiteY31" fmla="*/ 1408809 h 2143208"/>
                <a:gd name="connsiteX32" fmla="*/ 1083510 w 1430620"/>
                <a:gd name="connsiteY32" fmla="*/ 1301717 h 2143208"/>
                <a:gd name="connsiteX33" fmla="*/ 1178245 w 1430620"/>
                <a:gd name="connsiteY33" fmla="*/ 1301717 h 2143208"/>
                <a:gd name="connsiteX34" fmla="*/ 1149413 w 1430620"/>
                <a:gd name="connsiteY34" fmla="*/ 1433523 h 2143208"/>
                <a:gd name="connsiteX35" fmla="*/ 951705 w 1430620"/>
                <a:gd name="connsiteY35" fmla="*/ 1528258 h 2143208"/>
                <a:gd name="connsiteX36" fmla="*/ 873445 w 1430620"/>
                <a:gd name="connsiteY36" fmla="*/ 1639468 h 2143208"/>
                <a:gd name="connsiteX37" fmla="*/ 972299 w 1430620"/>
                <a:gd name="connsiteY37" fmla="*/ 1627112 h 2143208"/>
                <a:gd name="connsiteX38" fmla="*/ 1067034 w 1430620"/>
                <a:gd name="connsiteY38" fmla="*/ 1536496 h 2143208"/>
                <a:gd name="connsiteX39" fmla="*/ 1182364 w 1430620"/>
                <a:gd name="connsiteY39" fmla="*/ 1466474 h 2143208"/>
                <a:gd name="connsiteX40" fmla="*/ 1367716 w 1430620"/>
                <a:gd name="connsiteY40" fmla="*/ 1491187 h 2143208"/>
                <a:gd name="connsiteX41" fmla="*/ 1429499 w 1430620"/>
                <a:gd name="connsiteY41" fmla="*/ 1660063 h 2143208"/>
                <a:gd name="connsiteX42" fmla="*/ 1388310 w 1430620"/>
                <a:gd name="connsiteY42" fmla="*/ 1738323 h 2143208"/>
                <a:gd name="connsiteX43" fmla="*/ 1174126 w 1430620"/>
                <a:gd name="connsiteY43" fmla="*/ 1693014 h 2143208"/>
                <a:gd name="connsiteX44" fmla="*/ 1145294 w 1430620"/>
                <a:gd name="connsiteY44" fmla="*/ 1746560 h 2143208"/>
                <a:gd name="connsiteX45" fmla="*/ 1347121 w 1430620"/>
                <a:gd name="connsiteY45" fmla="*/ 1787750 h 2143208"/>
                <a:gd name="connsiteX46" fmla="*/ 1413024 w 1430620"/>
                <a:gd name="connsiteY46" fmla="*/ 1866009 h 2143208"/>
                <a:gd name="connsiteX47" fmla="*/ 1380072 w 1430620"/>
                <a:gd name="connsiteY47" fmla="*/ 2018409 h 2143208"/>
                <a:gd name="connsiteX48" fmla="*/ 1207078 w 1430620"/>
                <a:gd name="connsiteY48" fmla="*/ 2022528 h 2143208"/>
                <a:gd name="connsiteX49" fmla="*/ 1215316 w 1430620"/>
                <a:gd name="connsiteY49" fmla="*/ 2043123 h 2143208"/>
                <a:gd name="connsiteX50" fmla="*/ 1157651 w 1430620"/>
                <a:gd name="connsiteY50" fmla="*/ 2109025 h 2143208"/>
                <a:gd name="connsiteX51" fmla="*/ 972299 w 1430620"/>
                <a:gd name="connsiteY51" fmla="*/ 2141977 h 2143208"/>
                <a:gd name="connsiteX52" fmla="*/ 667499 w 1430620"/>
                <a:gd name="connsiteY52" fmla="*/ 2067836 h 2143208"/>
                <a:gd name="connsiteX53" fmla="*/ 585121 w 1430620"/>
                <a:gd name="connsiteY53" fmla="*/ 1903079 h 2143208"/>
                <a:gd name="connsiteX54" fmla="*/ 704570 w 1430620"/>
                <a:gd name="connsiteY54" fmla="*/ 1812463 h 2143208"/>
                <a:gd name="connsiteX55" fmla="*/ 667499 w 1430620"/>
                <a:gd name="connsiteY55" fmla="*/ 1750679 h 2143208"/>
                <a:gd name="connsiteX56" fmla="*/ 548051 w 1430620"/>
                <a:gd name="connsiteY56" fmla="*/ 1874247 h 2143208"/>
                <a:gd name="connsiteX57" fmla="*/ 424483 w 1430620"/>
                <a:gd name="connsiteY57" fmla="*/ 1808344 h 2143208"/>
                <a:gd name="connsiteX58" fmla="*/ 379175 w 1430620"/>
                <a:gd name="connsiteY58" fmla="*/ 1590041 h 2143208"/>
                <a:gd name="connsiteX59" fmla="*/ 531575 w 1430620"/>
                <a:gd name="connsiteY59" fmla="*/ 1511782 h 2143208"/>
                <a:gd name="connsiteX60" fmla="*/ 741640 w 1430620"/>
                <a:gd name="connsiteY60" fmla="*/ 1347025 h 2143208"/>
                <a:gd name="connsiteX61" fmla="*/ 992894 w 1430620"/>
                <a:gd name="connsiteY61" fmla="*/ 1227577 h 2143208"/>
                <a:gd name="connsiteX62" fmla="*/ 877564 w 1430620"/>
                <a:gd name="connsiteY62" fmla="*/ 1190506 h 2143208"/>
                <a:gd name="connsiteX63" fmla="*/ 786948 w 1430620"/>
                <a:gd name="connsiteY63" fmla="*/ 1252290 h 2143208"/>
                <a:gd name="connsiteX64" fmla="*/ 515099 w 1430620"/>
                <a:gd name="connsiteY64" fmla="*/ 1441760 h 2143208"/>
                <a:gd name="connsiteX65" fmla="*/ 342105 w 1430620"/>
                <a:gd name="connsiteY65" fmla="*/ 1515901 h 2143208"/>
                <a:gd name="connsiteX66" fmla="*/ 292678 w 1430620"/>
                <a:gd name="connsiteY66" fmla="*/ 1454117 h 2143208"/>
                <a:gd name="connsiteX67" fmla="*/ 379175 w 1430620"/>
                <a:gd name="connsiteY67" fmla="*/ 1359382 h 2143208"/>
                <a:gd name="connsiteX68" fmla="*/ 609834 w 1430620"/>
                <a:gd name="connsiteY68" fmla="*/ 1174031 h 2143208"/>
                <a:gd name="connsiteX69" fmla="*/ 704570 w 1430620"/>
                <a:gd name="connsiteY69" fmla="*/ 968085 h 2143208"/>
                <a:gd name="connsiteX70" fmla="*/ 663380 w 1430620"/>
                <a:gd name="connsiteY70" fmla="*/ 955728 h 2143208"/>
                <a:gd name="connsiteX71" fmla="*/ 556288 w 1430620"/>
                <a:gd name="connsiteY71" fmla="*/ 1099890 h 2143208"/>
                <a:gd name="connsiteX72" fmla="*/ 399770 w 1430620"/>
                <a:gd name="connsiteY72" fmla="*/ 1314074 h 2143208"/>
                <a:gd name="connsiteX73" fmla="*/ 222656 w 1430620"/>
                <a:gd name="connsiteY73" fmla="*/ 1347025 h 2143208"/>
                <a:gd name="connsiteX74" fmla="*/ 169110 w 1430620"/>
                <a:gd name="connsiteY74" fmla="*/ 1202863 h 2143208"/>
                <a:gd name="connsiteX75" fmla="*/ 169110 w 1430620"/>
                <a:gd name="connsiteY75" fmla="*/ 1021631 h 2143208"/>
                <a:gd name="connsiteX76" fmla="*/ 350343 w 1430620"/>
                <a:gd name="connsiteY76" fmla="*/ 865112 h 2143208"/>
                <a:gd name="connsiteX77" fmla="*/ 395651 w 1430620"/>
                <a:gd name="connsiteY77" fmla="*/ 753901 h 2143208"/>
                <a:gd name="connsiteX78" fmla="*/ 284440 w 1430620"/>
                <a:gd name="connsiteY78" fmla="*/ 823923 h 2143208"/>
                <a:gd name="connsiteX79" fmla="*/ 197943 w 1430620"/>
                <a:gd name="connsiteY79" fmla="*/ 963966 h 2143208"/>
                <a:gd name="connsiteX80" fmla="*/ 103207 w 1430620"/>
                <a:gd name="connsiteY80" fmla="*/ 959847 h 2143208"/>
                <a:gd name="connsiteX81" fmla="*/ 24948 w 1430620"/>
                <a:gd name="connsiteY81" fmla="*/ 790971 h 2143208"/>
                <a:gd name="connsiteX82" fmla="*/ 90851 w 1430620"/>
                <a:gd name="connsiteY82" fmla="*/ 704474 h 2143208"/>
                <a:gd name="connsiteX83" fmla="*/ 243251 w 1430620"/>
                <a:gd name="connsiteY83" fmla="*/ 580906 h 2143208"/>
                <a:gd name="connsiteX84" fmla="*/ 243251 w 1430620"/>
                <a:gd name="connsiteY84" fmla="*/ 490290 h 2143208"/>
                <a:gd name="connsiteX85" fmla="*/ 140278 w 1430620"/>
                <a:gd name="connsiteY85" fmla="*/ 593263 h 2143208"/>
                <a:gd name="connsiteX86" fmla="*/ 78494 w 1430620"/>
                <a:gd name="connsiteY86" fmla="*/ 683879 h 2143208"/>
                <a:gd name="connsiteX87" fmla="*/ 234 w 1430620"/>
                <a:gd name="connsiteY87" fmla="*/ 613858 h 2143208"/>
                <a:gd name="connsiteX88" fmla="*/ 57899 w 1430620"/>
                <a:gd name="connsiteY88" fmla="*/ 296701 h 2143208"/>
                <a:gd name="connsiteX89" fmla="*/ 156753 w 1430620"/>
                <a:gd name="connsiteY89" fmla="*/ 280225 h 2143208"/>
                <a:gd name="connsiteX90" fmla="*/ 197943 w 1430620"/>
                <a:gd name="connsiteY90" fmla="*/ 354366 h 2143208"/>
                <a:gd name="connsiteX91" fmla="*/ 243251 w 1430620"/>
                <a:gd name="connsiteY91" fmla="*/ 284344 h 2143208"/>
                <a:gd name="connsiteX92" fmla="*/ 152634 w 1430620"/>
                <a:gd name="connsiteY92" fmla="*/ 189609 h 2143208"/>
                <a:gd name="connsiteX93" fmla="*/ 267964 w 1430620"/>
                <a:gd name="connsiteY93" fmla="*/ 86636 h 2143208"/>
                <a:gd name="connsiteX94" fmla="*/ 366818 w 1430620"/>
                <a:gd name="connsiteY94" fmla="*/ 123706 h 2143208"/>
                <a:gd name="connsiteX95" fmla="*/ 370937 w 1430620"/>
                <a:gd name="connsiteY95" fmla="*/ 24852 h 2143208"/>
                <a:gd name="connsiteX96" fmla="*/ 473910 w 1430620"/>
                <a:gd name="connsiteY96" fmla="*/ 24852 h 2143208"/>
                <a:gd name="connsiteX97" fmla="*/ 548051 w 1430620"/>
                <a:gd name="connsiteY97" fmla="*/ 4258 h 2143208"/>
                <a:gd name="connsiteX98" fmla="*/ 552170 w 1430620"/>
                <a:gd name="connsiteY98" fmla="*/ 119587 h 2143208"/>
                <a:gd name="connsiteX99" fmla="*/ 420364 w 1430620"/>
                <a:gd name="connsiteY99" fmla="*/ 428506 h 2143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430620" h="2143208">
                  <a:moveTo>
                    <a:pt x="420364" y="428506"/>
                  </a:moveTo>
                  <a:cubicBezTo>
                    <a:pt x="408007" y="469009"/>
                    <a:pt x="460867" y="403107"/>
                    <a:pt x="478029" y="362604"/>
                  </a:cubicBezTo>
                  <a:cubicBezTo>
                    <a:pt x="495191" y="322101"/>
                    <a:pt x="491072" y="233544"/>
                    <a:pt x="523337" y="185490"/>
                  </a:cubicBezTo>
                  <a:cubicBezTo>
                    <a:pt x="555602" y="137436"/>
                    <a:pt x="630429" y="81830"/>
                    <a:pt x="671618" y="74279"/>
                  </a:cubicBezTo>
                  <a:cubicBezTo>
                    <a:pt x="712807" y="66728"/>
                    <a:pt x="758802" y="105171"/>
                    <a:pt x="770472" y="140182"/>
                  </a:cubicBezTo>
                  <a:cubicBezTo>
                    <a:pt x="782142" y="175193"/>
                    <a:pt x="777337" y="217755"/>
                    <a:pt x="741640" y="284344"/>
                  </a:cubicBezTo>
                  <a:cubicBezTo>
                    <a:pt x="705943" y="350933"/>
                    <a:pt x="618758" y="483425"/>
                    <a:pt x="556288" y="539717"/>
                  </a:cubicBezTo>
                  <a:cubicBezTo>
                    <a:pt x="493818" y="596009"/>
                    <a:pt x="423796" y="585712"/>
                    <a:pt x="366818" y="622096"/>
                  </a:cubicBezTo>
                  <a:cubicBezTo>
                    <a:pt x="309840" y="658480"/>
                    <a:pt x="224715" y="743604"/>
                    <a:pt x="214418" y="758020"/>
                  </a:cubicBezTo>
                  <a:cubicBezTo>
                    <a:pt x="204121" y="772436"/>
                    <a:pt x="267277" y="729188"/>
                    <a:pt x="305034" y="708593"/>
                  </a:cubicBezTo>
                  <a:lnTo>
                    <a:pt x="440959" y="634452"/>
                  </a:lnTo>
                  <a:cubicBezTo>
                    <a:pt x="489013" y="609052"/>
                    <a:pt x="543246" y="591204"/>
                    <a:pt x="593359" y="556193"/>
                  </a:cubicBezTo>
                  <a:cubicBezTo>
                    <a:pt x="643472" y="521182"/>
                    <a:pt x="701824" y="441549"/>
                    <a:pt x="741640" y="424387"/>
                  </a:cubicBezTo>
                  <a:cubicBezTo>
                    <a:pt x="781456" y="407225"/>
                    <a:pt x="818526" y="428507"/>
                    <a:pt x="832256" y="453220"/>
                  </a:cubicBezTo>
                  <a:cubicBezTo>
                    <a:pt x="845986" y="477933"/>
                    <a:pt x="859029" y="522555"/>
                    <a:pt x="824018" y="572668"/>
                  </a:cubicBezTo>
                  <a:cubicBezTo>
                    <a:pt x="789007" y="622781"/>
                    <a:pt x="690153" y="683879"/>
                    <a:pt x="622191" y="753901"/>
                  </a:cubicBezTo>
                  <a:cubicBezTo>
                    <a:pt x="554229" y="823923"/>
                    <a:pt x="468418" y="925522"/>
                    <a:pt x="416245" y="992798"/>
                  </a:cubicBezTo>
                  <a:cubicBezTo>
                    <a:pt x="364072" y="1060074"/>
                    <a:pt x="318764" y="1130096"/>
                    <a:pt x="309153" y="1157555"/>
                  </a:cubicBezTo>
                  <a:cubicBezTo>
                    <a:pt x="299542" y="1185014"/>
                    <a:pt x="320137" y="1199431"/>
                    <a:pt x="358580" y="1157555"/>
                  </a:cubicBezTo>
                  <a:cubicBezTo>
                    <a:pt x="397023" y="1115679"/>
                    <a:pt x="478029" y="974263"/>
                    <a:pt x="539813" y="906301"/>
                  </a:cubicBezTo>
                  <a:cubicBezTo>
                    <a:pt x="601597" y="838339"/>
                    <a:pt x="665440" y="773122"/>
                    <a:pt x="729283" y="749782"/>
                  </a:cubicBezTo>
                  <a:cubicBezTo>
                    <a:pt x="793126" y="726442"/>
                    <a:pt x="889234" y="736739"/>
                    <a:pt x="922872" y="766258"/>
                  </a:cubicBezTo>
                  <a:cubicBezTo>
                    <a:pt x="956510" y="795777"/>
                    <a:pt x="949645" y="882275"/>
                    <a:pt x="931110" y="926896"/>
                  </a:cubicBezTo>
                  <a:cubicBezTo>
                    <a:pt x="912575" y="971518"/>
                    <a:pt x="799304" y="1018884"/>
                    <a:pt x="811661" y="1033987"/>
                  </a:cubicBezTo>
                  <a:cubicBezTo>
                    <a:pt x="824018" y="1049090"/>
                    <a:pt x="956510" y="994858"/>
                    <a:pt x="1005251" y="1017512"/>
                  </a:cubicBezTo>
                  <a:cubicBezTo>
                    <a:pt x="1053992" y="1040166"/>
                    <a:pt x="1108910" y="1117053"/>
                    <a:pt x="1104105" y="1169912"/>
                  </a:cubicBezTo>
                  <a:cubicBezTo>
                    <a:pt x="1099300" y="1222771"/>
                    <a:pt x="1044380" y="1283868"/>
                    <a:pt x="976418" y="1334668"/>
                  </a:cubicBezTo>
                  <a:cubicBezTo>
                    <a:pt x="908456" y="1385468"/>
                    <a:pt x="768413" y="1425971"/>
                    <a:pt x="696332" y="1474712"/>
                  </a:cubicBezTo>
                  <a:cubicBezTo>
                    <a:pt x="624251" y="1523453"/>
                    <a:pt x="556289" y="1598966"/>
                    <a:pt x="543932" y="1627112"/>
                  </a:cubicBezTo>
                  <a:cubicBezTo>
                    <a:pt x="531575" y="1655258"/>
                    <a:pt x="578942" y="1664868"/>
                    <a:pt x="622191" y="1643587"/>
                  </a:cubicBezTo>
                  <a:cubicBezTo>
                    <a:pt x="665440" y="1622306"/>
                    <a:pt x="756743" y="1538555"/>
                    <a:pt x="803424" y="1499425"/>
                  </a:cubicBezTo>
                  <a:cubicBezTo>
                    <a:pt x="850105" y="1460295"/>
                    <a:pt x="855597" y="1441760"/>
                    <a:pt x="902278" y="1408809"/>
                  </a:cubicBezTo>
                  <a:cubicBezTo>
                    <a:pt x="948959" y="1375858"/>
                    <a:pt x="1037516" y="1319566"/>
                    <a:pt x="1083510" y="1301717"/>
                  </a:cubicBezTo>
                  <a:cubicBezTo>
                    <a:pt x="1129504" y="1283868"/>
                    <a:pt x="1167261" y="1279749"/>
                    <a:pt x="1178245" y="1301717"/>
                  </a:cubicBezTo>
                  <a:cubicBezTo>
                    <a:pt x="1189229" y="1323685"/>
                    <a:pt x="1187170" y="1395766"/>
                    <a:pt x="1149413" y="1433523"/>
                  </a:cubicBezTo>
                  <a:cubicBezTo>
                    <a:pt x="1111656" y="1471280"/>
                    <a:pt x="997700" y="1493934"/>
                    <a:pt x="951705" y="1528258"/>
                  </a:cubicBezTo>
                  <a:cubicBezTo>
                    <a:pt x="905710" y="1562582"/>
                    <a:pt x="870013" y="1622992"/>
                    <a:pt x="873445" y="1639468"/>
                  </a:cubicBezTo>
                  <a:cubicBezTo>
                    <a:pt x="876877" y="1655944"/>
                    <a:pt x="940034" y="1644274"/>
                    <a:pt x="972299" y="1627112"/>
                  </a:cubicBezTo>
                  <a:cubicBezTo>
                    <a:pt x="1004564" y="1609950"/>
                    <a:pt x="1032023" y="1563269"/>
                    <a:pt x="1067034" y="1536496"/>
                  </a:cubicBezTo>
                  <a:cubicBezTo>
                    <a:pt x="1102045" y="1509723"/>
                    <a:pt x="1132251" y="1474025"/>
                    <a:pt x="1182364" y="1466474"/>
                  </a:cubicBezTo>
                  <a:cubicBezTo>
                    <a:pt x="1232477" y="1458923"/>
                    <a:pt x="1326527" y="1458922"/>
                    <a:pt x="1367716" y="1491187"/>
                  </a:cubicBezTo>
                  <a:cubicBezTo>
                    <a:pt x="1408905" y="1523452"/>
                    <a:pt x="1426067" y="1618874"/>
                    <a:pt x="1429499" y="1660063"/>
                  </a:cubicBezTo>
                  <a:cubicBezTo>
                    <a:pt x="1432931" y="1701252"/>
                    <a:pt x="1430872" y="1732831"/>
                    <a:pt x="1388310" y="1738323"/>
                  </a:cubicBezTo>
                  <a:cubicBezTo>
                    <a:pt x="1345748" y="1743815"/>
                    <a:pt x="1214629" y="1691641"/>
                    <a:pt x="1174126" y="1693014"/>
                  </a:cubicBezTo>
                  <a:cubicBezTo>
                    <a:pt x="1133623" y="1694387"/>
                    <a:pt x="1116462" y="1730771"/>
                    <a:pt x="1145294" y="1746560"/>
                  </a:cubicBezTo>
                  <a:cubicBezTo>
                    <a:pt x="1174126" y="1762349"/>
                    <a:pt x="1302499" y="1767842"/>
                    <a:pt x="1347121" y="1787750"/>
                  </a:cubicBezTo>
                  <a:cubicBezTo>
                    <a:pt x="1391743" y="1807658"/>
                    <a:pt x="1407532" y="1827566"/>
                    <a:pt x="1413024" y="1866009"/>
                  </a:cubicBezTo>
                  <a:cubicBezTo>
                    <a:pt x="1418516" y="1904452"/>
                    <a:pt x="1414396" y="1992323"/>
                    <a:pt x="1380072" y="2018409"/>
                  </a:cubicBezTo>
                  <a:cubicBezTo>
                    <a:pt x="1345748" y="2044495"/>
                    <a:pt x="1234537" y="2018409"/>
                    <a:pt x="1207078" y="2022528"/>
                  </a:cubicBezTo>
                  <a:cubicBezTo>
                    <a:pt x="1179619" y="2026647"/>
                    <a:pt x="1223554" y="2028707"/>
                    <a:pt x="1215316" y="2043123"/>
                  </a:cubicBezTo>
                  <a:cubicBezTo>
                    <a:pt x="1207078" y="2057539"/>
                    <a:pt x="1198154" y="2092549"/>
                    <a:pt x="1157651" y="2109025"/>
                  </a:cubicBezTo>
                  <a:cubicBezTo>
                    <a:pt x="1117148" y="2125501"/>
                    <a:pt x="1053991" y="2148842"/>
                    <a:pt x="972299" y="2141977"/>
                  </a:cubicBezTo>
                  <a:cubicBezTo>
                    <a:pt x="890607" y="2135112"/>
                    <a:pt x="732028" y="2107652"/>
                    <a:pt x="667499" y="2067836"/>
                  </a:cubicBezTo>
                  <a:cubicBezTo>
                    <a:pt x="602970" y="2028020"/>
                    <a:pt x="578943" y="1945641"/>
                    <a:pt x="585121" y="1903079"/>
                  </a:cubicBezTo>
                  <a:cubicBezTo>
                    <a:pt x="591300" y="1860517"/>
                    <a:pt x="690840" y="1837863"/>
                    <a:pt x="704570" y="1812463"/>
                  </a:cubicBezTo>
                  <a:cubicBezTo>
                    <a:pt x="718300" y="1787063"/>
                    <a:pt x="693585" y="1740382"/>
                    <a:pt x="667499" y="1750679"/>
                  </a:cubicBezTo>
                  <a:cubicBezTo>
                    <a:pt x="641413" y="1760976"/>
                    <a:pt x="588554" y="1864636"/>
                    <a:pt x="548051" y="1874247"/>
                  </a:cubicBezTo>
                  <a:cubicBezTo>
                    <a:pt x="507548" y="1883858"/>
                    <a:pt x="452629" y="1855712"/>
                    <a:pt x="424483" y="1808344"/>
                  </a:cubicBezTo>
                  <a:cubicBezTo>
                    <a:pt x="396337" y="1760976"/>
                    <a:pt x="361326" y="1639468"/>
                    <a:pt x="379175" y="1590041"/>
                  </a:cubicBezTo>
                  <a:cubicBezTo>
                    <a:pt x="397024" y="1540614"/>
                    <a:pt x="471164" y="1552285"/>
                    <a:pt x="531575" y="1511782"/>
                  </a:cubicBezTo>
                  <a:cubicBezTo>
                    <a:pt x="591986" y="1471279"/>
                    <a:pt x="664754" y="1394392"/>
                    <a:pt x="741640" y="1347025"/>
                  </a:cubicBezTo>
                  <a:cubicBezTo>
                    <a:pt x="818526" y="1299658"/>
                    <a:pt x="970240" y="1253663"/>
                    <a:pt x="992894" y="1227577"/>
                  </a:cubicBezTo>
                  <a:cubicBezTo>
                    <a:pt x="1015548" y="1201491"/>
                    <a:pt x="911888" y="1186387"/>
                    <a:pt x="877564" y="1190506"/>
                  </a:cubicBezTo>
                  <a:cubicBezTo>
                    <a:pt x="843240" y="1194625"/>
                    <a:pt x="786948" y="1252290"/>
                    <a:pt x="786948" y="1252290"/>
                  </a:cubicBezTo>
                  <a:cubicBezTo>
                    <a:pt x="726537" y="1294166"/>
                    <a:pt x="589239" y="1397825"/>
                    <a:pt x="515099" y="1441760"/>
                  </a:cubicBezTo>
                  <a:cubicBezTo>
                    <a:pt x="440959" y="1485695"/>
                    <a:pt x="379175" y="1513842"/>
                    <a:pt x="342105" y="1515901"/>
                  </a:cubicBezTo>
                  <a:cubicBezTo>
                    <a:pt x="305035" y="1517960"/>
                    <a:pt x="286500" y="1480204"/>
                    <a:pt x="292678" y="1454117"/>
                  </a:cubicBezTo>
                  <a:cubicBezTo>
                    <a:pt x="298856" y="1428030"/>
                    <a:pt x="326316" y="1406063"/>
                    <a:pt x="379175" y="1359382"/>
                  </a:cubicBezTo>
                  <a:cubicBezTo>
                    <a:pt x="432034" y="1312701"/>
                    <a:pt x="555602" y="1239247"/>
                    <a:pt x="609834" y="1174031"/>
                  </a:cubicBezTo>
                  <a:cubicBezTo>
                    <a:pt x="664067" y="1108815"/>
                    <a:pt x="695646" y="1004469"/>
                    <a:pt x="704570" y="968085"/>
                  </a:cubicBezTo>
                  <a:cubicBezTo>
                    <a:pt x="713494" y="931701"/>
                    <a:pt x="688094" y="933761"/>
                    <a:pt x="663380" y="955728"/>
                  </a:cubicBezTo>
                  <a:cubicBezTo>
                    <a:pt x="638666" y="977695"/>
                    <a:pt x="556288" y="1099890"/>
                    <a:pt x="556288" y="1099890"/>
                  </a:cubicBezTo>
                  <a:cubicBezTo>
                    <a:pt x="512353" y="1159614"/>
                    <a:pt x="455375" y="1272885"/>
                    <a:pt x="399770" y="1314074"/>
                  </a:cubicBezTo>
                  <a:cubicBezTo>
                    <a:pt x="344165" y="1355263"/>
                    <a:pt x="261099" y="1365560"/>
                    <a:pt x="222656" y="1347025"/>
                  </a:cubicBezTo>
                  <a:cubicBezTo>
                    <a:pt x="184213" y="1328490"/>
                    <a:pt x="178034" y="1257095"/>
                    <a:pt x="169110" y="1202863"/>
                  </a:cubicBezTo>
                  <a:cubicBezTo>
                    <a:pt x="160186" y="1148631"/>
                    <a:pt x="138904" y="1077923"/>
                    <a:pt x="169110" y="1021631"/>
                  </a:cubicBezTo>
                  <a:cubicBezTo>
                    <a:pt x="199316" y="965339"/>
                    <a:pt x="312586" y="909734"/>
                    <a:pt x="350343" y="865112"/>
                  </a:cubicBezTo>
                  <a:cubicBezTo>
                    <a:pt x="388100" y="820490"/>
                    <a:pt x="406635" y="760766"/>
                    <a:pt x="395651" y="753901"/>
                  </a:cubicBezTo>
                  <a:cubicBezTo>
                    <a:pt x="384667" y="747036"/>
                    <a:pt x="317391" y="788912"/>
                    <a:pt x="284440" y="823923"/>
                  </a:cubicBezTo>
                  <a:cubicBezTo>
                    <a:pt x="251489" y="858934"/>
                    <a:pt x="228148" y="941312"/>
                    <a:pt x="197943" y="963966"/>
                  </a:cubicBezTo>
                  <a:cubicBezTo>
                    <a:pt x="167738" y="986620"/>
                    <a:pt x="132039" y="988679"/>
                    <a:pt x="103207" y="959847"/>
                  </a:cubicBezTo>
                  <a:cubicBezTo>
                    <a:pt x="74375" y="931015"/>
                    <a:pt x="27007" y="833533"/>
                    <a:pt x="24948" y="790971"/>
                  </a:cubicBezTo>
                  <a:cubicBezTo>
                    <a:pt x="22889" y="748409"/>
                    <a:pt x="54467" y="739485"/>
                    <a:pt x="90851" y="704474"/>
                  </a:cubicBezTo>
                  <a:cubicBezTo>
                    <a:pt x="127235" y="669463"/>
                    <a:pt x="217851" y="616603"/>
                    <a:pt x="243251" y="580906"/>
                  </a:cubicBezTo>
                  <a:cubicBezTo>
                    <a:pt x="268651" y="545209"/>
                    <a:pt x="260413" y="488231"/>
                    <a:pt x="243251" y="490290"/>
                  </a:cubicBezTo>
                  <a:cubicBezTo>
                    <a:pt x="226089" y="492349"/>
                    <a:pt x="167737" y="560998"/>
                    <a:pt x="140278" y="593263"/>
                  </a:cubicBezTo>
                  <a:cubicBezTo>
                    <a:pt x="112818" y="625528"/>
                    <a:pt x="101835" y="680447"/>
                    <a:pt x="78494" y="683879"/>
                  </a:cubicBezTo>
                  <a:cubicBezTo>
                    <a:pt x="55153" y="687312"/>
                    <a:pt x="3666" y="678388"/>
                    <a:pt x="234" y="613858"/>
                  </a:cubicBezTo>
                  <a:cubicBezTo>
                    <a:pt x="-3199" y="549328"/>
                    <a:pt x="31813" y="352306"/>
                    <a:pt x="57899" y="296701"/>
                  </a:cubicBezTo>
                  <a:cubicBezTo>
                    <a:pt x="83985" y="241096"/>
                    <a:pt x="133412" y="270614"/>
                    <a:pt x="156753" y="280225"/>
                  </a:cubicBezTo>
                  <a:cubicBezTo>
                    <a:pt x="180094" y="289836"/>
                    <a:pt x="183527" y="353679"/>
                    <a:pt x="197943" y="354366"/>
                  </a:cubicBezTo>
                  <a:cubicBezTo>
                    <a:pt x="212359" y="355052"/>
                    <a:pt x="250802" y="311803"/>
                    <a:pt x="243251" y="284344"/>
                  </a:cubicBezTo>
                  <a:cubicBezTo>
                    <a:pt x="235700" y="256885"/>
                    <a:pt x="148515" y="222560"/>
                    <a:pt x="152634" y="189609"/>
                  </a:cubicBezTo>
                  <a:cubicBezTo>
                    <a:pt x="156753" y="156658"/>
                    <a:pt x="232267" y="97620"/>
                    <a:pt x="267964" y="86636"/>
                  </a:cubicBezTo>
                  <a:cubicBezTo>
                    <a:pt x="303661" y="75652"/>
                    <a:pt x="349656" y="134003"/>
                    <a:pt x="366818" y="123706"/>
                  </a:cubicBezTo>
                  <a:cubicBezTo>
                    <a:pt x="383980" y="113409"/>
                    <a:pt x="353088" y="41328"/>
                    <a:pt x="370937" y="24852"/>
                  </a:cubicBezTo>
                  <a:cubicBezTo>
                    <a:pt x="388786" y="8376"/>
                    <a:pt x="444391" y="28284"/>
                    <a:pt x="473910" y="24852"/>
                  </a:cubicBezTo>
                  <a:cubicBezTo>
                    <a:pt x="503429" y="21420"/>
                    <a:pt x="535008" y="-11531"/>
                    <a:pt x="548051" y="4258"/>
                  </a:cubicBezTo>
                  <a:cubicBezTo>
                    <a:pt x="561094" y="20047"/>
                    <a:pt x="572078" y="50938"/>
                    <a:pt x="552170" y="119587"/>
                  </a:cubicBezTo>
                  <a:cubicBezTo>
                    <a:pt x="532262" y="188236"/>
                    <a:pt x="432721" y="388003"/>
                    <a:pt x="420364" y="428506"/>
                  </a:cubicBezTo>
                  <a:close/>
                </a:path>
              </a:pathLst>
            </a:custGeom>
            <a:solidFill>
              <a:schemeClr val="accent5">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1" name="Graphic 318">
            <a:extLst>
              <a:ext uri="{FF2B5EF4-FFF2-40B4-BE49-F238E27FC236}">
                <a16:creationId xmlns:a16="http://schemas.microsoft.com/office/drawing/2014/main" id="{8E42D4FB-1E38-2746-EBA1-058382CC8223}"/>
              </a:ext>
            </a:extLst>
          </p:cNvPr>
          <p:cNvGrpSpPr/>
          <p:nvPr/>
        </p:nvGrpSpPr>
        <p:grpSpPr>
          <a:xfrm>
            <a:off x="836527" y="5332641"/>
            <a:ext cx="782553" cy="871567"/>
            <a:chOff x="-2248849" y="3495989"/>
            <a:chExt cx="2094105" cy="2332305"/>
          </a:xfrm>
        </p:grpSpPr>
        <p:grpSp>
          <p:nvGrpSpPr>
            <p:cNvPr id="322" name="Graphic 318">
              <a:extLst>
                <a:ext uri="{FF2B5EF4-FFF2-40B4-BE49-F238E27FC236}">
                  <a16:creationId xmlns:a16="http://schemas.microsoft.com/office/drawing/2014/main" id="{B0D785CB-C775-D243-482D-B86959361DF9}"/>
                </a:ext>
              </a:extLst>
            </p:cNvPr>
            <p:cNvGrpSpPr/>
            <p:nvPr/>
          </p:nvGrpSpPr>
          <p:grpSpPr>
            <a:xfrm>
              <a:off x="-2248849" y="3495989"/>
              <a:ext cx="2094105" cy="2332305"/>
              <a:chOff x="-2248849" y="3495989"/>
              <a:chExt cx="2094105" cy="2332305"/>
            </a:xfrm>
          </p:grpSpPr>
          <p:sp>
            <p:nvSpPr>
              <p:cNvPr id="323" name="Freeform: Shape 322">
                <a:extLst>
                  <a:ext uri="{FF2B5EF4-FFF2-40B4-BE49-F238E27FC236}">
                    <a16:creationId xmlns:a16="http://schemas.microsoft.com/office/drawing/2014/main" id="{CD59F1B8-A088-D49A-C059-6BBB2F34C439}"/>
                  </a:ext>
                </a:extLst>
              </p:cNvPr>
              <p:cNvSpPr/>
              <p:nvPr/>
            </p:nvSpPr>
            <p:spPr>
              <a:xfrm>
                <a:off x="-2248849" y="3495989"/>
                <a:ext cx="2094105" cy="2332305"/>
              </a:xfrm>
              <a:custGeom>
                <a:avLst/>
                <a:gdLst>
                  <a:gd name="connsiteX0" fmla="*/ 2049921 w 2094105"/>
                  <a:gd name="connsiteY0" fmla="*/ 483122 h 2332305"/>
                  <a:gd name="connsiteX1" fmla="*/ 2093355 w 2094105"/>
                  <a:gd name="connsiteY1" fmla="*/ 379109 h 2332305"/>
                  <a:gd name="connsiteX2" fmla="*/ 2028109 w 2094105"/>
                  <a:gd name="connsiteY2" fmla="*/ 262047 h 2332305"/>
                  <a:gd name="connsiteX3" fmla="*/ 2023251 w 2094105"/>
                  <a:gd name="connsiteY3" fmla="*/ 259665 h 2332305"/>
                  <a:gd name="connsiteX4" fmla="*/ 2025061 w 2094105"/>
                  <a:gd name="connsiteY4" fmla="*/ 257856 h 2332305"/>
                  <a:gd name="connsiteX5" fmla="*/ 2057446 w 2094105"/>
                  <a:gd name="connsiteY5" fmla="*/ 178893 h 2332305"/>
                  <a:gd name="connsiteX6" fmla="*/ 1917714 w 2094105"/>
                  <a:gd name="connsiteY6" fmla="*/ 4014 h 2332305"/>
                  <a:gd name="connsiteX7" fmla="*/ 1784079 w 2094105"/>
                  <a:gd name="connsiteY7" fmla="*/ 43067 h 2332305"/>
                  <a:gd name="connsiteX8" fmla="*/ 1775316 w 2094105"/>
                  <a:gd name="connsiteY8" fmla="*/ 49353 h 2332305"/>
                  <a:gd name="connsiteX9" fmla="*/ 1755885 w 2094105"/>
                  <a:gd name="connsiteY9" fmla="*/ 50020 h 2332305"/>
                  <a:gd name="connsiteX10" fmla="*/ 1694925 w 2094105"/>
                  <a:gd name="connsiteY10" fmla="*/ 58116 h 2332305"/>
                  <a:gd name="connsiteX11" fmla="*/ 1664540 w 2094105"/>
                  <a:gd name="connsiteY11" fmla="*/ 89168 h 2332305"/>
                  <a:gd name="connsiteX12" fmla="*/ 1653777 w 2094105"/>
                  <a:gd name="connsiteY12" fmla="*/ 102789 h 2332305"/>
                  <a:gd name="connsiteX13" fmla="*/ 1635489 w 2094105"/>
                  <a:gd name="connsiteY13" fmla="*/ 105265 h 2332305"/>
                  <a:gd name="connsiteX14" fmla="*/ 1555098 w 2094105"/>
                  <a:gd name="connsiteY14" fmla="*/ 120791 h 2332305"/>
                  <a:gd name="connsiteX15" fmla="*/ 1487280 w 2094105"/>
                  <a:gd name="connsiteY15" fmla="*/ 165939 h 2332305"/>
                  <a:gd name="connsiteX16" fmla="*/ 1478231 w 2094105"/>
                  <a:gd name="connsiteY16" fmla="*/ 174321 h 2332305"/>
                  <a:gd name="connsiteX17" fmla="*/ 1452609 w 2094105"/>
                  <a:gd name="connsiteY17" fmla="*/ 169749 h 2332305"/>
                  <a:gd name="connsiteX18" fmla="*/ 1341357 w 2094105"/>
                  <a:gd name="connsiteY18" fmla="*/ 159367 h 2332305"/>
                  <a:gd name="connsiteX19" fmla="*/ 1294494 w 2094105"/>
                  <a:gd name="connsiteY19" fmla="*/ 175655 h 2332305"/>
                  <a:gd name="connsiteX20" fmla="*/ 1277539 w 2094105"/>
                  <a:gd name="connsiteY20" fmla="*/ 186132 h 2332305"/>
                  <a:gd name="connsiteX21" fmla="*/ 1254393 w 2094105"/>
                  <a:gd name="connsiteY21" fmla="*/ 203658 h 2332305"/>
                  <a:gd name="connsiteX22" fmla="*/ 1236582 w 2094105"/>
                  <a:gd name="connsiteY22" fmla="*/ 216136 h 2332305"/>
                  <a:gd name="connsiteX23" fmla="*/ 1220294 w 2094105"/>
                  <a:gd name="connsiteY23" fmla="*/ 210612 h 2332305"/>
                  <a:gd name="connsiteX24" fmla="*/ 1164192 w 2094105"/>
                  <a:gd name="connsiteY24" fmla="*/ 195562 h 2332305"/>
                  <a:gd name="connsiteX25" fmla="*/ 1150857 w 2094105"/>
                  <a:gd name="connsiteY25" fmla="*/ 195943 h 2332305"/>
                  <a:gd name="connsiteX26" fmla="*/ 1135045 w 2094105"/>
                  <a:gd name="connsiteY26" fmla="*/ 198229 h 2332305"/>
                  <a:gd name="connsiteX27" fmla="*/ 1080467 w 2094105"/>
                  <a:gd name="connsiteY27" fmla="*/ 222327 h 2332305"/>
                  <a:gd name="connsiteX28" fmla="*/ 1055797 w 2094105"/>
                  <a:gd name="connsiteY28" fmla="*/ 233948 h 2332305"/>
                  <a:gd name="connsiteX29" fmla="*/ 1037509 w 2094105"/>
                  <a:gd name="connsiteY29" fmla="*/ 224518 h 2332305"/>
                  <a:gd name="connsiteX30" fmla="*/ 978549 w 2094105"/>
                  <a:gd name="connsiteY30" fmla="*/ 201087 h 2332305"/>
                  <a:gd name="connsiteX31" fmla="*/ 906445 w 2094105"/>
                  <a:gd name="connsiteY31" fmla="*/ 224613 h 2332305"/>
                  <a:gd name="connsiteX32" fmla="*/ 888443 w 2094105"/>
                  <a:gd name="connsiteY32" fmla="*/ 233948 h 2332305"/>
                  <a:gd name="connsiteX33" fmla="*/ 877680 w 2094105"/>
                  <a:gd name="connsiteY33" fmla="*/ 224042 h 2332305"/>
                  <a:gd name="connsiteX34" fmla="*/ 814910 w 2094105"/>
                  <a:gd name="connsiteY34" fmla="*/ 186323 h 2332305"/>
                  <a:gd name="connsiteX35" fmla="*/ 742329 w 2094105"/>
                  <a:gd name="connsiteY35" fmla="*/ 199944 h 2332305"/>
                  <a:gd name="connsiteX36" fmla="*/ 731852 w 2094105"/>
                  <a:gd name="connsiteY36" fmla="*/ 203754 h 2332305"/>
                  <a:gd name="connsiteX37" fmla="*/ 724708 w 2094105"/>
                  <a:gd name="connsiteY37" fmla="*/ 191276 h 2332305"/>
                  <a:gd name="connsiteX38" fmla="*/ 656033 w 2094105"/>
                  <a:gd name="connsiteY38" fmla="*/ 112599 h 2332305"/>
                  <a:gd name="connsiteX39" fmla="*/ 561545 w 2094105"/>
                  <a:gd name="connsiteY39" fmla="*/ 93454 h 2332305"/>
                  <a:gd name="connsiteX40" fmla="*/ 540495 w 2094105"/>
                  <a:gd name="connsiteY40" fmla="*/ 92216 h 2332305"/>
                  <a:gd name="connsiteX41" fmla="*/ 531732 w 2094105"/>
                  <a:gd name="connsiteY41" fmla="*/ 77738 h 2332305"/>
                  <a:gd name="connsiteX42" fmla="*/ 470772 w 2094105"/>
                  <a:gd name="connsiteY42" fmla="*/ 10872 h 2332305"/>
                  <a:gd name="connsiteX43" fmla="*/ 358853 w 2094105"/>
                  <a:gd name="connsiteY43" fmla="*/ 14111 h 2332305"/>
                  <a:gd name="connsiteX44" fmla="*/ 342089 w 2094105"/>
                  <a:gd name="connsiteY44" fmla="*/ 19064 h 2332305"/>
                  <a:gd name="connsiteX45" fmla="*/ 326468 w 2094105"/>
                  <a:gd name="connsiteY45" fmla="*/ 14873 h 2332305"/>
                  <a:gd name="connsiteX46" fmla="*/ 207691 w 2094105"/>
                  <a:gd name="connsiteY46" fmla="*/ 13730 h 2332305"/>
                  <a:gd name="connsiteX47" fmla="*/ 154637 w 2094105"/>
                  <a:gd name="connsiteY47" fmla="*/ 88120 h 2332305"/>
                  <a:gd name="connsiteX48" fmla="*/ 148731 w 2094105"/>
                  <a:gd name="connsiteY48" fmla="*/ 107837 h 2332305"/>
                  <a:gd name="connsiteX49" fmla="*/ 133301 w 2094105"/>
                  <a:gd name="connsiteY49" fmla="*/ 116219 h 2332305"/>
                  <a:gd name="connsiteX50" fmla="*/ 54053 w 2094105"/>
                  <a:gd name="connsiteY50" fmla="*/ 222613 h 2332305"/>
                  <a:gd name="connsiteX51" fmla="*/ 100059 w 2094105"/>
                  <a:gd name="connsiteY51" fmla="*/ 323769 h 2332305"/>
                  <a:gd name="connsiteX52" fmla="*/ 110727 w 2094105"/>
                  <a:gd name="connsiteY52" fmla="*/ 331008 h 2332305"/>
                  <a:gd name="connsiteX53" fmla="*/ 103202 w 2094105"/>
                  <a:gd name="connsiteY53" fmla="*/ 349391 h 2332305"/>
                  <a:gd name="connsiteX54" fmla="*/ 83866 w 2094105"/>
                  <a:gd name="connsiteY54" fmla="*/ 411208 h 2332305"/>
                  <a:gd name="connsiteX55" fmla="*/ 111870 w 2094105"/>
                  <a:gd name="connsiteY55" fmla="*/ 463405 h 2332305"/>
                  <a:gd name="connsiteX56" fmla="*/ 122633 w 2094105"/>
                  <a:gd name="connsiteY56" fmla="*/ 474359 h 2332305"/>
                  <a:gd name="connsiteX57" fmla="*/ 108345 w 2094105"/>
                  <a:gd name="connsiteY57" fmla="*/ 501124 h 2332305"/>
                  <a:gd name="connsiteX58" fmla="*/ 74913 w 2094105"/>
                  <a:gd name="connsiteY58" fmla="*/ 581515 h 2332305"/>
                  <a:gd name="connsiteX59" fmla="*/ 101773 w 2094105"/>
                  <a:gd name="connsiteY59" fmla="*/ 666097 h 2332305"/>
                  <a:gd name="connsiteX60" fmla="*/ 110727 w 2094105"/>
                  <a:gd name="connsiteY60" fmla="*/ 683528 h 2332305"/>
                  <a:gd name="connsiteX61" fmla="*/ 103488 w 2094105"/>
                  <a:gd name="connsiteY61" fmla="*/ 699435 h 2332305"/>
                  <a:gd name="connsiteX62" fmla="*/ 80913 w 2094105"/>
                  <a:gd name="connsiteY62" fmla="*/ 776111 h 2332305"/>
                  <a:gd name="connsiteX63" fmla="*/ 123585 w 2094105"/>
                  <a:gd name="connsiteY63" fmla="*/ 858312 h 2332305"/>
                  <a:gd name="connsiteX64" fmla="*/ 130729 w 2094105"/>
                  <a:gd name="connsiteY64" fmla="*/ 865551 h 2332305"/>
                  <a:gd name="connsiteX65" fmla="*/ 122347 w 2094105"/>
                  <a:gd name="connsiteY65" fmla="*/ 873647 h 2332305"/>
                  <a:gd name="connsiteX66" fmla="*/ 74913 w 2094105"/>
                  <a:gd name="connsiteY66" fmla="*/ 967849 h 2332305"/>
                  <a:gd name="connsiteX67" fmla="*/ 128443 w 2094105"/>
                  <a:gd name="connsiteY67" fmla="*/ 1045287 h 2332305"/>
                  <a:gd name="connsiteX68" fmla="*/ 143397 w 2094105"/>
                  <a:gd name="connsiteY68" fmla="*/ 1057765 h 2332305"/>
                  <a:gd name="connsiteX69" fmla="*/ 127110 w 2094105"/>
                  <a:gd name="connsiteY69" fmla="*/ 1067862 h 2332305"/>
                  <a:gd name="connsiteX70" fmla="*/ 46 w 2094105"/>
                  <a:gd name="connsiteY70" fmla="*/ 1265696 h 2332305"/>
                  <a:gd name="connsiteX71" fmla="*/ 80437 w 2094105"/>
                  <a:gd name="connsiteY71" fmla="*/ 1449338 h 2332305"/>
                  <a:gd name="connsiteX72" fmla="*/ 279414 w 2094105"/>
                  <a:gd name="connsiteY72" fmla="*/ 1517632 h 2332305"/>
                  <a:gd name="connsiteX73" fmla="*/ 420289 w 2094105"/>
                  <a:gd name="connsiteY73" fmla="*/ 1412000 h 2332305"/>
                  <a:gd name="connsiteX74" fmla="*/ 445245 w 2094105"/>
                  <a:gd name="connsiteY74" fmla="*/ 1375424 h 2332305"/>
                  <a:gd name="connsiteX75" fmla="*/ 467533 w 2094105"/>
                  <a:gd name="connsiteY75" fmla="*/ 1358374 h 2332305"/>
                  <a:gd name="connsiteX76" fmla="*/ 564117 w 2094105"/>
                  <a:gd name="connsiteY76" fmla="*/ 1194258 h 2332305"/>
                  <a:gd name="connsiteX77" fmla="*/ 475629 w 2094105"/>
                  <a:gd name="connsiteY77" fmla="*/ 1066433 h 2332305"/>
                  <a:gd name="connsiteX78" fmla="*/ 450579 w 2094105"/>
                  <a:gd name="connsiteY78" fmla="*/ 1047288 h 2332305"/>
                  <a:gd name="connsiteX79" fmla="*/ 454389 w 2094105"/>
                  <a:gd name="connsiteY79" fmla="*/ 1032429 h 2332305"/>
                  <a:gd name="connsiteX80" fmla="*/ 465438 w 2094105"/>
                  <a:gd name="connsiteY80" fmla="*/ 954514 h 2332305"/>
                  <a:gd name="connsiteX81" fmla="*/ 435148 w 2094105"/>
                  <a:gd name="connsiteY81" fmla="*/ 878981 h 2332305"/>
                  <a:gd name="connsiteX82" fmla="*/ 426576 w 2094105"/>
                  <a:gd name="connsiteY82" fmla="*/ 865360 h 2332305"/>
                  <a:gd name="connsiteX83" fmla="*/ 441149 w 2094105"/>
                  <a:gd name="connsiteY83" fmla="*/ 848310 h 2332305"/>
                  <a:gd name="connsiteX84" fmla="*/ 483345 w 2094105"/>
                  <a:gd name="connsiteY84" fmla="*/ 772587 h 2332305"/>
                  <a:gd name="connsiteX85" fmla="*/ 447245 w 2094105"/>
                  <a:gd name="connsiteY85" fmla="*/ 685814 h 2332305"/>
                  <a:gd name="connsiteX86" fmla="*/ 435434 w 2094105"/>
                  <a:gd name="connsiteY86" fmla="*/ 666669 h 2332305"/>
                  <a:gd name="connsiteX87" fmla="*/ 450769 w 2094105"/>
                  <a:gd name="connsiteY87" fmla="*/ 639808 h 2332305"/>
                  <a:gd name="connsiteX88" fmla="*/ 483345 w 2094105"/>
                  <a:gd name="connsiteY88" fmla="*/ 562846 h 2332305"/>
                  <a:gd name="connsiteX89" fmla="*/ 449531 w 2094105"/>
                  <a:gd name="connsiteY89" fmla="*/ 502743 h 2332305"/>
                  <a:gd name="connsiteX90" fmla="*/ 441720 w 2094105"/>
                  <a:gd name="connsiteY90" fmla="*/ 494266 h 2332305"/>
                  <a:gd name="connsiteX91" fmla="*/ 448388 w 2094105"/>
                  <a:gd name="connsiteY91" fmla="*/ 485598 h 2332305"/>
                  <a:gd name="connsiteX92" fmla="*/ 468390 w 2094105"/>
                  <a:gd name="connsiteY92" fmla="*/ 447784 h 2332305"/>
                  <a:gd name="connsiteX93" fmla="*/ 462294 w 2094105"/>
                  <a:gd name="connsiteY93" fmla="*/ 418066 h 2332305"/>
                  <a:gd name="connsiteX94" fmla="*/ 464199 w 2094105"/>
                  <a:gd name="connsiteY94" fmla="*/ 419685 h 2332305"/>
                  <a:gd name="connsiteX95" fmla="*/ 545067 w 2094105"/>
                  <a:gd name="connsiteY95" fmla="*/ 471501 h 2332305"/>
                  <a:gd name="connsiteX96" fmla="*/ 634506 w 2094105"/>
                  <a:gd name="connsiteY96" fmla="*/ 472263 h 2332305"/>
                  <a:gd name="connsiteX97" fmla="*/ 659081 w 2094105"/>
                  <a:gd name="connsiteY97" fmla="*/ 468739 h 2332305"/>
                  <a:gd name="connsiteX98" fmla="*/ 678226 w 2094105"/>
                  <a:gd name="connsiteY98" fmla="*/ 481979 h 2332305"/>
                  <a:gd name="connsiteX99" fmla="*/ 758712 w 2094105"/>
                  <a:gd name="connsiteY99" fmla="*/ 522746 h 2332305"/>
                  <a:gd name="connsiteX100" fmla="*/ 851962 w 2094105"/>
                  <a:gd name="connsiteY100" fmla="*/ 513126 h 2332305"/>
                  <a:gd name="connsiteX101" fmla="*/ 886062 w 2094105"/>
                  <a:gd name="connsiteY101" fmla="*/ 507601 h 2332305"/>
                  <a:gd name="connsiteX102" fmla="*/ 898254 w 2094105"/>
                  <a:gd name="connsiteY102" fmla="*/ 522270 h 2332305"/>
                  <a:gd name="connsiteX103" fmla="*/ 974073 w 2094105"/>
                  <a:gd name="connsiteY103" fmla="*/ 573609 h 2332305"/>
                  <a:gd name="connsiteX104" fmla="*/ 1048368 w 2094105"/>
                  <a:gd name="connsiteY104" fmla="*/ 551702 h 2332305"/>
                  <a:gd name="connsiteX105" fmla="*/ 1064370 w 2094105"/>
                  <a:gd name="connsiteY105" fmla="*/ 543796 h 2332305"/>
                  <a:gd name="connsiteX106" fmla="*/ 1084944 w 2094105"/>
                  <a:gd name="connsiteY106" fmla="*/ 554178 h 2332305"/>
                  <a:gd name="connsiteX107" fmla="*/ 1172097 w 2094105"/>
                  <a:gd name="connsiteY107" fmla="*/ 585706 h 2332305"/>
                  <a:gd name="connsiteX108" fmla="*/ 1252584 w 2094105"/>
                  <a:gd name="connsiteY108" fmla="*/ 546368 h 2332305"/>
                  <a:gd name="connsiteX109" fmla="*/ 1279539 w 2094105"/>
                  <a:gd name="connsiteY109" fmla="*/ 528937 h 2332305"/>
                  <a:gd name="connsiteX110" fmla="*/ 1305352 w 2094105"/>
                  <a:gd name="connsiteY110" fmla="*/ 534081 h 2332305"/>
                  <a:gd name="connsiteX111" fmla="*/ 1466229 w 2094105"/>
                  <a:gd name="connsiteY111" fmla="*/ 546654 h 2332305"/>
                  <a:gd name="connsiteX112" fmla="*/ 1585768 w 2094105"/>
                  <a:gd name="connsiteY112" fmla="*/ 476645 h 2332305"/>
                  <a:gd name="connsiteX113" fmla="*/ 1597103 w 2094105"/>
                  <a:gd name="connsiteY113" fmla="*/ 466358 h 2332305"/>
                  <a:gd name="connsiteX114" fmla="*/ 1612629 w 2094105"/>
                  <a:gd name="connsiteY114" fmla="*/ 473597 h 2332305"/>
                  <a:gd name="connsiteX115" fmla="*/ 1659015 w 2094105"/>
                  <a:gd name="connsiteY115" fmla="*/ 490075 h 2332305"/>
                  <a:gd name="connsiteX116" fmla="*/ 1696258 w 2094105"/>
                  <a:gd name="connsiteY116" fmla="*/ 477693 h 2332305"/>
                  <a:gd name="connsiteX117" fmla="*/ 1711593 w 2094105"/>
                  <a:gd name="connsiteY117" fmla="*/ 470930 h 2332305"/>
                  <a:gd name="connsiteX118" fmla="*/ 1704735 w 2094105"/>
                  <a:gd name="connsiteY118" fmla="*/ 484170 h 2332305"/>
                  <a:gd name="connsiteX119" fmla="*/ 1687590 w 2094105"/>
                  <a:gd name="connsiteY119" fmla="*/ 533604 h 2332305"/>
                  <a:gd name="connsiteX120" fmla="*/ 1709022 w 2094105"/>
                  <a:gd name="connsiteY120" fmla="*/ 614662 h 2332305"/>
                  <a:gd name="connsiteX121" fmla="*/ 1714546 w 2094105"/>
                  <a:gd name="connsiteY121" fmla="*/ 630283 h 2332305"/>
                  <a:gd name="connsiteX122" fmla="*/ 1697020 w 2094105"/>
                  <a:gd name="connsiteY122" fmla="*/ 660001 h 2332305"/>
                  <a:gd name="connsiteX123" fmla="*/ 1645776 w 2094105"/>
                  <a:gd name="connsiteY123" fmla="*/ 775635 h 2332305"/>
                  <a:gd name="connsiteX124" fmla="*/ 1678827 w 2094105"/>
                  <a:gd name="connsiteY124" fmla="*/ 875647 h 2332305"/>
                  <a:gd name="connsiteX125" fmla="*/ 1693686 w 2094105"/>
                  <a:gd name="connsiteY125" fmla="*/ 911747 h 2332305"/>
                  <a:gd name="connsiteX126" fmla="*/ 1679780 w 2094105"/>
                  <a:gd name="connsiteY126" fmla="*/ 934512 h 2332305"/>
                  <a:gd name="connsiteX127" fmla="*/ 1654729 w 2094105"/>
                  <a:gd name="connsiteY127" fmla="*/ 987661 h 2332305"/>
                  <a:gd name="connsiteX128" fmla="*/ 1674446 w 2094105"/>
                  <a:gd name="connsiteY128" fmla="*/ 1028523 h 2332305"/>
                  <a:gd name="connsiteX129" fmla="*/ 1684638 w 2094105"/>
                  <a:gd name="connsiteY129" fmla="*/ 1044335 h 2332305"/>
                  <a:gd name="connsiteX130" fmla="*/ 1670636 w 2094105"/>
                  <a:gd name="connsiteY130" fmla="*/ 1078911 h 2332305"/>
                  <a:gd name="connsiteX131" fmla="*/ 1645966 w 2094105"/>
                  <a:gd name="connsiteY131" fmla="*/ 1155587 h 2332305"/>
                  <a:gd name="connsiteX132" fmla="*/ 1668826 w 2094105"/>
                  <a:gd name="connsiteY132" fmla="*/ 1222929 h 2332305"/>
                  <a:gd name="connsiteX133" fmla="*/ 1681971 w 2094105"/>
                  <a:gd name="connsiteY133" fmla="*/ 1257695 h 2332305"/>
                  <a:gd name="connsiteX134" fmla="*/ 1672446 w 2094105"/>
                  <a:gd name="connsiteY134" fmla="*/ 1270268 h 2332305"/>
                  <a:gd name="connsiteX135" fmla="*/ 1636917 w 2094105"/>
                  <a:gd name="connsiteY135" fmla="*/ 1355898 h 2332305"/>
                  <a:gd name="connsiteX136" fmla="*/ 1657872 w 2094105"/>
                  <a:gd name="connsiteY136" fmla="*/ 1416381 h 2332305"/>
                  <a:gd name="connsiteX137" fmla="*/ 1664826 w 2094105"/>
                  <a:gd name="connsiteY137" fmla="*/ 1431907 h 2332305"/>
                  <a:gd name="connsiteX138" fmla="*/ 1641013 w 2094105"/>
                  <a:gd name="connsiteY138" fmla="*/ 1433622 h 2332305"/>
                  <a:gd name="connsiteX139" fmla="*/ 1549668 w 2094105"/>
                  <a:gd name="connsiteY139" fmla="*/ 1443528 h 2332305"/>
                  <a:gd name="connsiteX140" fmla="*/ 1504139 w 2094105"/>
                  <a:gd name="connsiteY140" fmla="*/ 1468578 h 2332305"/>
                  <a:gd name="connsiteX141" fmla="*/ 1479850 w 2094105"/>
                  <a:gd name="connsiteY141" fmla="*/ 1482199 h 2332305"/>
                  <a:gd name="connsiteX142" fmla="*/ 1450037 w 2094105"/>
                  <a:gd name="connsiteY142" fmla="*/ 1468959 h 2332305"/>
                  <a:gd name="connsiteX143" fmla="*/ 1351739 w 2094105"/>
                  <a:gd name="connsiteY143" fmla="*/ 1434384 h 2332305"/>
                  <a:gd name="connsiteX144" fmla="*/ 1267252 w 2094105"/>
                  <a:gd name="connsiteY144" fmla="*/ 1454196 h 2332305"/>
                  <a:gd name="connsiteX145" fmla="*/ 1242201 w 2094105"/>
                  <a:gd name="connsiteY145" fmla="*/ 1464483 h 2332305"/>
                  <a:gd name="connsiteX146" fmla="*/ 1183718 w 2094105"/>
                  <a:gd name="connsiteY146" fmla="*/ 1455624 h 2332305"/>
                  <a:gd name="connsiteX147" fmla="*/ 1079324 w 2094105"/>
                  <a:gd name="connsiteY147" fmla="*/ 1440480 h 2332305"/>
                  <a:gd name="connsiteX148" fmla="*/ 911017 w 2094105"/>
                  <a:gd name="connsiteY148" fmla="*/ 1655840 h 2332305"/>
                  <a:gd name="connsiteX149" fmla="*/ 940830 w 2094105"/>
                  <a:gd name="connsiteY149" fmla="*/ 1862723 h 2332305"/>
                  <a:gd name="connsiteX150" fmla="*/ 958833 w 2094105"/>
                  <a:gd name="connsiteY150" fmla="*/ 1917015 h 2332305"/>
                  <a:gd name="connsiteX151" fmla="*/ 946641 w 2094105"/>
                  <a:gd name="connsiteY151" fmla="*/ 1974546 h 2332305"/>
                  <a:gd name="connsiteX152" fmla="*/ 935306 w 2094105"/>
                  <a:gd name="connsiteY152" fmla="*/ 2124851 h 2332305"/>
                  <a:gd name="connsiteX153" fmla="*/ 1028651 w 2094105"/>
                  <a:gd name="connsiteY153" fmla="*/ 2291824 h 2332305"/>
                  <a:gd name="connsiteX154" fmla="*/ 1046939 w 2094105"/>
                  <a:gd name="connsiteY154" fmla="*/ 2317923 h 2332305"/>
                  <a:gd name="connsiteX155" fmla="*/ 1047987 w 2094105"/>
                  <a:gd name="connsiteY155" fmla="*/ 2330401 h 2332305"/>
                  <a:gd name="connsiteX156" fmla="*/ 1057797 w 2094105"/>
                  <a:gd name="connsiteY156" fmla="*/ 2330591 h 2332305"/>
                  <a:gd name="connsiteX157" fmla="*/ 1068751 w 2094105"/>
                  <a:gd name="connsiteY157" fmla="*/ 2327829 h 2332305"/>
                  <a:gd name="connsiteX158" fmla="*/ 1089325 w 2094105"/>
                  <a:gd name="connsiteY158" fmla="*/ 2327734 h 2332305"/>
                  <a:gd name="connsiteX159" fmla="*/ 1101327 w 2094105"/>
                  <a:gd name="connsiteY159" fmla="*/ 2327924 h 2332305"/>
                  <a:gd name="connsiteX160" fmla="*/ 1104851 w 2094105"/>
                  <a:gd name="connsiteY160" fmla="*/ 2329067 h 2332305"/>
                  <a:gd name="connsiteX161" fmla="*/ 1117614 w 2094105"/>
                  <a:gd name="connsiteY161" fmla="*/ 2332305 h 2332305"/>
                  <a:gd name="connsiteX162" fmla="*/ 1125711 w 2094105"/>
                  <a:gd name="connsiteY162" fmla="*/ 2329162 h 2332305"/>
                  <a:gd name="connsiteX163" fmla="*/ 1127520 w 2094105"/>
                  <a:gd name="connsiteY163" fmla="*/ 2312875 h 2332305"/>
                  <a:gd name="connsiteX164" fmla="*/ 1147523 w 2094105"/>
                  <a:gd name="connsiteY164" fmla="*/ 2285347 h 2332305"/>
                  <a:gd name="connsiteX165" fmla="*/ 1211912 w 2094105"/>
                  <a:gd name="connsiteY165" fmla="*/ 2181430 h 2332305"/>
                  <a:gd name="connsiteX166" fmla="*/ 1238677 w 2094105"/>
                  <a:gd name="connsiteY166" fmla="*/ 1968450 h 2332305"/>
                  <a:gd name="connsiteX167" fmla="*/ 1242011 w 2094105"/>
                  <a:gd name="connsiteY167" fmla="*/ 1912158 h 2332305"/>
                  <a:gd name="connsiteX168" fmla="*/ 1273824 w 2094105"/>
                  <a:gd name="connsiteY168" fmla="*/ 1839006 h 2332305"/>
                  <a:gd name="connsiteX169" fmla="*/ 1277158 w 2094105"/>
                  <a:gd name="connsiteY169" fmla="*/ 1833291 h 2332305"/>
                  <a:gd name="connsiteX170" fmla="*/ 1284778 w 2094105"/>
                  <a:gd name="connsiteY170" fmla="*/ 1797667 h 2332305"/>
                  <a:gd name="connsiteX171" fmla="*/ 1284778 w 2094105"/>
                  <a:gd name="connsiteY171" fmla="*/ 1796429 h 2332305"/>
                  <a:gd name="connsiteX172" fmla="*/ 1365645 w 2094105"/>
                  <a:gd name="connsiteY172" fmla="*/ 1833957 h 2332305"/>
                  <a:gd name="connsiteX173" fmla="*/ 1479850 w 2094105"/>
                  <a:gd name="connsiteY173" fmla="*/ 1811193 h 2332305"/>
                  <a:gd name="connsiteX174" fmla="*/ 1497662 w 2094105"/>
                  <a:gd name="connsiteY174" fmla="*/ 1804144 h 2332305"/>
                  <a:gd name="connsiteX175" fmla="*/ 1514997 w 2094105"/>
                  <a:gd name="connsiteY175" fmla="*/ 1819670 h 2332305"/>
                  <a:gd name="connsiteX176" fmla="*/ 1593960 w 2094105"/>
                  <a:gd name="connsiteY176" fmla="*/ 1863866 h 2332305"/>
                  <a:gd name="connsiteX177" fmla="*/ 1662063 w 2094105"/>
                  <a:gd name="connsiteY177" fmla="*/ 1825290 h 2332305"/>
                  <a:gd name="connsiteX178" fmla="*/ 1675494 w 2094105"/>
                  <a:gd name="connsiteY178" fmla="*/ 1813002 h 2332305"/>
                  <a:gd name="connsiteX179" fmla="*/ 1697496 w 2094105"/>
                  <a:gd name="connsiteY179" fmla="*/ 1820241 h 2332305"/>
                  <a:gd name="connsiteX180" fmla="*/ 1813892 w 2094105"/>
                  <a:gd name="connsiteY180" fmla="*/ 1833576 h 2332305"/>
                  <a:gd name="connsiteX181" fmla="*/ 1895331 w 2094105"/>
                  <a:gd name="connsiteY181" fmla="*/ 1745851 h 2332305"/>
                  <a:gd name="connsiteX182" fmla="*/ 1905427 w 2094105"/>
                  <a:gd name="connsiteY182" fmla="*/ 1728039 h 2332305"/>
                  <a:gd name="connsiteX183" fmla="*/ 1920953 w 2094105"/>
                  <a:gd name="connsiteY183" fmla="*/ 1721562 h 2332305"/>
                  <a:gd name="connsiteX184" fmla="*/ 2032586 w 2094105"/>
                  <a:gd name="connsiteY184" fmla="*/ 1642600 h 2332305"/>
                  <a:gd name="connsiteX185" fmla="*/ 2040587 w 2094105"/>
                  <a:gd name="connsiteY185" fmla="*/ 1491153 h 2332305"/>
                  <a:gd name="connsiteX186" fmla="*/ 2036682 w 2094105"/>
                  <a:gd name="connsiteY186" fmla="*/ 1473055 h 2332305"/>
                  <a:gd name="connsiteX187" fmla="*/ 2044492 w 2094105"/>
                  <a:gd name="connsiteY187" fmla="*/ 1463149 h 2332305"/>
                  <a:gd name="connsiteX188" fmla="*/ 2087736 w 2094105"/>
                  <a:gd name="connsiteY188" fmla="*/ 1361136 h 2332305"/>
                  <a:gd name="connsiteX189" fmla="*/ 2048683 w 2094105"/>
                  <a:gd name="connsiteY189" fmla="*/ 1259314 h 2332305"/>
                  <a:gd name="connsiteX190" fmla="*/ 2036967 w 2094105"/>
                  <a:gd name="connsiteY190" fmla="*/ 1241312 h 2332305"/>
                  <a:gd name="connsiteX191" fmla="*/ 2047731 w 2094105"/>
                  <a:gd name="connsiteY191" fmla="*/ 1221976 h 2332305"/>
                  <a:gd name="connsiteX192" fmla="*/ 2075734 w 2094105"/>
                  <a:gd name="connsiteY192" fmla="*/ 1148729 h 2332305"/>
                  <a:gd name="connsiteX193" fmla="*/ 2047254 w 2094105"/>
                  <a:gd name="connsiteY193" fmla="*/ 1069481 h 2332305"/>
                  <a:gd name="connsiteX194" fmla="*/ 2036682 w 2094105"/>
                  <a:gd name="connsiteY194" fmla="*/ 1048621 h 2332305"/>
                  <a:gd name="connsiteX195" fmla="*/ 2046683 w 2094105"/>
                  <a:gd name="connsiteY195" fmla="*/ 1032429 h 2332305"/>
                  <a:gd name="connsiteX196" fmla="*/ 2072686 w 2094105"/>
                  <a:gd name="connsiteY196" fmla="*/ 969468 h 2332305"/>
                  <a:gd name="connsiteX197" fmla="*/ 2035443 w 2094105"/>
                  <a:gd name="connsiteY197" fmla="*/ 916890 h 2332305"/>
                  <a:gd name="connsiteX198" fmla="*/ 2025061 w 2094105"/>
                  <a:gd name="connsiteY198" fmla="*/ 909366 h 2332305"/>
                  <a:gd name="connsiteX199" fmla="*/ 2034777 w 2094105"/>
                  <a:gd name="connsiteY199" fmla="*/ 894507 h 2332305"/>
                  <a:gd name="connsiteX200" fmla="*/ 2081640 w 2094105"/>
                  <a:gd name="connsiteY200" fmla="*/ 772396 h 2332305"/>
                  <a:gd name="connsiteX201" fmla="*/ 2044778 w 2094105"/>
                  <a:gd name="connsiteY201" fmla="*/ 653143 h 2332305"/>
                  <a:gd name="connsiteX202" fmla="*/ 2036872 w 2094105"/>
                  <a:gd name="connsiteY202" fmla="*/ 638094 h 2332305"/>
                  <a:gd name="connsiteX203" fmla="*/ 2047731 w 2094105"/>
                  <a:gd name="connsiteY203" fmla="*/ 619996 h 2332305"/>
                  <a:gd name="connsiteX204" fmla="*/ 2078687 w 2094105"/>
                  <a:gd name="connsiteY204" fmla="*/ 551892 h 2332305"/>
                  <a:gd name="connsiteX205" fmla="*/ 2053350 w 2094105"/>
                  <a:gd name="connsiteY205" fmla="*/ 503315 h 2332305"/>
                  <a:gd name="connsiteX206" fmla="*/ 2042873 w 2094105"/>
                  <a:gd name="connsiteY206" fmla="*/ 491599 h 2332305"/>
                  <a:gd name="connsiteX207" fmla="*/ 2050112 w 2094105"/>
                  <a:gd name="connsiteY207" fmla="*/ 482836 h 2332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2094105" h="2332305">
                    <a:moveTo>
                      <a:pt x="2049921" y="483122"/>
                    </a:moveTo>
                    <a:cubicBezTo>
                      <a:pt x="2063733" y="470739"/>
                      <a:pt x="2086878" y="450070"/>
                      <a:pt x="2093355" y="379109"/>
                    </a:cubicBezTo>
                    <a:cubicBezTo>
                      <a:pt x="2100880" y="296527"/>
                      <a:pt x="2049826" y="272238"/>
                      <a:pt x="2028109" y="262047"/>
                    </a:cubicBezTo>
                    <a:cubicBezTo>
                      <a:pt x="2026490" y="261285"/>
                      <a:pt x="2024680" y="260427"/>
                      <a:pt x="2023251" y="259665"/>
                    </a:cubicBezTo>
                    <a:cubicBezTo>
                      <a:pt x="2023823" y="258999"/>
                      <a:pt x="2024394" y="258427"/>
                      <a:pt x="2025061" y="257856"/>
                    </a:cubicBezTo>
                    <a:cubicBezTo>
                      <a:pt x="2034777" y="247759"/>
                      <a:pt x="2053065" y="229281"/>
                      <a:pt x="2057446" y="178893"/>
                    </a:cubicBezTo>
                    <a:cubicBezTo>
                      <a:pt x="2063923" y="103932"/>
                      <a:pt x="1986294" y="21921"/>
                      <a:pt x="1917714" y="4014"/>
                    </a:cubicBezTo>
                    <a:cubicBezTo>
                      <a:pt x="1857421" y="-11702"/>
                      <a:pt x="1806081" y="26684"/>
                      <a:pt x="1784079" y="43067"/>
                    </a:cubicBezTo>
                    <a:cubicBezTo>
                      <a:pt x="1780364" y="45924"/>
                      <a:pt x="1776744" y="48591"/>
                      <a:pt x="1775316" y="49353"/>
                    </a:cubicBezTo>
                    <a:cubicBezTo>
                      <a:pt x="1772363" y="50782"/>
                      <a:pt x="1763981" y="50401"/>
                      <a:pt x="1755885" y="50020"/>
                    </a:cubicBezTo>
                    <a:cubicBezTo>
                      <a:pt x="1739311" y="49258"/>
                      <a:pt x="1716642" y="48306"/>
                      <a:pt x="1694925" y="58116"/>
                    </a:cubicBezTo>
                    <a:cubicBezTo>
                      <a:pt x="1682637" y="63641"/>
                      <a:pt x="1672636" y="77833"/>
                      <a:pt x="1664540" y="89168"/>
                    </a:cubicBezTo>
                    <a:cubicBezTo>
                      <a:pt x="1660825" y="94502"/>
                      <a:pt x="1655777" y="101646"/>
                      <a:pt x="1653777" y="102789"/>
                    </a:cubicBezTo>
                    <a:cubicBezTo>
                      <a:pt x="1651776" y="103455"/>
                      <a:pt x="1643490" y="104408"/>
                      <a:pt x="1635489" y="105265"/>
                    </a:cubicBezTo>
                    <a:cubicBezTo>
                      <a:pt x="1613772" y="107646"/>
                      <a:pt x="1580815" y="111266"/>
                      <a:pt x="1555098" y="120791"/>
                    </a:cubicBezTo>
                    <a:cubicBezTo>
                      <a:pt x="1515378" y="135364"/>
                      <a:pt x="1497852" y="154509"/>
                      <a:pt x="1487280" y="165939"/>
                    </a:cubicBezTo>
                    <a:cubicBezTo>
                      <a:pt x="1483755" y="169940"/>
                      <a:pt x="1480041" y="173845"/>
                      <a:pt x="1478231" y="174321"/>
                    </a:cubicBezTo>
                    <a:cubicBezTo>
                      <a:pt x="1475278" y="174893"/>
                      <a:pt x="1463277" y="172035"/>
                      <a:pt x="1452609" y="169749"/>
                    </a:cubicBezTo>
                    <a:cubicBezTo>
                      <a:pt x="1423843" y="163082"/>
                      <a:pt x="1380409" y="153176"/>
                      <a:pt x="1341357" y="159367"/>
                    </a:cubicBezTo>
                    <a:cubicBezTo>
                      <a:pt x="1323545" y="162129"/>
                      <a:pt x="1307924" y="168321"/>
                      <a:pt x="1294494" y="175655"/>
                    </a:cubicBezTo>
                    <a:cubicBezTo>
                      <a:pt x="1288398" y="178989"/>
                      <a:pt x="1282778" y="182608"/>
                      <a:pt x="1277539" y="186132"/>
                    </a:cubicBezTo>
                    <a:cubicBezTo>
                      <a:pt x="1268586" y="192228"/>
                      <a:pt x="1260870" y="198420"/>
                      <a:pt x="1254393" y="203658"/>
                    </a:cubicBezTo>
                    <a:cubicBezTo>
                      <a:pt x="1247250" y="209564"/>
                      <a:pt x="1239725" y="215565"/>
                      <a:pt x="1236582" y="216136"/>
                    </a:cubicBezTo>
                    <a:cubicBezTo>
                      <a:pt x="1233915" y="216708"/>
                      <a:pt x="1226961" y="213564"/>
                      <a:pt x="1220294" y="210612"/>
                    </a:cubicBezTo>
                    <a:cubicBezTo>
                      <a:pt x="1206959" y="204420"/>
                      <a:pt x="1188766" y="196134"/>
                      <a:pt x="1164192" y="195562"/>
                    </a:cubicBezTo>
                    <a:cubicBezTo>
                      <a:pt x="1159905" y="195372"/>
                      <a:pt x="1155429" y="195562"/>
                      <a:pt x="1150857" y="195943"/>
                    </a:cubicBezTo>
                    <a:cubicBezTo>
                      <a:pt x="1145808" y="196229"/>
                      <a:pt x="1140474" y="196991"/>
                      <a:pt x="1135045" y="198229"/>
                    </a:cubicBezTo>
                    <a:cubicBezTo>
                      <a:pt x="1114185" y="202611"/>
                      <a:pt x="1095612" y="213564"/>
                      <a:pt x="1080467" y="222327"/>
                    </a:cubicBezTo>
                    <a:cubicBezTo>
                      <a:pt x="1070656" y="228138"/>
                      <a:pt x="1060560" y="233948"/>
                      <a:pt x="1055797" y="233948"/>
                    </a:cubicBezTo>
                    <a:cubicBezTo>
                      <a:pt x="1052082" y="233948"/>
                      <a:pt x="1044653" y="229090"/>
                      <a:pt x="1037509" y="224518"/>
                    </a:cubicBezTo>
                    <a:cubicBezTo>
                      <a:pt x="1023412" y="215184"/>
                      <a:pt x="1004076" y="202611"/>
                      <a:pt x="978549" y="201087"/>
                    </a:cubicBezTo>
                    <a:cubicBezTo>
                      <a:pt x="943593" y="199086"/>
                      <a:pt x="922161" y="213850"/>
                      <a:pt x="906445" y="224613"/>
                    </a:cubicBezTo>
                    <a:cubicBezTo>
                      <a:pt x="899111" y="229662"/>
                      <a:pt x="892729" y="233948"/>
                      <a:pt x="888443" y="233948"/>
                    </a:cubicBezTo>
                    <a:cubicBezTo>
                      <a:pt x="885490" y="233948"/>
                      <a:pt x="882537" y="230424"/>
                      <a:pt x="877680" y="224042"/>
                    </a:cubicBezTo>
                    <a:cubicBezTo>
                      <a:pt x="867964" y="211469"/>
                      <a:pt x="853296" y="192419"/>
                      <a:pt x="814910" y="186323"/>
                    </a:cubicBezTo>
                    <a:cubicBezTo>
                      <a:pt x="787287" y="181941"/>
                      <a:pt x="759093" y="193181"/>
                      <a:pt x="742329" y="199944"/>
                    </a:cubicBezTo>
                    <a:cubicBezTo>
                      <a:pt x="738710" y="201372"/>
                      <a:pt x="734424" y="203087"/>
                      <a:pt x="731852" y="203754"/>
                    </a:cubicBezTo>
                    <a:cubicBezTo>
                      <a:pt x="730137" y="201277"/>
                      <a:pt x="727280" y="195943"/>
                      <a:pt x="724708" y="191276"/>
                    </a:cubicBezTo>
                    <a:cubicBezTo>
                      <a:pt x="713278" y="169654"/>
                      <a:pt x="694133" y="133650"/>
                      <a:pt x="656033" y="112599"/>
                    </a:cubicBezTo>
                    <a:cubicBezTo>
                      <a:pt x="619552" y="92311"/>
                      <a:pt x="584595" y="92883"/>
                      <a:pt x="561545" y="93454"/>
                    </a:cubicBezTo>
                    <a:cubicBezTo>
                      <a:pt x="553068" y="93645"/>
                      <a:pt x="542590" y="93835"/>
                      <a:pt x="540495" y="92216"/>
                    </a:cubicBezTo>
                    <a:cubicBezTo>
                      <a:pt x="538113" y="90501"/>
                      <a:pt x="535065" y="84310"/>
                      <a:pt x="531732" y="77738"/>
                    </a:cubicBezTo>
                    <a:cubicBezTo>
                      <a:pt x="522207" y="58878"/>
                      <a:pt x="508014" y="30589"/>
                      <a:pt x="470772" y="10872"/>
                    </a:cubicBezTo>
                    <a:cubicBezTo>
                      <a:pt x="430100" y="-10654"/>
                      <a:pt x="385428" y="4872"/>
                      <a:pt x="358853" y="14111"/>
                    </a:cubicBezTo>
                    <a:cubicBezTo>
                      <a:pt x="351804" y="16587"/>
                      <a:pt x="344661" y="19064"/>
                      <a:pt x="342089" y="19064"/>
                    </a:cubicBezTo>
                    <a:cubicBezTo>
                      <a:pt x="339517" y="19064"/>
                      <a:pt x="333231" y="17064"/>
                      <a:pt x="326468" y="14873"/>
                    </a:cubicBezTo>
                    <a:cubicBezTo>
                      <a:pt x="301512" y="6967"/>
                      <a:pt x="255316" y="-7797"/>
                      <a:pt x="207691" y="13730"/>
                    </a:cubicBezTo>
                    <a:cubicBezTo>
                      <a:pt x="163590" y="33637"/>
                      <a:pt x="158256" y="66403"/>
                      <a:pt x="154637" y="88120"/>
                    </a:cubicBezTo>
                    <a:cubicBezTo>
                      <a:pt x="153113" y="96978"/>
                      <a:pt x="151970" y="104598"/>
                      <a:pt x="148731" y="107837"/>
                    </a:cubicBezTo>
                    <a:cubicBezTo>
                      <a:pt x="146160" y="110409"/>
                      <a:pt x="140159" y="113076"/>
                      <a:pt x="133301" y="116219"/>
                    </a:cubicBezTo>
                    <a:cubicBezTo>
                      <a:pt x="107298" y="128030"/>
                      <a:pt x="63673" y="147651"/>
                      <a:pt x="54053" y="222613"/>
                    </a:cubicBezTo>
                    <a:cubicBezTo>
                      <a:pt x="45099" y="292336"/>
                      <a:pt x="80818" y="312720"/>
                      <a:pt x="100059" y="323769"/>
                    </a:cubicBezTo>
                    <a:cubicBezTo>
                      <a:pt x="104345" y="326150"/>
                      <a:pt x="110155" y="329579"/>
                      <a:pt x="110727" y="331008"/>
                    </a:cubicBezTo>
                    <a:cubicBezTo>
                      <a:pt x="110727" y="336151"/>
                      <a:pt x="107393" y="342057"/>
                      <a:pt x="103202" y="349391"/>
                    </a:cubicBezTo>
                    <a:cubicBezTo>
                      <a:pt x="95868" y="362535"/>
                      <a:pt x="85771" y="380538"/>
                      <a:pt x="83866" y="411208"/>
                    </a:cubicBezTo>
                    <a:cubicBezTo>
                      <a:pt x="81771" y="444450"/>
                      <a:pt x="99868" y="455785"/>
                      <a:pt x="111870" y="463405"/>
                    </a:cubicBezTo>
                    <a:cubicBezTo>
                      <a:pt x="119680" y="468263"/>
                      <a:pt x="122633" y="470454"/>
                      <a:pt x="122633" y="474359"/>
                    </a:cubicBezTo>
                    <a:cubicBezTo>
                      <a:pt x="122633" y="480455"/>
                      <a:pt x="115680" y="490551"/>
                      <a:pt x="108345" y="501124"/>
                    </a:cubicBezTo>
                    <a:cubicBezTo>
                      <a:pt x="95106" y="520460"/>
                      <a:pt x="76818" y="547035"/>
                      <a:pt x="74913" y="581515"/>
                    </a:cubicBezTo>
                    <a:cubicBezTo>
                      <a:pt x="72817" y="619615"/>
                      <a:pt x="90248" y="647619"/>
                      <a:pt x="101773" y="666097"/>
                    </a:cubicBezTo>
                    <a:cubicBezTo>
                      <a:pt x="106059" y="672860"/>
                      <a:pt x="110727" y="680575"/>
                      <a:pt x="110727" y="683528"/>
                    </a:cubicBezTo>
                    <a:cubicBezTo>
                      <a:pt x="110727" y="686766"/>
                      <a:pt x="107202" y="692958"/>
                      <a:pt x="103488" y="699435"/>
                    </a:cubicBezTo>
                    <a:cubicBezTo>
                      <a:pt x="94534" y="715151"/>
                      <a:pt x="80913" y="738868"/>
                      <a:pt x="80913" y="776111"/>
                    </a:cubicBezTo>
                    <a:cubicBezTo>
                      <a:pt x="80913" y="817259"/>
                      <a:pt x="108631" y="844024"/>
                      <a:pt x="123585" y="858312"/>
                    </a:cubicBezTo>
                    <a:cubicBezTo>
                      <a:pt x="126062" y="860788"/>
                      <a:pt x="129015" y="863646"/>
                      <a:pt x="130729" y="865551"/>
                    </a:cubicBezTo>
                    <a:cubicBezTo>
                      <a:pt x="128824" y="867551"/>
                      <a:pt x="125395" y="870885"/>
                      <a:pt x="122347" y="873647"/>
                    </a:cubicBezTo>
                    <a:cubicBezTo>
                      <a:pt x="104154" y="890982"/>
                      <a:pt x="70150" y="923177"/>
                      <a:pt x="74913" y="967849"/>
                    </a:cubicBezTo>
                    <a:cubicBezTo>
                      <a:pt x="79104" y="1006997"/>
                      <a:pt x="108822" y="1029952"/>
                      <a:pt x="128443" y="1045287"/>
                    </a:cubicBezTo>
                    <a:cubicBezTo>
                      <a:pt x="134158" y="1049669"/>
                      <a:pt x="141683" y="1055574"/>
                      <a:pt x="143397" y="1057765"/>
                    </a:cubicBezTo>
                    <a:cubicBezTo>
                      <a:pt x="140730" y="1060051"/>
                      <a:pt x="133587" y="1064147"/>
                      <a:pt x="127110" y="1067862"/>
                    </a:cubicBezTo>
                    <a:cubicBezTo>
                      <a:pt x="88343" y="1089579"/>
                      <a:pt x="-2335" y="1141014"/>
                      <a:pt x="46" y="1265696"/>
                    </a:cubicBezTo>
                    <a:cubicBezTo>
                      <a:pt x="1475" y="1337705"/>
                      <a:pt x="29955" y="1402856"/>
                      <a:pt x="80437" y="1449338"/>
                    </a:cubicBezTo>
                    <a:cubicBezTo>
                      <a:pt x="132729" y="1497534"/>
                      <a:pt x="205405" y="1522395"/>
                      <a:pt x="279414" y="1517632"/>
                    </a:cubicBezTo>
                    <a:cubicBezTo>
                      <a:pt x="362949" y="1512298"/>
                      <a:pt x="396096" y="1454291"/>
                      <a:pt x="420289" y="1412000"/>
                    </a:cubicBezTo>
                    <a:cubicBezTo>
                      <a:pt x="429147" y="1396379"/>
                      <a:pt x="436863" y="1383044"/>
                      <a:pt x="445245" y="1375424"/>
                    </a:cubicBezTo>
                    <a:cubicBezTo>
                      <a:pt x="451245" y="1369995"/>
                      <a:pt x="458770" y="1364661"/>
                      <a:pt x="467533" y="1358374"/>
                    </a:cubicBezTo>
                    <a:cubicBezTo>
                      <a:pt x="505633" y="1331228"/>
                      <a:pt x="557735" y="1293985"/>
                      <a:pt x="564117" y="1194258"/>
                    </a:cubicBezTo>
                    <a:cubicBezTo>
                      <a:pt x="568498" y="1126917"/>
                      <a:pt x="510300" y="1089102"/>
                      <a:pt x="475629" y="1066433"/>
                    </a:cubicBezTo>
                    <a:cubicBezTo>
                      <a:pt x="465057" y="1059575"/>
                      <a:pt x="451912" y="1051002"/>
                      <a:pt x="450579" y="1047288"/>
                    </a:cubicBezTo>
                    <a:cubicBezTo>
                      <a:pt x="450579" y="1043668"/>
                      <a:pt x="452293" y="1038620"/>
                      <a:pt x="454389" y="1032429"/>
                    </a:cubicBezTo>
                    <a:cubicBezTo>
                      <a:pt x="459627" y="1017284"/>
                      <a:pt x="467533" y="994233"/>
                      <a:pt x="465438" y="954514"/>
                    </a:cubicBezTo>
                    <a:cubicBezTo>
                      <a:pt x="463437" y="915176"/>
                      <a:pt x="446388" y="893364"/>
                      <a:pt x="435148" y="878981"/>
                    </a:cubicBezTo>
                    <a:cubicBezTo>
                      <a:pt x="430957" y="873552"/>
                      <a:pt x="426576" y="867932"/>
                      <a:pt x="426576" y="865360"/>
                    </a:cubicBezTo>
                    <a:cubicBezTo>
                      <a:pt x="426957" y="862407"/>
                      <a:pt x="435243" y="854216"/>
                      <a:pt x="441149" y="848310"/>
                    </a:cubicBezTo>
                    <a:cubicBezTo>
                      <a:pt x="457913" y="831546"/>
                      <a:pt x="483345" y="806210"/>
                      <a:pt x="483345" y="772587"/>
                    </a:cubicBezTo>
                    <a:cubicBezTo>
                      <a:pt x="483345" y="738963"/>
                      <a:pt x="461532" y="706483"/>
                      <a:pt x="447245" y="685814"/>
                    </a:cubicBezTo>
                    <a:cubicBezTo>
                      <a:pt x="441816" y="678003"/>
                      <a:pt x="436101" y="669907"/>
                      <a:pt x="435434" y="666669"/>
                    </a:cubicBezTo>
                    <a:cubicBezTo>
                      <a:pt x="435243" y="662859"/>
                      <a:pt x="444197" y="649524"/>
                      <a:pt x="450769" y="639808"/>
                    </a:cubicBezTo>
                    <a:cubicBezTo>
                      <a:pt x="466200" y="617043"/>
                      <a:pt x="485345" y="588564"/>
                      <a:pt x="483345" y="562846"/>
                    </a:cubicBezTo>
                    <a:cubicBezTo>
                      <a:pt x="481059" y="534271"/>
                      <a:pt x="461437" y="514650"/>
                      <a:pt x="449531" y="502743"/>
                    </a:cubicBezTo>
                    <a:cubicBezTo>
                      <a:pt x="446673" y="499886"/>
                      <a:pt x="443054" y="496266"/>
                      <a:pt x="441720" y="494266"/>
                    </a:cubicBezTo>
                    <a:cubicBezTo>
                      <a:pt x="442673" y="492361"/>
                      <a:pt x="445911" y="488456"/>
                      <a:pt x="448388" y="485598"/>
                    </a:cubicBezTo>
                    <a:cubicBezTo>
                      <a:pt x="456008" y="476645"/>
                      <a:pt x="466390" y="464358"/>
                      <a:pt x="468390" y="447784"/>
                    </a:cubicBezTo>
                    <a:cubicBezTo>
                      <a:pt x="469819" y="436640"/>
                      <a:pt x="466485" y="426543"/>
                      <a:pt x="462294" y="418066"/>
                    </a:cubicBezTo>
                    <a:cubicBezTo>
                      <a:pt x="462961" y="418638"/>
                      <a:pt x="463533" y="419114"/>
                      <a:pt x="464199" y="419685"/>
                    </a:cubicBezTo>
                    <a:cubicBezTo>
                      <a:pt x="483630" y="435116"/>
                      <a:pt x="512967" y="458357"/>
                      <a:pt x="545067" y="471501"/>
                    </a:cubicBezTo>
                    <a:cubicBezTo>
                      <a:pt x="579833" y="485789"/>
                      <a:pt x="611361" y="477978"/>
                      <a:pt x="634506" y="472263"/>
                    </a:cubicBezTo>
                    <a:cubicBezTo>
                      <a:pt x="644889" y="469692"/>
                      <a:pt x="654699" y="467215"/>
                      <a:pt x="659081" y="468739"/>
                    </a:cubicBezTo>
                    <a:cubicBezTo>
                      <a:pt x="663748" y="470263"/>
                      <a:pt x="670511" y="475692"/>
                      <a:pt x="678226" y="481979"/>
                    </a:cubicBezTo>
                    <a:cubicBezTo>
                      <a:pt x="696324" y="496552"/>
                      <a:pt x="720898" y="516364"/>
                      <a:pt x="758712" y="522746"/>
                    </a:cubicBezTo>
                    <a:cubicBezTo>
                      <a:pt x="792145" y="528270"/>
                      <a:pt x="826721" y="519507"/>
                      <a:pt x="851962" y="513126"/>
                    </a:cubicBezTo>
                    <a:cubicBezTo>
                      <a:pt x="866059" y="509506"/>
                      <a:pt x="880823" y="505791"/>
                      <a:pt x="886062" y="507601"/>
                    </a:cubicBezTo>
                    <a:cubicBezTo>
                      <a:pt x="889491" y="508744"/>
                      <a:pt x="893777" y="515316"/>
                      <a:pt x="898254" y="522270"/>
                    </a:cubicBezTo>
                    <a:cubicBezTo>
                      <a:pt x="910160" y="540462"/>
                      <a:pt x="927972" y="567799"/>
                      <a:pt x="974073" y="573609"/>
                    </a:cubicBezTo>
                    <a:cubicBezTo>
                      <a:pt x="1002838" y="577229"/>
                      <a:pt x="1030175" y="561894"/>
                      <a:pt x="1048368" y="551702"/>
                    </a:cubicBezTo>
                    <a:cubicBezTo>
                      <a:pt x="1054559" y="548273"/>
                      <a:pt x="1062179" y="543987"/>
                      <a:pt x="1064370" y="543796"/>
                    </a:cubicBezTo>
                    <a:cubicBezTo>
                      <a:pt x="1067132" y="544082"/>
                      <a:pt x="1076943" y="549702"/>
                      <a:pt x="1084944" y="554178"/>
                    </a:cubicBezTo>
                    <a:cubicBezTo>
                      <a:pt x="1107042" y="566656"/>
                      <a:pt x="1140665" y="585706"/>
                      <a:pt x="1172097" y="585706"/>
                    </a:cubicBezTo>
                    <a:cubicBezTo>
                      <a:pt x="1203530" y="585706"/>
                      <a:pt x="1230009" y="563894"/>
                      <a:pt x="1252584" y="546368"/>
                    </a:cubicBezTo>
                    <a:cubicBezTo>
                      <a:pt x="1262585" y="538557"/>
                      <a:pt x="1275063" y="528937"/>
                      <a:pt x="1279539" y="528937"/>
                    </a:cubicBezTo>
                    <a:cubicBezTo>
                      <a:pt x="1283349" y="528937"/>
                      <a:pt x="1293541" y="531318"/>
                      <a:pt x="1305352" y="534081"/>
                    </a:cubicBezTo>
                    <a:cubicBezTo>
                      <a:pt x="1343547" y="543034"/>
                      <a:pt x="1407365" y="557988"/>
                      <a:pt x="1466229" y="546654"/>
                    </a:cubicBezTo>
                    <a:cubicBezTo>
                      <a:pt x="1524618" y="535414"/>
                      <a:pt x="1564432" y="497219"/>
                      <a:pt x="1585768" y="476645"/>
                    </a:cubicBezTo>
                    <a:cubicBezTo>
                      <a:pt x="1590054" y="472549"/>
                      <a:pt x="1594722" y="467977"/>
                      <a:pt x="1597103" y="466358"/>
                    </a:cubicBezTo>
                    <a:cubicBezTo>
                      <a:pt x="1600246" y="467310"/>
                      <a:pt x="1607295" y="470930"/>
                      <a:pt x="1612629" y="473597"/>
                    </a:cubicBezTo>
                    <a:cubicBezTo>
                      <a:pt x="1626821" y="480931"/>
                      <a:pt x="1644633" y="490075"/>
                      <a:pt x="1659015" y="490075"/>
                    </a:cubicBezTo>
                    <a:cubicBezTo>
                      <a:pt x="1670636" y="490075"/>
                      <a:pt x="1684257" y="483408"/>
                      <a:pt x="1696258" y="477693"/>
                    </a:cubicBezTo>
                    <a:cubicBezTo>
                      <a:pt x="1700925" y="475407"/>
                      <a:pt x="1707402" y="472359"/>
                      <a:pt x="1711593" y="470930"/>
                    </a:cubicBezTo>
                    <a:cubicBezTo>
                      <a:pt x="1710069" y="474549"/>
                      <a:pt x="1707117" y="479883"/>
                      <a:pt x="1704735" y="484170"/>
                    </a:cubicBezTo>
                    <a:cubicBezTo>
                      <a:pt x="1697115" y="498076"/>
                      <a:pt x="1687590" y="515316"/>
                      <a:pt x="1687590" y="533604"/>
                    </a:cubicBezTo>
                    <a:cubicBezTo>
                      <a:pt x="1687590" y="556845"/>
                      <a:pt x="1700544" y="591707"/>
                      <a:pt x="1709022" y="614662"/>
                    </a:cubicBezTo>
                    <a:cubicBezTo>
                      <a:pt x="1711498" y="621330"/>
                      <a:pt x="1713689" y="627140"/>
                      <a:pt x="1714546" y="630283"/>
                    </a:cubicBezTo>
                    <a:cubicBezTo>
                      <a:pt x="1713498" y="634569"/>
                      <a:pt x="1704735" y="648000"/>
                      <a:pt x="1697020" y="660001"/>
                    </a:cubicBezTo>
                    <a:cubicBezTo>
                      <a:pt x="1675398" y="693243"/>
                      <a:pt x="1645776" y="738773"/>
                      <a:pt x="1645776" y="775635"/>
                    </a:cubicBezTo>
                    <a:cubicBezTo>
                      <a:pt x="1645776" y="809544"/>
                      <a:pt x="1664921" y="847739"/>
                      <a:pt x="1678827" y="875647"/>
                    </a:cubicBezTo>
                    <a:cubicBezTo>
                      <a:pt x="1686257" y="890316"/>
                      <a:pt x="1694544" y="906984"/>
                      <a:pt x="1693686" y="911747"/>
                    </a:cubicBezTo>
                    <a:cubicBezTo>
                      <a:pt x="1692734" y="917271"/>
                      <a:pt x="1686447" y="925653"/>
                      <a:pt x="1679780" y="934512"/>
                    </a:cubicBezTo>
                    <a:cubicBezTo>
                      <a:pt x="1668636" y="949180"/>
                      <a:pt x="1654729" y="967468"/>
                      <a:pt x="1654729" y="987661"/>
                    </a:cubicBezTo>
                    <a:cubicBezTo>
                      <a:pt x="1654729" y="1007854"/>
                      <a:pt x="1665588" y="1018998"/>
                      <a:pt x="1674446" y="1028523"/>
                    </a:cubicBezTo>
                    <a:cubicBezTo>
                      <a:pt x="1680732" y="1035286"/>
                      <a:pt x="1684638" y="1039668"/>
                      <a:pt x="1684638" y="1044335"/>
                    </a:cubicBezTo>
                    <a:cubicBezTo>
                      <a:pt x="1684638" y="1050050"/>
                      <a:pt x="1677208" y="1065290"/>
                      <a:pt x="1670636" y="1078911"/>
                    </a:cubicBezTo>
                    <a:cubicBezTo>
                      <a:pt x="1658158" y="1104819"/>
                      <a:pt x="1643871" y="1133965"/>
                      <a:pt x="1645966" y="1155587"/>
                    </a:cubicBezTo>
                    <a:cubicBezTo>
                      <a:pt x="1647681" y="1174542"/>
                      <a:pt x="1658920" y="1200259"/>
                      <a:pt x="1668826" y="1222929"/>
                    </a:cubicBezTo>
                    <a:cubicBezTo>
                      <a:pt x="1674541" y="1235883"/>
                      <a:pt x="1682352" y="1253599"/>
                      <a:pt x="1681971" y="1257695"/>
                    </a:cubicBezTo>
                    <a:cubicBezTo>
                      <a:pt x="1681304" y="1259600"/>
                      <a:pt x="1676446" y="1265601"/>
                      <a:pt x="1672446" y="1270268"/>
                    </a:cubicBezTo>
                    <a:cubicBezTo>
                      <a:pt x="1657396" y="1288270"/>
                      <a:pt x="1632250" y="1318369"/>
                      <a:pt x="1636917" y="1355898"/>
                    </a:cubicBezTo>
                    <a:cubicBezTo>
                      <a:pt x="1640442" y="1383901"/>
                      <a:pt x="1650919" y="1403523"/>
                      <a:pt x="1657872" y="1416381"/>
                    </a:cubicBezTo>
                    <a:cubicBezTo>
                      <a:pt x="1661111" y="1422287"/>
                      <a:pt x="1665492" y="1430383"/>
                      <a:pt x="1664826" y="1431907"/>
                    </a:cubicBezTo>
                    <a:cubicBezTo>
                      <a:pt x="1662540" y="1433717"/>
                      <a:pt x="1651014" y="1433717"/>
                      <a:pt x="1641013" y="1433622"/>
                    </a:cubicBezTo>
                    <a:cubicBezTo>
                      <a:pt x="1620058" y="1433526"/>
                      <a:pt x="1588530" y="1433431"/>
                      <a:pt x="1549668" y="1443528"/>
                    </a:cubicBezTo>
                    <a:cubicBezTo>
                      <a:pt x="1531095" y="1448385"/>
                      <a:pt x="1516236" y="1459530"/>
                      <a:pt x="1504139" y="1468578"/>
                    </a:cubicBezTo>
                    <a:cubicBezTo>
                      <a:pt x="1494804" y="1475532"/>
                      <a:pt x="1485946" y="1482199"/>
                      <a:pt x="1479850" y="1482199"/>
                    </a:cubicBezTo>
                    <a:cubicBezTo>
                      <a:pt x="1474897" y="1482199"/>
                      <a:pt x="1462324" y="1475436"/>
                      <a:pt x="1450037" y="1468959"/>
                    </a:cubicBezTo>
                    <a:cubicBezTo>
                      <a:pt x="1424319" y="1455148"/>
                      <a:pt x="1388982" y="1436384"/>
                      <a:pt x="1351739" y="1434384"/>
                    </a:cubicBezTo>
                    <a:cubicBezTo>
                      <a:pt x="1311734" y="1432288"/>
                      <a:pt x="1287064" y="1444480"/>
                      <a:pt x="1267252" y="1454196"/>
                    </a:cubicBezTo>
                    <a:cubicBezTo>
                      <a:pt x="1258203" y="1458768"/>
                      <a:pt x="1250298" y="1462673"/>
                      <a:pt x="1242201" y="1464483"/>
                    </a:cubicBezTo>
                    <a:cubicBezTo>
                      <a:pt x="1231533" y="1466864"/>
                      <a:pt x="1208292" y="1461339"/>
                      <a:pt x="1183718" y="1455624"/>
                    </a:cubicBezTo>
                    <a:cubicBezTo>
                      <a:pt x="1152666" y="1448385"/>
                      <a:pt x="1114281" y="1439337"/>
                      <a:pt x="1079324" y="1440480"/>
                    </a:cubicBezTo>
                    <a:cubicBezTo>
                      <a:pt x="989408" y="1443242"/>
                      <a:pt x="928067" y="1521728"/>
                      <a:pt x="911017" y="1655840"/>
                    </a:cubicBezTo>
                    <a:cubicBezTo>
                      <a:pt x="896825" y="1767949"/>
                      <a:pt x="922257" y="1822623"/>
                      <a:pt x="940830" y="1862723"/>
                    </a:cubicBezTo>
                    <a:cubicBezTo>
                      <a:pt x="949784" y="1881963"/>
                      <a:pt x="957594" y="1898632"/>
                      <a:pt x="958833" y="1917015"/>
                    </a:cubicBezTo>
                    <a:cubicBezTo>
                      <a:pt x="959785" y="1931874"/>
                      <a:pt x="953689" y="1951686"/>
                      <a:pt x="946641" y="1974546"/>
                    </a:cubicBezTo>
                    <a:cubicBezTo>
                      <a:pt x="933591" y="2016647"/>
                      <a:pt x="917304" y="2069320"/>
                      <a:pt x="935306" y="2124851"/>
                    </a:cubicBezTo>
                    <a:cubicBezTo>
                      <a:pt x="963214" y="2211719"/>
                      <a:pt x="1004172" y="2261821"/>
                      <a:pt x="1028651" y="2291824"/>
                    </a:cubicBezTo>
                    <a:cubicBezTo>
                      <a:pt x="1037319" y="2302397"/>
                      <a:pt x="1047129" y="2314494"/>
                      <a:pt x="1046939" y="2317923"/>
                    </a:cubicBezTo>
                    <a:cubicBezTo>
                      <a:pt x="1045320" y="2322876"/>
                      <a:pt x="1043986" y="2327162"/>
                      <a:pt x="1047987" y="2330401"/>
                    </a:cubicBezTo>
                    <a:cubicBezTo>
                      <a:pt x="1051987" y="2333734"/>
                      <a:pt x="1056369" y="2331353"/>
                      <a:pt x="1057797" y="2330591"/>
                    </a:cubicBezTo>
                    <a:cubicBezTo>
                      <a:pt x="1059702" y="2329448"/>
                      <a:pt x="1062846" y="2327638"/>
                      <a:pt x="1068751" y="2327829"/>
                    </a:cubicBezTo>
                    <a:cubicBezTo>
                      <a:pt x="1079419" y="2328114"/>
                      <a:pt x="1084848" y="2327924"/>
                      <a:pt x="1089325" y="2327734"/>
                    </a:cubicBezTo>
                    <a:cubicBezTo>
                      <a:pt x="1093421" y="2327638"/>
                      <a:pt x="1096088" y="2327543"/>
                      <a:pt x="1101327" y="2327924"/>
                    </a:cubicBezTo>
                    <a:cubicBezTo>
                      <a:pt x="1102184" y="2328114"/>
                      <a:pt x="1103422" y="2328591"/>
                      <a:pt x="1104851" y="2329067"/>
                    </a:cubicBezTo>
                    <a:cubicBezTo>
                      <a:pt x="1108566" y="2330591"/>
                      <a:pt x="1113328" y="2332305"/>
                      <a:pt x="1117614" y="2332305"/>
                    </a:cubicBezTo>
                    <a:cubicBezTo>
                      <a:pt x="1120567" y="2332305"/>
                      <a:pt x="1123425" y="2331448"/>
                      <a:pt x="1125711" y="2329162"/>
                    </a:cubicBezTo>
                    <a:cubicBezTo>
                      <a:pt x="1131140" y="2323923"/>
                      <a:pt x="1128378" y="2315542"/>
                      <a:pt x="1127520" y="2312875"/>
                    </a:cubicBezTo>
                    <a:cubicBezTo>
                      <a:pt x="1126663" y="2309160"/>
                      <a:pt x="1138665" y="2295348"/>
                      <a:pt x="1147523" y="2285347"/>
                    </a:cubicBezTo>
                    <a:cubicBezTo>
                      <a:pt x="1167430" y="2262678"/>
                      <a:pt x="1197434" y="2228578"/>
                      <a:pt x="1211912" y="2181430"/>
                    </a:cubicBezTo>
                    <a:cubicBezTo>
                      <a:pt x="1237058" y="2099800"/>
                      <a:pt x="1238010" y="2020743"/>
                      <a:pt x="1238677" y="1968450"/>
                    </a:cubicBezTo>
                    <a:cubicBezTo>
                      <a:pt x="1238963" y="1943209"/>
                      <a:pt x="1239249" y="1923207"/>
                      <a:pt x="1242011" y="1912158"/>
                    </a:cubicBezTo>
                    <a:cubicBezTo>
                      <a:pt x="1249917" y="1880535"/>
                      <a:pt x="1262680" y="1858437"/>
                      <a:pt x="1273824" y="1839006"/>
                    </a:cubicBezTo>
                    <a:lnTo>
                      <a:pt x="1277158" y="1833291"/>
                    </a:lnTo>
                    <a:cubicBezTo>
                      <a:pt x="1285159" y="1819289"/>
                      <a:pt x="1284969" y="1806240"/>
                      <a:pt x="1284778" y="1797667"/>
                    </a:cubicBezTo>
                    <a:lnTo>
                      <a:pt x="1284778" y="1796429"/>
                    </a:lnTo>
                    <a:cubicBezTo>
                      <a:pt x="1295732" y="1807383"/>
                      <a:pt x="1317639" y="1827671"/>
                      <a:pt x="1365645" y="1833957"/>
                    </a:cubicBezTo>
                    <a:cubicBezTo>
                      <a:pt x="1416414" y="1840434"/>
                      <a:pt x="1456133" y="1822146"/>
                      <a:pt x="1479850" y="1811193"/>
                    </a:cubicBezTo>
                    <a:cubicBezTo>
                      <a:pt x="1487375" y="1807764"/>
                      <a:pt x="1495185" y="1804144"/>
                      <a:pt x="1497662" y="1804144"/>
                    </a:cubicBezTo>
                    <a:cubicBezTo>
                      <a:pt x="1500615" y="1804716"/>
                      <a:pt x="1508901" y="1813383"/>
                      <a:pt x="1514997" y="1819670"/>
                    </a:cubicBezTo>
                    <a:cubicBezTo>
                      <a:pt x="1532714" y="1838053"/>
                      <a:pt x="1559670" y="1866057"/>
                      <a:pt x="1593960" y="1863866"/>
                    </a:cubicBezTo>
                    <a:cubicBezTo>
                      <a:pt x="1628250" y="1861770"/>
                      <a:pt x="1648633" y="1839768"/>
                      <a:pt x="1662063" y="1825290"/>
                    </a:cubicBezTo>
                    <a:cubicBezTo>
                      <a:pt x="1667112" y="1819860"/>
                      <a:pt x="1672731" y="1813669"/>
                      <a:pt x="1675494" y="1813002"/>
                    </a:cubicBezTo>
                    <a:cubicBezTo>
                      <a:pt x="1678732" y="1812621"/>
                      <a:pt x="1688924" y="1816812"/>
                      <a:pt x="1697496" y="1820241"/>
                    </a:cubicBezTo>
                    <a:cubicBezTo>
                      <a:pt x="1724643" y="1830909"/>
                      <a:pt x="1770077" y="1849007"/>
                      <a:pt x="1813892" y="1833576"/>
                    </a:cubicBezTo>
                    <a:cubicBezTo>
                      <a:pt x="1859612" y="1817670"/>
                      <a:pt x="1881996" y="1772712"/>
                      <a:pt x="1895331" y="1745851"/>
                    </a:cubicBezTo>
                    <a:cubicBezTo>
                      <a:pt x="1898950" y="1738612"/>
                      <a:pt x="1903427" y="1729563"/>
                      <a:pt x="1905427" y="1728039"/>
                    </a:cubicBezTo>
                    <a:cubicBezTo>
                      <a:pt x="1907427" y="1726515"/>
                      <a:pt x="1914000" y="1724039"/>
                      <a:pt x="1920953" y="1721562"/>
                    </a:cubicBezTo>
                    <a:cubicBezTo>
                      <a:pt x="1948480" y="1711371"/>
                      <a:pt x="1999439" y="1692606"/>
                      <a:pt x="2032586" y="1642600"/>
                    </a:cubicBezTo>
                    <a:cubicBezTo>
                      <a:pt x="2066114" y="1592594"/>
                      <a:pt x="2049445" y="1526586"/>
                      <a:pt x="2040587" y="1491153"/>
                    </a:cubicBezTo>
                    <a:cubicBezTo>
                      <a:pt x="2038682" y="1483533"/>
                      <a:pt x="2036491" y="1474960"/>
                      <a:pt x="2036682" y="1473055"/>
                    </a:cubicBezTo>
                    <a:cubicBezTo>
                      <a:pt x="2037063" y="1471436"/>
                      <a:pt x="2041158" y="1466864"/>
                      <a:pt x="2044492" y="1463149"/>
                    </a:cubicBezTo>
                    <a:cubicBezTo>
                      <a:pt x="2058684" y="1446861"/>
                      <a:pt x="2085354" y="1416667"/>
                      <a:pt x="2087736" y="1361136"/>
                    </a:cubicBezTo>
                    <a:cubicBezTo>
                      <a:pt x="2089736" y="1310273"/>
                      <a:pt x="2065066" y="1279698"/>
                      <a:pt x="2048683" y="1259314"/>
                    </a:cubicBezTo>
                    <a:cubicBezTo>
                      <a:pt x="2042873" y="1252170"/>
                      <a:pt x="2036967" y="1244646"/>
                      <a:pt x="2036967" y="1241312"/>
                    </a:cubicBezTo>
                    <a:cubicBezTo>
                      <a:pt x="2036967" y="1236930"/>
                      <a:pt x="2042206" y="1229691"/>
                      <a:pt x="2047731" y="1221976"/>
                    </a:cubicBezTo>
                    <a:cubicBezTo>
                      <a:pt x="2059542" y="1205498"/>
                      <a:pt x="2075734" y="1182924"/>
                      <a:pt x="2075734" y="1148729"/>
                    </a:cubicBezTo>
                    <a:cubicBezTo>
                      <a:pt x="2075734" y="1114534"/>
                      <a:pt x="2059256" y="1088817"/>
                      <a:pt x="2047254" y="1069481"/>
                    </a:cubicBezTo>
                    <a:cubicBezTo>
                      <a:pt x="2042587" y="1061861"/>
                      <a:pt x="2036110" y="1051479"/>
                      <a:pt x="2036682" y="1048621"/>
                    </a:cubicBezTo>
                    <a:cubicBezTo>
                      <a:pt x="2037444" y="1045002"/>
                      <a:pt x="2041920" y="1038906"/>
                      <a:pt x="2046683" y="1032429"/>
                    </a:cubicBezTo>
                    <a:cubicBezTo>
                      <a:pt x="2057637" y="1017570"/>
                      <a:pt x="2072686" y="997281"/>
                      <a:pt x="2072686" y="969468"/>
                    </a:cubicBezTo>
                    <a:cubicBezTo>
                      <a:pt x="2072686" y="941655"/>
                      <a:pt x="2050207" y="926225"/>
                      <a:pt x="2035443" y="916890"/>
                    </a:cubicBezTo>
                    <a:cubicBezTo>
                      <a:pt x="2031729" y="914414"/>
                      <a:pt x="2026680" y="911366"/>
                      <a:pt x="2025061" y="909366"/>
                    </a:cubicBezTo>
                    <a:cubicBezTo>
                      <a:pt x="2026204" y="906603"/>
                      <a:pt x="2030681" y="900126"/>
                      <a:pt x="2034777" y="894507"/>
                    </a:cubicBezTo>
                    <a:cubicBezTo>
                      <a:pt x="2051160" y="871266"/>
                      <a:pt x="2081640" y="828022"/>
                      <a:pt x="2081640" y="772396"/>
                    </a:cubicBezTo>
                    <a:cubicBezTo>
                      <a:pt x="2081640" y="716770"/>
                      <a:pt x="2057541" y="675527"/>
                      <a:pt x="2044778" y="653143"/>
                    </a:cubicBezTo>
                    <a:cubicBezTo>
                      <a:pt x="2041158" y="646952"/>
                      <a:pt x="2037063" y="639903"/>
                      <a:pt x="2036872" y="638094"/>
                    </a:cubicBezTo>
                    <a:cubicBezTo>
                      <a:pt x="2037063" y="635331"/>
                      <a:pt x="2043063" y="626854"/>
                      <a:pt x="2047731" y="619996"/>
                    </a:cubicBezTo>
                    <a:cubicBezTo>
                      <a:pt x="2059923" y="602375"/>
                      <a:pt x="2076591" y="578277"/>
                      <a:pt x="2078687" y="551892"/>
                    </a:cubicBezTo>
                    <a:cubicBezTo>
                      <a:pt x="2080687" y="524651"/>
                      <a:pt x="2064876" y="512364"/>
                      <a:pt x="2053350" y="503315"/>
                    </a:cubicBezTo>
                    <a:cubicBezTo>
                      <a:pt x="2046778" y="498267"/>
                      <a:pt x="2042873" y="494838"/>
                      <a:pt x="2042873" y="491599"/>
                    </a:cubicBezTo>
                    <a:cubicBezTo>
                      <a:pt x="2042873" y="489599"/>
                      <a:pt x="2044873" y="487408"/>
                      <a:pt x="2050112" y="482836"/>
                    </a:cubicBezTo>
                    <a:close/>
                  </a:path>
                </a:pathLst>
              </a:custGeom>
              <a:solidFill>
                <a:srgbClr val="FD9395"/>
              </a:solidFill>
              <a:ln w="0" cap="flat">
                <a:noFill/>
                <a:prstDash val="solid"/>
                <a:miter/>
              </a:ln>
            </p:spPr>
            <p:txBody>
              <a:bodyPr rtlCol="0" anchor="ctr"/>
              <a:lstStyle/>
              <a:p>
                <a:endParaRPr lang="en-US" dirty="0"/>
              </a:p>
            </p:txBody>
          </p:sp>
          <p:sp>
            <p:nvSpPr>
              <p:cNvPr id="324" name="Freeform: Shape 323">
                <a:extLst>
                  <a:ext uri="{FF2B5EF4-FFF2-40B4-BE49-F238E27FC236}">
                    <a16:creationId xmlns:a16="http://schemas.microsoft.com/office/drawing/2014/main" id="{97853A4C-E289-3581-727C-CD66F2059708}"/>
                  </a:ext>
                </a:extLst>
              </p:cNvPr>
              <p:cNvSpPr/>
              <p:nvPr/>
            </p:nvSpPr>
            <p:spPr>
              <a:xfrm>
                <a:off x="-2011902" y="3678312"/>
                <a:ext cx="1713064" cy="1617916"/>
              </a:xfrm>
              <a:custGeom>
                <a:avLst/>
                <a:gdLst>
                  <a:gd name="connsiteX0" fmla="*/ 1672957 w 1713064"/>
                  <a:gd name="connsiteY0" fmla="*/ 473583 h 1617916"/>
                  <a:gd name="connsiteX1" fmla="*/ 1703628 w 1713064"/>
                  <a:gd name="connsiteY1" fmla="*/ 247174 h 1617916"/>
                  <a:gd name="connsiteX2" fmla="*/ 1670386 w 1713064"/>
                  <a:gd name="connsiteY2" fmla="*/ 52006 h 1617916"/>
                  <a:gd name="connsiteX3" fmla="*/ 1579993 w 1713064"/>
                  <a:gd name="connsiteY3" fmla="*/ 13811 h 1617916"/>
                  <a:gd name="connsiteX4" fmla="*/ 1431213 w 1713064"/>
                  <a:gd name="connsiteY4" fmla="*/ 56388 h 1617916"/>
                  <a:gd name="connsiteX5" fmla="*/ 913624 w 1713064"/>
                  <a:gd name="connsiteY5" fmla="*/ 172879 h 1617916"/>
                  <a:gd name="connsiteX6" fmla="*/ 820851 w 1713064"/>
                  <a:gd name="connsiteY6" fmla="*/ 176308 h 1617916"/>
                  <a:gd name="connsiteX7" fmla="*/ 410799 w 1713064"/>
                  <a:gd name="connsiteY7" fmla="*/ 107632 h 1617916"/>
                  <a:gd name="connsiteX8" fmla="*/ 314121 w 1713064"/>
                  <a:gd name="connsiteY8" fmla="*/ 61913 h 1617916"/>
                  <a:gd name="connsiteX9" fmla="*/ 178389 w 1713064"/>
                  <a:gd name="connsiteY9" fmla="*/ 4191 h 1617916"/>
                  <a:gd name="connsiteX10" fmla="*/ 142290 w 1713064"/>
                  <a:gd name="connsiteY10" fmla="*/ 0 h 1617916"/>
                  <a:gd name="connsiteX11" fmla="*/ 20655 w 1713064"/>
                  <a:gd name="connsiteY11" fmla="*/ 81629 h 1617916"/>
                  <a:gd name="connsiteX12" fmla="*/ 6177 w 1713064"/>
                  <a:gd name="connsiteY12" fmla="*/ 312420 h 1617916"/>
                  <a:gd name="connsiteX13" fmla="*/ 11130 w 1713064"/>
                  <a:gd name="connsiteY13" fmla="*/ 379571 h 1617916"/>
                  <a:gd name="connsiteX14" fmla="*/ 14940 w 1713064"/>
                  <a:gd name="connsiteY14" fmla="*/ 482060 h 1617916"/>
                  <a:gd name="connsiteX15" fmla="*/ 23703 w 1713064"/>
                  <a:gd name="connsiteY15" fmla="*/ 692658 h 1617916"/>
                  <a:gd name="connsiteX16" fmla="*/ 27228 w 1713064"/>
                  <a:gd name="connsiteY16" fmla="*/ 1002983 h 1617916"/>
                  <a:gd name="connsiteX17" fmla="*/ 65518 w 1713064"/>
                  <a:gd name="connsiteY17" fmla="*/ 1182815 h 1617916"/>
                  <a:gd name="connsiteX18" fmla="*/ 114477 w 1713064"/>
                  <a:gd name="connsiteY18" fmla="*/ 1220153 h 1617916"/>
                  <a:gd name="connsiteX19" fmla="*/ 163435 w 1713064"/>
                  <a:gd name="connsiteY19" fmla="*/ 1261110 h 1617916"/>
                  <a:gd name="connsiteX20" fmla="*/ 179532 w 1713064"/>
                  <a:gd name="connsiteY20" fmla="*/ 1333405 h 1617916"/>
                  <a:gd name="connsiteX21" fmla="*/ 179913 w 1713064"/>
                  <a:gd name="connsiteY21" fmla="*/ 1339215 h 1617916"/>
                  <a:gd name="connsiteX22" fmla="*/ 211632 w 1713064"/>
                  <a:gd name="connsiteY22" fmla="*/ 1432941 h 1617916"/>
                  <a:gd name="connsiteX23" fmla="*/ 265067 w 1713064"/>
                  <a:gd name="connsiteY23" fmla="*/ 1455230 h 1617916"/>
                  <a:gd name="connsiteX24" fmla="*/ 293356 w 1713064"/>
                  <a:gd name="connsiteY24" fmla="*/ 1448848 h 1617916"/>
                  <a:gd name="connsiteX25" fmla="*/ 315645 w 1713064"/>
                  <a:gd name="connsiteY25" fmla="*/ 1427512 h 1617916"/>
                  <a:gd name="connsiteX26" fmla="*/ 301548 w 1713064"/>
                  <a:gd name="connsiteY26" fmla="*/ 1347502 h 1617916"/>
                  <a:gd name="connsiteX27" fmla="*/ 281831 w 1713064"/>
                  <a:gd name="connsiteY27" fmla="*/ 1326356 h 1617916"/>
                  <a:gd name="connsiteX28" fmla="*/ 258876 w 1713064"/>
                  <a:gd name="connsiteY28" fmla="*/ 1299972 h 1617916"/>
                  <a:gd name="connsiteX29" fmla="*/ 242302 w 1713064"/>
                  <a:gd name="connsiteY29" fmla="*/ 1253109 h 1617916"/>
                  <a:gd name="connsiteX30" fmla="*/ 218299 w 1713064"/>
                  <a:gd name="connsiteY30" fmla="*/ 1191578 h 1617916"/>
                  <a:gd name="connsiteX31" fmla="*/ 167817 w 1713064"/>
                  <a:gd name="connsiteY31" fmla="*/ 1148905 h 1617916"/>
                  <a:gd name="connsiteX32" fmla="*/ 127431 w 1713064"/>
                  <a:gd name="connsiteY32" fmla="*/ 1116140 h 1617916"/>
                  <a:gd name="connsiteX33" fmla="*/ 109905 w 1713064"/>
                  <a:gd name="connsiteY33" fmla="*/ 1019842 h 1617916"/>
                  <a:gd name="connsiteX34" fmla="*/ 95522 w 1713064"/>
                  <a:gd name="connsiteY34" fmla="*/ 613220 h 1617916"/>
                  <a:gd name="connsiteX35" fmla="*/ 80853 w 1713064"/>
                  <a:gd name="connsiteY35" fmla="*/ 286512 h 1617916"/>
                  <a:gd name="connsiteX36" fmla="*/ 79425 w 1713064"/>
                  <a:gd name="connsiteY36" fmla="*/ 253937 h 1617916"/>
                  <a:gd name="connsiteX37" fmla="*/ 116001 w 1713064"/>
                  <a:gd name="connsiteY37" fmla="*/ 81725 h 1617916"/>
                  <a:gd name="connsiteX38" fmla="*/ 135336 w 1713064"/>
                  <a:gd name="connsiteY38" fmla="*/ 79057 h 1617916"/>
                  <a:gd name="connsiteX39" fmla="*/ 244017 w 1713064"/>
                  <a:gd name="connsiteY39" fmla="*/ 118301 h 1617916"/>
                  <a:gd name="connsiteX40" fmla="*/ 283069 w 1713064"/>
                  <a:gd name="connsiteY40" fmla="*/ 137732 h 1617916"/>
                  <a:gd name="connsiteX41" fmla="*/ 821708 w 1713064"/>
                  <a:gd name="connsiteY41" fmla="*/ 246031 h 1617916"/>
                  <a:gd name="connsiteX42" fmla="*/ 914100 w 1713064"/>
                  <a:gd name="connsiteY42" fmla="*/ 243173 h 1617916"/>
                  <a:gd name="connsiteX43" fmla="*/ 1376730 w 1713064"/>
                  <a:gd name="connsiteY43" fmla="*/ 150114 h 1617916"/>
                  <a:gd name="connsiteX44" fmla="*/ 1441595 w 1713064"/>
                  <a:gd name="connsiteY44" fmla="*/ 124682 h 1617916"/>
                  <a:gd name="connsiteX45" fmla="*/ 1579136 w 1713064"/>
                  <a:gd name="connsiteY45" fmla="*/ 82582 h 1617916"/>
                  <a:gd name="connsiteX46" fmla="*/ 1612759 w 1713064"/>
                  <a:gd name="connsiteY46" fmla="*/ 92869 h 1617916"/>
                  <a:gd name="connsiteX47" fmla="*/ 1631809 w 1713064"/>
                  <a:gd name="connsiteY47" fmla="*/ 215551 h 1617916"/>
                  <a:gd name="connsiteX48" fmla="*/ 1583041 w 1713064"/>
                  <a:gd name="connsiteY48" fmla="*/ 723519 h 1617916"/>
                  <a:gd name="connsiteX49" fmla="*/ 1594281 w 1713064"/>
                  <a:gd name="connsiteY49" fmla="*/ 928021 h 1617916"/>
                  <a:gd name="connsiteX50" fmla="*/ 1602853 w 1713064"/>
                  <a:gd name="connsiteY50" fmla="*/ 1245965 h 1617916"/>
                  <a:gd name="connsiteX51" fmla="*/ 1552657 w 1713064"/>
                  <a:gd name="connsiteY51" fmla="*/ 1391412 h 1617916"/>
                  <a:gd name="connsiteX52" fmla="*/ 1427117 w 1713064"/>
                  <a:gd name="connsiteY52" fmla="*/ 1432655 h 1617916"/>
                  <a:gd name="connsiteX53" fmla="*/ 1398066 w 1713064"/>
                  <a:gd name="connsiteY53" fmla="*/ 1433322 h 1617916"/>
                  <a:gd name="connsiteX54" fmla="*/ 1173276 w 1713064"/>
                  <a:gd name="connsiteY54" fmla="*/ 1407224 h 1617916"/>
                  <a:gd name="connsiteX55" fmla="*/ 978013 w 1713064"/>
                  <a:gd name="connsiteY55" fmla="*/ 1381411 h 1617916"/>
                  <a:gd name="connsiteX56" fmla="*/ 958201 w 1713064"/>
                  <a:gd name="connsiteY56" fmla="*/ 1380839 h 1617916"/>
                  <a:gd name="connsiteX57" fmla="*/ 853807 w 1713064"/>
                  <a:gd name="connsiteY57" fmla="*/ 1414177 h 1617916"/>
                  <a:gd name="connsiteX58" fmla="*/ 831328 w 1713064"/>
                  <a:gd name="connsiteY58" fmla="*/ 1587151 h 1617916"/>
                  <a:gd name="connsiteX59" fmla="*/ 838472 w 1713064"/>
                  <a:gd name="connsiteY59" fmla="*/ 1617917 h 1617916"/>
                  <a:gd name="connsiteX60" fmla="*/ 860379 w 1713064"/>
                  <a:gd name="connsiteY60" fmla="*/ 1595152 h 1617916"/>
                  <a:gd name="connsiteX61" fmla="*/ 886573 w 1713064"/>
                  <a:gd name="connsiteY61" fmla="*/ 1533811 h 1617916"/>
                  <a:gd name="connsiteX62" fmla="*/ 897432 w 1713064"/>
                  <a:gd name="connsiteY62" fmla="*/ 1497711 h 1617916"/>
                  <a:gd name="connsiteX63" fmla="*/ 999635 w 1713064"/>
                  <a:gd name="connsiteY63" fmla="*/ 1455611 h 1617916"/>
                  <a:gd name="connsiteX64" fmla="*/ 1019542 w 1713064"/>
                  <a:gd name="connsiteY64" fmla="*/ 1456277 h 1617916"/>
                  <a:gd name="connsiteX65" fmla="*/ 1189087 w 1713064"/>
                  <a:gd name="connsiteY65" fmla="*/ 1481042 h 1617916"/>
                  <a:gd name="connsiteX66" fmla="*/ 1406448 w 1713064"/>
                  <a:gd name="connsiteY66" fmla="*/ 1507808 h 1617916"/>
                  <a:gd name="connsiteX67" fmla="*/ 1416354 w 1713064"/>
                  <a:gd name="connsiteY67" fmla="*/ 1507808 h 1617916"/>
                  <a:gd name="connsiteX68" fmla="*/ 1599043 w 1713064"/>
                  <a:gd name="connsiteY68" fmla="*/ 1450848 h 1617916"/>
                  <a:gd name="connsiteX69" fmla="*/ 1678958 w 1713064"/>
                  <a:gd name="connsiteY69" fmla="*/ 1300448 h 1617916"/>
                  <a:gd name="connsiteX70" fmla="*/ 1682482 w 1713064"/>
                  <a:gd name="connsiteY70" fmla="*/ 1134904 h 1617916"/>
                  <a:gd name="connsiteX71" fmla="*/ 1677910 w 1713064"/>
                  <a:gd name="connsiteY71" fmla="*/ 1062228 h 1617916"/>
                  <a:gd name="connsiteX72" fmla="*/ 1670100 w 1713064"/>
                  <a:gd name="connsiteY72" fmla="*/ 506825 h 1617916"/>
                  <a:gd name="connsiteX73" fmla="*/ 1672862 w 1713064"/>
                  <a:gd name="connsiteY73" fmla="*/ 473488 h 161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713064" h="1617916">
                    <a:moveTo>
                      <a:pt x="1672957" y="473583"/>
                    </a:moveTo>
                    <a:cubicBezTo>
                      <a:pt x="1679149" y="398240"/>
                      <a:pt x="1685625" y="320231"/>
                      <a:pt x="1703628" y="247174"/>
                    </a:cubicBezTo>
                    <a:cubicBezTo>
                      <a:pt x="1723440" y="166973"/>
                      <a:pt x="1711915" y="99441"/>
                      <a:pt x="1670386" y="52006"/>
                    </a:cubicBezTo>
                    <a:cubicBezTo>
                      <a:pt x="1648192" y="26670"/>
                      <a:pt x="1617807" y="13811"/>
                      <a:pt x="1579993" y="13811"/>
                    </a:cubicBezTo>
                    <a:cubicBezTo>
                      <a:pt x="1530178" y="13811"/>
                      <a:pt x="1474266" y="36576"/>
                      <a:pt x="1431213" y="56388"/>
                    </a:cubicBezTo>
                    <a:cubicBezTo>
                      <a:pt x="1263573" y="133540"/>
                      <a:pt x="1057261" y="162306"/>
                      <a:pt x="913624" y="172879"/>
                    </a:cubicBezTo>
                    <a:cubicBezTo>
                      <a:pt x="882858" y="175165"/>
                      <a:pt x="851712" y="176308"/>
                      <a:pt x="820851" y="176308"/>
                    </a:cubicBezTo>
                    <a:cubicBezTo>
                      <a:pt x="680071" y="176308"/>
                      <a:pt x="542054" y="153162"/>
                      <a:pt x="410799" y="107632"/>
                    </a:cubicBezTo>
                    <a:cubicBezTo>
                      <a:pt x="377462" y="96107"/>
                      <a:pt x="346696" y="79439"/>
                      <a:pt x="314121" y="61913"/>
                    </a:cubicBezTo>
                    <a:cubicBezTo>
                      <a:pt x="271734" y="39053"/>
                      <a:pt x="227919" y="15526"/>
                      <a:pt x="178389" y="4191"/>
                    </a:cubicBezTo>
                    <a:cubicBezTo>
                      <a:pt x="166293" y="1429"/>
                      <a:pt x="154101" y="0"/>
                      <a:pt x="142290" y="0"/>
                    </a:cubicBezTo>
                    <a:cubicBezTo>
                      <a:pt x="86759" y="0"/>
                      <a:pt x="42468" y="29718"/>
                      <a:pt x="20655" y="81629"/>
                    </a:cubicBezTo>
                    <a:cubicBezTo>
                      <a:pt x="-8110" y="149924"/>
                      <a:pt x="-490" y="236220"/>
                      <a:pt x="6177" y="312420"/>
                    </a:cubicBezTo>
                    <a:cubicBezTo>
                      <a:pt x="8273" y="336233"/>
                      <a:pt x="10273" y="358712"/>
                      <a:pt x="11130" y="379571"/>
                    </a:cubicBezTo>
                    <a:cubicBezTo>
                      <a:pt x="12464" y="413671"/>
                      <a:pt x="13702" y="447866"/>
                      <a:pt x="14940" y="482060"/>
                    </a:cubicBezTo>
                    <a:cubicBezTo>
                      <a:pt x="17417" y="551117"/>
                      <a:pt x="19989" y="622459"/>
                      <a:pt x="23703" y="692658"/>
                    </a:cubicBezTo>
                    <a:cubicBezTo>
                      <a:pt x="27799" y="794385"/>
                      <a:pt x="31990" y="899732"/>
                      <a:pt x="27228" y="1002983"/>
                    </a:cubicBezTo>
                    <a:cubicBezTo>
                      <a:pt x="24370" y="1064800"/>
                      <a:pt x="21132" y="1134523"/>
                      <a:pt x="65518" y="1182815"/>
                    </a:cubicBezTo>
                    <a:cubicBezTo>
                      <a:pt x="79901" y="1198436"/>
                      <a:pt x="97427" y="1209485"/>
                      <a:pt x="114477" y="1220153"/>
                    </a:cubicBezTo>
                    <a:cubicBezTo>
                      <a:pt x="134003" y="1232440"/>
                      <a:pt x="152481" y="1244060"/>
                      <a:pt x="163435" y="1261110"/>
                    </a:cubicBezTo>
                    <a:cubicBezTo>
                      <a:pt x="176008" y="1280922"/>
                      <a:pt x="177723" y="1306354"/>
                      <a:pt x="179532" y="1333405"/>
                    </a:cubicBezTo>
                    <a:lnTo>
                      <a:pt x="179913" y="1339215"/>
                    </a:lnTo>
                    <a:cubicBezTo>
                      <a:pt x="182295" y="1373029"/>
                      <a:pt x="187724" y="1407795"/>
                      <a:pt x="211632" y="1432941"/>
                    </a:cubicBezTo>
                    <a:cubicBezTo>
                      <a:pt x="224871" y="1446943"/>
                      <a:pt x="244874" y="1455230"/>
                      <a:pt x="265067" y="1455230"/>
                    </a:cubicBezTo>
                    <a:cubicBezTo>
                      <a:pt x="275259" y="1455230"/>
                      <a:pt x="285069" y="1453039"/>
                      <a:pt x="293356" y="1448848"/>
                    </a:cubicBezTo>
                    <a:cubicBezTo>
                      <a:pt x="302881" y="1444085"/>
                      <a:pt x="310596" y="1436656"/>
                      <a:pt x="315645" y="1427512"/>
                    </a:cubicBezTo>
                    <a:cubicBezTo>
                      <a:pt x="330694" y="1399985"/>
                      <a:pt x="318216" y="1368171"/>
                      <a:pt x="301548" y="1347502"/>
                    </a:cubicBezTo>
                    <a:cubicBezTo>
                      <a:pt x="295356" y="1339787"/>
                      <a:pt x="288498" y="1332929"/>
                      <a:pt x="281831" y="1326356"/>
                    </a:cubicBezTo>
                    <a:cubicBezTo>
                      <a:pt x="273068" y="1317593"/>
                      <a:pt x="264686" y="1309307"/>
                      <a:pt x="258876" y="1299972"/>
                    </a:cubicBezTo>
                    <a:cubicBezTo>
                      <a:pt x="250589" y="1286732"/>
                      <a:pt x="246588" y="1270349"/>
                      <a:pt x="242302" y="1253109"/>
                    </a:cubicBezTo>
                    <a:cubicBezTo>
                      <a:pt x="237159" y="1232154"/>
                      <a:pt x="231920" y="1210532"/>
                      <a:pt x="218299" y="1191578"/>
                    </a:cubicBezTo>
                    <a:cubicBezTo>
                      <a:pt x="204774" y="1172623"/>
                      <a:pt x="186009" y="1160526"/>
                      <a:pt x="167817" y="1148905"/>
                    </a:cubicBezTo>
                    <a:cubicBezTo>
                      <a:pt x="152100" y="1138809"/>
                      <a:pt x="137241" y="1129284"/>
                      <a:pt x="127431" y="1116140"/>
                    </a:cubicBezTo>
                    <a:cubicBezTo>
                      <a:pt x="108571" y="1090994"/>
                      <a:pt x="109238" y="1053179"/>
                      <a:pt x="109905" y="1019842"/>
                    </a:cubicBezTo>
                    <a:cubicBezTo>
                      <a:pt x="112476" y="883920"/>
                      <a:pt x="103809" y="746284"/>
                      <a:pt x="95522" y="613220"/>
                    </a:cubicBezTo>
                    <a:cubicBezTo>
                      <a:pt x="88854" y="506158"/>
                      <a:pt x="81901" y="395383"/>
                      <a:pt x="80853" y="286512"/>
                    </a:cubicBezTo>
                    <a:cubicBezTo>
                      <a:pt x="80853" y="277559"/>
                      <a:pt x="80187" y="266605"/>
                      <a:pt x="79425" y="253937"/>
                    </a:cubicBezTo>
                    <a:cubicBezTo>
                      <a:pt x="76377" y="198406"/>
                      <a:pt x="70566" y="95155"/>
                      <a:pt x="116001" y="81725"/>
                    </a:cubicBezTo>
                    <a:cubicBezTo>
                      <a:pt x="121906" y="80010"/>
                      <a:pt x="128478" y="79057"/>
                      <a:pt x="135336" y="79057"/>
                    </a:cubicBezTo>
                    <a:cubicBezTo>
                      <a:pt x="169341" y="79057"/>
                      <a:pt x="208965" y="99917"/>
                      <a:pt x="244017" y="118301"/>
                    </a:cubicBezTo>
                    <a:cubicBezTo>
                      <a:pt x="257828" y="125539"/>
                      <a:pt x="270877" y="132398"/>
                      <a:pt x="283069" y="137732"/>
                    </a:cubicBezTo>
                    <a:cubicBezTo>
                      <a:pt x="447185" y="209550"/>
                      <a:pt x="628446" y="246031"/>
                      <a:pt x="821708" y="246031"/>
                    </a:cubicBezTo>
                    <a:cubicBezTo>
                      <a:pt x="852283" y="246031"/>
                      <a:pt x="883335" y="245078"/>
                      <a:pt x="914100" y="243173"/>
                    </a:cubicBezTo>
                    <a:cubicBezTo>
                      <a:pt x="1069263" y="233743"/>
                      <a:pt x="1254810" y="188976"/>
                      <a:pt x="1376730" y="150114"/>
                    </a:cubicBezTo>
                    <a:cubicBezTo>
                      <a:pt x="1395875" y="144018"/>
                      <a:pt x="1418068" y="134588"/>
                      <a:pt x="1441595" y="124682"/>
                    </a:cubicBezTo>
                    <a:cubicBezTo>
                      <a:pt x="1488172" y="104966"/>
                      <a:pt x="1541036" y="82582"/>
                      <a:pt x="1579136" y="82582"/>
                    </a:cubicBezTo>
                    <a:cubicBezTo>
                      <a:pt x="1593995" y="82582"/>
                      <a:pt x="1604949" y="85916"/>
                      <a:pt x="1612759" y="92869"/>
                    </a:cubicBezTo>
                    <a:cubicBezTo>
                      <a:pt x="1647811" y="124015"/>
                      <a:pt x="1637810" y="189071"/>
                      <a:pt x="1631809" y="215551"/>
                    </a:cubicBezTo>
                    <a:cubicBezTo>
                      <a:pt x="1594376" y="383000"/>
                      <a:pt x="1579803" y="534924"/>
                      <a:pt x="1583041" y="723519"/>
                    </a:cubicBezTo>
                    <a:cubicBezTo>
                      <a:pt x="1584184" y="791909"/>
                      <a:pt x="1589328" y="861060"/>
                      <a:pt x="1594281" y="928021"/>
                    </a:cubicBezTo>
                    <a:cubicBezTo>
                      <a:pt x="1601996" y="1032415"/>
                      <a:pt x="1609997" y="1140428"/>
                      <a:pt x="1602853" y="1245965"/>
                    </a:cubicBezTo>
                    <a:cubicBezTo>
                      <a:pt x="1599615" y="1294733"/>
                      <a:pt x="1590947" y="1355408"/>
                      <a:pt x="1552657" y="1391412"/>
                    </a:cubicBezTo>
                    <a:cubicBezTo>
                      <a:pt x="1526082" y="1416368"/>
                      <a:pt x="1485029" y="1429893"/>
                      <a:pt x="1427117" y="1432655"/>
                    </a:cubicBezTo>
                    <a:cubicBezTo>
                      <a:pt x="1417687" y="1433132"/>
                      <a:pt x="1407876" y="1433322"/>
                      <a:pt x="1398066" y="1433322"/>
                    </a:cubicBezTo>
                    <a:cubicBezTo>
                      <a:pt x="1323199" y="1433322"/>
                      <a:pt x="1246999" y="1419987"/>
                      <a:pt x="1173276" y="1407224"/>
                    </a:cubicBezTo>
                    <a:cubicBezTo>
                      <a:pt x="1109649" y="1396175"/>
                      <a:pt x="1043831" y="1384649"/>
                      <a:pt x="978013" y="1381411"/>
                    </a:cubicBezTo>
                    <a:cubicBezTo>
                      <a:pt x="970869" y="1381030"/>
                      <a:pt x="964392" y="1380839"/>
                      <a:pt x="958201" y="1380839"/>
                    </a:cubicBezTo>
                    <a:cubicBezTo>
                      <a:pt x="928197" y="1380839"/>
                      <a:pt x="884859" y="1384268"/>
                      <a:pt x="853807" y="1414177"/>
                    </a:cubicBezTo>
                    <a:cubicBezTo>
                      <a:pt x="808563" y="1457706"/>
                      <a:pt x="817041" y="1526000"/>
                      <a:pt x="831328" y="1587151"/>
                    </a:cubicBezTo>
                    <a:lnTo>
                      <a:pt x="838472" y="1617917"/>
                    </a:lnTo>
                    <a:lnTo>
                      <a:pt x="860379" y="1595152"/>
                    </a:lnTo>
                    <a:cubicBezTo>
                      <a:pt x="877334" y="1577530"/>
                      <a:pt x="882192" y="1554290"/>
                      <a:pt x="886573" y="1533811"/>
                    </a:cubicBezTo>
                    <a:cubicBezTo>
                      <a:pt x="889335" y="1520571"/>
                      <a:pt x="892002" y="1507998"/>
                      <a:pt x="897432" y="1497711"/>
                    </a:cubicBezTo>
                    <a:cubicBezTo>
                      <a:pt x="915624" y="1462945"/>
                      <a:pt x="963059" y="1455611"/>
                      <a:pt x="999635" y="1455611"/>
                    </a:cubicBezTo>
                    <a:cubicBezTo>
                      <a:pt x="1006017" y="1455611"/>
                      <a:pt x="1012779" y="1455801"/>
                      <a:pt x="1019542" y="1456277"/>
                    </a:cubicBezTo>
                    <a:cubicBezTo>
                      <a:pt x="1076121" y="1460087"/>
                      <a:pt x="1133557" y="1470755"/>
                      <a:pt x="1189087" y="1481042"/>
                    </a:cubicBezTo>
                    <a:cubicBezTo>
                      <a:pt x="1259763" y="1494187"/>
                      <a:pt x="1332819" y="1507808"/>
                      <a:pt x="1406448" y="1507808"/>
                    </a:cubicBezTo>
                    <a:cubicBezTo>
                      <a:pt x="1409782" y="1507808"/>
                      <a:pt x="1413020" y="1507808"/>
                      <a:pt x="1416354" y="1507808"/>
                    </a:cubicBezTo>
                    <a:cubicBezTo>
                      <a:pt x="1494363" y="1506474"/>
                      <a:pt x="1555800" y="1487329"/>
                      <a:pt x="1599043" y="1450848"/>
                    </a:cubicBezTo>
                    <a:cubicBezTo>
                      <a:pt x="1650574" y="1407414"/>
                      <a:pt x="1670957" y="1345121"/>
                      <a:pt x="1678958" y="1300448"/>
                    </a:cubicBezTo>
                    <a:cubicBezTo>
                      <a:pt x="1689150" y="1243679"/>
                      <a:pt x="1685625" y="1185958"/>
                      <a:pt x="1682482" y="1134904"/>
                    </a:cubicBezTo>
                    <a:cubicBezTo>
                      <a:pt x="1680958" y="1110710"/>
                      <a:pt x="1679434" y="1086422"/>
                      <a:pt x="1677910" y="1062228"/>
                    </a:cubicBezTo>
                    <a:cubicBezTo>
                      <a:pt x="1666290" y="879824"/>
                      <a:pt x="1654288" y="691325"/>
                      <a:pt x="1670100" y="506825"/>
                    </a:cubicBezTo>
                    <a:cubicBezTo>
                      <a:pt x="1671052" y="495681"/>
                      <a:pt x="1672005" y="484632"/>
                      <a:pt x="1672862" y="473488"/>
                    </a:cubicBezTo>
                    <a:close/>
                  </a:path>
                </a:pathLst>
              </a:custGeom>
              <a:solidFill>
                <a:srgbClr val="D93A3A"/>
              </a:solidFill>
              <a:ln w="0" cap="flat">
                <a:noFill/>
                <a:prstDash val="solid"/>
                <a:miter/>
              </a:ln>
            </p:spPr>
            <p:txBody>
              <a:bodyPr rtlCol="0" anchor="ctr"/>
              <a:lstStyle/>
              <a:p>
                <a:endParaRPr lang="en-US" dirty="0"/>
              </a:p>
            </p:txBody>
          </p:sp>
        </p:grpSp>
        <p:sp>
          <p:nvSpPr>
            <p:cNvPr id="325" name="Freeform: Shape 324">
              <a:extLst>
                <a:ext uri="{FF2B5EF4-FFF2-40B4-BE49-F238E27FC236}">
                  <a16:creationId xmlns:a16="http://schemas.microsoft.com/office/drawing/2014/main" id="{16D24410-17A0-8298-27C9-51DCFBEB17FF}"/>
                </a:ext>
              </a:extLst>
            </p:cNvPr>
            <p:cNvSpPr/>
            <p:nvPr/>
          </p:nvSpPr>
          <p:spPr>
            <a:xfrm>
              <a:off x="-1742979" y="4014260"/>
              <a:ext cx="1109673" cy="992788"/>
            </a:xfrm>
            <a:custGeom>
              <a:avLst/>
              <a:gdLst>
                <a:gd name="connsiteX0" fmla="*/ 500588 w 1109673"/>
                <a:gd name="connsiteY0" fmla="*/ 482916 h 992788"/>
                <a:gd name="connsiteX1" fmla="*/ 523829 w 1109673"/>
                <a:gd name="connsiteY1" fmla="*/ 465009 h 992788"/>
                <a:gd name="connsiteX2" fmla="*/ 567168 w 1109673"/>
                <a:gd name="connsiteY2" fmla="*/ 432147 h 992788"/>
                <a:gd name="connsiteX3" fmla="*/ 600315 w 1109673"/>
                <a:gd name="connsiteY3" fmla="*/ 494250 h 992788"/>
                <a:gd name="connsiteX4" fmla="*/ 650607 w 1109673"/>
                <a:gd name="connsiteY4" fmla="*/ 550924 h 992788"/>
                <a:gd name="connsiteX5" fmla="*/ 795196 w 1109673"/>
                <a:gd name="connsiteY5" fmla="*/ 485202 h 992788"/>
                <a:gd name="connsiteX6" fmla="*/ 800149 w 1109673"/>
                <a:gd name="connsiteY6" fmla="*/ 474819 h 992788"/>
                <a:gd name="connsiteX7" fmla="*/ 871111 w 1109673"/>
                <a:gd name="connsiteY7" fmla="*/ 400239 h 992788"/>
                <a:gd name="connsiteX8" fmla="*/ 949787 w 1109673"/>
                <a:gd name="connsiteY8" fmla="*/ 466723 h 992788"/>
                <a:gd name="connsiteX9" fmla="*/ 1060849 w 1109673"/>
                <a:gd name="connsiteY9" fmla="*/ 458817 h 992788"/>
                <a:gd name="connsiteX10" fmla="*/ 1096758 w 1109673"/>
                <a:gd name="connsiteY10" fmla="*/ 327658 h 992788"/>
                <a:gd name="connsiteX11" fmla="*/ 1076089 w 1109673"/>
                <a:gd name="connsiteY11" fmla="*/ 219645 h 992788"/>
                <a:gd name="connsiteX12" fmla="*/ 1081328 w 1109673"/>
                <a:gd name="connsiteY12" fmla="*/ 205643 h 992788"/>
                <a:gd name="connsiteX13" fmla="*/ 1095996 w 1109673"/>
                <a:gd name="connsiteY13" fmla="*/ 139730 h 992788"/>
                <a:gd name="connsiteX14" fmla="*/ 1033131 w 1109673"/>
                <a:gd name="connsiteY14" fmla="*/ 56958 h 992788"/>
                <a:gd name="connsiteX15" fmla="*/ 809770 w 1109673"/>
                <a:gd name="connsiteY15" fmla="*/ 104868 h 992788"/>
                <a:gd name="connsiteX16" fmla="*/ 748810 w 1109673"/>
                <a:gd name="connsiteY16" fmla="*/ 153446 h 992788"/>
                <a:gd name="connsiteX17" fmla="*/ 665371 w 1109673"/>
                <a:gd name="connsiteY17" fmla="*/ 192213 h 992788"/>
                <a:gd name="connsiteX18" fmla="*/ 622603 w 1109673"/>
                <a:gd name="connsiteY18" fmla="*/ 162018 h 992788"/>
                <a:gd name="connsiteX19" fmla="*/ 613840 w 1109673"/>
                <a:gd name="connsiteY19" fmla="*/ 150398 h 992788"/>
                <a:gd name="connsiteX20" fmla="*/ 525639 w 1109673"/>
                <a:gd name="connsiteY20" fmla="*/ 90009 h 992788"/>
                <a:gd name="connsiteX21" fmla="*/ 372096 w 1109673"/>
                <a:gd name="connsiteY21" fmla="*/ 225264 h 992788"/>
                <a:gd name="connsiteX22" fmla="*/ 343711 w 1109673"/>
                <a:gd name="connsiteY22" fmla="*/ 295845 h 992788"/>
                <a:gd name="connsiteX23" fmla="*/ 337711 w 1109673"/>
                <a:gd name="connsiteY23" fmla="*/ 296988 h 992788"/>
                <a:gd name="connsiteX24" fmla="*/ 318756 w 1109673"/>
                <a:gd name="connsiteY24" fmla="*/ 252411 h 992788"/>
                <a:gd name="connsiteX25" fmla="*/ 305516 w 1109673"/>
                <a:gd name="connsiteY25" fmla="*/ 157732 h 992788"/>
                <a:gd name="connsiteX26" fmla="*/ 301516 w 1109673"/>
                <a:gd name="connsiteY26" fmla="*/ 120204 h 992788"/>
                <a:gd name="connsiteX27" fmla="*/ 213314 w 1109673"/>
                <a:gd name="connsiteY27" fmla="*/ 8475 h 992788"/>
                <a:gd name="connsiteX28" fmla="*/ 48913 w 1109673"/>
                <a:gd name="connsiteY28" fmla="*/ 45147 h 992788"/>
                <a:gd name="connsiteX29" fmla="*/ 43293 w 1109673"/>
                <a:gd name="connsiteY29" fmla="*/ 232122 h 992788"/>
                <a:gd name="connsiteX30" fmla="*/ 60819 w 1109673"/>
                <a:gd name="connsiteY30" fmla="*/ 273366 h 992788"/>
                <a:gd name="connsiteX31" fmla="*/ 43960 w 1109673"/>
                <a:gd name="connsiteY31" fmla="*/ 325848 h 992788"/>
                <a:gd name="connsiteX32" fmla="*/ 11575 w 1109673"/>
                <a:gd name="connsiteY32" fmla="*/ 381570 h 992788"/>
                <a:gd name="connsiteX33" fmla="*/ 11003 w 1109673"/>
                <a:gd name="connsiteY33" fmla="*/ 486726 h 992788"/>
                <a:gd name="connsiteX34" fmla="*/ 88918 w 1109673"/>
                <a:gd name="connsiteY34" fmla="*/ 542637 h 992788"/>
                <a:gd name="connsiteX35" fmla="*/ 149306 w 1109673"/>
                <a:gd name="connsiteY35" fmla="*/ 530922 h 992788"/>
                <a:gd name="connsiteX36" fmla="*/ 163975 w 1109673"/>
                <a:gd name="connsiteY36" fmla="*/ 526064 h 992788"/>
                <a:gd name="connsiteX37" fmla="*/ 170642 w 1109673"/>
                <a:gd name="connsiteY37" fmla="*/ 534255 h 992788"/>
                <a:gd name="connsiteX38" fmla="*/ 116540 w 1109673"/>
                <a:gd name="connsiteY38" fmla="*/ 648746 h 992788"/>
                <a:gd name="connsiteX39" fmla="*/ 67201 w 1109673"/>
                <a:gd name="connsiteY39" fmla="*/ 738662 h 992788"/>
                <a:gd name="connsiteX40" fmla="*/ 92918 w 1109673"/>
                <a:gd name="connsiteY40" fmla="*/ 888681 h 992788"/>
                <a:gd name="connsiteX41" fmla="*/ 220363 w 1109673"/>
                <a:gd name="connsiteY41" fmla="*/ 958499 h 992788"/>
                <a:gd name="connsiteX42" fmla="*/ 256081 w 1109673"/>
                <a:gd name="connsiteY42" fmla="*/ 971929 h 992788"/>
                <a:gd name="connsiteX43" fmla="*/ 346474 w 1109673"/>
                <a:gd name="connsiteY43" fmla="*/ 992789 h 992788"/>
                <a:gd name="connsiteX44" fmla="*/ 442676 w 1109673"/>
                <a:gd name="connsiteY44" fmla="*/ 948307 h 992788"/>
                <a:gd name="connsiteX45" fmla="*/ 444676 w 1109673"/>
                <a:gd name="connsiteY45" fmla="*/ 834960 h 992788"/>
                <a:gd name="connsiteX46" fmla="*/ 444486 w 1109673"/>
                <a:gd name="connsiteY46" fmla="*/ 834674 h 992788"/>
                <a:gd name="connsiteX47" fmla="*/ 503827 w 1109673"/>
                <a:gd name="connsiteY47" fmla="*/ 839246 h 992788"/>
                <a:gd name="connsiteX48" fmla="*/ 609078 w 1109673"/>
                <a:gd name="connsiteY48" fmla="*/ 866106 h 992788"/>
                <a:gd name="connsiteX49" fmla="*/ 705185 w 1109673"/>
                <a:gd name="connsiteY49" fmla="*/ 908493 h 992788"/>
                <a:gd name="connsiteX50" fmla="*/ 800816 w 1109673"/>
                <a:gd name="connsiteY50" fmla="*/ 878013 h 992788"/>
                <a:gd name="connsiteX51" fmla="*/ 834344 w 1109673"/>
                <a:gd name="connsiteY51" fmla="*/ 862868 h 992788"/>
                <a:gd name="connsiteX52" fmla="*/ 904829 w 1109673"/>
                <a:gd name="connsiteY52" fmla="*/ 862868 h 992788"/>
                <a:gd name="connsiteX53" fmla="*/ 913402 w 1109673"/>
                <a:gd name="connsiteY53" fmla="*/ 866011 h 992788"/>
                <a:gd name="connsiteX54" fmla="*/ 1013033 w 1109673"/>
                <a:gd name="connsiteY54" fmla="*/ 869916 h 992788"/>
                <a:gd name="connsiteX55" fmla="*/ 1072755 w 1109673"/>
                <a:gd name="connsiteY55" fmla="*/ 787620 h 992788"/>
                <a:gd name="connsiteX56" fmla="*/ 1050562 w 1109673"/>
                <a:gd name="connsiteY56" fmla="*/ 578737 h 992788"/>
                <a:gd name="connsiteX57" fmla="*/ 983696 w 1109673"/>
                <a:gd name="connsiteY57" fmla="*/ 502347 h 992788"/>
                <a:gd name="connsiteX58" fmla="*/ 811008 w 1109673"/>
                <a:gd name="connsiteY58" fmla="*/ 525302 h 992788"/>
                <a:gd name="connsiteX59" fmla="*/ 759954 w 1109673"/>
                <a:gd name="connsiteY59" fmla="*/ 590929 h 992788"/>
                <a:gd name="connsiteX60" fmla="*/ 726045 w 1109673"/>
                <a:gd name="connsiteY60" fmla="*/ 637506 h 992788"/>
                <a:gd name="connsiteX61" fmla="*/ 718234 w 1109673"/>
                <a:gd name="connsiteY61" fmla="*/ 626743 h 992788"/>
                <a:gd name="connsiteX62" fmla="*/ 696136 w 1109673"/>
                <a:gd name="connsiteY62" fmla="*/ 598740 h 992788"/>
                <a:gd name="connsiteX63" fmla="*/ 508494 w 1109673"/>
                <a:gd name="connsiteY63" fmla="*/ 573879 h 992788"/>
                <a:gd name="connsiteX64" fmla="*/ 460393 w 1109673"/>
                <a:gd name="connsiteY64" fmla="*/ 585690 h 992788"/>
                <a:gd name="connsiteX65" fmla="*/ 432865 w 1109673"/>
                <a:gd name="connsiteY65" fmla="*/ 573879 h 992788"/>
                <a:gd name="connsiteX66" fmla="*/ 436294 w 1109673"/>
                <a:gd name="connsiteY66" fmla="*/ 539780 h 992788"/>
                <a:gd name="connsiteX67" fmla="*/ 500493 w 1109673"/>
                <a:gd name="connsiteY67" fmla="*/ 482725 h 992788"/>
                <a:gd name="connsiteX68" fmla="*/ 338377 w 1109673"/>
                <a:gd name="connsiteY68" fmla="*/ 479201 h 992788"/>
                <a:gd name="connsiteX69" fmla="*/ 333710 w 1109673"/>
                <a:gd name="connsiteY69" fmla="*/ 632744 h 992788"/>
                <a:gd name="connsiteX70" fmla="*/ 466489 w 1109673"/>
                <a:gd name="connsiteY70" fmla="*/ 701038 h 992788"/>
                <a:gd name="connsiteX71" fmla="*/ 543165 w 1109673"/>
                <a:gd name="connsiteY71" fmla="*/ 684084 h 992788"/>
                <a:gd name="connsiteX72" fmla="*/ 612888 w 1109673"/>
                <a:gd name="connsiteY72" fmla="*/ 678559 h 992788"/>
                <a:gd name="connsiteX73" fmla="*/ 624032 w 1109673"/>
                <a:gd name="connsiteY73" fmla="*/ 693323 h 992788"/>
                <a:gd name="connsiteX74" fmla="*/ 699661 w 1109673"/>
                <a:gd name="connsiteY74" fmla="*/ 752187 h 992788"/>
                <a:gd name="connsiteX75" fmla="*/ 858061 w 1109673"/>
                <a:gd name="connsiteY75" fmla="*/ 651984 h 992788"/>
                <a:gd name="connsiteX76" fmla="*/ 884636 w 1109673"/>
                <a:gd name="connsiteY76" fmla="*/ 614456 h 992788"/>
                <a:gd name="connsiteX77" fmla="*/ 927499 w 1109673"/>
                <a:gd name="connsiteY77" fmla="*/ 603121 h 992788"/>
                <a:gd name="connsiteX78" fmla="*/ 947120 w 1109673"/>
                <a:gd name="connsiteY78" fmla="*/ 629410 h 992788"/>
                <a:gd name="connsiteX79" fmla="*/ 970933 w 1109673"/>
                <a:gd name="connsiteY79" fmla="*/ 740853 h 992788"/>
                <a:gd name="connsiteX80" fmla="*/ 901210 w 1109673"/>
                <a:gd name="connsiteY80" fmla="*/ 752473 h 992788"/>
                <a:gd name="connsiteX81" fmla="*/ 796911 w 1109673"/>
                <a:gd name="connsiteY81" fmla="*/ 754092 h 992788"/>
                <a:gd name="connsiteX82" fmla="*/ 749667 w 1109673"/>
                <a:gd name="connsiteY82" fmla="*/ 774952 h 992788"/>
                <a:gd name="connsiteX83" fmla="*/ 634319 w 1109673"/>
                <a:gd name="connsiteY83" fmla="*/ 747330 h 992788"/>
                <a:gd name="connsiteX84" fmla="*/ 496969 w 1109673"/>
                <a:gd name="connsiteY84" fmla="*/ 724279 h 992788"/>
                <a:gd name="connsiteX85" fmla="*/ 430008 w 1109673"/>
                <a:gd name="connsiteY85" fmla="*/ 711801 h 992788"/>
                <a:gd name="connsiteX86" fmla="*/ 334758 w 1109673"/>
                <a:gd name="connsiteY86" fmla="*/ 694656 h 992788"/>
                <a:gd name="connsiteX87" fmla="*/ 259034 w 1109673"/>
                <a:gd name="connsiteY87" fmla="*/ 743901 h 992788"/>
                <a:gd name="connsiteX88" fmla="*/ 297229 w 1109673"/>
                <a:gd name="connsiteY88" fmla="*/ 847342 h 992788"/>
                <a:gd name="connsiteX89" fmla="*/ 327328 w 1109673"/>
                <a:gd name="connsiteY89" fmla="*/ 874203 h 992788"/>
                <a:gd name="connsiteX90" fmla="*/ 258939 w 1109673"/>
                <a:gd name="connsiteY90" fmla="*/ 850009 h 992788"/>
                <a:gd name="connsiteX91" fmla="*/ 179405 w 1109673"/>
                <a:gd name="connsiteY91" fmla="*/ 812481 h 992788"/>
                <a:gd name="connsiteX92" fmla="*/ 177119 w 1109673"/>
                <a:gd name="connsiteY92" fmla="*/ 774190 h 992788"/>
                <a:gd name="connsiteX93" fmla="*/ 213219 w 1109673"/>
                <a:gd name="connsiteY93" fmla="*/ 711897 h 992788"/>
                <a:gd name="connsiteX94" fmla="*/ 283037 w 1109673"/>
                <a:gd name="connsiteY94" fmla="*/ 508157 h 992788"/>
                <a:gd name="connsiteX95" fmla="*/ 217124 w 1109673"/>
                <a:gd name="connsiteY95" fmla="*/ 423194 h 992788"/>
                <a:gd name="connsiteX96" fmla="*/ 168356 w 1109673"/>
                <a:gd name="connsiteY96" fmla="*/ 409954 h 992788"/>
                <a:gd name="connsiteX97" fmla="*/ 121684 w 1109673"/>
                <a:gd name="connsiteY97" fmla="*/ 418622 h 992788"/>
                <a:gd name="connsiteX98" fmla="*/ 138829 w 1109673"/>
                <a:gd name="connsiteY98" fmla="*/ 391571 h 992788"/>
                <a:gd name="connsiteX99" fmla="*/ 173881 w 1109673"/>
                <a:gd name="connsiteY99" fmla="*/ 251172 h 992788"/>
                <a:gd name="connsiteX100" fmla="*/ 146544 w 1109673"/>
                <a:gd name="connsiteY100" fmla="*/ 181164 h 992788"/>
                <a:gd name="connsiteX101" fmla="*/ 130828 w 1109673"/>
                <a:gd name="connsiteY101" fmla="*/ 126490 h 992788"/>
                <a:gd name="connsiteX102" fmla="*/ 174071 w 1109673"/>
                <a:gd name="connsiteY102" fmla="*/ 117156 h 992788"/>
                <a:gd name="connsiteX103" fmla="*/ 187216 w 1109673"/>
                <a:gd name="connsiteY103" fmla="*/ 136968 h 992788"/>
                <a:gd name="connsiteX104" fmla="*/ 190454 w 1109673"/>
                <a:gd name="connsiteY104" fmla="*/ 168305 h 992788"/>
                <a:gd name="connsiteX105" fmla="*/ 273036 w 1109673"/>
                <a:gd name="connsiteY105" fmla="*/ 392714 h 992788"/>
                <a:gd name="connsiteX106" fmla="*/ 375715 w 1109673"/>
                <a:gd name="connsiteY106" fmla="*/ 406620 h 992788"/>
                <a:gd name="connsiteX107" fmla="*/ 467251 w 1109673"/>
                <a:gd name="connsiteY107" fmla="*/ 321372 h 992788"/>
                <a:gd name="connsiteX108" fmla="*/ 501160 w 1109673"/>
                <a:gd name="connsiteY108" fmla="*/ 211834 h 992788"/>
                <a:gd name="connsiteX109" fmla="*/ 624794 w 1109673"/>
                <a:gd name="connsiteY109" fmla="*/ 300131 h 992788"/>
                <a:gd name="connsiteX110" fmla="*/ 826153 w 1109673"/>
                <a:gd name="connsiteY110" fmla="*/ 238599 h 992788"/>
                <a:gd name="connsiteX111" fmla="*/ 869872 w 1109673"/>
                <a:gd name="connsiteY111" fmla="*/ 202976 h 992788"/>
                <a:gd name="connsiteX112" fmla="*/ 966361 w 1109673"/>
                <a:gd name="connsiteY112" fmla="*/ 183259 h 992788"/>
                <a:gd name="connsiteX113" fmla="*/ 960455 w 1109673"/>
                <a:gd name="connsiteY113" fmla="*/ 288796 h 992788"/>
                <a:gd name="connsiteX114" fmla="*/ 980839 w 1109673"/>
                <a:gd name="connsiteY114" fmla="*/ 358138 h 992788"/>
                <a:gd name="connsiteX115" fmla="*/ 970457 w 1109673"/>
                <a:gd name="connsiteY115" fmla="*/ 356995 h 992788"/>
                <a:gd name="connsiteX116" fmla="*/ 966646 w 1109673"/>
                <a:gd name="connsiteY116" fmla="*/ 345756 h 992788"/>
                <a:gd name="connsiteX117" fmla="*/ 915688 w 1109673"/>
                <a:gd name="connsiteY117" fmla="*/ 273270 h 992788"/>
                <a:gd name="connsiteX118" fmla="*/ 830725 w 1109673"/>
                <a:gd name="connsiteY118" fmla="*/ 264317 h 992788"/>
                <a:gd name="connsiteX119" fmla="*/ 695565 w 1109673"/>
                <a:gd name="connsiteY119" fmla="*/ 425385 h 992788"/>
                <a:gd name="connsiteX120" fmla="*/ 695374 w 1109673"/>
                <a:gd name="connsiteY120" fmla="*/ 425861 h 992788"/>
                <a:gd name="connsiteX121" fmla="*/ 694612 w 1109673"/>
                <a:gd name="connsiteY121" fmla="*/ 422813 h 992788"/>
                <a:gd name="connsiteX122" fmla="*/ 628985 w 1109673"/>
                <a:gd name="connsiteY122" fmla="*/ 322419 h 992788"/>
                <a:gd name="connsiteX123" fmla="*/ 451439 w 1109673"/>
                <a:gd name="connsiteY123" fmla="*/ 374902 h 992788"/>
                <a:gd name="connsiteX124" fmla="*/ 434199 w 1109673"/>
                <a:gd name="connsiteY124" fmla="*/ 388332 h 992788"/>
                <a:gd name="connsiteX125" fmla="*/ 338187 w 1109673"/>
                <a:gd name="connsiteY125" fmla="*/ 479106 h 99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1109673" h="992788">
                  <a:moveTo>
                    <a:pt x="500588" y="482916"/>
                  </a:moveTo>
                  <a:cubicBezTo>
                    <a:pt x="507922" y="477772"/>
                    <a:pt x="515638" y="471581"/>
                    <a:pt x="523829" y="465009"/>
                  </a:cubicBezTo>
                  <a:cubicBezTo>
                    <a:pt x="534973" y="456055"/>
                    <a:pt x="552785" y="434529"/>
                    <a:pt x="567168" y="432147"/>
                  </a:cubicBezTo>
                  <a:cubicBezTo>
                    <a:pt x="589266" y="428433"/>
                    <a:pt x="594409" y="480249"/>
                    <a:pt x="600315" y="494250"/>
                  </a:cubicBezTo>
                  <a:cubicBezTo>
                    <a:pt x="610507" y="518444"/>
                    <a:pt x="626413" y="539399"/>
                    <a:pt x="650607" y="550924"/>
                  </a:cubicBezTo>
                  <a:cubicBezTo>
                    <a:pt x="705280" y="577118"/>
                    <a:pt x="763383" y="550734"/>
                    <a:pt x="795196" y="485202"/>
                  </a:cubicBezTo>
                  <a:cubicBezTo>
                    <a:pt x="796625" y="482154"/>
                    <a:pt x="798340" y="478725"/>
                    <a:pt x="800149" y="474819"/>
                  </a:cubicBezTo>
                  <a:cubicBezTo>
                    <a:pt x="814818" y="443768"/>
                    <a:pt x="829963" y="384618"/>
                    <a:pt x="871111" y="400239"/>
                  </a:cubicBezTo>
                  <a:cubicBezTo>
                    <a:pt x="903210" y="412335"/>
                    <a:pt x="918736" y="453102"/>
                    <a:pt x="949787" y="466723"/>
                  </a:cubicBezTo>
                  <a:cubicBezTo>
                    <a:pt x="987125" y="483011"/>
                    <a:pt x="1025701" y="479010"/>
                    <a:pt x="1060849" y="458817"/>
                  </a:cubicBezTo>
                  <a:cubicBezTo>
                    <a:pt x="1108474" y="431385"/>
                    <a:pt x="1122952" y="378712"/>
                    <a:pt x="1096758" y="327658"/>
                  </a:cubicBezTo>
                  <a:cubicBezTo>
                    <a:pt x="1072755" y="280795"/>
                    <a:pt x="1066564" y="248505"/>
                    <a:pt x="1076089" y="219645"/>
                  </a:cubicBezTo>
                  <a:cubicBezTo>
                    <a:pt x="1077422" y="215549"/>
                    <a:pt x="1079327" y="210691"/>
                    <a:pt x="1081328" y="205643"/>
                  </a:cubicBezTo>
                  <a:cubicBezTo>
                    <a:pt x="1088471" y="187545"/>
                    <a:pt x="1097234" y="165066"/>
                    <a:pt x="1095996" y="139730"/>
                  </a:cubicBezTo>
                  <a:cubicBezTo>
                    <a:pt x="1094948" y="118108"/>
                    <a:pt x="1085328" y="78484"/>
                    <a:pt x="1033131" y="56958"/>
                  </a:cubicBezTo>
                  <a:cubicBezTo>
                    <a:pt x="946072" y="21048"/>
                    <a:pt x="850537" y="79818"/>
                    <a:pt x="809770" y="104868"/>
                  </a:cubicBezTo>
                  <a:cubicBezTo>
                    <a:pt x="786529" y="119156"/>
                    <a:pt x="766526" y="137349"/>
                    <a:pt x="748810" y="153446"/>
                  </a:cubicBezTo>
                  <a:cubicBezTo>
                    <a:pt x="705280" y="193070"/>
                    <a:pt x="690898" y="201738"/>
                    <a:pt x="665371" y="192213"/>
                  </a:cubicBezTo>
                  <a:cubicBezTo>
                    <a:pt x="649273" y="186212"/>
                    <a:pt x="633652" y="175258"/>
                    <a:pt x="622603" y="162018"/>
                  </a:cubicBezTo>
                  <a:cubicBezTo>
                    <a:pt x="619936" y="158875"/>
                    <a:pt x="616984" y="154779"/>
                    <a:pt x="613840" y="150398"/>
                  </a:cubicBezTo>
                  <a:cubicBezTo>
                    <a:pt x="599077" y="129919"/>
                    <a:pt x="574407" y="95724"/>
                    <a:pt x="525639" y="90009"/>
                  </a:cubicBezTo>
                  <a:cubicBezTo>
                    <a:pt x="449629" y="81151"/>
                    <a:pt x="380668" y="155446"/>
                    <a:pt x="372096" y="225264"/>
                  </a:cubicBezTo>
                  <a:cubicBezTo>
                    <a:pt x="366476" y="271270"/>
                    <a:pt x="358189" y="291654"/>
                    <a:pt x="343711" y="295845"/>
                  </a:cubicBezTo>
                  <a:cubicBezTo>
                    <a:pt x="340568" y="296797"/>
                    <a:pt x="338663" y="296988"/>
                    <a:pt x="337711" y="296988"/>
                  </a:cubicBezTo>
                  <a:cubicBezTo>
                    <a:pt x="335520" y="294987"/>
                    <a:pt x="326757" y="285177"/>
                    <a:pt x="318756" y="252411"/>
                  </a:cubicBezTo>
                  <a:cubicBezTo>
                    <a:pt x="311326" y="222026"/>
                    <a:pt x="308088" y="186402"/>
                    <a:pt x="305516" y="157732"/>
                  </a:cubicBezTo>
                  <a:cubicBezTo>
                    <a:pt x="304183" y="143254"/>
                    <a:pt x="303040" y="130776"/>
                    <a:pt x="301516" y="120204"/>
                  </a:cubicBezTo>
                  <a:cubicBezTo>
                    <a:pt x="293705" y="66578"/>
                    <a:pt x="261606" y="25811"/>
                    <a:pt x="213314" y="8475"/>
                  </a:cubicBezTo>
                  <a:cubicBezTo>
                    <a:pt x="159498" y="-10860"/>
                    <a:pt x="95014" y="3522"/>
                    <a:pt x="48913" y="45147"/>
                  </a:cubicBezTo>
                  <a:cubicBezTo>
                    <a:pt x="-18905" y="106392"/>
                    <a:pt x="21576" y="188212"/>
                    <a:pt x="43293" y="232122"/>
                  </a:cubicBezTo>
                  <a:cubicBezTo>
                    <a:pt x="50627" y="246981"/>
                    <a:pt x="58914" y="263745"/>
                    <a:pt x="60819" y="273366"/>
                  </a:cubicBezTo>
                  <a:cubicBezTo>
                    <a:pt x="65105" y="295178"/>
                    <a:pt x="60628" y="301655"/>
                    <a:pt x="43960" y="325848"/>
                  </a:cubicBezTo>
                  <a:cubicBezTo>
                    <a:pt x="34054" y="340231"/>
                    <a:pt x="21671" y="358138"/>
                    <a:pt x="11575" y="381570"/>
                  </a:cubicBezTo>
                  <a:cubicBezTo>
                    <a:pt x="-3665" y="417193"/>
                    <a:pt x="-3856" y="455579"/>
                    <a:pt x="11003" y="486726"/>
                  </a:cubicBezTo>
                  <a:cubicBezTo>
                    <a:pt x="32911" y="532446"/>
                    <a:pt x="69201" y="541399"/>
                    <a:pt x="88918" y="542637"/>
                  </a:cubicBezTo>
                  <a:cubicBezTo>
                    <a:pt x="112254" y="544161"/>
                    <a:pt x="132828" y="536827"/>
                    <a:pt x="149306" y="530922"/>
                  </a:cubicBezTo>
                  <a:cubicBezTo>
                    <a:pt x="153688" y="529398"/>
                    <a:pt x="159688" y="527207"/>
                    <a:pt x="163975" y="526064"/>
                  </a:cubicBezTo>
                  <a:cubicBezTo>
                    <a:pt x="167785" y="529017"/>
                    <a:pt x="170071" y="531779"/>
                    <a:pt x="170642" y="534255"/>
                  </a:cubicBezTo>
                  <a:cubicBezTo>
                    <a:pt x="176071" y="557496"/>
                    <a:pt x="138829" y="614646"/>
                    <a:pt x="116540" y="648746"/>
                  </a:cubicBezTo>
                  <a:cubicBezTo>
                    <a:pt x="95871" y="680464"/>
                    <a:pt x="76345" y="710373"/>
                    <a:pt x="67201" y="738662"/>
                  </a:cubicBezTo>
                  <a:cubicBezTo>
                    <a:pt x="49579" y="793335"/>
                    <a:pt x="59485" y="850866"/>
                    <a:pt x="92918" y="888681"/>
                  </a:cubicBezTo>
                  <a:cubicBezTo>
                    <a:pt x="124827" y="924685"/>
                    <a:pt x="175595" y="942687"/>
                    <a:pt x="220363" y="958499"/>
                  </a:cubicBezTo>
                  <a:cubicBezTo>
                    <a:pt x="233888" y="963261"/>
                    <a:pt x="246556" y="967738"/>
                    <a:pt x="256081" y="971929"/>
                  </a:cubicBezTo>
                  <a:cubicBezTo>
                    <a:pt x="288085" y="985931"/>
                    <a:pt x="318851" y="992789"/>
                    <a:pt x="346474" y="992789"/>
                  </a:cubicBezTo>
                  <a:cubicBezTo>
                    <a:pt x="387431" y="992789"/>
                    <a:pt x="421435" y="977739"/>
                    <a:pt x="442676" y="948307"/>
                  </a:cubicBezTo>
                  <a:cubicBezTo>
                    <a:pt x="465631" y="916494"/>
                    <a:pt x="466489" y="872012"/>
                    <a:pt x="444676" y="834960"/>
                  </a:cubicBezTo>
                  <a:cubicBezTo>
                    <a:pt x="444676" y="834864"/>
                    <a:pt x="444581" y="834769"/>
                    <a:pt x="444486" y="834674"/>
                  </a:cubicBezTo>
                  <a:cubicBezTo>
                    <a:pt x="462869" y="838389"/>
                    <a:pt x="482586" y="840579"/>
                    <a:pt x="503827" y="839246"/>
                  </a:cubicBezTo>
                  <a:cubicBezTo>
                    <a:pt x="546022" y="836674"/>
                    <a:pt x="574026" y="842294"/>
                    <a:pt x="609078" y="866106"/>
                  </a:cubicBezTo>
                  <a:cubicBezTo>
                    <a:pt x="638986" y="886395"/>
                    <a:pt x="666704" y="910302"/>
                    <a:pt x="705185" y="908493"/>
                  </a:cubicBezTo>
                  <a:cubicBezTo>
                    <a:pt x="743190" y="906683"/>
                    <a:pt x="773765" y="891443"/>
                    <a:pt x="800816" y="878013"/>
                  </a:cubicBezTo>
                  <a:cubicBezTo>
                    <a:pt x="812722" y="872107"/>
                    <a:pt x="824057" y="866487"/>
                    <a:pt x="834344" y="862868"/>
                  </a:cubicBezTo>
                  <a:cubicBezTo>
                    <a:pt x="856728" y="855153"/>
                    <a:pt x="882445" y="855153"/>
                    <a:pt x="904829" y="862868"/>
                  </a:cubicBezTo>
                  <a:cubicBezTo>
                    <a:pt x="907687" y="863820"/>
                    <a:pt x="910544" y="864868"/>
                    <a:pt x="913402" y="866011"/>
                  </a:cubicBezTo>
                  <a:cubicBezTo>
                    <a:pt x="936071" y="874393"/>
                    <a:pt x="973886" y="888395"/>
                    <a:pt x="1013033" y="869916"/>
                  </a:cubicBezTo>
                  <a:cubicBezTo>
                    <a:pt x="1042656" y="855915"/>
                    <a:pt x="1062754" y="828292"/>
                    <a:pt x="1072755" y="787620"/>
                  </a:cubicBezTo>
                  <a:cubicBezTo>
                    <a:pt x="1089995" y="717707"/>
                    <a:pt x="1082090" y="643507"/>
                    <a:pt x="1050562" y="578737"/>
                  </a:cubicBezTo>
                  <a:cubicBezTo>
                    <a:pt x="1033036" y="542733"/>
                    <a:pt x="1011128" y="517777"/>
                    <a:pt x="983696" y="502347"/>
                  </a:cubicBezTo>
                  <a:cubicBezTo>
                    <a:pt x="932071" y="473391"/>
                    <a:pt x="862729" y="482630"/>
                    <a:pt x="811008" y="525302"/>
                  </a:cubicBezTo>
                  <a:cubicBezTo>
                    <a:pt x="789958" y="542637"/>
                    <a:pt x="774718" y="567212"/>
                    <a:pt x="759954" y="590929"/>
                  </a:cubicBezTo>
                  <a:cubicBezTo>
                    <a:pt x="751286" y="604931"/>
                    <a:pt x="735856" y="629601"/>
                    <a:pt x="726045" y="637506"/>
                  </a:cubicBezTo>
                  <a:cubicBezTo>
                    <a:pt x="723473" y="634268"/>
                    <a:pt x="720520" y="629982"/>
                    <a:pt x="718234" y="626743"/>
                  </a:cubicBezTo>
                  <a:cubicBezTo>
                    <a:pt x="712138" y="618075"/>
                    <a:pt x="705185" y="608169"/>
                    <a:pt x="696136" y="598740"/>
                  </a:cubicBezTo>
                  <a:cubicBezTo>
                    <a:pt x="634510" y="534255"/>
                    <a:pt x="558691" y="558068"/>
                    <a:pt x="508494" y="573879"/>
                  </a:cubicBezTo>
                  <a:cubicBezTo>
                    <a:pt x="490206" y="579594"/>
                    <a:pt x="472966" y="585024"/>
                    <a:pt x="460393" y="585690"/>
                  </a:cubicBezTo>
                  <a:cubicBezTo>
                    <a:pt x="447534" y="586357"/>
                    <a:pt x="437723" y="582166"/>
                    <a:pt x="432865" y="573879"/>
                  </a:cubicBezTo>
                  <a:cubicBezTo>
                    <a:pt x="427436" y="564735"/>
                    <a:pt x="428674" y="551972"/>
                    <a:pt x="436294" y="539780"/>
                  </a:cubicBezTo>
                  <a:cubicBezTo>
                    <a:pt x="449629" y="518253"/>
                    <a:pt x="475537" y="500156"/>
                    <a:pt x="500493" y="482725"/>
                  </a:cubicBezTo>
                  <a:close/>
                  <a:moveTo>
                    <a:pt x="338377" y="479201"/>
                  </a:moveTo>
                  <a:cubicBezTo>
                    <a:pt x="308183" y="527778"/>
                    <a:pt x="306469" y="586643"/>
                    <a:pt x="333710" y="632744"/>
                  </a:cubicBezTo>
                  <a:cubicBezTo>
                    <a:pt x="360666" y="678369"/>
                    <a:pt x="410291" y="703896"/>
                    <a:pt x="466489" y="701038"/>
                  </a:cubicBezTo>
                  <a:cubicBezTo>
                    <a:pt x="493635" y="699609"/>
                    <a:pt x="518781" y="691704"/>
                    <a:pt x="543165" y="684084"/>
                  </a:cubicBezTo>
                  <a:cubicBezTo>
                    <a:pt x="590028" y="669320"/>
                    <a:pt x="603077" y="668367"/>
                    <a:pt x="612888" y="678559"/>
                  </a:cubicBezTo>
                  <a:cubicBezTo>
                    <a:pt x="615936" y="681798"/>
                    <a:pt x="619936" y="687417"/>
                    <a:pt x="624032" y="693323"/>
                  </a:cubicBezTo>
                  <a:cubicBezTo>
                    <a:pt x="638129" y="713325"/>
                    <a:pt x="659370" y="743424"/>
                    <a:pt x="699661" y="752187"/>
                  </a:cubicBezTo>
                  <a:cubicBezTo>
                    <a:pt x="784338" y="770571"/>
                    <a:pt x="830439" y="696371"/>
                    <a:pt x="858061" y="651984"/>
                  </a:cubicBezTo>
                  <a:cubicBezTo>
                    <a:pt x="866539" y="638364"/>
                    <a:pt x="878064" y="619790"/>
                    <a:pt x="884636" y="614456"/>
                  </a:cubicBezTo>
                  <a:cubicBezTo>
                    <a:pt x="898447" y="603026"/>
                    <a:pt x="918069" y="597882"/>
                    <a:pt x="927499" y="603121"/>
                  </a:cubicBezTo>
                  <a:cubicBezTo>
                    <a:pt x="931023" y="605121"/>
                    <a:pt x="938167" y="611122"/>
                    <a:pt x="947120" y="629410"/>
                  </a:cubicBezTo>
                  <a:cubicBezTo>
                    <a:pt x="957979" y="651794"/>
                    <a:pt x="982649" y="716754"/>
                    <a:pt x="970933" y="740853"/>
                  </a:cubicBezTo>
                  <a:cubicBezTo>
                    <a:pt x="959693" y="764189"/>
                    <a:pt x="921307" y="755426"/>
                    <a:pt x="901210" y="752473"/>
                  </a:cubicBezTo>
                  <a:cubicBezTo>
                    <a:pt x="865491" y="747234"/>
                    <a:pt x="832058" y="741900"/>
                    <a:pt x="796911" y="754092"/>
                  </a:cubicBezTo>
                  <a:cubicBezTo>
                    <a:pt x="779575" y="760093"/>
                    <a:pt x="763669" y="767999"/>
                    <a:pt x="749667" y="774952"/>
                  </a:cubicBezTo>
                  <a:cubicBezTo>
                    <a:pt x="690136" y="804575"/>
                    <a:pt x="684897" y="776381"/>
                    <a:pt x="634319" y="747330"/>
                  </a:cubicBezTo>
                  <a:cubicBezTo>
                    <a:pt x="588599" y="721136"/>
                    <a:pt x="539450" y="721707"/>
                    <a:pt x="496969" y="724279"/>
                  </a:cubicBezTo>
                  <a:cubicBezTo>
                    <a:pt x="476680" y="725517"/>
                    <a:pt x="455059" y="719136"/>
                    <a:pt x="430008" y="711801"/>
                  </a:cubicBezTo>
                  <a:cubicBezTo>
                    <a:pt x="402100" y="703610"/>
                    <a:pt x="370286" y="694275"/>
                    <a:pt x="334758" y="694656"/>
                  </a:cubicBezTo>
                  <a:cubicBezTo>
                    <a:pt x="279989" y="695228"/>
                    <a:pt x="262939" y="732471"/>
                    <a:pt x="259034" y="743901"/>
                  </a:cubicBezTo>
                  <a:cubicBezTo>
                    <a:pt x="243413" y="789144"/>
                    <a:pt x="277227" y="831340"/>
                    <a:pt x="297229" y="847342"/>
                  </a:cubicBezTo>
                  <a:cubicBezTo>
                    <a:pt x="307897" y="855534"/>
                    <a:pt x="318661" y="864297"/>
                    <a:pt x="327328" y="874203"/>
                  </a:cubicBezTo>
                  <a:cubicBezTo>
                    <a:pt x="303516" y="869535"/>
                    <a:pt x="281704" y="858010"/>
                    <a:pt x="258939" y="850009"/>
                  </a:cubicBezTo>
                  <a:cubicBezTo>
                    <a:pt x="232078" y="840484"/>
                    <a:pt x="191502" y="826197"/>
                    <a:pt x="179405" y="812481"/>
                  </a:cubicBezTo>
                  <a:cubicBezTo>
                    <a:pt x="173309" y="805527"/>
                    <a:pt x="172261" y="789144"/>
                    <a:pt x="177119" y="774190"/>
                  </a:cubicBezTo>
                  <a:cubicBezTo>
                    <a:pt x="181501" y="760569"/>
                    <a:pt x="198360" y="734757"/>
                    <a:pt x="213219" y="711897"/>
                  </a:cubicBezTo>
                  <a:cubicBezTo>
                    <a:pt x="253700" y="649794"/>
                    <a:pt x="299611" y="579309"/>
                    <a:pt x="283037" y="508157"/>
                  </a:cubicBezTo>
                  <a:cubicBezTo>
                    <a:pt x="277322" y="483773"/>
                    <a:pt x="261320" y="449197"/>
                    <a:pt x="217124" y="423194"/>
                  </a:cubicBezTo>
                  <a:cubicBezTo>
                    <a:pt x="200551" y="413383"/>
                    <a:pt x="183882" y="409954"/>
                    <a:pt x="168356" y="409954"/>
                  </a:cubicBezTo>
                  <a:cubicBezTo>
                    <a:pt x="150925" y="409954"/>
                    <a:pt x="134828" y="414240"/>
                    <a:pt x="121684" y="418622"/>
                  </a:cubicBezTo>
                  <a:cubicBezTo>
                    <a:pt x="126637" y="409287"/>
                    <a:pt x="132542" y="400620"/>
                    <a:pt x="138829" y="391571"/>
                  </a:cubicBezTo>
                  <a:cubicBezTo>
                    <a:pt x="159498" y="361662"/>
                    <a:pt x="187692" y="320800"/>
                    <a:pt x="173881" y="251172"/>
                  </a:cubicBezTo>
                  <a:cubicBezTo>
                    <a:pt x="169023" y="226598"/>
                    <a:pt x="157593" y="203547"/>
                    <a:pt x="146544" y="181164"/>
                  </a:cubicBezTo>
                  <a:cubicBezTo>
                    <a:pt x="139876" y="167829"/>
                    <a:pt x="120445" y="141635"/>
                    <a:pt x="130828" y="126490"/>
                  </a:cubicBezTo>
                  <a:cubicBezTo>
                    <a:pt x="138257" y="115632"/>
                    <a:pt x="162641" y="113060"/>
                    <a:pt x="174071" y="117156"/>
                  </a:cubicBezTo>
                  <a:cubicBezTo>
                    <a:pt x="177595" y="118394"/>
                    <a:pt x="184834" y="121061"/>
                    <a:pt x="187216" y="136968"/>
                  </a:cubicBezTo>
                  <a:cubicBezTo>
                    <a:pt x="188263" y="144397"/>
                    <a:pt x="189311" y="155541"/>
                    <a:pt x="190454" y="168305"/>
                  </a:cubicBezTo>
                  <a:cubicBezTo>
                    <a:pt x="196931" y="239647"/>
                    <a:pt x="206742" y="347565"/>
                    <a:pt x="273036" y="392714"/>
                  </a:cubicBezTo>
                  <a:cubicBezTo>
                    <a:pt x="293515" y="406716"/>
                    <a:pt x="328090" y="420527"/>
                    <a:pt x="375715" y="406620"/>
                  </a:cubicBezTo>
                  <a:cubicBezTo>
                    <a:pt x="419054" y="394047"/>
                    <a:pt x="450010" y="362234"/>
                    <a:pt x="467251" y="321372"/>
                  </a:cubicBezTo>
                  <a:cubicBezTo>
                    <a:pt x="480300" y="290415"/>
                    <a:pt x="471632" y="234313"/>
                    <a:pt x="501160" y="211834"/>
                  </a:cubicBezTo>
                  <a:cubicBezTo>
                    <a:pt x="511447" y="204024"/>
                    <a:pt x="601458" y="291368"/>
                    <a:pt x="624794" y="300131"/>
                  </a:cubicBezTo>
                  <a:cubicBezTo>
                    <a:pt x="719663" y="335564"/>
                    <a:pt x="783766" y="277176"/>
                    <a:pt x="826153" y="238599"/>
                  </a:cubicBezTo>
                  <a:cubicBezTo>
                    <a:pt x="841393" y="224693"/>
                    <a:pt x="855775" y="211644"/>
                    <a:pt x="869872" y="202976"/>
                  </a:cubicBezTo>
                  <a:cubicBezTo>
                    <a:pt x="885303" y="193546"/>
                    <a:pt x="983887" y="130205"/>
                    <a:pt x="966361" y="183259"/>
                  </a:cubicBezTo>
                  <a:cubicBezTo>
                    <a:pt x="955026" y="217359"/>
                    <a:pt x="953788" y="253649"/>
                    <a:pt x="960455" y="288796"/>
                  </a:cubicBezTo>
                  <a:cubicBezTo>
                    <a:pt x="961408" y="293749"/>
                    <a:pt x="982458" y="357281"/>
                    <a:pt x="980839" y="358138"/>
                  </a:cubicBezTo>
                  <a:cubicBezTo>
                    <a:pt x="978648" y="359281"/>
                    <a:pt x="971790" y="360329"/>
                    <a:pt x="970457" y="356995"/>
                  </a:cubicBezTo>
                  <a:cubicBezTo>
                    <a:pt x="969313" y="354233"/>
                    <a:pt x="967790" y="349280"/>
                    <a:pt x="966646" y="345756"/>
                  </a:cubicBezTo>
                  <a:cubicBezTo>
                    <a:pt x="960455" y="325848"/>
                    <a:pt x="949978" y="292416"/>
                    <a:pt x="915688" y="273270"/>
                  </a:cubicBezTo>
                  <a:cubicBezTo>
                    <a:pt x="888827" y="258221"/>
                    <a:pt x="859395" y="255173"/>
                    <a:pt x="830725" y="264317"/>
                  </a:cubicBezTo>
                  <a:cubicBezTo>
                    <a:pt x="761287" y="286510"/>
                    <a:pt x="718520" y="376807"/>
                    <a:pt x="695565" y="425385"/>
                  </a:cubicBezTo>
                  <a:cubicBezTo>
                    <a:pt x="695565" y="425575"/>
                    <a:pt x="695470" y="425670"/>
                    <a:pt x="695374" y="425861"/>
                  </a:cubicBezTo>
                  <a:cubicBezTo>
                    <a:pt x="695089" y="424813"/>
                    <a:pt x="694898" y="423765"/>
                    <a:pt x="694612" y="422813"/>
                  </a:cubicBezTo>
                  <a:cubicBezTo>
                    <a:pt x="687469" y="392428"/>
                    <a:pt x="676705" y="346422"/>
                    <a:pt x="628985" y="322419"/>
                  </a:cubicBezTo>
                  <a:cubicBezTo>
                    <a:pt x="560119" y="287844"/>
                    <a:pt x="492111" y="342327"/>
                    <a:pt x="451439" y="374902"/>
                  </a:cubicBezTo>
                  <a:cubicBezTo>
                    <a:pt x="444772" y="380236"/>
                    <a:pt x="438390" y="385284"/>
                    <a:pt x="434199" y="388332"/>
                  </a:cubicBezTo>
                  <a:cubicBezTo>
                    <a:pt x="402957" y="410240"/>
                    <a:pt x="364000" y="437481"/>
                    <a:pt x="338187" y="479106"/>
                  </a:cubicBezTo>
                  <a:close/>
                </a:path>
              </a:pathLst>
            </a:custGeom>
            <a:solidFill>
              <a:schemeClr val="accent3">
                <a:lumMod val="40000"/>
                <a:lumOff val="60000"/>
              </a:schemeClr>
            </a:solidFill>
            <a:ln w="0" cap="flat">
              <a:noFill/>
              <a:prstDash val="solid"/>
              <a:miter/>
            </a:ln>
          </p:spPr>
          <p:txBody>
            <a:bodyPr rtlCol="0" anchor="ctr"/>
            <a:lstStyle/>
            <a:p>
              <a:endParaRPr lang="en-US" dirty="0"/>
            </a:p>
          </p:txBody>
        </p:sp>
      </p:grpSp>
      <p:grpSp>
        <p:nvGrpSpPr>
          <p:cNvPr id="492" name="Group 491">
            <a:extLst>
              <a:ext uri="{FF2B5EF4-FFF2-40B4-BE49-F238E27FC236}">
                <a16:creationId xmlns:a16="http://schemas.microsoft.com/office/drawing/2014/main" id="{3EEBB493-B1B9-6E0F-CCC5-51D5DA133A54}"/>
              </a:ext>
            </a:extLst>
          </p:cNvPr>
          <p:cNvGrpSpPr/>
          <p:nvPr/>
        </p:nvGrpSpPr>
        <p:grpSpPr>
          <a:xfrm>
            <a:off x="9602817" y="3469250"/>
            <a:ext cx="874067" cy="510799"/>
            <a:chOff x="11789254" y="3505950"/>
            <a:chExt cx="1017754" cy="542925"/>
          </a:xfrm>
        </p:grpSpPr>
        <p:sp>
          <p:nvSpPr>
            <p:cNvPr id="484" name="Freeform: Shape 483">
              <a:extLst>
                <a:ext uri="{FF2B5EF4-FFF2-40B4-BE49-F238E27FC236}">
                  <a16:creationId xmlns:a16="http://schemas.microsoft.com/office/drawing/2014/main" id="{42CAB680-679C-7E98-9036-FC2270F36F47}"/>
                </a:ext>
              </a:extLst>
            </p:cNvPr>
            <p:cNvSpPr/>
            <p:nvPr/>
          </p:nvSpPr>
          <p:spPr bwMode="auto">
            <a:xfrm>
              <a:off x="11789254" y="3505950"/>
              <a:ext cx="1017754" cy="542925"/>
            </a:xfrm>
            <a:custGeom>
              <a:avLst/>
              <a:gdLst>
                <a:gd name="connsiteX0" fmla="*/ 34228 w 1017754"/>
                <a:gd name="connsiteY0" fmla="*/ 104775 h 542925"/>
                <a:gd name="connsiteX1" fmla="*/ 34228 w 1017754"/>
                <a:gd name="connsiteY1" fmla="*/ 104775 h 542925"/>
                <a:gd name="connsiteX2" fmla="*/ 77091 w 1017754"/>
                <a:gd name="connsiteY2" fmla="*/ 119062 h 542925"/>
                <a:gd name="connsiteX3" fmla="*/ 100903 w 1017754"/>
                <a:gd name="connsiteY3" fmla="*/ 171450 h 542925"/>
                <a:gd name="connsiteX4" fmla="*/ 110428 w 1017754"/>
                <a:gd name="connsiteY4" fmla="*/ 195262 h 542925"/>
                <a:gd name="connsiteX5" fmla="*/ 119953 w 1017754"/>
                <a:gd name="connsiteY5" fmla="*/ 228600 h 542925"/>
                <a:gd name="connsiteX6" fmla="*/ 139003 w 1017754"/>
                <a:gd name="connsiteY6" fmla="*/ 242887 h 542925"/>
                <a:gd name="connsiteX7" fmla="*/ 153291 w 1017754"/>
                <a:gd name="connsiteY7" fmla="*/ 290512 h 542925"/>
                <a:gd name="connsiteX8" fmla="*/ 186628 w 1017754"/>
                <a:gd name="connsiteY8" fmla="*/ 314325 h 542925"/>
                <a:gd name="connsiteX9" fmla="*/ 200916 w 1017754"/>
                <a:gd name="connsiteY9" fmla="*/ 319087 h 542925"/>
                <a:gd name="connsiteX10" fmla="*/ 243778 w 1017754"/>
                <a:gd name="connsiteY10" fmla="*/ 328612 h 542925"/>
                <a:gd name="connsiteX11" fmla="*/ 253303 w 1017754"/>
                <a:gd name="connsiteY11" fmla="*/ 342900 h 542925"/>
                <a:gd name="connsiteX12" fmla="*/ 267591 w 1017754"/>
                <a:gd name="connsiteY12" fmla="*/ 371475 h 542925"/>
                <a:gd name="connsiteX13" fmla="*/ 305691 w 1017754"/>
                <a:gd name="connsiteY13" fmla="*/ 381000 h 542925"/>
                <a:gd name="connsiteX14" fmla="*/ 329503 w 1017754"/>
                <a:gd name="connsiteY14" fmla="*/ 419100 h 542925"/>
                <a:gd name="connsiteX15" fmla="*/ 362841 w 1017754"/>
                <a:gd name="connsiteY15" fmla="*/ 447675 h 542925"/>
                <a:gd name="connsiteX16" fmla="*/ 400941 w 1017754"/>
                <a:gd name="connsiteY16" fmla="*/ 457200 h 542925"/>
                <a:gd name="connsiteX17" fmla="*/ 391416 w 1017754"/>
                <a:gd name="connsiteY17" fmla="*/ 471487 h 542925"/>
                <a:gd name="connsiteX18" fmla="*/ 453328 w 1017754"/>
                <a:gd name="connsiteY18" fmla="*/ 504825 h 542925"/>
                <a:gd name="connsiteX19" fmla="*/ 491428 w 1017754"/>
                <a:gd name="connsiteY19" fmla="*/ 509587 h 542925"/>
                <a:gd name="connsiteX20" fmla="*/ 615253 w 1017754"/>
                <a:gd name="connsiteY20" fmla="*/ 542925 h 542925"/>
                <a:gd name="connsiteX21" fmla="*/ 681928 w 1017754"/>
                <a:gd name="connsiteY21" fmla="*/ 538162 h 542925"/>
                <a:gd name="connsiteX22" fmla="*/ 715266 w 1017754"/>
                <a:gd name="connsiteY22" fmla="*/ 519112 h 542925"/>
                <a:gd name="connsiteX23" fmla="*/ 758128 w 1017754"/>
                <a:gd name="connsiteY23" fmla="*/ 504825 h 542925"/>
                <a:gd name="connsiteX24" fmla="*/ 905766 w 1017754"/>
                <a:gd name="connsiteY24" fmla="*/ 500062 h 542925"/>
                <a:gd name="connsiteX25" fmla="*/ 896241 w 1017754"/>
                <a:gd name="connsiteY25" fmla="*/ 471487 h 542925"/>
                <a:gd name="connsiteX26" fmla="*/ 867666 w 1017754"/>
                <a:gd name="connsiteY26" fmla="*/ 452437 h 542925"/>
                <a:gd name="connsiteX27" fmla="*/ 877191 w 1017754"/>
                <a:gd name="connsiteY27" fmla="*/ 381000 h 542925"/>
                <a:gd name="connsiteX28" fmla="*/ 905766 w 1017754"/>
                <a:gd name="connsiteY28" fmla="*/ 352425 h 542925"/>
                <a:gd name="connsiteX29" fmla="*/ 910528 w 1017754"/>
                <a:gd name="connsiteY29" fmla="*/ 338137 h 542925"/>
                <a:gd name="connsiteX30" fmla="*/ 924816 w 1017754"/>
                <a:gd name="connsiteY30" fmla="*/ 333375 h 542925"/>
                <a:gd name="connsiteX31" fmla="*/ 1001016 w 1017754"/>
                <a:gd name="connsiteY31" fmla="*/ 309562 h 542925"/>
                <a:gd name="connsiteX32" fmla="*/ 1005778 w 1017754"/>
                <a:gd name="connsiteY32" fmla="*/ 295275 h 542925"/>
                <a:gd name="connsiteX33" fmla="*/ 1010541 w 1017754"/>
                <a:gd name="connsiteY33" fmla="*/ 257175 h 542925"/>
                <a:gd name="connsiteX34" fmla="*/ 986728 w 1017754"/>
                <a:gd name="connsiteY34" fmla="*/ 242887 h 542925"/>
                <a:gd name="connsiteX35" fmla="*/ 977203 w 1017754"/>
                <a:gd name="connsiteY35" fmla="*/ 219075 h 542925"/>
                <a:gd name="connsiteX36" fmla="*/ 967678 w 1017754"/>
                <a:gd name="connsiteY36" fmla="*/ 180975 h 542925"/>
                <a:gd name="connsiteX37" fmla="*/ 953391 w 1017754"/>
                <a:gd name="connsiteY37" fmla="*/ 171450 h 542925"/>
                <a:gd name="connsiteX38" fmla="*/ 896241 w 1017754"/>
                <a:gd name="connsiteY38" fmla="*/ 166687 h 542925"/>
                <a:gd name="connsiteX39" fmla="*/ 853378 w 1017754"/>
                <a:gd name="connsiteY39" fmla="*/ 138112 h 542925"/>
                <a:gd name="connsiteX40" fmla="*/ 834328 w 1017754"/>
                <a:gd name="connsiteY40" fmla="*/ 133350 h 542925"/>
                <a:gd name="connsiteX41" fmla="*/ 648591 w 1017754"/>
                <a:gd name="connsiteY41" fmla="*/ 147637 h 542925"/>
                <a:gd name="connsiteX42" fmla="*/ 639066 w 1017754"/>
                <a:gd name="connsiteY42" fmla="*/ 161925 h 542925"/>
                <a:gd name="connsiteX43" fmla="*/ 610491 w 1017754"/>
                <a:gd name="connsiteY43" fmla="*/ 166687 h 542925"/>
                <a:gd name="connsiteX44" fmla="*/ 548578 w 1017754"/>
                <a:gd name="connsiteY44" fmla="*/ 161925 h 542925"/>
                <a:gd name="connsiteX45" fmla="*/ 534291 w 1017754"/>
                <a:gd name="connsiteY45" fmla="*/ 157162 h 542925"/>
                <a:gd name="connsiteX46" fmla="*/ 472378 w 1017754"/>
                <a:gd name="connsiteY46" fmla="*/ 152400 h 542925"/>
                <a:gd name="connsiteX47" fmla="*/ 410466 w 1017754"/>
                <a:gd name="connsiteY47" fmla="*/ 152400 h 542925"/>
                <a:gd name="connsiteX48" fmla="*/ 396178 w 1017754"/>
                <a:gd name="connsiteY48" fmla="*/ 138112 h 542925"/>
                <a:gd name="connsiteX49" fmla="*/ 381891 w 1017754"/>
                <a:gd name="connsiteY49" fmla="*/ 133350 h 542925"/>
                <a:gd name="connsiteX50" fmla="*/ 367603 w 1017754"/>
                <a:gd name="connsiteY50" fmla="*/ 123825 h 542925"/>
                <a:gd name="connsiteX51" fmla="*/ 339028 w 1017754"/>
                <a:gd name="connsiteY51" fmla="*/ 119062 h 542925"/>
                <a:gd name="connsiteX52" fmla="*/ 315216 w 1017754"/>
                <a:gd name="connsiteY52" fmla="*/ 114300 h 542925"/>
                <a:gd name="connsiteX53" fmla="*/ 296166 w 1017754"/>
                <a:gd name="connsiteY53" fmla="*/ 80962 h 542925"/>
                <a:gd name="connsiteX54" fmla="*/ 291403 w 1017754"/>
                <a:gd name="connsiteY54" fmla="*/ 66675 h 542925"/>
                <a:gd name="connsiteX55" fmla="*/ 286641 w 1017754"/>
                <a:gd name="connsiteY55" fmla="*/ 47625 h 542925"/>
                <a:gd name="connsiteX56" fmla="*/ 262828 w 1017754"/>
                <a:gd name="connsiteY56" fmla="*/ 33337 h 542925"/>
                <a:gd name="connsiteX57" fmla="*/ 248541 w 1017754"/>
                <a:gd name="connsiteY57" fmla="*/ 23812 h 542925"/>
                <a:gd name="connsiteX58" fmla="*/ 234253 w 1017754"/>
                <a:gd name="connsiteY58" fmla="*/ 9525 h 542925"/>
                <a:gd name="connsiteX59" fmla="*/ 205678 w 1017754"/>
                <a:gd name="connsiteY59" fmla="*/ 0 h 542925"/>
                <a:gd name="connsiteX60" fmla="*/ 158053 w 1017754"/>
                <a:gd name="connsiteY60" fmla="*/ 4762 h 542925"/>
                <a:gd name="connsiteX61" fmla="*/ 139003 w 1017754"/>
                <a:gd name="connsiteY61" fmla="*/ 14287 h 542925"/>
                <a:gd name="connsiteX62" fmla="*/ 110428 w 1017754"/>
                <a:gd name="connsiteY62" fmla="*/ 4762 h 542925"/>
                <a:gd name="connsiteX63" fmla="*/ 86616 w 1017754"/>
                <a:gd name="connsiteY63" fmla="*/ 0 h 542925"/>
                <a:gd name="connsiteX64" fmla="*/ 891 w 1017754"/>
                <a:gd name="connsiteY64" fmla="*/ 9525 h 542925"/>
                <a:gd name="connsiteX65" fmla="*/ 15178 w 1017754"/>
                <a:gd name="connsiteY65" fmla="*/ 14287 h 542925"/>
                <a:gd name="connsiteX66" fmla="*/ 10416 w 1017754"/>
                <a:gd name="connsiteY66" fmla="*/ 28575 h 542925"/>
                <a:gd name="connsiteX67" fmla="*/ 19941 w 1017754"/>
                <a:gd name="connsiteY67" fmla="*/ 76200 h 542925"/>
                <a:gd name="connsiteX68" fmla="*/ 34228 w 1017754"/>
                <a:gd name="connsiteY68" fmla="*/ 104775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017754" h="542925">
                  <a:moveTo>
                    <a:pt x="34228" y="104775"/>
                  </a:moveTo>
                  <a:lnTo>
                    <a:pt x="34228" y="104775"/>
                  </a:lnTo>
                  <a:cubicBezTo>
                    <a:pt x="48516" y="109537"/>
                    <a:pt x="67450" y="107492"/>
                    <a:pt x="77091" y="119062"/>
                  </a:cubicBezTo>
                  <a:cubicBezTo>
                    <a:pt x="144443" y="199884"/>
                    <a:pt x="38472" y="140234"/>
                    <a:pt x="100903" y="171450"/>
                  </a:cubicBezTo>
                  <a:cubicBezTo>
                    <a:pt x="104078" y="179387"/>
                    <a:pt x="107725" y="187152"/>
                    <a:pt x="110428" y="195262"/>
                  </a:cubicBezTo>
                  <a:cubicBezTo>
                    <a:pt x="114083" y="206226"/>
                    <a:pt x="114007" y="218690"/>
                    <a:pt x="119953" y="228600"/>
                  </a:cubicBezTo>
                  <a:cubicBezTo>
                    <a:pt x="124037" y="235406"/>
                    <a:pt x="132653" y="238125"/>
                    <a:pt x="139003" y="242887"/>
                  </a:cubicBezTo>
                  <a:cubicBezTo>
                    <a:pt x="142078" y="255184"/>
                    <a:pt x="148022" y="281027"/>
                    <a:pt x="153291" y="290512"/>
                  </a:cubicBezTo>
                  <a:cubicBezTo>
                    <a:pt x="160097" y="302763"/>
                    <a:pt x="174731" y="309226"/>
                    <a:pt x="186628" y="314325"/>
                  </a:cubicBezTo>
                  <a:cubicBezTo>
                    <a:pt x="191242" y="316302"/>
                    <a:pt x="196089" y="317708"/>
                    <a:pt x="200916" y="319087"/>
                  </a:cubicBezTo>
                  <a:cubicBezTo>
                    <a:pt x="216620" y="323574"/>
                    <a:pt x="227396" y="325336"/>
                    <a:pt x="243778" y="328612"/>
                  </a:cubicBezTo>
                  <a:cubicBezTo>
                    <a:pt x="246953" y="333375"/>
                    <a:pt x="250523" y="337896"/>
                    <a:pt x="253303" y="342900"/>
                  </a:cubicBezTo>
                  <a:cubicBezTo>
                    <a:pt x="258475" y="352209"/>
                    <a:pt x="258978" y="365211"/>
                    <a:pt x="267591" y="371475"/>
                  </a:cubicBezTo>
                  <a:cubicBezTo>
                    <a:pt x="278178" y="379175"/>
                    <a:pt x="292991" y="377825"/>
                    <a:pt x="305691" y="381000"/>
                  </a:cubicBezTo>
                  <a:cubicBezTo>
                    <a:pt x="313628" y="393700"/>
                    <a:pt x="321463" y="406465"/>
                    <a:pt x="329503" y="419100"/>
                  </a:cubicBezTo>
                  <a:cubicBezTo>
                    <a:pt x="340057" y="435685"/>
                    <a:pt x="340761" y="439182"/>
                    <a:pt x="362841" y="447675"/>
                  </a:cubicBezTo>
                  <a:cubicBezTo>
                    <a:pt x="375059" y="452374"/>
                    <a:pt x="388241" y="454025"/>
                    <a:pt x="400941" y="457200"/>
                  </a:cubicBezTo>
                  <a:cubicBezTo>
                    <a:pt x="397766" y="461962"/>
                    <a:pt x="389091" y="466257"/>
                    <a:pt x="391416" y="471487"/>
                  </a:cubicBezTo>
                  <a:cubicBezTo>
                    <a:pt x="406114" y="504556"/>
                    <a:pt x="424835" y="501026"/>
                    <a:pt x="453328" y="504825"/>
                  </a:cubicBezTo>
                  <a:lnTo>
                    <a:pt x="491428" y="509587"/>
                  </a:lnTo>
                  <a:cubicBezTo>
                    <a:pt x="595927" y="540937"/>
                    <a:pt x="553981" y="532712"/>
                    <a:pt x="615253" y="542925"/>
                  </a:cubicBezTo>
                  <a:cubicBezTo>
                    <a:pt x="637478" y="541337"/>
                    <a:pt x="659950" y="541825"/>
                    <a:pt x="681928" y="538162"/>
                  </a:cubicBezTo>
                  <a:cubicBezTo>
                    <a:pt x="698919" y="535330"/>
                    <a:pt x="700859" y="525115"/>
                    <a:pt x="715266" y="519112"/>
                  </a:cubicBezTo>
                  <a:cubicBezTo>
                    <a:pt x="729168" y="513320"/>
                    <a:pt x="743143" y="506324"/>
                    <a:pt x="758128" y="504825"/>
                  </a:cubicBezTo>
                  <a:cubicBezTo>
                    <a:pt x="807122" y="499926"/>
                    <a:pt x="856553" y="501650"/>
                    <a:pt x="905766" y="500062"/>
                  </a:cubicBezTo>
                  <a:cubicBezTo>
                    <a:pt x="902591" y="490537"/>
                    <a:pt x="902513" y="479327"/>
                    <a:pt x="896241" y="471487"/>
                  </a:cubicBezTo>
                  <a:cubicBezTo>
                    <a:pt x="889090" y="462548"/>
                    <a:pt x="867666" y="452437"/>
                    <a:pt x="867666" y="452437"/>
                  </a:cubicBezTo>
                  <a:cubicBezTo>
                    <a:pt x="860260" y="422818"/>
                    <a:pt x="856347" y="420371"/>
                    <a:pt x="877191" y="381000"/>
                  </a:cubicBezTo>
                  <a:cubicBezTo>
                    <a:pt x="883494" y="369095"/>
                    <a:pt x="905766" y="352425"/>
                    <a:pt x="905766" y="352425"/>
                  </a:cubicBezTo>
                  <a:cubicBezTo>
                    <a:pt x="907353" y="347662"/>
                    <a:pt x="906978" y="341687"/>
                    <a:pt x="910528" y="338137"/>
                  </a:cubicBezTo>
                  <a:cubicBezTo>
                    <a:pt x="914078" y="334587"/>
                    <a:pt x="920007" y="334818"/>
                    <a:pt x="924816" y="333375"/>
                  </a:cubicBezTo>
                  <a:cubicBezTo>
                    <a:pt x="993095" y="312892"/>
                    <a:pt x="920525" y="336393"/>
                    <a:pt x="1001016" y="309562"/>
                  </a:cubicBezTo>
                  <a:cubicBezTo>
                    <a:pt x="1002603" y="304800"/>
                    <a:pt x="1003533" y="299765"/>
                    <a:pt x="1005778" y="295275"/>
                  </a:cubicBezTo>
                  <a:cubicBezTo>
                    <a:pt x="1013113" y="280605"/>
                    <a:pt x="1025872" y="277616"/>
                    <a:pt x="1010541" y="257175"/>
                  </a:cubicBezTo>
                  <a:cubicBezTo>
                    <a:pt x="1004987" y="249770"/>
                    <a:pt x="994666" y="247650"/>
                    <a:pt x="986728" y="242887"/>
                  </a:cubicBezTo>
                  <a:cubicBezTo>
                    <a:pt x="983553" y="234950"/>
                    <a:pt x="979717" y="227246"/>
                    <a:pt x="977203" y="219075"/>
                  </a:cubicBezTo>
                  <a:cubicBezTo>
                    <a:pt x="973353" y="206563"/>
                    <a:pt x="973532" y="192684"/>
                    <a:pt x="967678" y="180975"/>
                  </a:cubicBezTo>
                  <a:cubicBezTo>
                    <a:pt x="965118" y="175856"/>
                    <a:pt x="959004" y="172573"/>
                    <a:pt x="953391" y="171450"/>
                  </a:cubicBezTo>
                  <a:cubicBezTo>
                    <a:pt x="934646" y="167701"/>
                    <a:pt x="915291" y="168275"/>
                    <a:pt x="896241" y="166687"/>
                  </a:cubicBezTo>
                  <a:cubicBezTo>
                    <a:pt x="883154" y="156872"/>
                    <a:pt x="868407" y="144791"/>
                    <a:pt x="853378" y="138112"/>
                  </a:cubicBezTo>
                  <a:cubicBezTo>
                    <a:pt x="847397" y="135454"/>
                    <a:pt x="840678" y="134937"/>
                    <a:pt x="834328" y="133350"/>
                  </a:cubicBezTo>
                  <a:cubicBezTo>
                    <a:pt x="772416" y="138112"/>
                    <a:pt x="710032" y="138646"/>
                    <a:pt x="648591" y="147637"/>
                  </a:cubicBezTo>
                  <a:cubicBezTo>
                    <a:pt x="642927" y="148466"/>
                    <a:pt x="644186" y="159365"/>
                    <a:pt x="639066" y="161925"/>
                  </a:cubicBezTo>
                  <a:cubicBezTo>
                    <a:pt x="630429" y="166243"/>
                    <a:pt x="620016" y="165100"/>
                    <a:pt x="610491" y="166687"/>
                  </a:cubicBezTo>
                  <a:cubicBezTo>
                    <a:pt x="589853" y="165100"/>
                    <a:pt x="569117" y="164492"/>
                    <a:pt x="548578" y="161925"/>
                  </a:cubicBezTo>
                  <a:cubicBezTo>
                    <a:pt x="543597" y="161302"/>
                    <a:pt x="539272" y="157785"/>
                    <a:pt x="534291" y="157162"/>
                  </a:cubicBezTo>
                  <a:cubicBezTo>
                    <a:pt x="513752" y="154595"/>
                    <a:pt x="493016" y="153987"/>
                    <a:pt x="472378" y="152400"/>
                  </a:cubicBezTo>
                  <a:cubicBezTo>
                    <a:pt x="449477" y="156216"/>
                    <a:pt x="433895" y="161772"/>
                    <a:pt x="410466" y="152400"/>
                  </a:cubicBezTo>
                  <a:cubicBezTo>
                    <a:pt x="404212" y="149899"/>
                    <a:pt x="401782" y="141848"/>
                    <a:pt x="396178" y="138112"/>
                  </a:cubicBezTo>
                  <a:cubicBezTo>
                    <a:pt x="392001" y="135327"/>
                    <a:pt x="386653" y="134937"/>
                    <a:pt x="381891" y="133350"/>
                  </a:cubicBezTo>
                  <a:cubicBezTo>
                    <a:pt x="377128" y="130175"/>
                    <a:pt x="373033" y="125635"/>
                    <a:pt x="367603" y="123825"/>
                  </a:cubicBezTo>
                  <a:cubicBezTo>
                    <a:pt x="358442" y="120771"/>
                    <a:pt x="348529" y="120789"/>
                    <a:pt x="339028" y="119062"/>
                  </a:cubicBezTo>
                  <a:cubicBezTo>
                    <a:pt x="331064" y="117614"/>
                    <a:pt x="323153" y="115887"/>
                    <a:pt x="315216" y="114300"/>
                  </a:cubicBezTo>
                  <a:cubicBezTo>
                    <a:pt x="305650" y="99950"/>
                    <a:pt x="303418" y="97882"/>
                    <a:pt x="296166" y="80962"/>
                  </a:cubicBezTo>
                  <a:cubicBezTo>
                    <a:pt x="294188" y="76348"/>
                    <a:pt x="292782" y="71502"/>
                    <a:pt x="291403" y="66675"/>
                  </a:cubicBezTo>
                  <a:cubicBezTo>
                    <a:pt x="289605" y="60381"/>
                    <a:pt x="290901" y="52595"/>
                    <a:pt x="286641" y="47625"/>
                  </a:cubicBezTo>
                  <a:cubicBezTo>
                    <a:pt x="280617" y="40597"/>
                    <a:pt x="270678" y="38243"/>
                    <a:pt x="262828" y="33337"/>
                  </a:cubicBezTo>
                  <a:cubicBezTo>
                    <a:pt x="257974" y="30303"/>
                    <a:pt x="252938" y="27476"/>
                    <a:pt x="248541" y="23812"/>
                  </a:cubicBezTo>
                  <a:cubicBezTo>
                    <a:pt x="243367" y="19500"/>
                    <a:pt x="240141" y="12796"/>
                    <a:pt x="234253" y="9525"/>
                  </a:cubicBezTo>
                  <a:cubicBezTo>
                    <a:pt x="225476" y="4649"/>
                    <a:pt x="215203" y="3175"/>
                    <a:pt x="205678" y="0"/>
                  </a:cubicBezTo>
                  <a:cubicBezTo>
                    <a:pt x="189803" y="1587"/>
                    <a:pt x="173653" y="1419"/>
                    <a:pt x="158053" y="4762"/>
                  </a:cubicBezTo>
                  <a:cubicBezTo>
                    <a:pt x="151111" y="6250"/>
                    <a:pt x="146103" y="14287"/>
                    <a:pt x="139003" y="14287"/>
                  </a:cubicBezTo>
                  <a:cubicBezTo>
                    <a:pt x="128963" y="14287"/>
                    <a:pt x="120273" y="6731"/>
                    <a:pt x="110428" y="4762"/>
                  </a:cubicBezTo>
                  <a:lnTo>
                    <a:pt x="86616" y="0"/>
                  </a:lnTo>
                  <a:cubicBezTo>
                    <a:pt x="58041" y="3175"/>
                    <a:pt x="29084" y="3887"/>
                    <a:pt x="891" y="9525"/>
                  </a:cubicBezTo>
                  <a:cubicBezTo>
                    <a:pt x="-4031" y="10509"/>
                    <a:pt x="12933" y="9797"/>
                    <a:pt x="15178" y="14287"/>
                  </a:cubicBezTo>
                  <a:cubicBezTo>
                    <a:pt x="17423" y="18777"/>
                    <a:pt x="12003" y="23812"/>
                    <a:pt x="10416" y="28575"/>
                  </a:cubicBezTo>
                  <a:cubicBezTo>
                    <a:pt x="13591" y="44450"/>
                    <a:pt x="11784" y="62216"/>
                    <a:pt x="19941" y="76200"/>
                  </a:cubicBezTo>
                  <a:cubicBezTo>
                    <a:pt x="24248" y="83584"/>
                    <a:pt x="31847" y="100013"/>
                    <a:pt x="34228" y="104775"/>
                  </a:cubicBezTo>
                  <a:close/>
                </a:path>
              </a:pathLst>
            </a:custGeom>
            <a:solidFill>
              <a:schemeClr val="accent5"/>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5" name="Oval 484">
              <a:extLst>
                <a:ext uri="{FF2B5EF4-FFF2-40B4-BE49-F238E27FC236}">
                  <a16:creationId xmlns:a16="http://schemas.microsoft.com/office/drawing/2014/main" id="{DBB98B5E-3F57-05DA-2FBC-575DA1814B5D}"/>
                </a:ext>
              </a:extLst>
            </p:cNvPr>
            <p:cNvSpPr/>
            <p:nvPr/>
          </p:nvSpPr>
          <p:spPr bwMode="auto">
            <a:xfrm>
              <a:off x="11856984" y="3536428"/>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6" name="Oval 485">
              <a:extLst>
                <a:ext uri="{FF2B5EF4-FFF2-40B4-BE49-F238E27FC236}">
                  <a16:creationId xmlns:a16="http://schemas.microsoft.com/office/drawing/2014/main" id="{4749AFAF-A62D-BD5D-A60B-07F1EAD8C2A0}"/>
                </a:ext>
              </a:extLst>
            </p:cNvPr>
            <p:cNvSpPr/>
            <p:nvPr/>
          </p:nvSpPr>
          <p:spPr bwMode="auto">
            <a:xfrm>
              <a:off x="12071725" y="3660345"/>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7" name="Oval 486">
              <a:extLst>
                <a:ext uri="{FF2B5EF4-FFF2-40B4-BE49-F238E27FC236}">
                  <a16:creationId xmlns:a16="http://schemas.microsoft.com/office/drawing/2014/main" id="{A808B111-C5BC-09D5-D921-4C2790D646C0}"/>
                </a:ext>
              </a:extLst>
            </p:cNvPr>
            <p:cNvSpPr/>
            <p:nvPr/>
          </p:nvSpPr>
          <p:spPr bwMode="auto">
            <a:xfrm>
              <a:off x="11955106" y="3721554"/>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8" name="Oval 487">
              <a:extLst>
                <a:ext uri="{FF2B5EF4-FFF2-40B4-BE49-F238E27FC236}">
                  <a16:creationId xmlns:a16="http://schemas.microsoft.com/office/drawing/2014/main" id="{BB58E807-D4A5-8F3E-3CEE-525F2491727C}"/>
                </a:ext>
              </a:extLst>
            </p:cNvPr>
            <p:cNvSpPr/>
            <p:nvPr/>
          </p:nvSpPr>
          <p:spPr bwMode="auto">
            <a:xfrm>
              <a:off x="12264146" y="3693697"/>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9" name="Oval 488">
              <a:extLst>
                <a:ext uri="{FF2B5EF4-FFF2-40B4-BE49-F238E27FC236}">
                  <a16:creationId xmlns:a16="http://schemas.microsoft.com/office/drawing/2014/main" id="{840870C6-8EA2-0071-5816-82F499ABA371}"/>
                </a:ext>
              </a:extLst>
            </p:cNvPr>
            <p:cNvSpPr/>
            <p:nvPr/>
          </p:nvSpPr>
          <p:spPr bwMode="auto">
            <a:xfrm>
              <a:off x="12193356" y="3831795"/>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0" name="Oval 489">
              <a:extLst>
                <a:ext uri="{FF2B5EF4-FFF2-40B4-BE49-F238E27FC236}">
                  <a16:creationId xmlns:a16="http://schemas.microsoft.com/office/drawing/2014/main" id="{9B62B235-E825-C93A-998D-9240E76AA1D6}"/>
                </a:ext>
              </a:extLst>
            </p:cNvPr>
            <p:cNvSpPr/>
            <p:nvPr/>
          </p:nvSpPr>
          <p:spPr bwMode="auto">
            <a:xfrm>
              <a:off x="12611939" y="3718197"/>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1" name="Oval 490">
              <a:extLst>
                <a:ext uri="{FF2B5EF4-FFF2-40B4-BE49-F238E27FC236}">
                  <a16:creationId xmlns:a16="http://schemas.microsoft.com/office/drawing/2014/main" id="{EA1F0999-2D81-0CCF-3DA4-DA68CED43211}"/>
                </a:ext>
              </a:extLst>
            </p:cNvPr>
            <p:cNvSpPr/>
            <p:nvPr/>
          </p:nvSpPr>
          <p:spPr bwMode="auto">
            <a:xfrm>
              <a:off x="12486052" y="3683800"/>
              <a:ext cx="117680" cy="7009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9" name="TextBox 178">
            <a:extLst>
              <a:ext uri="{FF2B5EF4-FFF2-40B4-BE49-F238E27FC236}">
                <a16:creationId xmlns:a16="http://schemas.microsoft.com/office/drawing/2014/main" id="{19B3D893-482E-5DE8-F981-04009B6DEB00}"/>
              </a:ext>
            </a:extLst>
          </p:cNvPr>
          <p:cNvSpPr txBox="1"/>
          <p:nvPr/>
        </p:nvSpPr>
        <p:spPr bwMode="auto">
          <a:xfrm>
            <a:off x="10461102" y="3705452"/>
            <a:ext cx="788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Adipose</a:t>
            </a:r>
          </a:p>
        </p:txBody>
      </p:sp>
      <p:cxnSp>
        <p:nvCxnSpPr>
          <p:cNvPr id="277" name="Straight Arrow Connector 276">
            <a:extLst>
              <a:ext uri="{FF2B5EF4-FFF2-40B4-BE49-F238E27FC236}">
                <a16:creationId xmlns:a16="http://schemas.microsoft.com/office/drawing/2014/main" id="{0416556C-F547-F2F2-6FC6-B19CE4210C3E}"/>
              </a:ext>
            </a:extLst>
          </p:cNvPr>
          <p:cNvCxnSpPr>
            <a:cxnSpLocks/>
          </p:cNvCxnSpPr>
          <p:nvPr/>
        </p:nvCxnSpPr>
        <p:spPr bwMode="auto">
          <a:xfrm>
            <a:off x="9439275" y="3774122"/>
            <a:ext cx="372010" cy="0"/>
          </a:xfrm>
          <a:prstGeom prst="straightConnector1">
            <a:avLst/>
          </a:prstGeom>
          <a:noFill/>
          <a:ln w="28575" cap="flat" cmpd="sng" algn="ctr">
            <a:solidFill>
              <a:schemeClr val="bg1"/>
            </a:solidFill>
            <a:prstDash val="solid"/>
            <a:round/>
            <a:headEnd type="none" w="med" len="med"/>
            <a:tailEnd type="triangle"/>
          </a:ln>
          <a:effectLst/>
        </p:spPr>
      </p:cxnSp>
      <p:sp>
        <p:nvSpPr>
          <p:cNvPr id="314" name="Freeform: Shape 313">
            <a:extLst>
              <a:ext uri="{FF2B5EF4-FFF2-40B4-BE49-F238E27FC236}">
                <a16:creationId xmlns:a16="http://schemas.microsoft.com/office/drawing/2014/main" id="{777F39EE-9D1F-E356-A670-907EC46D4EC0}"/>
              </a:ext>
            </a:extLst>
          </p:cNvPr>
          <p:cNvSpPr/>
          <p:nvPr/>
        </p:nvSpPr>
        <p:spPr bwMode="auto">
          <a:xfrm flipV="1">
            <a:off x="10086974" y="3779706"/>
            <a:ext cx="451547" cy="84630"/>
          </a:xfrm>
          <a:custGeom>
            <a:avLst/>
            <a:gdLst>
              <a:gd name="connsiteX0" fmla="*/ 0 w 323850"/>
              <a:gd name="connsiteY0" fmla="*/ 71438 h 71438"/>
              <a:gd name="connsiteX1" fmla="*/ 219075 w 323850"/>
              <a:gd name="connsiteY1" fmla="*/ 0 h 71438"/>
              <a:gd name="connsiteX2" fmla="*/ 323850 w 323850"/>
              <a:gd name="connsiteY2" fmla="*/ 0 h 71438"/>
            </a:gdLst>
            <a:ahLst/>
            <a:cxnLst>
              <a:cxn ang="0">
                <a:pos x="connsiteX0" y="connsiteY0"/>
              </a:cxn>
              <a:cxn ang="0">
                <a:pos x="connsiteX1" y="connsiteY1"/>
              </a:cxn>
              <a:cxn ang="0">
                <a:pos x="connsiteX2" y="connsiteY2"/>
              </a:cxn>
            </a:cxnLst>
            <a:rect l="l" t="t" r="r" b="b"/>
            <a:pathLst>
              <a:path w="323850" h="71438">
                <a:moveTo>
                  <a:pt x="0" y="71438"/>
                </a:moveTo>
                <a:lnTo>
                  <a:pt x="219075" y="0"/>
                </a:lnTo>
                <a:lnTo>
                  <a:pt x="323850" y="0"/>
                </a:lnTo>
              </a:path>
            </a:pathLst>
          </a:custGeom>
          <a:noFill/>
          <a:ln w="28575">
            <a:solidFill>
              <a:schemeClr val="bg1"/>
            </a:solidFill>
            <a:miter lim="800000"/>
            <a:headEnd/>
            <a:tailEnd/>
          </a:ln>
        </p:spPr>
        <p:txBody>
          <a:bodyPr rtlCol="0" anchor="ctr"/>
          <a:lstStyle/>
          <a:p>
            <a:pPr algn="ctr"/>
            <a:endParaRPr lang="en-US" dirty="0"/>
          </a:p>
        </p:txBody>
      </p:sp>
      <p:cxnSp>
        <p:nvCxnSpPr>
          <p:cNvPr id="275" name="Straight Arrow Connector 274">
            <a:extLst>
              <a:ext uri="{FF2B5EF4-FFF2-40B4-BE49-F238E27FC236}">
                <a16:creationId xmlns:a16="http://schemas.microsoft.com/office/drawing/2014/main" id="{D1842340-14E8-7420-DB4C-F622B7D515D0}"/>
              </a:ext>
            </a:extLst>
          </p:cNvPr>
          <p:cNvCxnSpPr>
            <a:cxnSpLocks/>
          </p:cNvCxnSpPr>
          <p:nvPr/>
        </p:nvCxnSpPr>
        <p:spPr bwMode="auto">
          <a:xfrm>
            <a:off x="9439275" y="3505950"/>
            <a:ext cx="744020" cy="0"/>
          </a:xfrm>
          <a:prstGeom prst="straightConnector1">
            <a:avLst/>
          </a:prstGeom>
          <a:noFill/>
          <a:ln w="28575" cap="flat" cmpd="sng" algn="ctr">
            <a:solidFill>
              <a:schemeClr val="bg1"/>
            </a:solidFill>
            <a:prstDash val="solid"/>
            <a:round/>
            <a:headEnd type="none" w="med" len="med"/>
            <a:tailEnd type="triangle"/>
          </a:ln>
          <a:effectLst/>
        </p:spPr>
      </p:cxnSp>
      <p:sp>
        <p:nvSpPr>
          <p:cNvPr id="5" name="TextBox 4">
            <a:extLst>
              <a:ext uri="{FF2B5EF4-FFF2-40B4-BE49-F238E27FC236}">
                <a16:creationId xmlns:a16="http://schemas.microsoft.com/office/drawing/2014/main" id="{3F99C485-427D-D7AA-4D18-2F4B5D3985C6}"/>
              </a:ext>
            </a:extLst>
          </p:cNvPr>
          <p:cNvSpPr txBox="1"/>
          <p:nvPr/>
        </p:nvSpPr>
        <p:spPr>
          <a:xfrm>
            <a:off x="4183968" y="4607952"/>
            <a:ext cx="1082676" cy="666360"/>
          </a:xfrm>
          <a:prstGeom prst="rect">
            <a:avLst/>
          </a:prstGeom>
          <a:noFill/>
          <a:ln w="76200">
            <a:solidFill>
              <a:srgbClr val="FF0000"/>
            </a:solidFill>
          </a:ln>
        </p:spPr>
        <p:txBody>
          <a:bodyPr wrap="square" rtlCol="0">
            <a:spAutoFit/>
          </a:bodyPr>
          <a:lstStyle/>
          <a:p>
            <a:endParaRPr lang="en-US" dirty="0"/>
          </a:p>
        </p:txBody>
      </p:sp>
      <p:sp>
        <p:nvSpPr>
          <p:cNvPr id="470" name="TextBox 469">
            <a:extLst>
              <a:ext uri="{FF2B5EF4-FFF2-40B4-BE49-F238E27FC236}">
                <a16:creationId xmlns:a16="http://schemas.microsoft.com/office/drawing/2014/main" id="{203288F2-1822-716A-E712-51C9C3365C94}"/>
              </a:ext>
            </a:extLst>
          </p:cNvPr>
          <p:cNvSpPr txBox="1"/>
          <p:nvPr/>
        </p:nvSpPr>
        <p:spPr>
          <a:xfrm>
            <a:off x="7194686" y="1617186"/>
            <a:ext cx="1184208" cy="2372388"/>
          </a:xfrm>
          <a:prstGeom prst="rect">
            <a:avLst/>
          </a:prstGeom>
          <a:noFill/>
          <a:ln w="7620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2362300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115D5AC-027A-8B65-BC30-68EEE03FFADA}"/>
              </a:ext>
            </a:extLst>
          </p:cNvPr>
          <p:cNvSpPr txBox="1"/>
          <p:nvPr/>
        </p:nvSpPr>
        <p:spPr>
          <a:xfrm>
            <a:off x="7661866" y="1492524"/>
            <a:ext cx="3693590" cy="369332"/>
          </a:xfrm>
          <a:prstGeom prst="rect">
            <a:avLst/>
          </a:prstGeom>
          <a:noFill/>
        </p:spPr>
        <p:txBody>
          <a:bodyPr wrap="square" rtlCol="0">
            <a:spAutoFit/>
          </a:bodyPr>
          <a:lstStyle/>
          <a:p>
            <a:pPr algn="ctr"/>
            <a:r>
              <a:rPr lang="en-US" b="1" dirty="0">
                <a:solidFill>
                  <a:prstClr val="black"/>
                </a:solidFill>
                <a:cs typeface="Arial" panose="020B0604020202020204" pitchFamily="34" charset="0"/>
              </a:rPr>
              <a:t>Absolute Change</a:t>
            </a:r>
          </a:p>
        </p:txBody>
      </p:sp>
      <p:sp>
        <p:nvSpPr>
          <p:cNvPr id="19" name="TextBox 18">
            <a:extLst>
              <a:ext uri="{FF2B5EF4-FFF2-40B4-BE49-F238E27FC236}">
                <a16:creationId xmlns:a16="http://schemas.microsoft.com/office/drawing/2014/main" id="{A0C73DEA-1432-5F20-8787-DAAC231C447F}"/>
              </a:ext>
            </a:extLst>
          </p:cNvPr>
          <p:cNvSpPr txBox="1"/>
          <p:nvPr/>
        </p:nvSpPr>
        <p:spPr>
          <a:xfrm>
            <a:off x="9860469" y="3018522"/>
            <a:ext cx="25256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rPr>
              <a:t>*</a:t>
            </a:r>
          </a:p>
        </p:txBody>
      </p:sp>
      <p:sp>
        <p:nvSpPr>
          <p:cNvPr id="20" name="TextBox 19">
            <a:extLst>
              <a:ext uri="{FF2B5EF4-FFF2-40B4-BE49-F238E27FC236}">
                <a16:creationId xmlns:a16="http://schemas.microsoft.com/office/drawing/2014/main" id="{3E9B3C3A-6454-6750-551C-1D2EB80B77E9}"/>
              </a:ext>
            </a:extLst>
          </p:cNvPr>
          <p:cNvSpPr txBox="1"/>
          <p:nvPr/>
        </p:nvSpPr>
        <p:spPr>
          <a:xfrm>
            <a:off x="10624529" y="3009628"/>
            <a:ext cx="25256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rPr>
              <a:t>*</a:t>
            </a:r>
          </a:p>
        </p:txBody>
      </p:sp>
      <p:sp>
        <p:nvSpPr>
          <p:cNvPr id="100" name="TextBox 99">
            <a:extLst>
              <a:ext uri="{FF2B5EF4-FFF2-40B4-BE49-F238E27FC236}">
                <a16:creationId xmlns:a16="http://schemas.microsoft.com/office/drawing/2014/main" id="{E72F8C93-B85C-1607-D667-3076481896F4}"/>
              </a:ext>
            </a:extLst>
          </p:cNvPr>
          <p:cNvSpPr txBox="1"/>
          <p:nvPr/>
        </p:nvSpPr>
        <p:spPr bwMode="auto">
          <a:xfrm rot="16200000">
            <a:off x="4652415" y="3268786"/>
            <a:ext cx="36807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Mean Absolute Change in MRI-PDFF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From Baseline(</a:t>
            </a:r>
            <a:r>
              <a:rPr lang="en-US" b="1" dirty="0">
                <a:solidFill>
                  <a:schemeClr val="bg1"/>
                </a:solidFill>
                <a:latin typeface="Calibri" panose="020F0502020204030204" pitchFamily="34" charset="0"/>
                <a:cs typeface="Calibri" panose="020F0502020204030204" pitchFamily="34" charset="0"/>
              </a:rPr>
              <a:t>± </a:t>
            </a:r>
            <a:r>
              <a:rPr lang="en-US" b="1" dirty="0">
                <a:solidFill>
                  <a:schemeClr val="bg1"/>
                </a:solidFill>
                <a:latin typeface="Calibri" panose="020F0502020204030204" pitchFamily="34" charset="0"/>
              </a:rPr>
              <a:t>SD)</a:t>
            </a:r>
          </a:p>
        </p:txBody>
      </p:sp>
      <p:grpSp>
        <p:nvGrpSpPr>
          <p:cNvPr id="101" name="Group 100">
            <a:extLst>
              <a:ext uri="{FF2B5EF4-FFF2-40B4-BE49-F238E27FC236}">
                <a16:creationId xmlns:a16="http://schemas.microsoft.com/office/drawing/2014/main" id="{AFB36793-4653-FB5D-438B-7945DD02FF7C}"/>
              </a:ext>
            </a:extLst>
          </p:cNvPr>
          <p:cNvGrpSpPr/>
          <p:nvPr/>
        </p:nvGrpSpPr>
        <p:grpSpPr>
          <a:xfrm>
            <a:off x="6676495" y="1571118"/>
            <a:ext cx="489238" cy="4185247"/>
            <a:chOff x="811044" y="1707641"/>
            <a:chExt cx="489238" cy="4185247"/>
          </a:xfrm>
        </p:grpSpPr>
        <p:sp>
          <p:nvSpPr>
            <p:cNvPr id="161" name="TextBox 160">
              <a:extLst>
                <a:ext uri="{FF2B5EF4-FFF2-40B4-BE49-F238E27FC236}">
                  <a16:creationId xmlns:a16="http://schemas.microsoft.com/office/drawing/2014/main" id="{3D02F6E4-7703-4ABE-D867-39AF0E3F1A78}"/>
                </a:ext>
              </a:extLst>
            </p:cNvPr>
            <p:cNvSpPr txBox="1"/>
            <p:nvPr/>
          </p:nvSpPr>
          <p:spPr bwMode="auto">
            <a:xfrm>
              <a:off x="977756" y="170764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162" name="TextBox 161">
              <a:extLst>
                <a:ext uri="{FF2B5EF4-FFF2-40B4-BE49-F238E27FC236}">
                  <a16:creationId xmlns:a16="http://schemas.microsoft.com/office/drawing/2014/main" id="{B890B93A-7C69-CC8E-0466-1B16F6E4B462}"/>
                </a:ext>
              </a:extLst>
            </p:cNvPr>
            <p:cNvSpPr txBox="1"/>
            <p:nvPr/>
          </p:nvSpPr>
          <p:spPr bwMode="auto">
            <a:xfrm>
              <a:off x="977756" y="213163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endParaRPr lang="en-US" b="0" dirty="0">
                <a:solidFill>
                  <a:schemeClr val="bg1"/>
                </a:solidFill>
                <a:latin typeface="Calibri" panose="020F0502020204030204" pitchFamily="34" charset="0"/>
              </a:endParaRPr>
            </a:p>
          </p:txBody>
        </p:sp>
        <p:sp>
          <p:nvSpPr>
            <p:cNvPr id="163" name="TextBox 162">
              <a:extLst>
                <a:ext uri="{FF2B5EF4-FFF2-40B4-BE49-F238E27FC236}">
                  <a16:creationId xmlns:a16="http://schemas.microsoft.com/office/drawing/2014/main" id="{BDDF9597-CF0C-2BC5-04C7-AB4427CCA199}"/>
                </a:ext>
              </a:extLst>
            </p:cNvPr>
            <p:cNvSpPr txBox="1"/>
            <p:nvPr/>
          </p:nvSpPr>
          <p:spPr bwMode="auto">
            <a:xfrm>
              <a:off x="977756" y="255562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endParaRPr lang="en-US" b="0" dirty="0">
                <a:solidFill>
                  <a:schemeClr val="bg1"/>
                </a:solidFill>
                <a:latin typeface="Calibri" panose="020F0502020204030204" pitchFamily="34" charset="0"/>
              </a:endParaRPr>
            </a:p>
          </p:txBody>
        </p:sp>
        <p:sp>
          <p:nvSpPr>
            <p:cNvPr id="164" name="TextBox 163">
              <a:extLst>
                <a:ext uri="{FF2B5EF4-FFF2-40B4-BE49-F238E27FC236}">
                  <a16:creationId xmlns:a16="http://schemas.microsoft.com/office/drawing/2014/main" id="{58C66821-B613-668A-E3DB-92C66BA94A27}"/>
                </a:ext>
              </a:extLst>
            </p:cNvPr>
            <p:cNvSpPr txBox="1"/>
            <p:nvPr/>
          </p:nvSpPr>
          <p:spPr bwMode="auto">
            <a:xfrm>
              <a:off x="977756" y="297961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165" name="TextBox 164">
              <a:extLst>
                <a:ext uri="{FF2B5EF4-FFF2-40B4-BE49-F238E27FC236}">
                  <a16:creationId xmlns:a16="http://schemas.microsoft.com/office/drawing/2014/main" id="{CC058FFF-2675-C08F-E4B4-900931BD7DD4}"/>
                </a:ext>
              </a:extLst>
            </p:cNvPr>
            <p:cNvSpPr txBox="1"/>
            <p:nvPr/>
          </p:nvSpPr>
          <p:spPr bwMode="auto">
            <a:xfrm>
              <a:off x="915240" y="3403605"/>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endParaRPr lang="en-US" b="0" dirty="0">
                <a:solidFill>
                  <a:schemeClr val="bg1"/>
                </a:solidFill>
                <a:latin typeface="Calibri" panose="020F0502020204030204" pitchFamily="34" charset="0"/>
              </a:endParaRPr>
            </a:p>
          </p:txBody>
        </p:sp>
        <p:sp>
          <p:nvSpPr>
            <p:cNvPr id="166" name="TextBox 165">
              <a:extLst>
                <a:ext uri="{FF2B5EF4-FFF2-40B4-BE49-F238E27FC236}">
                  <a16:creationId xmlns:a16="http://schemas.microsoft.com/office/drawing/2014/main" id="{AC107593-0A14-DBBF-1CFA-9BCBEFABFC0F}"/>
                </a:ext>
              </a:extLst>
            </p:cNvPr>
            <p:cNvSpPr txBox="1"/>
            <p:nvPr/>
          </p:nvSpPr>
          <p:spPr bwMode="auto">
            <a:xfrm>
              <a:off x="915240" y="3827596"/>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endParaRPr lang="en-US" b="0" dirty="0">
                <a:solidFill>
                  <a:schemeClr val="bg1"/>
                </a:solidFill>
                <a:latin typeface="Calibri" panose="020F0502020204030204" pitchFamily="34" charset="0"/>
              </a:endParaRPr>
            </a:p>
          </p:txBody>
        </p:sp>
        <p:sp>
          <p:nvSpPr>
            <p:cNvPr id="167" name="TextBox 166">
              <a:extLst>
                <a:ext uri="{FF2B5EF4-FFF2-40B4-BE49-F238E27FC236}">
                  <a16:creationId xmlns:a16="http://schemas.microsoft.com/office/drawing/2014/main" id="{EB0CDCE2-ABA6-A54D-45C6-588C2D3A7539}"/>
                </a:ext>
              </a:extLst>
            </p:cNvPr>
            <p:cNvSpPr txBox="1"/>
            <p:nvPr/>
          </p:nvSpPr>
          <p:spPr bwMode="auto">
            <a:xfrm>
              <a:off x="915240" y="4251587"/>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168" name="TextBox 167">
              <a:extLst>
                <a:ext uri="{FF2B5EF4-FFF2-40B4-BE49-F238E27FC236}">
                  <a16:creationId xmlns:a16="http://schemas.microsoft.com/office/drawing/2014/main" id="{F85D79AC-D196-F1E0-618B-F4B77459702C}"/>
                </a:ext>
              </a:extLst>
            </p:cNvPr>
            <p:cNvSpPr txBox="1"/>
            <p:nvPr/>
          </p:nvSpPr>
          <p:spPr bwMode="auto">
            <a:xfrm>
              <a:off x="915240" y="4675578"/>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endParaRPr lang="en-US" b="0" dirty="0">
                <a:solidFill>
                  <a:schemeClr val="bg1"/>
                </a:solidFill>
                <a:latin typeface="Calibri" panose="020F0502020204030204" pitchFamily="34" charset="0"/>
              </a:endParaRPr>
            </a:p>
          </p:txBody>
        </p:sp>
        <p:sp>
          <p:nvSpPr>
            <p:cNvPr id="169" name="TextBox 168">
              <a:extLst>
                <a:ext uri="{FF2B5EF4-FFF2-40B4-BE49-F238E27FC236}">
                  <a16:creationId xmlns:a16="http://schemas.microsoft.com/office/drawing/2014/main" id="{6A75230F-4F27-304A-0537-BB65C53FAB95}"/>
                </a:ext>
              </a:extLst>
            </p:cNvPr>
            <p:cNvSpPr txBox="1"/>
            <p:nvPr/>
          </p:nvSpPr>
          <p:spPr bwMode="auto">
            <a:xfrm>
              <a:off x="811044" y="5099569"/>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endParaRPr lang="en-US" b="0" dirty="0">
                <a:solidFill>
                  <a:schemeClr val="bg1"/>
                </a:solidFill>
                <a:latin typeface="Calibri" panose="020F0502020204030204" pitchFamily="34" charset="0"/>
              </a:endParaRPr>
            </a:p>
          </p:txBody>
        </p:sp>
        <p:sp>
          <p:nvSpPr>
            <p:cNvPr id="170" name="TextBox 169">
              <a:extLst>
                <a:ext uri="{FF2B5EF4-FFF2-40B4-BE49-F238E27FC236}">
                  <a16:creationId xmlns:a16="http://schemas.microsoft.com/office/drawing/2014/main" id="{8B64BA18-93D2-BFCD-32E4-E20E0A5F9E9C}"/>
                </a:ext>
              </a:extLst>
            </p:cNvPr>
            <p:cNvSpPr txBox="1"/>
            <p:nvPr/>
          </p:nvSpPr>
          <p:spPr bwMode="auto">
            <a:xfrm>
              <a:off x="811044" y="552355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grpSp>
      <p:grpSp>
        <p:nvGrpSpPr>
          <p:cNvPr id="102" name="Group 101">
            <a:extLst>
              <a:ext uri="{FF2B5EF4-FFF2-40B4-BE49-F238E27FC236}">
                <a16:creationId xmlns:a16="http://schemas.microsoft.com/office/drawing/2014/main" id="{CE224248-38C9-FD10-31BE-AFBDB2B32F55}"/>
              </a:ext>
            </a:extLst>
          </p:cNvPr>
          <p:cNvGrpSpPr/>
          <p:nvPr/>
        </p:nvGrpSpPr>
        <p:grpSpPr>
          <a:xfrm>
            <a:off x="7683189" y="2089677"/>
            <a:ext cx="636684" cy="1393825"/>
            <a:chOff x="2003255" y="2219325"/>
            <a:chExt cx="636684" cy="1393825"/>
          </a:xfrm>
        </p:grpSpPr>
        <p:sp>
          <p:nvSpPr>
            <p:cNvPr id="156" name="Rectangle 155">
              <a:extLst>
                <a:ext uri="{FF2B5EF4-FFF2-40B4-BE49-F238E27FC236}">
                  <a16:creationId xmlns:a16="http://schemas.microsoft.com/office/drawing/2014/main" id="{E3644996-1555-A204-A105-008E103CE033}"/>
                </a:ext>
              </a:extLst>
            </p:cNvPr>
            <p:cNvSpPr/>
            <p:nvPr/>
          </p:nvSpPr>
          <p:spPr bwMode="auto">
            <a:xfrm>
              <a:off x="2003255" y="2901968"/>
              <a:ext cx="636684" cy="239130"/>
            </a:xfrm>
            <a:prstGeom prst="rect">
              <a:avLst/>
            </a:prstGeom>
            <a:solidFill>
              <a:srgbClr val="1E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7" name="Group 156">
              <a:extLst>
                <a:ext uri="{FF2B5EF4-FFF2-40B4-BE49-F238E27FC236}">
                  <a16:creationId xmlns:a16="http://schemas.microsoft.com/office/drawing/2014/main" id="{FD53ACE4-E52F-4795-7421-9063D3E7538A}"/>
                </a:ext>
              </a:extLst>
            </p:cNvPr>
            <p:cNvGrpSpPr/>
            <p:nvPr/>
          </p:nvGrpSpPr>
          <p:grpSpPr>
            <a:xfrm>
              <a:off x="2269502" y="2219325"/>
              <a:ext cx="104191" cy="1393825"/>
              <a:chOff x="2267534" y="2219325"/>
              <a:chExt cx="104191" cy="1393825"/>
            </a:xfrm>
          </p:grpSpPr>
          <p:cxnSp>
            <p:nvCxnSpPr>
              <p:cNvPr id="158" name="Straight Connector 157">
                <a:extLst>
                  <a:ext uri="{FF2B5EF4-FFF2-40B4-BE49-F238E27FC236}">
                    <a16:creationId xmlns:a16="http://schemas.microsoft.com/office/drawing/2014/main" id="{54285881-1813-DEB6-0F80-C1E062BB9B3E}"/>
                  </a:ext>
                </a:extLst>
              </p:cNvPr>
              <p:cNvCxnSpPr>
                <a:cxnSpLocks/>
              </p:cNvCxnSpPr>
              <p:nvPr/>
            </p:nvCxnSpPr>
            <p:spPr bwMode="auto">
              <a:xfrm>
                <a:off x="2319629" y="2219325"/>
                <a:ext cx="0" cy="1393825"/>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31F0FCB-B0B8-FFC3-0D38-09B6B2E1B8D4}"/>
                  </a:ext>
                </a:extLst>
              </p:cNvPr>
              <p:cNvCxnSpPr>
                <a:cxnSpLocks/>
              </p:cNvCxnSpPr>
              <p:nvPr/>
            </p:nvCxnSpPr>
            <p:spPr bwMode="auto">
              <a:xfrm flipH="1">
                <a:off x="2267534" y="2219325"/>
                <a:ext cx="104191"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AEB41F79-85E0-DE4B-E00F-2DD7F45F1D2C}"/>
                  </a:ext>
                </a:extLst>
              </p:cNvPr>
              <p:cNvCxnSpPr>
                <a:cxnSpLocks/>
              </p:cNvCxnSpPr>
              <p:nvPr/>
            </p:nvCxnSpPr>
            <p:spPr bwMode="auto">
              <a:xfrm flipH="1">
                <a:off x="2267534" y="3613150"/>
                <a:ext cx="10419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3" name="Group 102">
            <a:extLst>
              <a:ext uri="{FF2B5EF4-FFF2-40B4-BE49-F238E27FC236}">
                <a16:creationId xmlns:a16="http://schemas.microsoft.com/office/drawing/2014/main" id="{387E94E0-1DFC-C447-125F-33FBD3DB3A1B}"/>
              </a:ext>
            </a:extLst>
          </p:cNvPr>
          <p:cNvGrpSpPr/>
          <p:nvPr/>
        </p:nvGrpSpPr>
        <p:grpSpPr>
          <a:xfrm>
            <a:off x="8600580" y="3011744"/>
            <a:ext cx="636684" cy="1754212"/>
            <a:chOff x="2810448" y="3147448"/>
            <a:chExt cx="636684" cy="1754212"/>
          </a:xfrm>
        </p:grpSpPr>
        <p:sp>
          <p:nvSpPr>
            <p:cNvPr id="151" name="Rectangle 150">
              <a:extLst>
                <a:ext uri="{FF2B5EF4-FFF2-40B4-BE49-F238E27FC236}">
                  <a16:creationId xmlns:a16="http://schemas.microsoft.com/office/drawing/2014/main" id="{507F7455-6FAB-A9DC-2677-7C83E5122D2C}"/>
                </a:ext>
              </a:extLst>
            </p:cNvPr>
            <p:cNvSpPr/>
            <p:nvPr/>
          </p:nvSpPr>
          <p:spPr bwMode="auto">
            <a:xfrm>
              <a:off x="2810448" y="3147448"/>
              <a:ext cx="636684" cy="1054263"/>
            </a:xfrm>
            <a:prstGeom prst="rect">
              <a:avLst/>
            </a:prstGeom>
            <a:solidFill>
              <a:srgbClr val="E1483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2" name="Group 151">
              <a:extLst>
                <a:ext uri="{FF2B5EF4-FFF2-40B4-BE49-F238E27FC236}">
                  <a16:creationId xmlns:a16="http://schemas.microsoft.com/office/drawing/2014/main" id="{A02259D2-C7B5-3FFF-EDBF-8C3D6117D767}"/>
                </a:ext>
              </a:extLst>
            </p:cNvPr>
            <p:cNvGrpSpPr/>
            <p:nvPr/>
          </p:nvGrpSpPr>
          <p:grpSpPr>
            <a:xfrm>
              <a:off x="3076695" y="3507835"/>
              <a:ext cx="104191" cy="1393825"/>
              <a:chOff x="2267534" y="2219325"/>
              <a:chExt cx="104191" cy="1393825"/>
            </a:xfrm>
          </p:grpSpPr>
          <p:cxnSp>
            <p:nvCxnSpPr>
              <p:cNvPr id="153" name="Straight Connector 152">
                <a:extLst>
                  <a:ext uri="{FF2B5EF4-FFF2-40B4-BE49-F238E27FC236}">
                    <a16:creationId xmlns:a16="http://schemas.microsoft.com/office/drawing/2014/main" id="{0EFB5071-E8E2-F170-5DA4-B85AE92B4818}"/>
                  </a:ext>
                </a:extLst>
              </p:cNvPr>
              <p:cNvCxnSpPr>
                <a:cxnSpLocks/>
              </p:cNvCxnSpPr>
              <p:nvPr/>
            </p:nvCxnSpPr>
            <p:spPr bwMode="auto">
              <a:xfrm>
                <a:off x="2319629" y="2219325"/>
                <a:ext cx="0" cy="1393825"/>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EA12973-B69E-1BFD-C679-4D472059BA5E}"/>
                  </a:ext>
                </a:extLst>
              </p:cNvPr>
              <p:cNvCxnSpPr>
                <a:cxnSpLocks/>
              </p:cNvCxnSpPr>
              <p:nvPr/>
            </p:nvCxnSpPr>
            <p:spPr bwMode="auto">
              <a:xfrm flipH="1">
                <a:off x="2267534" y="2219325"/>
                <a:ext cx="104191"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1B79E55-4062-DA27-B115-A573ED95FD13}"/>
                  </a:ext>
                </a:extLst>
              </p:cNvPr>
              <p:cNvCxnSpPr>
                <a:cxnSpLocks/>
              </p:cNvCxnSpPr>
              <p:nvPr/>
            </p:nvCxnSpPr>
            <p:spPr bwMode="auto">
              <a:xfrm flipH="1">
                <a:off x="2267534" y="3613150"/>
                <a:ext cx="10419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4" name="Group 103">
            <a:extLst>
              <a:ext uri="{FF2B5EF4-FFF2-40B4-BE49-F238E27FC236}">
                <a16:creationId xmlns:a16="http://schemas.microsoft.com/office/drawing/2014/main" id="{92B8797A-7E70-C790-0397-8F90D16600E2}"/>
              </a:ext>
            </a:extLst>
          </p:cNvPr>
          <p:cNvGrpSpPr/>
          <p:nvPr/>
        </p:nvGrpSpPr>
        <p:grpSpPr>
          <a:xfrm>
            <a:off x="9511685" y="3014296"/>
            <a:ext cx="636684" cy="1991723"/>
            <a:chOff x="3617516" y="3147448"/>
            <a:chExt cx="636684" cy="1991723"/>
          </a:xfrm>
        </p:grpSpPr>
        <p:sp>
          <p:nvSpPr>
            <p:cNvPr id="146" name="Rectangle 145">
              <a:extLst>
                <a:ext uri="{FF2B5EF4-FFF2-40B4-BE49-F238E27FC236}">
                  <a16:creationId xmlns:a16="http://schemas.microsoft.com/office/drawing/2014/main" id="{CB474206-DBD0-15E8-6C20-F640AE58EF56}"/>
                </a:ext>
              </a:extLst>
            </p:cNvPr>
            <p:cNvSpPr/>
            <p:nvPr/>
          </p:nvSpPr>
          <p:spPr bwMode="auto">
            <a:xfrm>
              <a:off x="3617516" y="3147448"/>
              <a:ext cx="636684" cy="131342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7" name="Group 146">
              <a:extLst>
                <a:ext uri="{FF2B5EF4-FFF2-40B4-BE49-F238E27FC236}">
                  <a16:creationId xmlns:a16="http://schemas.microsoft.com/office/drawing/2014/main" id="{4D0E130B-50C7-5BFE-DA36-B901D8ACC61F}"/>
                </a:ext>
              </a:extLst>
            </p:cNvPr>
            <p:cNvGrpSpPr/>
            <p:nvPr/>
          </p:nvGrpSpPr>
          <p:grpSpPr>
            <a:xfrm>
              <a:off x="3883763" y="3745346"/>
              <a:ext cx="104191" cy="1393825"/>
              <a:chOff x="2267534" y="2219325"/>
              <a:chExt cx="104191" cy="1393825"/>
            </a:xfrm>
          </p:grpSpPr>
          <p:cxnSp>
            <p:nvCxnSpPr>
              <p:cNvPr id="148" name="Straight Connector 147">
                <a:extLst>
                  <a:ext uri="{FF2B5EF4-FFF2-40B4-BE49-F238E27FC236}">
                    <a16:creationId xmlns:a16="http://schemas.microsoft.com/office/drawing/2014/main" id="{FACA1535-8845-A394-6C0F-6614BD8770CB}"/>
                  </a:ext>
                </a:extLst>
              </p:cNvPr>
              <p:cNvCxnSpPr>
                <a:cxnSpLocks/>
              </p:cNvCxnSpPr>
              <p:nvPr/>
            </p:nvCxnSpPr>
            <p:spPr bwMode="auto">
              <a:xfrm>
                <a:off x="2319629" y="2219325"/>
                <a:ext cx="0" cy="1393825"/>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D7C4B0F-7E35-3656-1E5D-39AE37AEF142}"/>
                  </a:ext>
                </a:extLst>
              </p:cNvPr>
              <p:cNvCxnSpPr>
                <a:cxnSpLocks/>
              </p:cNvCxnSpPr>
              <p:nvPr/>
            </p:nvCxnSpPr>
            <p:spPr bwMode="auto">
              <a:xfrm flipH="1">
                <a:off x="2267534" y="2219325"/>
                <a:ext cx="104191"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A5B6E9DD-7EB5-C192-D53E-7005196F660E}"/>
                  </a:ext>
                </a:extLst>
              </p:cNvPr>
              <p:cNvCxnSpPr>
                <a:cxnSpLocks/>
              </p:cNvCxnSpPr>
              <p:nvPr/>
            </p:nvCxnSpPr>
            <p:spPr bwMode="auto">
              <a:xfrm flipH="1">
                <a:off x="2267534" y="3613150"/>
                <a:ext cx="10419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5" name="Group 104">
            <a:extLst>
              <a:ext uri="{FF2B5EF4-FFF2-40B4-BE49-F238E27FC236}">
                <a16:creationId xmlns:a16="http://schemas.microsoft.com/office/drawing/2014/main" id="{B060C649-BAEB-1BE8-0720-4D83EDB678C6}"/>
              </a:ext>
            </a:extLst>
          </p:cNvPr>
          <p:cNvGrpSpPr/>
          <p:nvPr/>
        </p:nvGrpSpPr>
        <p:grpSpPr>
          <a:xfrm>
            <a:off x="10422791" y="3015444"/>
            <a:ext cx="636684" cy="2123964"/>
            <a:chOff x="4428705" y="3143683"/>
            <a:chExt cx="636684" cy="2123964"/>
          </a:xfrm>
        </p:grpSpPr>
        <p:sp>
          <p:nvSpPr>
            <p:cNvPr id="141" name="Rectangle 140">
              <a:extLst>
                <a:ext uri="{FF2B5EF4-FFF2-40B4-BE49-F238E27FC236}">
                  <a16:creationId xmlns:a16="http://schemas.microsoft.com/office/drawing/2014/main" id="{5D8BC65F-798B-139D-8999-97F0F258CA44}"/>
                </a:ext>
              </a:extLst>
            </p:cNvPr>
            <p:cNvSpPr/>
            <p:nvPr/>
          </p:nvSpPr>
          <p:spPr bwMode="auto">
            <a:xfrm>
              <a:off x="4428705" y="3143683"/>
              <a:ext cx="636684" cy="126179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2" name="Group 141">
              <a:extLst>
                <a:ext uri="{FF2B5EF4-FFF2-40B4-BE49-F238E27FC236}">
                  <a16:creationId xmlns:a16="http://schemas.microsoft.com/office/drawing/2014/main" id="{A6F59D39-17A3-C185-5F47-F2DB161D4FF5}"/>
                </a:ext>
              </a:extLst>
            </p:cNvPr>
            <p:cNvGrpSpPr/>
            <p:nvPr/>
          </p:nvGrpSpPr>
          <p:grpSpPr>
            <a:xfrm>
              <a:off x="4694952" y="3557710"/>
              <a:ext cx="104191" cy="1709937"/>
              <a:chOff x="2267534" y="2219325"/>
              <a:chExt cx="104191" cy="1393825"/>
            </a:xfrm>
          </p:grpSpPr>
          <p:cxnSp>
            <p:nvCxnSpPr>
              <p:cNvPr id="143" name="Straight Connector 142">
                <a:extLst>
                  <a:ext uri="{FF2B5EF4-FFF2-40B4-BE49-F238E27FC236}">
                    <a16:creationId xmlns:a16="http://schemas.microsoft.com/office/drawing/2014/main" id="{6658DAF5-F944-21A2-3EE7-DB004C482FB9}"/>
                  </a:ext>
                </a:extLst>
              </p:cNvPr>
              <p:cNvCxnSpPr>
                <a:cxnSpLocks/>
              </p:cNvCxnSpPr>
              <p:nvPr/>
            </p:nvCxnSpPr>
            <p:spPr bwMode="auto">
              <a:xfrm>
                <a:off x="2319629" y="2219325"/>
                <a:ext cx="0" cy="1393825"/>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3099901-3640-222B-2E63-094BBED121D5}"/>
                  </a:ext>
                </a:extLst>
              </p:cNvPr>
              <p:cNvCxnSpPr>
                <a:cxnSpLocks/>
              </p:cNvCxnSpPr>
              <p:nvPr/>
            </p:nvCxnSpPr>
            <p:spPr bwMode="auto">
              <a:xfrm flipH="1">
                <a:off x="2267534" y="2219325"/>
                <a:ext cx="104191"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CA12461-B4FC-B0A3-8DA0-8918931EB616}"/>
                  </a:ext>
                </a:extLst>
              </p:cNvPr>
              <p:cNvCxnSpPr>
                <a:cxnSpLocks/>
              </p:cNvCxnSpPr>
              <p:nvPr/>
            </p:nvCxnSpPr>
            <p:spPr bwMode="auto">
              <a:xfrm flipH="1">
                <a:off x="2267534" y="3613150"/>
                <a:ext cx="10419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6" name="Group 105">
            <a:extLst>
              <a:ext uri="{FF2B5EF4-FFF2-40B4-BE49-F238E27FC236}">
                <a16:creationId xmlns:a16="http://schemas.microsoft.com/office/drawing/2014/main" id="{FFF9F131-611C-E8FD-68AF-5E3F0DF0A500}"/>
              </a:ext>
            </a:extLst>
          </p:cNvPr>
          <p:cNvGrpSpPr/>
          <p:nvPr/>
        </p:nvGrpSpPr>
        <p:grpSpPr>
          <a:xfrm>
            <a:off x="7094088" y="1718132"/>
            <a:ext cx="4548884" cy="3898445"/>
            <a:chOff x="1228637" y="1854655"/>
            <a:chExt cx="4548884" cy="3898445"/>
          </a:xfrm>
        </p:grpSpPr>
        <p:grpSp>
          <p:nvGrpSpPr>
            <p:cNvPr id="121" name="Group 120">
              <a:extLst>
                <a:ext uri="{FF2B5EF4-FFF2-40B4-BE49-F238E27FC236}">
                  <a16:creationId xmlns:a16="http://schemas.microsoft.com/office/drawing/2014/main" id="{350DF4A3-A723-572C-E211-5071B13CB1F8}"/>
                </a:ext>
              </a:extLst>
            </p:cNvPr>
            <p:cNvGrpSpPr/>
            <p:nvPr/>
          </p:nvGrpSpPr>
          <p:grpSpPr>
            <a:xfrm>
              <a:off x="1287145" y="1854655"/>
              <a:ext cx="4490376" cy="3898445"/>
              <a:chOff x="1287145" y="1854655"/>
              <a:chExt cx="4490376" cy="3898445"/>
            </a:xfrm>
          </p:grpSpPr>
          <p:grpSp>
            <p:nvGrpSpPr>
              <p:cNvPr id="133" name="Group 132">
                <a:extLst>
                  <a:ext uri="{FF2B5EF4-FFF2-40B4-BE49-F238E27FC236}">
                    <a16:creationId xmlns:a16="http://schemas.microsoft.com/office/drawing/2014/main" id="{24688170-B79C-34E4-83FA-FEC259B14D89}"/>
                  </a:ext>
                </a:extLst>
              </p:cNvPr>
              <p:cNvGrpSpPr/>
              <p:nvPr/>
            </p:nvGrpSpPr>
            <p:grpSpPr>
              <a:xfrm>
                <a:off x="2142366" y="5696174"/>
                <a:ext cx="2733316" cy="56926"/>
                <a:chOff x="2142366" y="5696174"/>
                <a:chExt cx="2733316" cy="56926"/>
              </a:xfrm>
            </p:grpSpPr>
            <p:cxnSp>
              <p:nvCxnSpPr>
                <p:cNvPr id="137" name="Straight Connector 136">
                  <a:extLst>
                    <a:ext uri="{FF2B5EF4-FFF2-40B4-BE49-F238E27FC236}">
                      <a16:creationId xmlns:a16="http://schemas.microsoft.com/office/drawing/2014/main" id="{1861554D-E235-B27C-E0A3-3200067AE0E4}"/>
                    </a:ext>
                  </a:extLst>
                </p:cNvPr>
                <p:cNvCxnSpPr>
                  <a:cxnSpLocks/>
                </p:cNvCxnSpPr>
                <p:nvPr/>
              </p:nvCxnSpPr>
              <p:spPr bwMode="auto">
                <a:xfrm>
                  <a:off x="2142366" y="5696174"/>
                  <a:ext cx="0" cy="56926"/>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D994CEB-72A8-C92A-182D-7E1531AAD135}"/>
                    </a:ext>
                  </a:extLst>
                </p:cNvPr>
                <p:cNvCxnSpPr>
                  <a:cxnSpLocks/>
                </p:cNvCxnSpPr>
                <p:nvPr/>
              </p:nvCxnSpPr>
              <p:spPr bwMode="auto">
                <a:xfrm>
                  <a:off x="3053471" y="5696174"/>
                  <a:ext cx="0" cy="56926"/>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327A3313-EEBA-6B58-898D-C898C3D567BA}"/>
                    </a:ext>
                  </a:extLst>
                </p:cNvPr>
                <p:cNvCxnSpPr>
                  <a:cxnSpLocks/>
                </p:cNvCxnSpPr>
                <p:nvPr/>
              </p:nvCxnSpPr>
              <p:spPr bwMode="auto">
                <a:xfrm>
                  <a:off x="3964576" y="5696174"/>
                  <a:ext cx="0" cy="56926"/>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2B809DD-4690-5028-3B0C-CA76C48323D9}"/>
                    </a:ext>
                  </a:extLst>
                </p:cNvPr>
                <p:cNvCxnSpPr>
                  <a:cxnSpLocks/>
                </p:cNvCxnSpPr>
                <p:nvPr/>
              </p:nvCxnSpPr>
              <p:spPr bwMode="auto">
                <a:xfrm>
                  <a:off x="4875682" y="5696174"/>
                  <a:ext cx="0" cy="56926"/>
                </a:xfrm>
                <a:prstGeom prst="line">
                  <a:avLst/>
                </a:prstGeom>
                <a:noFill/>
                <a:ln w="28575"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A79EB31B-2CBF-E48D-5469-AB27C4B08BF6}"/>
                  </a:ext>
                </a:extLst>
              </p:cNvPr>
              <p:cNvGrpSpPr/>
              <p:nvPr/>
            </p:nvGrpSpPr>
            <p:grpSpPr>
              <a:xfrm>
                <a:off x="1287145" y="1854655"/>
                <a:ext cx="4490376" cy="3845105"/>
                <a:chOff x="1287145" y="1854655"/>
                <a:chExt cx="4490376" cy="3845105"/>
              </a:xfrm>
            </p:grpSpPr>
            <p:cxnSp>
              <p:nvCxnSpPr>
                <p:cNvPr id="135" name="Straight Connector 134">
                  <a:extLst>
                    <a:ext uri="{FF2B5EF4-FFF2-40B4-BE49-F238E27FC236}">
                      <a16:creationId xmlns:a16="http://schemas.microsoft.com/office/drawing/2014/main" id="{4953128E-5DAA-06F9-C4DF-6F1287A6D661}"/>
                    </a:ext>
                  </a:extLst>
                </p:cNvPr>
                <p:cNvCxnSpPr/>
                <p:nvPr/>
              </p:nvCxnSpPr>
              <p:spPr bwMode="auto">
                <a:xfrm>
                  <a:off x="1290320" y="1854655"/>
                  <a:ext cx="0" cy="3845105"/>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CCC6B8A-C848-E3CC-5332-019CA3199E92}"/>
                    </a:ext>
                  </a:extLst>
                </p:cNvPr>
                <p:cNvCxnSpPr>
                  <a:cxnSpLocks/>
                </p:cNvCxnSpPr>
                <p:nvPr/>
              </p:nvCxnSpPr>
              <p:spPr bwMode="auto">
                <a:xfrm flipH="1">
                  <a:off x="1287145" y="5699760"/>
                  <a:ext cx="449037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22" name="Group 121">
              <a:extLst>
                <a:ext uri="{FF2B5EF4-FFF2-40B4-BE49-F238E27FC236}">
                  <a16:creationId xmlns:a16="http://schemas.microsoft.com/office/drawing/2014/main" id="{A13BB964-D09F-8615-AB6F-CBB43C7E2E51}"/>
                </a:ext>
              </a:extLst>
            </p:cNvPr>
            <p:cNvGrpSpPr/>
            <p:nvPr/>
          </p:nvGrpSpPr>
          <p:grpSpPr>
            <a:xfrm>
              <a:off x="1228637" y="1867879"/>
              <a:ext cx="74175" cy="3831881"/>
              <a:chOff x="1241337" y="1867879"/>
              <a:chExt cx="74175" cy="3831881"/>
            </a:xfrm>
          </p:grpSpPr>
          <p:cxnSp>
            <p:nvCxnSpPr>
              <p:cNvPr id="123" name="Straight Connector 122">
                <a:extLst>
                  <a:ext uri="{FF2B5EF4-FFF2-40B4-BE49-F238E27FC236}">
                    <a16:creationId xmlns:a16="http://schemas.microsoft.com/office/drawing/2014/main" id="{7115652D-280B-9813-5671-B9D98072A886}"/>
                  </a:ext>
                </a:extLst>
              </p:cNvPr>
              <p:cNvCxnSpPr>
                <a:cxnSpLocks/>
              </p:cNvCxnSpPr>
              <p:nvPr/>
            </p:nvCxnSpPr>
            <p:spPr bwMode="auto">
              <a:xfrm flipH="1">
                <a:off x="1241337" y="186787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6F42F80-2504-BDE9-26AF-0546AC25DFA8}"/>
                  </a:ext>
                </a:extLst>
              </p:cNvPr>
              <p:cNvCxnSpPr>
                <a:cxnSpLocks/>
              </p:cNvCxnSpPr>
              <p:nvPr/>
            </p:nvCxnSpPr>
            <p:spPr bwMode="auto">
              <a:xfrm flipH="1">
                <a:off x="1241337" y="2293644"/>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845D4FF-795A-FB89-172E-03C5ADC718EB}"/>
                  </a:ext>
                </a:extLst>
              </p:cNvPr>
              <p:cNvCxnSpPr>
                <a:cxnSpLocks/>
              </p:cNvCxnSpPr>
              <p:nvPr/>
            </p:nvCxnSpPr>
            <p:spPr bwMode="auto">
              <a:xfrm flipH="1">
                <a:off x="1241337" y="271940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BDE60EA-A71D-8DB2-3AB1-03528DB02F75}"/>
                  </a:ext>
                </a:extLst>
              </p:cNvPr>
              <p:cNvCxnSpPr>
                <a:cxnSpLocks/>
              </p:cNvCxnSpPr>
              <p:nvPr/>
            </p:nvCxnSpPr>
            <p:spPr bwMode="auto">
              <a:xfrm flipH="1">
                <a:off x="1241337" y="3145174"/>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CAFAD3E-6F37-674A-190B-08D46B27DDEE}"/>
                  </a:ext>
                </a:extLst>
              </p:cNvPr>
              <p:cNvCxnSpPr>
                <a:cxnSpLocks/>
              </p:cNvCxnSpPr>
              <p:nvPr/>
            </p:nvCxnSpPr>
            <p:spPr bwMode="auto">
              <a:xfrm flipH="1">
                <a:off x="1241337" y="357093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4284B83-C0AA-47F8-C471-15A2DF697991}"/>
                  </a:ext>
                </a:extLst>
              </p:cNvPr>
              <p:cNvCxnSpPr>
                <a:cxnSpLocks/>
              </p:cNvCxnSpPr>
              <p:nvPr/>
            </p:nvCxnSpPr>
            <p:spPr bwMode="auto">
              <a:xfrm flipH="1">
                <a:off x="1241337" y="3996704"/>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2164122-0C74-532C-1714-B7E3C7E0EB19}"/>
                  </a:ext>
                </a:extLst>
              </p:cNvPr>
              <p:cNvCxnSpPr>
                <a:cxnSpLocks/>
              </p:cNvCxnSpPr>
              <p:nvPr/>
            </p:nvCxnSpPr>
            <p:spPr bwMode="auto">
              <a:xfrm flipH="1">
                <a:off x="1241337" y="441611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73E2A42-491C-9882-950E-E6FFA0934246}"/>
                  </a:ext>
                </a:extLst>
              </p:cNvPr>
              <p:cNvCxnSpPr>
                <a:cxnSpLocks/>
              </p:cNvCxnSpPr>
              <p:nvPr/>
            </p:nvCxnSpPr>
            <p:spPr bwMode="auto">
              <a:xfrm flipH="1">
                <a:off x="1241337" y="4835534"/>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916EC601-F0E1-B9E9-05D8-367970623B20}"/>
                  </a:ext>
                </a:extLst>
              </p:cNvPr>
              <p:cNvCxnSpPr>
                <a:cxnSpLocks/>
              </p:cNvCxnSpPr>
              <p:nvPr/>
            </p:nvCxnSpPr>
            <p:spPr bwMode="auto">
              <a:xfrm flipH="1">
                <a:off x="1241337" y="526129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814B7F5-4D36-2DFF-1332-6BCD6F7BB38D}"/>
                  </a:ext>
                </a:extLst>
              </p:cNvPr>
              <p:cNvCxnSpPr>
                <a:cxnSpLocks/>
              </p:cNvCxnSpPr>
              <p:nvPr/>
            </p:nvCxnSpPr>
            <p:spPr bwMode="auto">
              <a:xfrm flipH="1">
                <a:off x="1241337" y="5699760"/>
                <a:ext cx="7417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7" name="Group 106">
            <a:extLst>
              <a:ext uri="{FF2B5EF4-FFF2-40B4-BE49-F238E27FC236}">
                <a16:creationId xmlns:a16="http://schemas.microsoft.com/office/drawing/2014/main" id="{63B425A8-D0E7-7A5D-E7DA-931F556F9742}"/>
              </a:ext>
            </a:extLst>
          </p:cNvPr>
          <p:cNvGrpSpPr/>
          <p:nvPr/>
        </p:nvGrpSpPr>
        <p:grpSpPr>
          <a:xfrm>
            <a:off x="7731700" y="5583417"/>
            <a:ext cx="3465457" cy="369332"/>
            <a:chOff x="1865336" y="5731880"/>
            <a:chExt cx="3465457" cy="369332"/>
          </a:xfrm>
        </p:grpSpPr>
        <p:sp>
          <p:nvSpPr>
            <p:cNvPr id="117" name="TextBox 116">
              <a:extLst>
                <a:ext uri="{FF2B5EF4-FFF2-40B4-BE49-F238E27FC236}">
                  <a16:creationId xmlns:a16="http://schemas.microsoft.com/office/drawing/2014/main" id="{15705D4A-6A5B-8252-E64A-87238EAC5F92}"/>
                </a:ext>
              </a:extLst>
            </p:cNvPr>
            <p:cNvSpPr txBox="1"/>
            <p:nvPr/>
          </p:nvSpPr>
          <p:spPr bwMode="auto">
            <a:xfrm>
              <a:off x="1865336" y="5731880"/>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 = 20</a:t>
              </a:r>
            </a:p>
          </p:txBody>
        </p:sp>
        <p:sp>
          <p:nvSpPr>
            <p:cNvPr id="118" name="TextBox 117">
              <a:extLst>
                <a:ext uri="{FF2B5EF4-FFF2-40B4-BE49-F238E27FC236}">
                  <a16:creationId xmlns:a16="http://schemas.microsoft.com/office/drawing/2014/main" id="{C062ADB6-FFD5-6021-A8B4-7DC5C2685E0D}"/>
                </a:ext>
              </a:extLst>
            </p:cNvPr>
            <p:cNvSpPr txBox="1"/>
            <p:nvPr/>
          </p:nvSpPr>
          <p:spPr bwMode="auto">
            <a:xfrm>
              <a:off x="2766573" y="5731880"/>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 = 20</a:t>
              </a:r>
            </a:p>
          </p:txBody>
        </p:sp>
        <p:sp>
          <p:nvSpPr>
            <p:cNvPr id="119" name="TextBox 118">
              <a:extLst>
                <a:ext uri="{FF2B5EF4-FFF2-40B4-BE49-F238E27FC236}">
                  <a16:creationId xmlns:a16="http://schemas.microsoft.com/office/drawing/2014/main" id="{DDEBE0C8-3E0E-3F69-A368-E38F7236C377}"/>
                </a:ext>
              </a:extLst>
            </p:cNvPr>
            <p:cNvSpPr txBox="1"/>
            <p:nvPr/>
          </p:nvSpPr>
          <p:spPr bwMode="auto">
            <a:xfrm>
              <a:off x="3667810" y="5731880"/>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 = 21</a:t>
              </a:r>
            </a:p>
          </p:txBody>
        </p:sp>
        <p:sp>
          <p:nvSpPr>
            <p:cNvPr id="120" name="TextBox 119">
              <a:extLst>
                <a:ext uri="{FF2B5EF4-FFF2-40B4-BE49-F238E27FC236}">
                  <a16:creationId xmlns:a16="http://schemas.microsoft.com/office/drawing/2014/main" id="{6AEEC969-0113-531A-5058-82B93AA75DC8}"/>
                </a:ext>
              </a:extLst>
            </p:cNvPr>
            <p:cNvSpPr txBox="1"/>
            <p:nvPr/>
          </p:nvSpPr>
          <p:spPr bwMode="auto">
            <a:xfrm>
              <a:off x="4569046" y="5731880"/>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 = 18</a:t>
              </a:r>
            </a:p>
          </p:txBody>
        </p:sp>
      </p:grpSp>
      <p:sp>
        <p:nvSpPr>
          <p:cNvPr id="108" name="TextBox 107">
            <a:extLst>
              <a:ext uri="{FF2B5EF4-FFF2-40B4-BE49-F238E27FC236}">
                <a16:creationId xmlns:a16="http://schemas.microsoft.com/office/drawing/2014/main" id="{0300EE9D-2976-D3B1-262D-85C2EE5E5C6C}"/>
              </a:ext>
            </a:extLst>
          </p:cNvPr>
          <p:cNvSpPr txBox="1"/>
          <p:nvPr/>
        </p:nvSpPr>
        <p:spPr bwMode="auto">
          <a:xfrm>
            <a:off x="7964594" y="245658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109" name="TextBox 108">
            <a:extLst>
              <a:ext uri="{FF2B5EF4-FFF2-40B4-BE49-F238E27FC236}">
                <a16:creationId xmlns:a16="http://schemas.microsoft.com/office/drawing/2014/main" id="{096B0006-1A81-BBBA-02D9-B9E94208CCD3}"/>
              </a:ext>
            </a:extLst>
          </p:cNvPr>
          <p:cNvSpPr txBox="1"/>
          <p:nvPr/>
        </p:nvSpPr>
        <p:spPr bwMode="auto">
          <a:xfrm>
            <a:off x="8634182" y="2681750"/>
            <a:ext cx="54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10" name="TextBox 109">
            <a:extLst>
              <a:ext uri="{FF2B5EF4-FFF2-40B4-BE49-F238E27FC236}">
                <a16:creationId xmlns:a16="http://schemas.microsoft.com/office/drawing/2014/main" id="{0BD3ECF4-8386-35BB-3C8B-C0E6FF21DC90}"/>
              </a:ext>
            </a:extLst>
          </p:cNvPr>
          <p:cNvSpPr txBox="1"/>
          <p:nvPr/>
        </p:nvSpPr>
        <p:spPr bwMode="auto">
          <a:xfrm>
            <a:off x="9528880" y="2681750"/>
            <a:ext cx="54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-6.2</a:t>
            </a:r>
          </a:p>
        </p:txBody>
      </p:sp>
      <p:sp>
        <p:nvSpPr>
          <p:cNvPr id="111" name="TextBox 110">
            <a:extLst>
              <a:ext uri="{FF2B5EF4-FFF2-40B4-BE49-F238E27FC236}">
                <a16:creationId xmlns:a16="http://schemas.microsoft.com/office/drawing/2014/main" id="{36E15090-7C80-8A74-BC70-6751BE31EA89}"/>
              </a:ext>
            </a:extLst>
          </p:cNvPr>
          <p:cNvSpPr txBox="1"/>
          <p:nvPr/>
        </p:nvSpPr>
        <p:spPr bwMode="auto">
          <a:xfrm>
            <a:off x="10461155" y="2681750"/>
            <a:ext cx="54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cxnSp>
        <p:nvCxnSpPr>
          <p:cNvPr id="195" name="Straight Connector 194">
            <a:extLst>
              <a:ext uri="{FF2B5EF4-FFF2-40B4-BE49-F238E27FC236}">
                <a16:creationId xmlns:a16="http://schemas.microsoft.com/office/drawing/2014/main" id="{43C5EB10-CC4A-E168-3836-A04AB7B3AB27}"/>
              </a:ext>
            </a:extLst>
          </p:cNvPr>
          <p:cNvCxnSpPr/>
          <p:nvPr/>
        </p:nvCxnSpPr>
        <p:spPr bwMode="auto">
          <a:xfrm>
            <a:off x="7131175" y="3006356"/>
            <a:ext cx="4474709" cy="0"/>
          </a:xfrm>
          <a:prstGeom prst="line">
            <a:avLst/>
          </a:prstGeom>
          <a:noFill/>
          <a:ln w="28575" cap="flat" cmpd="sng" algn="ctr">
            <a:solidFill>
              <a:schemeClr val="bg1"/>
            </a:solidFill>
            <a:prstDash val="solid"/>
            <a:round/>
            <a:headEnd type="none" w="med" len="med"/>
            <a:tailEnd type="none" w="med" len="med"/>
          </a:ln>
          <a:effectLst/>
        </p:spPr>
      </p:cxnSp>
      <p:sp>
        <p:nvSpPr>
          <p:cNvPr id="5" name="Title 4">
            <a:extLst>
              <a:ext uri="{FF2B5EF4-FFF2-40B4-BE49-F238E27FC236}">
                <a16:creationId xmlns:a16="http://schemas.microsoft.com/office/drawing/2014/main" id="{8D319DC3-12BA-2809-3D47-B4B559206258}"/>
              </a:ext>
            </a:extLst>
          </p:cNvPr>
          <p:cNvSpPr>
            <a:spLocks noGrp="1"/>
          </p:cNvSpPr>
          <p:nvPr>
            <p:ph type="title"/>
          </p:nvPr>
        </p:nvSpPr>
        <p:spPr/>
        <p:txBody>
          <a:bodyPr/>
          <a:lstStyle/>
          <a:p>
            <a:r>
              <a:rPr lang="en-US" dirty="0"/>
              <a:t>Phase IIa trial of HU6 vs Placebo: Absolute % Change in Liver Fat From BL to Day 61</a:t>
            </a:r>
          </a:p>
        </p:txBody>
      </p:sp>
      <p:sp>
        <p:nvSpPr>
          <p:cNvPr id="24" name="Text Box 15">
            <a:extLst>
              <a:ext uri="{FF2B5EF4-FFF2-40B4-BE49-F238E27FC236}">
                <a16:creationId xmlns:a16="http://schemas.microsoft.com/office/drawing/2014/main" id="{50F65788-2AF6-DD6C-7DAC-7550E3B7531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Noureddin. Lancet Gastroenterol Hepatol. 2023;8:1094.</a:t>
            </a:r>
            <a:endParaRPr lang="en-US" altLang="en-US" sz="1200" b="0" dirty="0">
              <a:solidFill>
                <a:schemeClr val="bg2"/>
              </a:solidFill>
              <a:latin typeface="Calibri" panose="020F0502020204030204" pitchFamily="34" charset="0"/>
              <a:cs typeface="+mn-cs"/>
            </a:endParaRPr>
          </a:p>
        </p:txBody>
      </p:sp>
      <p:sp>
        <p:nvSpPr>
          <p:cNvPr id="9" name="TextBox 8">
            <a:extLst>
              <a:ext uri="{FF2B5EF4-FFF2-40B4-BE49-F238E27FC236}">
                <a16:creationId xmlns:a16="http://schemas.microsoft.com/office/drawing/2014/main" id="{1D45E497-4BC9-74AC-73D9-9135EDEFCD1E}"/>
              </a:ext>
            </a:extLst>
          </p:cNvPr>
          <p:cNvSpPr txBox="1"/>
          <p:nvPr/>
        </p:nvSpPr>
        <p:spPr>
          <a:xfrm>
            <a:off x="2077267" y="1492442"/>
            <a:ext cx="3344241" cy="369332"/>
          </a:xfrm>
          <a:prstGeom prst="rect">
            <a:avLst/>
          </a:prstGeom>
          <a:noFill/>
        </p:spPr>
        <p:txBody>
          <a:bodyPr wrap="square" rtlCol="0">
            <a:spAutoFit/>
          </a:bodyPr>
          <a:lstStyle/>
          <a:p>
            <a:pPr algn="ctr"/>
            <a:r>
              <a:rPr lang="en-US" b="1" dirty="0">
                <a:solidFill>
                  <a:prstClr val="black"/>
                </a:solidFill>
                <a:cs typeface="Arial" panose="020B0604020202020204" pitchFamily="34" charset="0"/>
              </a:rPr>
              <a:t>Absolute Change</a:t>
            </a:r>
          </a:p>
        </p:txBody>
      </p:sp>
      <p:sp>
        <p:nvSpPr>
          <p:cNvPr id="4" name="TextBox 3">
            <a:extLst>
              <a:ext uri="{FF2B5EF4-FFF2-40B4-BE49-F238E27FC236}">
                <a16:creationId xmlns:a16="http://schemas.microsoft.com/office/drawing/2014/main" id="{F6944221-00E4-019F-9E32-56D0942AECE8}"/>
              </a:ext>
            </a:extLst>
          </p:cNvPr>
          <p:cNvSpPr txBox="1"/>
          <p:nvPr/>
        </p:nvSpPr>
        <p:spPr bwMode="auto">
          <a:xfrm>
            <a:off x="1435317" y="5948398"/>
            <a:ext cx="1170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&lt;.0001.</a:t>
            </a:r>
          </a:p>
        </p:txBody>
      </p:sp>
      <p:sp>
        <p:nvSpPr>
          <p:cNvPr id="25" name="TextBox 24">
            <a:extLst>
              <a:ext uri="{FF2B5EF4-FFF2-40B4-BE49-F238E27FC236}">
                <a16:creationId xmlns:a16="http://schemas.microsoft.com/office/drawing/2014/main" id="{CBD56680-73B2-1E85-4411-9E331D0D6DCC}"/>
              </a:ext>
            </a:extLst>
          </p:cNvPr>
          <p:cNvSpPr txBox="1"/>
          <p:nvPr/>
        </p:nvSpPr>
        <p:spPr bwMode="auto">
          <a:xfrm rot="16200000">
            <a:off x="-1047316" y="3271737"/>
            <a:ext cx="36807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Mean Absolute Change in MRI-PDFF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From Baseline (</a:t>
            </a:r>
            <a:r>
              <a:rPr lang="en-US" b="1" dirty="0">
                <a:solidFill>
                  <a:schemeClr val="bg1"/>
                </a:solidFill>
                <a:latin typeface="Calibri" panose="020F0502020204030204" pitchFamily="34" charset="0"/>
                <a:cs typeface="Calibri" panose="020F0502020204030204" pitchFamily="34" charset="0"/>
              </a:rPr>
              <a:t>± </a:t>
            </a:r>
            <a:r>
              <a:rPr lang="en-US" b="1" dirty="0">
                <a:solidFill>
                  <a:schemeClr val="bg1"/>
                </a:solidFill>
                <a:latin typeface="Calibri" panose="020F0502020204030204" pitchFamily="34" charset="0"/>
              </a:rPr>
              <a:t>SD)</a:t>
            </a:r>
          </a:p>
        </p:txBody>
      </p:sp>
      <p:grpSp>
        <p:nvGrpSpPr>
          <p:cNvPr id="26" name="Group 25">
            <a:extLst>
              <a:ext uri="{FF2B5EF4-FFF2-40B4-BE49-F238E27FC236}">
                <a16:creationId xmlns:a16="http://schemas.microsoft.com/office/drawing/2014/main" id="{FC479469-5CCF-CA34-CF48-0F38EAEA10CF}"/>
              </a:ext>
            </a:extLst>
          </p:cNvPr>
          <p:cNvGrpSpPr/>
          <p:nvPr/>
        </p:nvGrpSpPr>
        <p:grpSpPr>
          <a:xfrm>
            <a:off x="968219" y="1548431"/>
            <a:ext cx="489238" cy="4185247"/>
            <a:chOff x="811044" y="1707641"/>
            <a:chExt cx="489238" cy="4185247"/>
          </a:xfrm>
        </p:grpSpPr>
        <p:sp>
          <p:nvSpPr>
            <p:cNvPr id="86" name="TextBox 85">
              <a:extLst>
                <a:ext uri="{FF2B5EF4-FFF2-40B4-BE49-F238E27FC236}">
                  <a16:creationId xmlns:a16="http://schemas.microsoft.com/office/drawing/2014/main" id="{B4233181-968C-1273-2B61-DBBC31E44F0E}"/>
                </a:ext>
              </a:extLst>
            </p:cNvPr>
            <p:cNvSpPr txBox="1"/>
            <p:nvPr/>
          </p:nvSpPr>
          <p:spPr bwMode="auto">
            <a:xfrm>
              <a:off x="977756" y="170764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87" name="TextBox 86">
              <a:extLst>
                <a:ext uri="{FF2B5EF4-FFF2-40B4-BE49-F238E27FC236}">
                  <a16:creationId xmlns:a16="http://schemas.microsoft.com/office/drawing/2014/main" id="{6EC61BA8-E881-D278-3E15-954766E2BE5A}"/>
                </a:ext>
              </a:extLst>
            </p:cNvPr>
            <p:cNvSpPr txBox="1"/>
            <p:nvPr/>
          </p:nvSpPr>
          <p:spPr bwMode="auto">
            <a:xfrm>
              <a:off x="977756" y="213163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endParaRPr lang="en-US" b="0" dirty="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C61F9155-DE2D-1A4F-974C-335FC2E7C4A6}"/>
                </a:ext>
              </a:extLst>
            </p:cNvPr>
            <p:cNvSpPr txBox="1"/>
            <p:nvPr/>
          </p:nvSpPr>
          <p:spPr bwMode="auto">
            <a:xfrm>
              <a:off x="977756" y="255562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endParaRPr lang="en-US" b="0" dirty="0">
                <a:solidFill>
                  <a:schemeClr val="bg1"/>
                </a:solidFill>
                <a:latin typeface="Calibri" panose="020F0502020204030204" pitchFamily="34" charset="0"/>
              </a:endParaRPr>
            </a:p>
          </p:txBody>
        </p:sp>
        <p:sp>
          <p:nvSpPr>
            <p:cNvPr id="89" name="TextBox 88">
              <a:extLst>
                <a:ext uri="{FF2B5EF4-FFF2-40B4-BE49-F238E27FC236}">
                  <a16:creationId xmlns:a16="http://schemas.microsoft.com/office/drawing/2014/main" id="{FC0BB795-6BC4-B9EB-F8C0-B9C2145FF6DB}"/>
                </a:ext>
              </a:extLst>
            </p:cNvPr>
            <p:cNvSpPr txBox="1"/>
            <p:nvPr/>
          </p:nvSpPr>
          <p:spPr bwMode="auto">
            <a:xfrm>
              <a:off x="977756" y="297961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90" name="TextBox 89">
              <a:extLst>
                <a:ext uri="{FF2B5EF4-FFF2-40B4-BE49-F238E27FC236}">
                  <a16:creationId xmlns:a16="http://schemas.microsoft.com/office/drawing/2014/main" id="{2026803A-3FD9-73F1-7DA1-A94BE77359AC}"/>
                </a:ext>
              </a:extLst>
            </p:cNvPr>
            <p:cNvSpPr txBox="1"/>
            <p:nvPr/>
          </p:nvSpPr>
          <p:spPr bwMode="auto">
            <a:xfrm>
              <a:off x="915240" y="3403605"/>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endParaRPr lang="en-US" b="0" dirty="0">
                <a:solidFill>
                  <a:schemeClr val="bg1"/>
                </a:solidFill>
                <a:latin typeface="Calibri" panose="020F0502020204030204" pitchFamily="34" charset="0"/>
              </a:endParaRPr>
            </a:p>
          </p:txBody>
        </p:sp>
        <p:sp>
          <p:nvSpPr>
            <p:cNvPr id="91" name="TextBox 90">
              <a:extLst>
                <a:ext uri="{FF2B5EF4-FFF2-40B4-BE49-F238E27FC236}">
                  <a16:creationId xmlns:a16="http://schemas.microsoft.com/office/drawing/2014/main" id="{24B900D8-9970-D467-2D5E-2D1E3FEFB2AA}"/>
                </a:ext>
              </a:extLst>
            </p:cNvPr>
            <p:cNvSpPr txBox="1"/>
            <p:nvPr/>
          </p:nvSpPr>
          <p:spPr bwMode="auto">
            <a:xfrm>
              <a:off x="915240" y="3827596"/>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endParaRPr lang="en-US" b="0" dirty="0">
                <a:solidFill>
                  <a:schemeClr val="bg1"/>
                </a:solidFill>
                <a:latin typeface="Calibri" panose="020F0502020204030204" pitchFamily="34" charset="0"/>
              </a:endParaRPr>
            </a:p>
          </p:txBody>
        </p:sp>
        <p:sp>
          <p:nvSpPr>
            <p:cNvPr id="92" name="TextBox 91">
              <a:extLst>
                <a:ext uri="{FF2B5EF4-FFF2-40B4-BE49-F238E27FC236}">
                  <a16:creationId xmlns:a16="http://schemas.microsoft.com/office/drawing/2014/main" id="{F97CF303-ADD8-414E-9CBB-AC260819AA69}"/>
                </a:ext>
              </a:extLst>
            </p:cNvPr>
            <p:cNvSpPr txBox="1"/>
            <p:nvPr/>
          </p:nvSpPr>
          <p:spPr bwMode="auto">
            <a:xfrm>
              <a:off x="915240" y="4251587"/>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E3DA7E1A-085D-73CB-A5E7-2ED6DB08B48E}"/>
                </a:ext>
              </a:extLst>
            </p:cNvPr>
            <p:cNvSpPr txBox="1"/>
            <p:nvPr/>
          </p:nvSpPr>
          <p:spPr bwMode="auto">
            <a:xfrm>
              <a:off x="915240" y="4675578"/>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endParaRPr lang="en-US" b="0" dirty="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282BDED9-69EA-6C71-D3AC-C19316801D06}"/>
                </a:ext>
              </a:extLst>
            </p:cNvPr>
            <p:cNvSpPr txBox="1"/>
            <p:nvPr/>
          </p:nvSpPr>
          <p:spPr bwMode="auto">
            <a:xfrm>
              <a:off x="811044" y="5099569"/>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endParaRPr lang="en-US" b="0" dirty="0">
                <a:solidFill>
                  <a:schemeClr val="bg1"/>
                </a:solidFill>
                <a:latin typeface="Calibri" panose="020F0502020204030204" pitchFamily="34" charset="0"/>
              </a:endParaRPr>
            </a:p>
          </p:txBody>
        </p:sp>
        <p:sp>
          <p:nvSpPr>
            <p:cNvPr id="95" name="TextBox 94">
              <a:extLst>
                <a:ext uri="{FF2B5EF4-FFF2-40B4-BE49-F238E27FC236}">
                  <a16:creationId xmlns:a16="http://schemas.microsoft.com/office/drawing/2014/main" id="{19D4BD42-DA1E-D92E-13D8-F5CC0FBD9975}"/>
                </a:ext>
              </a:extLst>
            </p:cNvPr>
            <p:cNvSpPr txBox="1"/>
            <p:nvPr/>
          </p:nvSpPr>
          <p:spPr bwMode="auto">
            <a:xfrm>
              <a:off x="811044" y="552355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grpSp>
      <p:cxnSp>
        <p:nvCxnSpPr>
          <p:cNvPr id="60" name="Straight Connector 59">
            <a:extLst>
              <a:ext uri="{FF2B5EF4-FFF2-40B4-BE49-F238E27FC236}">
                <a16:creationId xmlns:a16="http://schemas.microsoft.com/office/drawing/2014/main" id="{C3B4DA04-AEEA-5D1A-B508-3CF8B7A22EE8}"/>
              </a:ext>
            </a:extLst>
          </p:cNvPr>
          <p:cNvCxnSpPr/>
          <p:nvPr/>
        </p:nvCxnSpPr>
        <p:spPr bwMode="auto">
          <a:xfrm>
            <a:off x="1456041" y="1721083"/>
            <a:ext cx="0" cy="3845105"/>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73877B4-B7C8-9A22-8FE9-D26DC7859C3D}"/>
              </a:ext>
            </a:extLst>
          </p:cNvPr>
          <p:cNvCxnSpPr>
            <a:cxnSpLocks/>
          </p:cNvCxnSpPr>
          <p:nvPr/>
        </p:nvCxnSpPr>
        <p:spPr bwMode="auto">
          <a:xfrm flipH="1">
            <a:off x="1452866" y="5566188"/>
            <a:ext cx="4490376" cy="0"/>
          </a:xfrm>
          <a:prstGeom prst="line">
            <a:avLst/>
          </a:prstGeom>
          <a:noFill/>
          <a:ln w="28575" cap="flat" cmpd="sng" algn="ctr">
            <a:solidFill>
              <a:schemeClr val="bg1"/>
            </a:solidFill>
            <a:prstDash val="solid"/>
            <a:round/>
            <a:headEnd type="none" w="med" len="med"/>
            <a:tailEnd type="none" w="med" len="med"/>
          </a:ln>
          <a:effectLst/>
        </p:spPr>
      </p:cxnSp>
      <p:grpSp>
        <p:nvGrpSpPr>
          <p:cNvPr id="47" name="Group 46">
            <a:extLst>
              <a:ext uri="{FF2B5EF4-FFF2-40B4-BE49-F238E27FC236}">
                <a16:creationId xmlns:a16="http://schemas.microsoft.com/office/drawing/2014/main" id="{B11C3087-8859-CA1F-657D-DF2D934E344B}"/>
              </a:ext>
            </a:extLst>
          </p:cNvPr>
          <p:cNvGrpSpPr/>
          <p:nvPr/>
        </p:nvGrpSpPr>
        <p:grpSpPr>
          <a:xfrm>
            <a:off x="1394358" y="1734307"/>
            <a:ext cx="74175" cy="3831881"/>
            <a:chOff x="1241337" y="1867879"/>
            <a:chExt cx="74175" cy="3831881"/>
          </a:xfrm>
        </p:grpSpPr>
        <p:cxnSp>
          <p:nvCxnSpPr>
            <p:cNvPr id="48" name="Straight Connector 47">
              <a:extLst>
                <a:ext uri="{FF2B5EF4-FFF2-40B4-BE49-F238E27FC236}">
                  <a16:creationId xmlns:a16="http://schemas.microsoft.com/office/drawing/2014/main" id="{97011054-3F81-18F7-0E84-EA41D3024C02}"/>
                </a:ext>
              </a:extLst>
            </p:cNvPr>
            <p:cNvCxnSpPr>
              <a:cxnSpLocks/>
            </p:cNvCxnSpPr>
            <p:nvPr/>
          </p:nvCxnSpPr>
          <p:spPr bwMode="auto">
            <a:xfrm flipH="1">
              <a:off x="1241337" y="186787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ED1D7E2-D92E-A22F-551D-A9AE908EF879}"/>
                </a:ext>
              </a:extLst>
            </p:cNvPr>
            <p:cNvCxnSpPr>
              <a:cxnSpLocks/>
            </p:cNvCxnSpPr>
            <p:nvPr/>
          </p:nvCxnSpPr>
          <p:spPr bwMode="auto">
            <a:xfrm flipH="1">
              <a:off x="1241337" y="2293644"/>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AE91BB9-C905-A1E1-E2D0-2C6FA47F8216}"/>
                </a:ext>
              </a:extLst>
            </p:cNvPr>
            <p:cNvCxnSpPr>
              <a:cxnSpLocks/>
            </p:cNvCxnSpPr>
            <p:nvPr/>
          </p:nvCxnSpPr>
          <p:spPr bwMode="auto">
            <a:xfrm flipH="1">
              <a:off x="1241337" y="271940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67A0123-E360-AD59-9D57-18DF71C69BE1}"/>
                </a:ext>
              </a:extLst>
            </p:cNvPr>
            <p:cNvCxnSpPr>
              <a:cxnSpLocks/>
            </p:cNvCxnSpPr>
            <p:nvPr/>
          </p:nvCxnSpPr>
          <p:spPr bwMode="auto">
            <a:xfrm flipH="1">
              <a:off x="1241337" y="3145174"/>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0CC3127-A589-0CB4-91FB-401856F0120A}"/>
                </a:ext>
              </a:extLst>
            </p:cNvPr>
            <p:cNvCxnSpPr>
              <a:cxnSpLocks/>
            </p:cNvCxnSpPr>
            <p:nvPr/>
          </p:nvCxnSpPr>
          <p:spPr bwMode="auto">
            <a:xfrm flipH="1">
              <a:off x="1241337" y="357093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C2503E6-96BF-77D6-5871-C012DE057176}"/>
                </a:ext>
              </a:extLst>
            </p:cNvPr>
            <p:cNvCxnSpPr>
              <a:cxnSpLocks/>
            </p:cNvCxnSpPr>
            <p:nvPr/>
          </p:nvCxnSpPr>
          <p:spPr bwMode="auto">
            <a:xfrm flipH="1">
              <a:off x="1241337" y="3996704"/>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9786158-61B4-286B-B7A0-0A18ADC7FC31}"/>
                </a:ext>
              </a:extLst>
            </p:cNvPr>
            <p:cNvCxnSpPr>
              <a:cxnSpLocks/>
            </p:cNvCxnSpPr>
            <p:nvPr/>
          </p:nvCxnSpPr>
          <p:spPr bwMode="auto">
            <a:xfrm flipH="1">
              <a:off x="1241337" y="441611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B079988-A37A-A1ED-AAEA-7E710A8D157C}"/>
                </a:ext>
              </a:extLst>
            </p:cNvPr>
            <p:cNvCxnSpPr>
              <a:cxnSpLocks/>
            </p:cNvCxnSpPr>
            <p:nvPr/>
          </p:nvCxnSpPr>
          <p:spPr bwMode="auto">
            <a:xfrm flipH="1">
              <a:off x="1241337" y="4835534"/>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EA652D1-270B-778A-F315-040F283E6331}"/>
                </a:ext>
              </a:extLst>
            </p:cNvPr>
            <p:cNvCxnSpPr>
              <a:cxnSpLocks/>
            </p:cNvCxnSpPr>
            <p:nvPr/>
          </p:nvCxnSpPr>
          <p:spPr bwMode="auto">
            <a:xfrm flipH="1">
              <a:off x="1241337" y="5261299"/>
              <a:ext cx="7417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3179B3E-EA27-39C6-03BC-6AB29A959F9F}"/>
                </a:ext>
              </a:extLst>
            </p:cNvPr>
            <p:cNvCxnSpPr>
              <a:cxnSpLocks/>
            </p:cNvCxnSpPr>
            <p:nvPr/>
          </p:nvCxnSpPr>
          <p:spPr bwMode="auto">
            <a:xfrm flipH="1">
              <a:off x="1241337" y="5699760"/>
              <a:ext cx="741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B73D5AAD-8B4D-8437-AE90-34D7F9227F7E}"/>
              </a:ext>
            </a:extLst>
          </p:cNvPr>
          <p:cNvGrpSpPr/>
          <p:nvPr/>
        </p:nvGrpSpPr>
        <p:grpSpPr>
          <a:xfrm>
            <a:off x="1983459" y="2077638"/>
            <a:ext cx="793793" cy="3878062"/>
            <a:chOff x="1925584" y="1892439"/>
            <a:chExt cx="793793" cy="3878062"/>
          </a:xfrm>
        </p:grpSpPr>
        <p:sp>
          <p:nvSpPr>
            <p:cNvPr id="81" name="Rectangle 80">
              <a:extLst>
                <a:ext uri="{FF2B5EF4-FFF2-40B4-BE49-F238E27FC236}">
                  <a16:creationId xmlns:a16="http://schemas.microsoft.com/office/drawing/2014/main" id="{9D8909ED-43B1-7DD5-4A4B-E7EB80BF9A33}"/>
                </a:ext>
              </a:extLst>
            </p:cNvPr>
            <p:cNvSpPr/>
            <p:nvPr/>
          </p:nvSpPr>
          <p:spPr bwMode="auto">
            <a:xfrm>
              <a:off x="1925584" y="2590072"/>
              <a:ext cx="636684" cy="239130"/>
            </a:xfrm>
            <a:prstGeom prst="rect">
              <a:avLst/>
            </a:prstGeom>
            <a:solidFill>
              <a:srgbClr val="1E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1" dirty="0">
                <a:solidFill>
                  <a:schemeClr val="tx1"/>
                </a:solidFill>
                <a:latin typeface="Calibri" panose="020F0502020204030204" pitchFamily="34" charset="0"/>
              </a:endParaRPr>
            </a:p>
          </p:txBody>
        </p:sp>
        <p:grpSp>
          <p:nvGrpSpPr>
            <p:cNvPr id="82" name="Group 81">
              <a:extLst>
                <a:ext uri="{FF2B5EF4-FFF2-40B4-BE49-F238E27FC236}">
                  <a16:creationId xmlns:a16="http://schemas.microsoft.com/office/drawing/2014/main" id="{DD965BAF-3441-EE75-EF2C-ACA52DFF1920}"/>
                </a:ext>
              </a:extLst>
            </p:cNvPr>
            <p:cNvGrpSpPr/>
            <p:nvPr/>
          </p:nvGrpSpPr>
          <p:grpSpPr>
            <a:xfrm>
              <a:off x="2191831" y="1892439"/>
              <a:ext cx="104191" cy="1393825"/>
              <a:chOff x="2267534" y="2219325"/>
              <a:chExt cx="104191" cy="1393825"/>
            </a:xfrm>
          </p:grpSpPr>
          <p:cxnSp>
            <p:nvCxnSpPr>
              <p:cNvPr id="83" name="Straight Connector 82">
                <a:extLst>
                  <a:ext uri="{FF2B5EF4-FFF2-40B4-BE49-F238E27FC236}">
                    <a16:creationId xmlns:a16="http://schemas.microsoft.com/office/drawing/2014/main" id="{BD305650-7E30-26F9-2F0C-74D5EFEA0184}"/>
                  </a:ext>
                </a:extLst>
              </p:cNvPr>
              <p:cNvCxnSpPr>
                <a:cxnSpLocks/>
              </p:cNvCxnSpPr>
              <p:nvPr/>
            </p:nvCxnSpPr>
            <p:spPr bwMode="auto">
              <a:xfrm>
                <a:off x="2319629" y="2219325"/>
                <a:ext cx="0" cy="1393825"/>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BDC0F29-F82B-C595-62AA-A9432335B9A3}"/>
                  </a:ext>
                </a:extLst>
              </p:cNvPr>
              <p:cNvCxnSpPr>
                <a:cxnSpLocks/>
              </p:cNvCxnSpPr>
              <p:nvPr/>
            </p:nvCxnSpPr>
            <p:spPr bwMode="auto">
              <a:xfrm flipH="1">
                <a:off x="2267534" y="2219325"/>
                <a:ext cx="104191"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5905220-904C-DA5A-4C27-F9CAC70BE3A8}"/>
                  </a:ext>
                </a:extLst>
              </p:cNvPr>
              <p:cNvCxnSpPr>
                <a:cxnSpLocks/>
              </p:cNvCxnSpPr>
              <p:nvPr/>
            </p:nvCxnSpPr>
            <p:spPr bwMode="auto">
              <a:xfrm flipH="1">
                <a:off x="2267534" y="3613150"/>
                <a:ext cx="104191" cy="0"/>
              </a:xfrm>
              <a:prstGeom prst="line">
                <a:avLst/>
              </a:prstGeom>
              <a:noFill/>
              <a:ln w="28575" cap="flat" cmpd="sng" algn="ctr">
                <a:solidFill>
                  <a:schemeClr val="bg1"/>
                </a:solidFill>
                <a:prstDash val="solid"/>
                <a:round/>
                <a:headEnd type="none" w="med" len="med"/>
                <a:tailEnd type="none" w="med" len="med"/>
              </a:ln>
              <a:effectLst/>
            </p:spPr>
          </p:cxnSp>
        </p:grpSp>
        <p:cxnSp>
          <p:nvCxnSpPr>
            <p:cNvPr id="62" name="Straight Connector 61">
              <a:extLst>
                <a:ext uri="{FF2B5EF4-FFF2-40B4-BE49-F238E27FC236}">
                  <a16:creationId xmlns:a16="http://schemas.microsoft.com/office/drawing/2014/main" id="{DD2522DD-537B-64CD-5BD6-AAFD6E6F1CCA}"/>
                </a:ext>
              </a:extLst>
            </p:cNvPr>
            <p:cNvCxnSpPr>
              <a:cxnSpLocks/>
            </p:cNvCxnSpPr>
            <p:nvPr/>
          </p:nvCxnSpPr>
          <p:spPr bwMode="auto">
            <a:xfrm>
              <a:off x="2243926" y="5377403"/>
              <a:ext cx="0" cy="56926"/>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CE0219F8-8571-1576-6829-963A0C60E6DE}"/>
                </a:ext>
              </a:extLst>
            </p:cNvPr>
            <p:cNvSpPr txBox="1"/>
            <p:nvPr/>
          </p:nvSpPr>
          <p:spPr bwMode="auto">
            <a:xfrm>
              <a:off x="1957630" y="5401169"/>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 = 20</a:t>
              </a:r>
            </a:p>
          </p:txBody>
        </p:sp>
      </p:grpSp>
      <p:grpSp>
        <p:nvGrpSpPr>
          <p:cNvPr id="172" name="Group 171">
            <a:extLst>
              <a:ext uri="{FF2B5EF4-FFF2-40B4-BE49-F238E27FC236}">
                <a16:creationId xmlns:a16="http://schemas.microsoft.com/office/drawing/2014/main" id="{9B840CCE-E57B-398F-54FF-9F33635BF1F0}"/>
              </a:ext>
            </a:extLst>
          </p:cNvPr>
          <p:cNvGrpSpPr/>
          <p:nvPr/>
        </p:nvGrpSpPr>
        <p:grpSpPr>
          <a:xfrm>
            <a:off x="2896660" y="3014695"/>
            <a:ext cx="793793" cy="2941005"/>
            <a:chOff x="2842975" y="2829496"/>
            <a:chExt cx="793793" cy="2941005"/>
          </a:xfrm>
        </p:grpSpPr>
        <p:grpSp>
          <p:nvGrpSpPr>
            <p:cNvPr id="28" name="Group 27">
              <a:extLst>
                <a:ext uri="{FF2B5EF4-FFF2-40B4-BE49-F238E27FC236}">
                  <a16:creationId xmlns:a16="http://schemas.microsoft.com/office/drawing/2014/main" id="{19AD2876-3424-7B2B-B89B-71A257DBBC2B}"/>
                </a:ext>
              </a:extLst>
            </p:cNvPr>
            <p:cNvGrpSpPr/>
            <p:nvPr/>
          </p:nvGrpSpPr>
          <p:grpSpPr>
            <a:xfrm>
              <a:off x="2842975" y="2829496"/>
              <a:ext cx="636684" cy="1754212"/>
              <a:chOff x="2810448" y="3147448"/>
              <a:chExt cx="636684" cy="1754212"/>
            </a:xfrm>
          </p:grpSpPr>
          <p:sp>
            <p:nvSpPr>
              <p:cNvPr id="76" name="Rectangle 75">
                <a:extLst>
                  <a:ext uri="{FF2B5EF4-FFF2-40B4-BE49-F238E27FC236}">
                    <a16:creationId xmlns:a16="http://schemas.microsoft.com/office/drawing/2014/main" id="{3FC9F6AA-D2C1-064E-5A95-BC45D2D48A0E}"/>
                  </a:ext>
                </a:extLst>
              </p:cNvPr>
              <p:cNvSpPr/>
              <p:nvPr/>
            </p:nvSpPr>
            <p:spPr bwMode="auto">
              <a:xfrm>
                <a:off x="2810448" y="3147448"/>
                <a:ext cx="636684" cy="1054263"/>
              </a:xfrm>
              <a:prstGeom prst="rect">
                <a:avLst/>
              </a:prstGeom>
              <a:solidFill>
                <a:srgbClr val="E1483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1" dirty="0">
                  <a:solidFill>
                    <a:schemeClr val="tx1"/>
                  </a:solidFill>
                  <a:latin typeface="Calibri" panose="020F0502020204030204" pitchFamily="34" charset="0"/>
                </a:endParaRPr>
              </a:p>
            </p:txBody>
          </p:sp>
          <p:grpSp>
            <p:nvGrpSpPr>
              <p:cNvPr id="77" name="Group 76">
                <a:extLst>
                  <a:ext uri="{FF2B5EF4-FFF2-40B4-BE49-F238E27FC236}">
                    <a16:creationId xmlns:a16="http://schemas.microsoft.com/office/drawing/2014/main" id="{43D2FCF5-BE62-5A24-D5C5-C67678EA7D12}"/>
                  </a:ext>
                </a:extLst>
              </p:cNvPr>
              <p:cNvGrpSpPr/>
              <p:nvPr/>
            </p:nvGrpSpPr>
            <p:grpSpPr>
              <a:xfrm>
                <a:off x="3076695" y="3507835"/>
                <a:ext cx="104191" cy="1393825"/>
                <a:chOff x="2267534" y="2219325"/>
                <a:chExt cx="104191" cy="1393825"/>
              </a:xfrm>
            </p:grpSpPr>
            <p:cxnSp>
              <p:nvCxnSpPr>
                <p:cNvPr id="78" name="Straight Connector 77">
                  <a:extLst>
                    <a:ext uri="{FF2B5EF4-FFF2-40B4-BE49-F238E27FC236}">
                      <a16:creationId xmlns:a16="http://schemas.microsoft.com/office/drawing/2014/main" id="{522DCCC0-D855-85B6-F97F-C0F8010FF380}"/>
                    </a:ext>
                  </a:extLst>
                </p:cNvPr>
                <p:cNvCxnSpPr>
                  <a:cxnSpLocks/>
                </p:cNvCxnSpPr>
                <p:nvPr/>
              </p:nvCxnSpPr>
              <p:spPr bwMode="auto">
                <a:xfrm>
                  <a:off x="2319629" y="2219325"/>
                  <a:ext cx="0" cy="1393825"/>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7AAA47B-30B1-23D6-336B-8A6A231CA78F}"/>
                    </a:ext>
                  </a:extLst>
                </p:cNvPr>
                <p:cNvCxnSpPr>
                  <a:cxnSpLocks/>
                </p:cNvCxnSpPr>
                <p:nvPr/>
              </p:nvCxnSpPr>
              <p:spPr bwMode="auto">
                <a:xfrm flipH="1">
                  <a:off x="2267534" y="2219325"/>
                  <a:ext cx="104191"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6BDCD99-A84F-B8AF-C95F-336944EF6042}"/>
                    </a:ext>
                  </a:extLst>
                </p:cNvPr>
                <p:cNvCxnSpPr>
                  <a:cxnSpLocks/>
                </p:cNvCxnSpPr>
                <p:nvPr/>
              </p:nvCxnSpPr>
              <p:spPr bwMode="auto">
                <a:xfrm flipH="1">
                  <a:off x="2267534" y="3613150"/>
                  <a:ext cx="104191"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63" name="Straight Connector 62">
              <a:extLst>
                <a:ext uri="{FF2B5EF4-FFF2-40B4-BE49-F238E27FC236}">
                  <a16:creationId xmlns:a16="http://schemas.microsoft.com/office/drawing/2014/main" id="{D7E55955-A4CD-7C0B-2545-E839154D3B5D}"/>
                </a:ext>
              </a:extLst>
            </p:cNvPr>
            <p:cNvCxnSpPr>
              <a:cxnSpLocks/>
            </p:cNvCxnSpPr>
            <p:nvPr/>
          </p:nvCxnSpPr>
          <p:spPr bwMode="auto">
            <a:xfrm>
              <a:off x="3161317" y="5377403"/>
              <a:ext cx="0" cy="56926"/>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CFF4A2BC-90EA-64FB-6F8E-9064C3C52664}"/>
                </a:ext>
              </a:extLst>
            </p:cNvPr>
            <p:cNvSpPr txBox="1"/>
            <p:nvPr/>
          </p:nvSpPr>
          <p:spPr bwMode="auto">
            <a:xfrm>
              <a:off x="2875021" y="5401169"/>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 = 20</a:t>
              </a:r>
            </a:p>
          </p:txBody>
        </p:sp>
      </p:grpSp>
      <p:grpSp>
        <p:nvGrpSpPr>
          <p:cNvPr id="173" name="Group 172">
            <a:extLst>
              <a:ext uri="{FF2B5EF4-FFF2-40B4-BE49-F238E27FC236}">
                <a16:creationId xmlns:a16="http://schemas.microsoft.com/office/drawing/2014/main" id="{43A6DE4B-ED0D-554D-1844-964324AD3E1D}"/>
              </a:ext>
            </a:extLst>
          </p:cNvPr>
          <p:cNvGrpSpPr/>
          <p:nvPr/>
        </p:nvGrpSpPr>
        <p:grpSpPr>
          <a:xfrm>
            <a:off x="3809861" y="3017247"/>
            <a:ext cx="793793" cy="2930958"/>
            <a:chOff x="3754080" y="2832048"/>
            <a:chExt cx="793793" cy="2930958"/>
          </a:xfrm>
        </p:grpSpPr>
        <p:grpSp>
          <p:nvGrpSpPr>
            <p:cNvPr id="29" name="Group 28">
              <a:extLst>
                <a:ext uri="{FF2B5EF4-FFF2-40B4-BE49-F238E27FC236}">
                  <a16:creationId xmlns:a16="http://schemas.microsoft.com/office/drawing/2014/main" id="{C0554709-9C22-AF0A-7F5D-13326C4FF94F}"/>
                </a:ext>
              </a:extLst>
            </p:cNvPr>
            <p:cNvGrpSpPr/>
            <p:nvPr/>
          </p:nvGrpSpPr>
          <p:grpSpPr>
            <a:xfrm>
              <a:off x="3754080" y="2832048"/>
              <a:ext cx="636684" cy="1991723"/>
              <a:chOff x="3617516" y="3147448"/>
              <a:chExt cx="636684" cy="1991723"/>
            </a:xfrm>
          </p:grpSpPr>
          <p:sp>
            <p:nvSpPr>
              <p:cNvPr id="71" name="Rectangle 70">
                <a:extLst>
                  <a:ext uri="{FF2B5EF4-FFF2-40B4-BE49-F238E27FC236}">
                    <a16:creationId xmlns:a16="http://schemas.microsoft.com/office/drawing/2014/main" id="{3E9A985B-3E41-8771-F934-816ED2A7103B}"/>
                  </a:ext>
                </a:extLst>
              </p:cNvPr>
              <p:cNvSpPr/>
              <p:nvPr/>
            </p:nvSpPr>
            <p:spPr bwMode="auto">
              <a:xfrm>
                <a:off x="3617516" y="3147448"/>
                <a:ext cx="636684" cy="131342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1" dirty="0">
                  <a:solidFill>
                    <a:schemeClr val="tx1"/>
                  </a:solidFill>
                  <a:latin typeface="Calibri" panose="020F0502020204030204" pitchFamily="34" charset="0"/>
                </a:endParaRPr>
              </a:p>
            </p:txBody>
          </p:sp>
          <p:grpSp>
            <p:nvGrpSpPr>
              <p:cNvPr id="72" name="Group 71">
                <a:extLst>
                  <a:ext uri="{FF2B5EF4-FFF2-40B4-BE49-F238E27FC236}">
                    <a16:creationId xmlns:a16="http://schemas.microsoft.com/office/drawing/2014/main" id="{697176C2-F0F0-FA2B-45C1-77E911A0920F}"/>
                  </a:ext>
                </a:extLst>
              </p:cNvPr>
              <p:cNvGrpSpPr/>
              <p:nvPr/>
            </p:nvGrpSpPr>
            <p:grpSpPr>
              <a:xfrm>
                <a:off x="3883763" y="3745346"/>
                <a:ext cx="104191" cy="1393825"/>
                <a:chOff x="2267534" y="2219325"/>
                <a:chExt cx="104191" cy="1393825"/>
              </a:xfrm>
            </p:grpSpPr>
            <p:cxnSp>
              <p:nvCxnSpPr>
                <p:cNvPr id="73" name="Straight Connector 72">
                  <a:extLst>
                    <a:ext uri="{FF2B5EF4-FFF2-40B4-BE49-F238E27FC236}">
                      <a16:creationId xmlns:a16="http://schemas.microsoft.com/office/drawing/2014/main" id="{24D36CF3-3EA6-29DC-3992-9C63DB875A7F}"/>
                    </a:ext>
                  </a:extLst>
                </p:cNvPr>
                <p:cNvCxnSpPr>
                  <a:cxnSpLocks/>
                </p:cNvCxnSpPr>
                <p:nvPr/>
              </p:nvCxnSpPr>
              <p:spPr bwMode="auto">
                <a:xfrm>
                  <a:off x="2319629" y="2219325"/>
                  <a:ext cx="0" cy="139382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B730131-8129-DF8D-1B72-A99AC3F29AF0}"/>
                    </a:ext>
                  </a:extLst>
                </p:cNvPr>
                <p:cNvCxnSpPr>
                  <a:cxnSpLocks/>
                </p:cNvCxnSpPr>
                <p:nvPr/>
              </p:nvCxnSpPr>
              <p:spPr bwMode="auto">
                <a:xfrm flipH="1">
                  <a:off x="2267534" y="2219325"/>
                  <a:ext cx="104191"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D868D71-D7CB-D052-FE3B-A6A0A047FEBD}"/>
                    </a:ext>
                  </a:extLst>
                </p:cNvPr>
                <p:cNvCxnSpPr>
                  <a:cxnSpLocks/>
                </p:cNvCxnSpPr>
                <p:nvPr/>
              </p:nvCxnSpPr>
              <p:spPr bwMode="auto">
                <a:xfrm flipH="1">
                  <a:off x="2267534" y="3613150"/>
                  <a:ext cx="104191"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64" name="Straight Connector 63">
              <a:extLst>
                <a:ext uri="{FF2B5EF4-FFF2-40B4-BE49-F238E27FC236}">
                  <a16:creationId xmlns:a16="http://schemas.microsoft.com/office/drawing/2014/main" id="{2AAA613E-F3B8-2447-DBC1-9A9F3FC555FE}"/>
                </a:ext>
              </a:extLst>
            </p:cNvPr>
            <p:cNvCxnSpPr>
              <a:cxnSpLocks/>
            </p:cNvCxnSpPr>
            <p:nvPr/>
          </p:nvCxnSpPr>
          <p:spPr bwMode="auto">
            <a:xfrm>
              <a:off x="4072422" y="5377403"/>
              <a:ext cx="0" cy="56926"/>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41AF9560-1221-7512-96F3-871F7831A4A1}"/>
                </a:ext>
              </a:extLst>
            </p:cNvPr>
            <p:cNvSpPr txBox="1"/>
            <p:nvPr/>
          </p:nvSpPr>
          <p:spPr bwMode="auto">
            <a:xfrm>
              <a:off x="3786126" y="5393674"/>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 = 21</a:t>
              </a:r>
            </a:p>
          </p:txBody>
        </p:sp>
      </p:grpSp>
      <p:grpSp>
        <p:nvGrpSpPr>
          <p:cNvPr id="174" name="Group 173">
            <a:extLst>
              <a:ext uri="{FF2B5EF4-FFF2-40B4-BE49-F238E27FC236}">
                <a16:creationId xmlns:a16="http://schemas.microsoft.com/office/drawing/2014/main" id="{938F2B9B-B585-E382-9416-026971627381}"/>
              </a:ext>
            </a:extLst>
          </p:cNvPr>
          <p:cNvGrpSpPr/>
          <p:nvPr/>
        </p:nvGrpSpPr>
        <p:grpSpPr>
          <a:xfrm>
            <a:off x="4723061" y="3018395"/>
            <a:ext cx="793793" cy="2929810"/>
            <a:chOff x="4665186" y="2833196"/>
            <a:chExt cx="793793" cy="2929810"/>
          </a:xfrm>
        </p:grpSpPr>
        <p:grpSp>
          <p:nvGrpSpPr>
            <p:cNvPr id="30" name="Group 29">
              <a:extLst>
                <a:ext uri="{FF2B5EF4-FFF2-40B4-BE49-F238E27FC236}">
                  <a16:creationId xmlns:a16="http://schemas.microsoft.com/office/drawing/2014/main" id="{3DFE8213-E38B-C9CB-5C01-13EE57E54FCB}"/>
                </a:ext>
              </a:extLst>
            </p:cNvPr>
            <p:cNvGrpSpPr/>
            <p:nvPr/>
          </p:nvGrpSpPr>
          <p:grpSpPr>
            <a:xfrm>
              <a:off x="4665186" y="2833196"/>
              <a:ext cx="636684" cy="2123964"/>
              <a:chOff x="4428705" y="3143683"/>
              <a:chExt cx="636684" cy="2123964"/>
            </a:xfrm>
          </p:grpSpPr>
          <p:sp>
            <p:nvSpPr>
              <p:cNvPr id="66" name="Rectangle 65">
                <a:extLst>
                  <a:ext uri="{FF2B5EF4-FFF2-40B4-BE49-F238E27FC236}">
                    <a16:creationId xmlns:a16="http://schemas.microsoft.com/office/drawing/2014/main" id="{15F6DDA1-00F9-B6AF-8D44-7E37F04C5673}"/>
                  </a:ext>
                </a:extLst>
              </p:cNvPr>
              <p:cNvSpPr/>
              <p:nvPr/>
            </p:nvSpPr>
            <p:spPr bwMode="auto">
              <a:xfrm>
                <a:off x="4428705" y="3143683"/>
                <a:ext cx="636684" cy="126179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1" dirty="0">
                  <a:solidFill>
                    <a:schemeClr val="tx1"/>
                  </a:solidFill>
                  <a:latin typeface="Calibri" panose="020F0502020204030204" pitchFamily="34" charset="0"/>
                </a:endParaRPr>
              </a:p>
            </p:txBody>
          </p:sp>
          <p:grpSp>
            <p:nvGrpSpPr>
              <p:cNvPr id="67" name="Group 66">
                <a:extLst>
                  <a:ext uri="{FF2B5EF4-FFF2-40B4-BE49-F238E27FC236}">
                    <a16:creationId xmlns:a16="http://schemas.microsoft.com/office/drawing/2014/main" id="{B957AA5D-CC84-68E5-9AA9-2A65CFB077BB}"/>
                  </a:ext>
                </a:extLst>
              </p:cNvPr>
              <p:cNvGrpSpPr/>
              <p:nvPr/>
            </p:nvGrpSpPr>
            <p:grpSpPr>
              <a:xfrm>
                <a:off x="4694952" y="3557710"/>
                <a:ext cx="104191" cy="1709937"/>
                <a:chOff x="2267534" y="2219325"/>
                <a:chExt cx="104191" cy="1393825"/>
              </a:xfrm>
            </p:grpSpPr>
            <p:cxnSp>
              <p:nvCxnSpPr>
                <p:cNvPr id="68" name="Straight Connector 67">
                  <a:extLst>
                    <a:ext uri="{FF2B5EF4-FFF2-40B4-BE49-F238E27FC236}">
                      <a16:creationId xmlns:a16="http://schemas.microsoft.com/office/drawing/2014/main" id="{2212AD3A-3125-8DFF-D908-FFA46537A27D}"/>
                    </a:ext>
                  </a:extLst>
                </p:cNvPr>
                <p:cNvCxnSpPr>
                  <a:cxnSpLocks/>
                </p:cNvCxnSpPr>
                <p:nvPr/>
              </p:nvCxnSpPr>
              <p:spPr bwMode="auto">
                <a:xfrm>
                  <a:off x="2319629" y="2219325"/>
                  <a:ext cx="0" cy="1393825"/>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F229424-9EFE-7907-8442-10ADDD4C1706}"/>
                    </a:ext>
                  </a:extLst>
                </p:cNvPr>
                <p:cNvCxnSpPr>
                  <a:cxnSpLocks/>
                </p:cNvCxnSpPr>
                <p:nvPr/>
              </p:nvCxnSpPr>
              <p:spPr bwMode="auto">
                <a:xfrm flipH="1">
                  <a:off x="2267534" y="2219325"/>
                  <a:ext cx="104191"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A580FE2A-48B9-B45E-14AB-41240B606C2B}"/>
                    </a:ext>
                  </a:extLst>
                </p:cNvPr>
                <p:cNvCxnSpPr>
                  <a:cxnSpLocks/>
                </p:cNvCxnSpPr>
                <p:nvPr/>
              </p:nvCxnSpPr>
              <p:spPr bwMode="auto">
                <a:xfrm flipH="1">
                  <a:off x="2267534" y="3613150"/>
                  <a:ext cx="104191"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65" name="Straight Connector 64">
              <a:extLst>
                <a:ext uri="{FF2B5EF4-FFF2-40B4-BE49-F238E27FC236}">
                  <a16:creationId xmlns:a16="http://schemas.microsoft.com/office/drawing/2014/main" id="{2B1C93A6-A079-D7FA-1179-BD8185A0635F}"/>
                </a:ext>
              </a:extLst>
            </p:cNvPr>
            <p:cNvCxnSpPr>
              <a:cxnSpLocks/>
            </p:cNvCxnSpPr>
            <p:nvPr/>
          </p:nvCxnSpPr>
          <p:spPr bwMode="auto">
            <a:xfrm>
              <a:off x="4983528" y="5377403"/>
              <a:ext cx="0" cy="56926"/>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C184A7E0-CB5A-0D4C-B9D3-C82F1E6BEA10}"/>
                </a:ext>
              </a:extLst>
            </p:cNvPr>
            <p:cNvSpPr txBox="1"/>
            <p:nvPr/>
          </p:nvSpPr>
          <p:spPr bwMode="auto">
            <a:xfrm>
              <a:off x="4697232" y="5393674"/>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 = 18</a:t>
              </a:r>
            </a:p>
          </p:txBody>
        </p:sp>
      </p:grpSp>
      <p:sp>
        <p:nvSpPr>
          <p:cNvPr id="33" name="TextBox 32">
            <a:extLst>
              <a:ext uri="{FF2B5EF4-FFF2-40B4-BE49-F238E27FC236}">
                <a16:creationId xmlns:a16="http://schemas.microsoft.com/office/drawing/2014/main" id="{77324BAD-3804-3D8B-A7B9-0F23E2C2E3D9}"/>
              </a:ext>
            </a:extLst>
          </p:cNvPr>
          <p:cNvSpPr txBox="1"/>
          <p:nvPr/>
        </p:nvSpPr>
        <p:spPr bwMode="auto">
          <a:xfrm>
            <a:off x="2254973" y="247099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34" name="TextBox 33">
            <a:extLst>
              <a:ext uri="{FF2B5EF4-FFF2-40B4-BE49-F238E27FC236}">
                <a16:creationId xmlns:a16="http://schemas.microsoft.com/office/drawing/2014/main" id="{8E29CC82-F87F-7FE0-2921-C60B348DE8B1}"/>
              </a:ext>
            </a:extLst>
          </p:cNvPr>
          <p:cNvSpPr txBox="1"/>
          <p:nvPr/>
        </p:nvSpPr>
        <p:spPr bwMode="auto">
          <a:xfrm>
            <a:off x="2915216" y="2672892"/>
            <a:ext cx="662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5" name="TextBox 34">
            <a:extLst>
              <a:ext uri="{FF2B5EF4-FFF2-40B4-BE49-F238E27FC236}">
                <a16:creationId xmlns:a16="http://schemas.microsoft.com/office/drawing/2014/main" id="{19BD6A54-3D89-F072-501D-F3119D499935}"/>
              </a:ext>
            </a:extLst>
          </p:cNvPr>
          <p:cNvSpPr txBox="1"/>
          <p:nvPr/>
        </p:nvSpPr>
        <p:spPr bwMode="auto">
          <a:xfrm>
            <a:off x="3812847" y="2696164"/>
            <a:ext cx="662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-6.2*</a:t>
            </a:r>
          </a:p>
        </p:txBody>
      </p:sp>
      <p:sp>
        <p:nvSpPr>
          <p:cNvPr id="36" name="TextBox 35">
            <a:extLst>
              <a:ext uri="{FF2B5EF4-FFF2-40B4-BE49-F238E27FC236}">
                <a16:creationId xmlns:a16="http://schemas.microsoft.com/office/drawing/2014/main" id="{F6085786-7B13-C849-70CC-03E2FAE96FA8}"/>
              </a:ext>
            </a:extLst>
          </p:cNvPr>
          <p:cNvSpPr txBox="1"/>
          <p:nvPr/>
        </p:nvSpPr>
        <p:spPr bwMode="auto">
          <a:xfrm>
            <a:off x="4759147" y="2672892"/>
            <a:ext cx="662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nvGrpSpPr>
          <p:cNvPr id="194" name="Group 193">
            <a:extLst>
              <a:ext uri="{FF2B5EF4-FFF2-40B4-BE49-F238E27FC236}">
                <a16:creationId xmlns:a16="http://schemas.microsoft.com/office/drawing/2014/main" id="{F36ABF32-6320-952E-1364-A8E16309C2F3}"/>
              </a:ext>
            </a:extLst>
          </p:cNvPr>
          <p:cNvGrpSpPr/>
          <p:nvPr/>
        </p:nvGrpSpPr>
        <p:grpSpPr>
          <a:xfrm>
            <a:off x="1687605" y="4544152"/>
            <a:ext cx="1167402" cy="954107"/>
            <a:chOff x="5102281" y="1404628"/>
            <a:chExt cx="1167402" cy="954107"/>
          </a:xfrm>
        </p:grpSpPr>
        <p:sp>
          <p:nvSpPr>
            <p:cNvPr id="37" name="TextBox 36">
              <a:extLst>
                <a:ext uri="{FF2B5EF4-FFF2-40B4-BE49-F238E27FC236}">
                  <a16:creationId xmlns:a16="http://schemas.microsoft.com/office/drawing/2014/main" id="{66640AF9-C932-0375-17AE-175E78653C60}"/>
                </a:ext>
              </a:extLst>
            </p:cNvPr>
            <p:cNvSpPr txBox="1"/>
            <p:nvPr/>
          </p:nvSpPr>
          <p:spPr bwMode="auto">
            <a:xfrm>
              <a:off x="5184129" y="1404628"/>
              <a:ext cx="108555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HU6 150 mg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HU6 500 mg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HU6 450 mg</a:t>
              </a:r>
            </a:p>
          </p:txBody>
        </p:sp>
        <p:sp>
          <p:nvSpPr>
            <p:cNvPr id="38" name="Rectangle 37">
              <a:extLst>
                <a:ext uri="{FF2B5EF4-FFF2-40B4-BE49-F238E27FC236}">
                  <a16:creationId xmlns:a16="http://schemas.microsoft.com/office/drawing/2014/main" id="{7CCBC575-EBAF-6352-083C-2FD9F73E4276}"/>
                </a:ext>
              </a:extLst>
            </p:cNvPr>
            <p:cNvSpPr/>
            <p:nvPr/>
          </p:nvSpPr>
          <p:spPr bwMode="auto">
            <a:xfrm>
              <a:off x="5102281" y="1489492"/>
              <a:ext cx="134376" cy="12534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1D37934E-9ABD-30A6-D982-EEB0FDB58547}"/>
                </a:ext>
              </a:extLst>
            </p:cNvPr>
            <p:cNvSpPr/>
            <p:nvPr/>
          </p:nvSpPr>
          <p:spPr bwMode="auto">
            <a:xfrm>
              <a:off x="5102281" y="1706072"/>
              <a:ext cx="134376" cy="125346"/>
            </a:xfrm>
            <a:prstGeom prst="rect">
              <a:avLst/>
            </a:prstGeom>
            <a:solidFill>
              <a:srgbClr val="E1483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D45A75DB-3787-5874-050F-012214D4F253}"/>
                </a:ext>
              </a:extLst>
            </p:cNvPr>
            <p:cNvSpPr/>
            <p:nvPr/>
          </p:nvSpPr>
          <p:spPr bwMode="auto">
            <a:xfrm>
              <a:off x="5102281" y="1922652"/>
              <a:ext cx="134376" cy="12534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D335C4F9-A6E6-5FD7-6E7E-2223A6DE0AAB}"/>
                </a:ext>
              </a:extLst>
            </p:cNvPr>
            <p:cNvSpPr/>
            <p:nvPr/>
          </p:nvSpPr>
          <p:spPr bwMode="auto">
            <a:xfrm>
              <a:off x="5102281" y="2139232"/>
              <a:ext cx="134376" cy="12534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93" name="Straight Connector 192">
            <a:extLst>
              <a:ext uri="{FF2B5EF4-FFF2-40B4-BE49-F238E27FC236}">
                <a16:creationId xmlns:a16="http://schemas.microsoft.com/office/drawing/2014/main" id="{1A50A0AE-390D-FB19-77A0-3A5197C054F0}"/>
              </a:ext>
            </a:extLst>
          </p:cNvPr>
          <p:cNvCxnSpPr/>
          <p:nvPr/>
        </p:nvCxnSpPr>
        <p:spPr bwMode="auto">
          <a:xfrm>
            <a:off x="1413961" y="3012434"/>
            <a:ext cx="4474709" cy="0"/>
          </a:xfrm>
          <a:prstGeom prst="line">
            <a:avLst/>
          </a:prstGeom>
          <a:noFill/>
          <a:ln w="28575" cap="flat" cmpd="sng" algn="ctr">
            <a:solidFill>
              <a:schemeClr val="bg1"/>
            </a:solidFill>
            <a:prstDash val="solid"/>
            <a:round/>
            <a:headEnd type="none" w="med" len="med"/>
            <a:tailEnd type="none" w="med" len="med"/>
          </a:ln>
          <a:effectLst/>
        </p:spPr>
      </p:cxnSp>
      <p:grpSp>
        <p:nvGrpSpPr>
          <p:cNvPr id="2" name="Group 1">
            <a:extLst>
              <a:ext uri="{FF2B5EF4-FFF2-40B4-BE49-F238E27FC236}">
                <a16:creationId xmlns:a16="http://schemas.microsoft.com/office/drawing/2014/main" id="{3D07A3A6-4B93-15E6-9DE9-9BD2DB3E0DF5}"/>
              </a:ext>
            </a:extLst>
          </p:cNvPr>
          <p:cNvGrpSpPr/>
          <p:nvPr/>
        </p:nvGrpSpPr>
        <p:grpSpPr>
          <a:xfrm>
            <a:off x="7335494" y="4544152"/>
            <a:ext cx="1167402" cy="954107"/>
            <a:chOff x="5102281" y="1404628"/>
            <a:chExt cx="1167402" cy="954107"/>
          </a:xfrm>
        </p:grpSpPr>
        <p:sp>
          <p:nvSpPr>
            <p:cNvPr id="3" name="TextBox 2">
              <a:extLst>
                <a:ext uri="{FF2B5EF4-FFF2-40B4-BE49-F238E27FC236}">
                  <a16:creationId xmlns:a16="http://schemas.microsoft.com/office/drawing/2014/main" id="{06C83123-9A7C-B54E-DDD2-F452743711B5}"/>
                </a:ext>
              </a:extLst>
            </p:cNvPr>
            <p:cNvSpPr txBox="1"/>
            <p:nvPr/>
          </p:nvSpPr>
          <p:spPr bwMode="auto">
            <a:xfrm>
              <a:off x="5184129" y="1404628"/>
              <a:ext cx="108555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HU6 150 mg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HU6 500 mg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HU6 450 mg</a:t>
              </a:r>
            </a:p>
          </p:txBody>
        </p:sp>
        <p:sp>
          <p:nvSpPr>
            <p:cNvPr id="6" name="Rectangle 5">
              <a:extLst>
                <a:ext uri="{FF2B5EF4-FFF2-40B4-BE49-F238E27FC236}">
                  <a16:creationId xmlns:a16="http://schemas.microsoft.com/office/drawing/2014/main" id="{3C794253-2CE3-CEFF-4A60-7D2DE8A4ED18}"/>
                </a:ext>
              </a:extLst>
            </p:cNvPr>
            <p:cNvSpPr/>
            <p:nvPr/>
          </p:nvSpPr>
          <p:spPr bwMode="auto">
            <a:xfrm>
              <a:off x="5102281" y="1489492"/>
              <a:ext cx="134376" cy="12534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16D6D11D-F144-E0AD-A24F-3B530FA3D462}"/>
                </a:ext>
              </a:extLst>
            </p:cNvPr>
            <p:cNvSpPr/>
            <p:nvPr/>
          </p:nvSpPr>
          <p:spPr bwMode="auto">
            <a:xfrm>
              <a:off x="5102281" y="1706072"/>
              <a:ext cx="134376" cy="125346"/>
            </a:xfrm>
            <a:prstGeom prst="rect">
              <a:avLst/>
            </a:prstGeom>
            <a:solidFill>
              <a:srgbClr val="E1483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0376607A-F15F-C7E6-CDBC-5B18EC47764D}"/>
                </a:ext>
              </a:extLst>
            </p:cNvPr>
            <p:cNvSpPr/>
            <p:nvPr/>
          </p:nvSpPr>
          <p:spPr bwMode="auto">
            <a:xfrm>
              <a:off x="5102281" y="1922652"/>
              <a:ext cx="134376" cy="12534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92217D1C-DFB9-A634-B679-FDBD089981F1}"/>
                </a:ext>
              </a:extLst>
            </p:cNvPr>
            <p:cNvSpPr/>
            <p:nvPr/>
          </p:nvSpPr>
          <p:spPr bwMode="auto">
            <a:xfrm>
              <a:off x="5102281" y="2139232"/>
              <a:ext cx="134376" cy="12534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3327067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DCBDC8-69C0-1A07-A7D8-27AA994B254B}"/>
              </a:ext>
            </a:extLst>
          </p:cNvPr>
          <p:cNvSpPr>
            <a:spLocks noGrp="1"/>
          </p:cNvSpPr>
          <p:nvPr>
            <p:ph type="title"/>
          </p:nvPr>
        </p:nvSpPr>
        <p:spPr/>
        <p:txBody>
          <a:bodyPr/>
          <a:lstStyle/>
          <a:p>
            <a:r>
              <a:rPr lang="en-US" dirty="0"/>
              <a:t>Phase IIa trial of HU6 vs Placebo: Relative % Change in Liver Fat in Patients With Normal and Elevated A1C</a:t>
            </a:r>
          </a:p>
        </p:txBody>
      </p:sp>
      <p:sp>
        <p:nvSpPr>
          <p:cNvPr id="6" name="Title 1">
            <a:extLst>
              <a:ext uri="{FF2B5EF4-FFF2-40B4-BE49-F238E27FC236}">
                <a16:creationId xmlns:a16="http://schemas.microsoft.com/office/drawing/2014/main" id="{DE4C9B59-31A4-4F48-AF22-496261DE586A}"/>
              </a:ext>
            </a:extLst>
          </p:cNvPr>
          <p:cNvSpPr txBox="1">
            <a:spLocks/>
          </p:cNvSpPr>
          <p:nvPr/>
        </p:nvSpPr>
        <p:spPr>
          <a:xfrm>
            <a:off x="1917700" y="1557263"/>
            <a:ext cx="10515600" cy="8467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3"/>
                </a:solidFill>
                <a:latin typeface="Arial" panose="020B0604020202020204" pitchFamily="34" charset="0"/>
                <a:ea typeface="+mj-ea"/>
                <a:cs typeface="Arial" panose="020B0604020202020204" pitchFamily="34" charset="0"/>
              </a:defRPr>
            </a:lvl1pPr>
          </a:lstStyle>
          <a:p>
            <a:endParaRPr lang="en-US" sz="1600" dirty="0">
              <a:solidFill>
                <a:srgbClr val="002060"/>
              </a:solidFill>
            </a:endParaRPr>
          </a:p>
        </p:txBody>
      </p:sp>
      <p:sp>
        <p:nvSpPr>
          <p:cNvPr id="8" name="Text Box 15">
            <a:extLst>
              <a:ext uri="{FF2B5EF4-FFF2-40B4-BE49-F238E27FC236}">
                <a16:creationId xmlns:a16="http://schemas.microsoft.com/office/drawing/2014/main" id="{97E30801-304B-104E-42D2-93198C08036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Noureddin. Lancet Gastroenterol Hepatol. 2023;8:1094.</a:t>
            </a:r>
            <a:endParaRPr lang="en-US" altLang="en-US" sz="1200" b="0" dirty="0">
              <a:solidFill>
                <a:schemeClr val="bg2"/>
              </a:solidFill>
              <a:latin typeface="Calibri" panose="020F0502020204030204" pitchFamily="34" charset="0"/>
              <a:cs typeface="+mn-cs"/>
            </a:endParaRPr>
          </a:p>
        </p:txBody>
      </p:sp>
      <p:cxnSp>
        <p:nvCxnSpPr>
          <p:cNvPr id="9" name="Straight Connector 8">
            <a:extLst>
              <a:ext uri="{FF2B5EF4-FFF2-40B4-BE49-F238E27FC236}">
                <a16:creationId xmlns:a16="http://schemas.microsoft.com/office/drawing/2014/main" id="{C7BD86E0-0C00-811B-65D7-799801B24621}"/>
              </a:ext>
            </a:extLst>
          </p:cNvPr>
          <p:cNvCxnSpPr>
            <a:cxnSpLocks/>
          </p:cNvCxnSpPr>
          <p:nvPr/>
        </p:nvCxnSpPr>
        <p:spPr bwMode="auto">
          <a:xfrm>
            <a:off x="838016" y="2070098"/>
            <a:ext cx="0" cy="365760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46B13AAD-0B92-E97C-5DD8-B891264FD76F}"/>
              </a:ext>
            </a:extLst>
          </p:cNvPr>
          <p:cNvSpPr txBox="1"/>
          <p:nvPr/>
        </p:nvSpPr>
        <p:spPr bwMode="auto">
          <a:xfrm>
            <a:off x="858336" y="1493666"/>
            <a:ext cx="4790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Response on Relative Change in Liver Fat (%)</a:t>
            </a:r>
          </a:p>
        </p:txBody>
      </p:sp>
      <p:sp>
        <p:nvSpPr>
          <p:cNvPr id="19" name="TextBox 18">
            <a:extLst>
              <a:ext uri="{FF2B5EF4-FFF2-40B4-BE49-F238E27FC236}">
                <a16:creationId xmlns:a16="http://schemas.microsoft.com/office/drawing/2014/main" id="{2EA1262E-3F41-B929-6314-8A09E8C56598}"/>
              </a:ext>
            </a:extLst>
          </p:cNvPr>
          <p:cNvSpPr txBox="1"/>
          <p:nvPr/>
        </p:nvSpPr>
        <p:spPr bwMode="auto">
          <a:xfrm>
            <a:off x="879648" y="5176729"/>
            <a:ext cx="11313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5% Response</a:t>
            </a:r>
          </a:p>
        </p:txBody>
      </p:sp>
      <p:sp>
        <p:nvSpPr>
          <p:cNvPr id="23" name="TextBox 22">
            <a:extLst>
              <a:ext uri="{FF2B5EF4-FFF2-40B4-BE49-F238E27FC236}">
                <a16:creationId xmlns:a16="http://schemas.microsoft.com/office/drawing/2014/main" id="{18BED4B6-7FA0-068C-F714-D46714118DED}"/>
              </a:ext>
            </a:extLst>
          </p:cNvPr>
          <p:cNvSpPr txBox="1"/>
          <p:nvPr/>
        </p:nvSpPr>
        <p:spPr bwMode="auto">
          <a:xfrm>
            <a:off x="2125486" y="5176729"/>
            <a:ext cx="11313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40% Response</a:t>
            </a:r>
            <a:br>
              <a:rPr lang="en-US" sz="1600" b="1" dirty="0">
                <a:solidFill>
                  <a:schemeClr val="bg1"/>
                </a:solidFill>
                <a:latin typeface="Calibri" panose="020F0502020204030204" pitchFamily="34" charset="0"/>
              </a:rPr>
            </a:br>
            <a:r>
              <a:rPr lang="en-US" sz="1600" b="1" i="1" dirty="0">
                <a:solidFill>
                  <a:schemeClr val="bg1"/>
                </a:solidFill>
                <a:latin typeface="Calibri" panose="020F0502020204030204" pitchFamily="34" charset="0"/>
              </a:rPr>
              <a:t>P</a:t>
            </a:r>
            <a:r>
              <a:rPr lang="en-US" sz="1600" b="1" dirty="0">
                <a:solidFill>
                  <a:schemeClr val="bg1"/>
                </a:solidFill>
                <a:latin typeface="Calibri" panose="020F0502020204030204" pitchFamily="34" charset="0"/>
              </a:rPr>
              <a:t> &lt;.0001</a:t>
            </a:r>
          </a:p>
        </p:txBody>
      </p:sp>
      <p:sp>
        <p:nvSpPr>
          <p:cNvPr id="24" name="TextBox 23">
            <a:extLst>
              <a:ext uri="{FF2B5EF4-FFF2-40B4-BE49-F238E27FC236}">
                <a16:creationId xmlns:a16="http://schemas.microsoft.com/office/drawing/2014/main" id="{CB9F2737-F9C6-C6B2-8E5F-0DC5370CA357}"/>
              </a:ext>
            </a:extLst>
          </p:cNvPr>
          <p:cNvSpPr txBox="1"/>
          <p:nvPr/>
        </p:nvSpPr>
        <p:spPr bwMode="auto">
          <a:xfrm>
            <a:off x="3428692" y="5176729"/>
            <a:ext cx="11313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71% Response</a:t>
            </a:r>
            <a:br>
              <a:rPr lang="en-US" sz="1600" b="1" dirty="0">
                <a:solidFill>
                  <a:schemeClr val="bg1"/>
                </a:solidFill>
                <a:latin typeface="Calibri" panose="020F0502020204030204" pitchFamily="34" charset="0"/>
              </a:rPr>
            </a:br>
            <a:r>
              <a:rPr lang="en-US" sz="1600" b="1" i="1" dirty="0">
                <a:solidFill>
                  <a:schemeClr val="bg1"/>
                </a:solidFill>
                <a:latin typeface="Calibri" panose="020F0502020204030204" pitchFamily="34" charset="0"/>
              </a:rPr>
              <a:t>P</a:t>
            </a:r>
            <a:r>
              <a:rPr lang="en-US" sz="1600" b="1" dirty="0">
                <a:solidFill>
                  <a:schemeClr val="bg1"/>
                </a:solidFill>
                <a:latin typeface="Calibri" panose="020F0502020204030204" pitchFamily="34" charset="0"/>
              </a:rPr>
              <a:t> &lt;.0001</a:t>
            </a:r>
          </a:p>
        </p:txBody>
      </p:sp>
      <p:sp>
        <p:nvSpPr>
          <p:cNvPr id="25" name="TextBox 24">
            <a:extLst>
              <a:ext uri="{FF2B5EF4-FFF2-40B4-BE49-F238E27FC236}">
                <a16:creationId xmlns:a16="http://schemas.microsoft.com/office/drawing/2014/main" id="{F75E83E2-5A63-59CA-49FC-969F684B5A2E}"/>
              </a:ext>
            </a:extLst>
          </p:cNvPr>
          <p:cNvSpPr txBox="1"/>
          <p:nvPr/>
        </p:nvSpPr>
        <p:spPr bwMode="auto">
          <a:xfrm>
            <a:off x="4693265" y="5176729"/>
            <a:ext cx="11313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72% Response</a:t>
            </a:r>
            <a:br>
              <a:rPr lang="en-US" sz="1600" b="1" dirty="0">
                <a:solidFill>
                  <a:schemeClr val="bg1"/>
                </a:solidFill>
                <a:latin typeface="Calibri" panose="020F0502020204030204" pitchFamily="34" charset="0"/>
              </a:rPr>
            </a:br>
            <a:r>
              <a:rPr lang="en-US" sz="1600" b="1" i="1" dirty="0">
                <a:solidFill>
                  <a:schemeClr val="bg1"/>
                </a:solidFill>
                <a:latin typeface="Calibri" panose="020F0502020204030204" pitchFamily="34" charset="0"/>
              </a:rPr>
              <a:t>P</a:t>
            </a:r>
            <a:r>
              <a:rPr lang="en-US" sz="1600" b="1" dirty="0">
                <a:solidFill>
                  <a:schemeClr val="bg1"/>
                </a:solidFill>
                <a:latin typeface="Calibri" panose="020F0502020204030204" pitchFamily="34" charset="0"/>
              </a:rPr>
              <a:t> &lt;.0001</a:t>
            </a:r>
          </a:p>
        </p:txBody>
      </p:sp>
      <p:grpSp>
        <p:nvGrpSpPr>
          <p:cNvPr id="32" name="Group 31">
            <a:extLst>
              <a:ext uri="{FF2B5EF4-FFF2-40B4-BE49-F238E27FC236}">
                <a16:creationId xmlns:a16="http://schemas.microsoft.com/office/drawing/2014/main" id="{BEAF6022-47E6-2A62-4CDE-7974C0D99469}"/>
              </a:ext>
            </a:extLst>
          </p:cNvPr>
          <p:cNvGrpSpPr/>
          <p:nvPr/>
        </p:nvGrpSpPr>
        <p:grpSpPr>
          <a:xfrm>
            <a:off x="757272" y="2431873"/>
            <a:ext cx="91440" cy="3211279"/>
            <a:chOff x="672227" y="2067733"/>
            <a:chExt cx="91440" cy="3211279"/>
          </a:xfrm>
        </p:grpSpPr>
        <p:cxnSp>
          <p:nvCxnSpPr>
            <p:cNvPr id="27" name="Straight Connector 26">
              <a:extLst>
                <a:ext uri="{FF2B5EF4-FFF2-40B4-BE49-F238E27FC236}">
                  <a16:creationId xmlns:a16="http://schemas.microsoft.com/office/drawing/2014/main" id="{C9E5CA3E-1C09-8E08-DF86-073403A13CF8}"/>
                </a:ext>
              </a:extLst>
            </p:cNvPr>
            <p:cNvCxnSpPr>
              <a:cxnSpLocks/>
            </p:cNvCxnSpPr>
            <p:nvPr/>
          </p:nvCxnSpPr>
          <p:spPr bwMode="auto">
            <a:xfrm>
              <a:off x="672227" y="20677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E2B411B-5F5F-4366-FF6A-7A98FF86DB64}"/>
                </a:ext>
              </a:extLst>
            </p:cNvPr>
            <p:cNvCxnSpPr>
              <a:cxnSpLocks/>
            </p:cNvCxnSpPr>
            <p:nvPr/>
          </p:nvCxnSpPr>
          <p:spPr bwMode="auto">
            <a:xfrm>
              <a:off x="672227" y="28705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B0D3670-108F-F535-83C5-6B95016B961A}"/>
                </a:ext>
              </a:extLst>
            </p:cNvPr>
            <p:cNvCxnSpPr>
              <a:cxnSpLocks/>
            </p:cNvCxnSpPr>
            <p:nvPr/>
          </p:nvCxnSpPr>
          <p:spPr bwMode="auto">
            <a:xfrm>
              <a:off x="672227" y="367337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CBB69E2-B158-517A-DDFE-338D029D2F1D}"/>
                </a:ext>
              </a:extLst>
            </p:cNvPr>
            <p:cNvCxnSpPr>
              <a:cxnSpLocks/>
            </p:cNvCxnSpPr>
            <p:nvPr/>
          </p:nvCxnSpPr>
          <p:spPr bwMode="auto">
            <a:xfrm>
              <a:off x="672227" y="447619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6F11B55-5F07-8B60-3F5B-623992EFB4DC}"/>
                </a:ext>
              </a:extLst>
            </p:cNvPr>
            <p:cNvCxnSpPr>
              <a:cxnSpLocks/>
            </p:cNvCxnSpPr>
            <p:nvPr/>
          </p:nvCxnSpPr>
          <p:spPr bwMode="auto">
            <a:xfrm>
              <a:off x="672227" y="5279012"/>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FDDB1309-D2CA-3F84-9625-8A0C1A4ED02A}"/>
              </a:ext>
            </a:extLst>
          </p:cNvPr>
          <p:cNvGrpSpPr/>
          <p:nvPr/>
        </p:nvGrpSpPr>
        <p:grpSpPr>
          <a:xfrm>
            <a:off x="363651" y="2272573"/>
            <a:ext cx="455574" cy="3562742"/>
            <a:chOff x="301118" y="1913844"/>
            <a:chExt cx="455574" cy="3562742"/>
          </a:xfrm>
        </p:grpSpPr>
        <p:sp>
          <p:nvSpPr>
            <p:cNvPr id="33" name="TextBox 32">
              <a:extLst>
                <a:ext uri="{FF2B5EF4-FFF2-40B4-BE49-F238E27FC236}">
                  <a16:creationId xmlns:a16="http://schemas.microsoft.com/office/drawing/2014/main" id="{1D7EF56B-3966-5D71-87DC-1421838E810F}"/>
                </a:ext>
              </a:extLst>
            </p:cNvPr>
            <p:cNvSpPr txBox="1"/>
            <p:nvPr/>
          </p:nvSpPr>
          <p:spPr bwMode="auto">
            <a:xfrm>
              <a:off x="363636" y="191384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4" name="TextBox 33">
              <a:extLst>
                <a:ext uri="{FF2B5EF4-FFF2-40B4-BE49-F238E27FC236}">
                  <a16:creationId xmlns:a16="http://schemas.microsoft.com/office/drawing/2014/main" id="{F5F7317A-E439-BC3F-25F3-BAEE2CF069DB}"/>
                </a:ext>
              </a:extLst>
            </p:cNvPr>
            <p:cNvSpPr txBox="1"/>
            <p:nvPr/>
          </p:nvSpPr>
          <p:spPr bwMode="auto">
            <a:xfrm>
              <a:off x="467830" y="271989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87290DD0-67B2-5EFB-3E7A-A6475CADF6DB}"/>
                </a:ext>
              </a:extLst>
            </p:cNvPr>
            <p:cNvSpPr txBox="1"/>
            <p:nvPr/>
          </p:nvSpPr>
          <p:spPr bwMode="auto">
            <a:xfrm>
              <a:off x="301118" y="352593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6" name="TextBox 35">
              <a:extLst>
                <a:ext uri="{FF2B5EF4-FFF2-40B4-BE49-F238E27FC236}">
                  <a16:creationId xmlns:a16="http://schemas.microsoft.com/office/drawing/2014/main" id="{A65BC554-32A7-C6AF-142E-4AF5CBC6A1B1}"/>
                </a:ext>
              </a:extLst>
            </p:cNvPr>
            <p:cNvSpPr txBox="1"/>
            <p:nvPr/>
          </p:nvSpPr>
          <p:spPr bwMode="auto">
            <a:xfrm>
              <a:off x="301118" y="433198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FE2046AF-38B0-4597-A09E-8F7A75BDD6E6}"/>
                </a:ext>
              </a:extLst>
            </p:cNvPr>
            <p:cNvSpPr txBox="1"/>
            <p:nvPr/>
          </p:nvSpPr>
          <p:spPr bwMode="auto">
            <a:xfrm>
              <a:off x="301118" y="5138032"/>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grpSp>
      <p:sp>
        <p:nvSpPr>
          <p:cNvPr id="39" name="TextBox 38">
            <a:extLst>
              <a:ext uri="{FF2B5EF4-FFF2-40B4-BE49-F238E27FC236}">
                <a16:creationId xmlns:a16="http://schemas.microsoft.com/office/drawing/2014/main" id="{5FF7E26F-FA42-B551-5FEA-997A604A83F9}"/>
              </a:ext>
            </a:extLst>
          </p:cNvPr>
          <p:cNvSpPr txBox="1"/>
          <p:nvPr/>
        </p:nvSpPr>
        <p:spPr bwMode="auto">
          <a:xfrm rot="16200000">
            <a:off x="-1098062" y="3859604"/>
            <a:ext cx="2833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Relative Change in Liver Fat (%)</a:t>
            </a:r>
          </a:p>
        </p:txBody>
      </p:sp>
      <p:grpSp>
        <p:nvGrpSpPr>
          <p:cNvPr id="144" name="Group 143">
            <a:extLst>
              <a:ext uri="{FF2B5EF4-FFF2-40B4-BE49-F238E27FC236}">
                <a16:creationId xmlns:a16="http://schemas.microsoft.com/office/drawing/2014/main" id="{97665688-6BE9-BF8F-FF4C-368E23B62A57}"/>
              </a:ext>
            </a:extLst>
          </p:cNvPr>
          <p:cNvGrpSpPr/>
          <p:nvPr/>
        </p:nvGrpSpPr>
        <p:grpSpPr>
          <a:xfrm>
            <a:off x="1131785" y="2024746"/>
            <a:ext cx="915633" cy="338554"/>
            <a:chOff x="1150890" y="1731726"/>
            <a:chExt cx="915633" cy="338554"/>
          </a:xfrm>
        </p:grpSpPr>
        <p:sp>
          <p:nvSpPr>
            <p:cNvPr id="15" name="TextBox 14">
              <a:extLst>
                <a:ext uri="{FF2B5EF4-FFF2-40B4-BE49-F238E27FC236}">
                  <a16:creationId xmlns:a16="http://schemas.microsoft.com/office/drawing/2014/main" id="{24D52FF6-2B59-E39A-DD3A-731223F37F45}"/>
                </a:ext>
              </a:extLst>
            </p:cNvPr>
            <p:cNvSpPr txBox="1"/>
            <p:nvPr/>
          </p:nvSpPr>
          <p:spPr bwMode="auto">
            <a:xfrm>
              <a:off x="1195580" y="1731726"/>
              <a:ext cx="8709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Placebo</a:t>
              </a:r>
            </a:p>
          </p:txBody>
        </p:sp>
        <p:sp>
          <p:nvSpPr>
            <p:cNvPr id="119" name="Oval 118">
              <a:extLst>
                <a:ext uri="{FF2B5EF4-FFF2-40B4-BE49-F238E27FC236}">
                  <a16:creationId xmlns:a16="http://schemas.microsoft.com/office/drawing/2014/main" id="{F08B9065-3C61-00AA-5EAD-15CFD52B358F}"/>
                </a:ext>
              </a:extLst>
            </p:cNvPr>
            <p:cNvSpPr/>
            <p:nvPr/>
          </p:nvSpPr>
          <p:spPr bwMode="auto">
            <a:xfrm>
              <a:off x="1150890" y="1826659"/>
              <a:ext cx="87133" cy="87133"/>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142" name="Group 141">
            <a:extLst>
              <a:ext uri="{FF2B5EF4-FFF2-40B4-BE49-F238E27FC236}">
                <a16:creationId xmlns:a16="http://schemas.microsoft.com/office/drawing/2014/main" id="{90A84ACD-8656-5326-3AE3-6E1613732E10}"/>
              </a:ext>
            </a:extLst>
          </p:cNvPr>
          <p:cNvGrpSpPr/>
          <p:nvPr/>
        </p:nvGrpSpPr>
        <p:grpSpPr>
          <a:xfrm>
            <a:off x="2280474" y="2024746"/>
            <a:ext cx="896235" cy="338554"/>
            <a:chOff x="2313864" y="1731726"/>
            <a:chExt cx="896235" cy="338554"/>
          </a:xfrm>
        </p:grpSpPr>
        <p:sp>
          <p:nvSpPr>
            <p:cNvPr id="16" name="TextBox 15">
              <a:extLst>
                <a:ext uri="{FF2B5EF4-FFF2-40B4-BE49-F238E27FC236}">
                  <a16:creationId xmlns:a16="http://schemas.microsoft.com/office/drawing/2014/main" id="{478A1C09-A533-6FB6-7533-2BD9BC76C2AC}"/>
                </a:ext>
              </a:extLst>
            </p:cNvPr>
            <p:cNvSpPr txBox="1"/>
            <p:nvPr/>
          </p:nvSpPr>
          <p:spPr bwMode="auto">
            <a:xfrm>
              <a:off x="2363557" y="1731726"/>
              <a:ext cx="8465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150 mg</a:t>
              </a:r>
            </a:p>
          </p:txBody>
        </p:sp>
        <p:sp>
          <p:nvSpPr>
            <p:cNvPr id="120" name="Rectangle 119">
              <a:extLst>
                <a:ext uri="{FF2B5EF4-FFF2-40B4-BE49-F238E27FC236}">
                  <a16:creationId xmlns:a16="http://schemas.microsoft.com/office/drawing/2014/main" id="{EB3045E4-DF0D-E243-4022-14683955C8AA}"/>
                </a:ext>
              </a:extLst>
            </p:cNvPr>
            <p:cNvSpPr/>
            <p:nvPr/>
          </p:nvSpPr>
          <p:spPr bwMode="auto">
            <a:xfrm>
              <a:off x="2313864" y="1826907"/>
              <a:ext cx="86636" cy="86636"/>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141" name="Group 140">
            <a:extLst>
              <a:ext uri="{FF2B5EF4-FFF2-40B4-BE49-F238E27FC236}">
                <a16:creationId xmlns:a16="http://schemas.microsoft.com/office/drawing/2014/main" id="{500B129E-4B91-9BB6-776B-FA63F49A548E}"/>
              </a:ext>
            </a:extLst>
          </p:cNvPr>
          <p:cNvGrpSpPr/>
          <p:nvPr/>
        </p:nvGrpSpPr>
        <p:grpSpPr>
          <a:xfrm>
            <a:off x="3568660" y="2024746"/>
            <a:ext cx="967685" cy="338554"/>
            <a:chOff x="3528359" y="1731726"/>
            <a:chExt cx="967685" cy="338554"/>
          </a:xfrm>
        </p:grpSpPr>
        <p:sp>
          <p:nvSpPr>
            <p:cNvPr id="17" name="TextBox 16">
              <a:extLst>
                <a:ext uri="{FF2B5EF4-FFF2-40B4-BE49-F238E27FC236}">
                  <a16:creationId xmlns:a16="http://schemas.microsoft.com/office/drawing/2014/main" id="{9328FA92-3C93-FB3F-5A19-72884832CEE0}"/>
                </a:ext>
              </a:extLst>
            </p:cNvPr>
            <p:cNvSpPr txBox="1"/>
            <p:nvPr/>
          </p:nvSpPr>
          <p:spPr bwMode="auto">
            <a:xfrm>
              <a:off x="3585976" y="1731726"/>
              <a:ext cx="9100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300 mg</a:t>
              </a:r>
            </a:p>
          </p:txBody>
        </p:sp>
        <p:sp>
          <p:nvSpPr>
            <p:cNvPr id="121" name="Triangle 120">
              <a:extLst>
                <a:ext uri="{FF2B5EF4-FFF2-40B4-BE49-F238E27FC236}">
                  <a16:creationId xmlns:a16="http://schemas.microsoft.com/office/drawing/2014/main" id="{07FB1F73-6667-9800-DFEE-99F33E211BB3}"/>
                </a:ext>
              </a:extLst>
            </p:cNvPr>
            <p:cNvSpPr/>
            <p:nvPr/>
          </p:nvSpPr>
          <p:spPr bwMode="auto">
            <a:xfrm>
              <a:off x="3528359" y="1820096"/>
              <a:ext cx="116622" cy="100258"/>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143" name="Group 142">
            <a:extLst>
              <a:ext uri="{FF2B5EF4-FFF2-40B4-BE49-F238E27FC236}">
                <a16:creationId xmlns:a16="http://schemas.microsoft.com/office/drawing/2014/main" id="{262E9813-8E10-EA57-3914-473ACBA4598F}"/>
              </a:ext>
            </a:extLst>
          </p:cNvPr>
          <p:cNvGrpSpPr/>
          <p:nvPr/>
        </p:nvGrpSpPr>
        <p:grpSpPr>
          <a:xfrm>
            <a:off x="4850632" y="2024746"/>
            <a:ext cx="900494" cy="338554"/>
            <a:chOff x="4862845" y="1731726"/>
            <a:chExt cx="900494" cy="338554"/>
          </a:xfrm>
        </p:grpSpPr>
        <p:sp>
          <p:nvSpPr>
            <p:cNvPr id="18" name="TextBox 17">
              <a:extLst>
                <a:ext uri="{FF2B5EF4-FFF2-40B4-BE49-F238E27FC236}">
                  <a16:creationId xmlns:a16="http://schemas.microsoft.com/office/drawing/2014/main" id="{D1EF0363-63FD-C0C7-ED1D-05464F23C570}"/>
                </a:ext>
              </a:extLst>
            </p:cNvPr>
            <p:cNvSpPr txBox="1"/>
            <p:nvPr/>
          </p:nvSpPr>
          <p:spPr bwMode="auto">
            <a:xfrm>
              <a:off x="4913423" y="1731726"/>
              <a:ext cx="8499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450 mg</a:t>
              </a:r>
            </a:p>
          </p:txBody>
        </p:sp>
        <p:sp>
          <p:nvSpPr>
            <p:cNvPr id="122" name="Triangle 121">
              <a:extLst>
                <a:ext uri="{FF2B5EF4-FFF2-40B4-BE49-F238E27FC236}">
                  <a16:creationId xmlns:a16="http://schemas.microsoft.com/office/drawing/2014/main" id="{5BBD31F1-8871-22FE-D07B-CDF0D437F003}"/>
                </a:ext>
              </a:extLst>
            </p:cNvPr>
            <p:cNvSpPr/>
            <p:nvPr/>
          </p:nvSpPr>
          <p:spPr bwMode="auto">
            <a:xfrm rot="10800000">
              <a:off x="4862845" y="1820097"/>
              <a:ext cx="116622" cy="100258"/>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210" name="Group 209">
            <a:extLst>
              <a:ext uri="{FF2B5EF4-FFF2-40B4-BE49-F238E27FC236}">
                <a16:creationId xmlns:a16="http://schemas.microsoft.com/office/drawing/2014/main" id="{291D3947-3334-4608-96A7-6CDCF77B72BB}"/>
              </a:ext>
            </a:extLst>
          </p:cNvPr>
          <p:cNvGrpSpPr/>
          <p:nvPr/>
        </p:nvGrpSpPr>
        <p:grpSpPr>
          <a:xfrm>
            <a:off x="884261" y="2319392"/>
            <a:ext cx="1116339" cy="1915801"/>
            <a:chOff x="837961" y="1955252"/>
            <a:chExt cx="1116339" cy="1915801"/>
          </a:xfrm>
          <a:solidFill>
            <a:srgbClr val="E1471D"/>
          </a:solidFill>
        </p:grpSpPr>
        <p:sp>
          <p:nvSpPr>
            <p:cNvPr id="41" name="Rectangle 40">
              <a:extLst>
                <a:ext uri="{FF2B5EF4-FFF2-40B4-BE49-F238E27FC236}">
                  <a16:creationId xmlns:a16="http://schemas.microsoft.com/office/drawing/2014/main" id="{3885CA3A-8AC4-DE69-3423-6C92F079A464}"/>
                </a:ext>
              </a:extLst>
            </p:cNvPr>
            <p:cNvSpPr/>
            <p:nvPr/>
          </p:nvSpPr>
          <p:spPr bwMode="auto">
            <a:xfrm>
              <a:off x="1402366" y="2868368"/>
              <a:ext cx="50993" cy="7315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A695C282-42A3-F54B-3685-7747525955C1}"/>
                </a:ext>
              </a:extLst>
            </p:cNvPr>
            <p:cNvSpPr/>
            <p:nvPr/>
          </p:nvSpPr>
          <p:spPr bwMode="auto">
            <a:xfrm>
              <a:off x="1464002" y="2868368"/>
              <a:ext cx="50993"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9263C660-7D6B-0832-859A-389FE924F8C5}"/>
                </a:ext>
              </a:extLst>
            </p:cNvPr>
            <p:cNvSpPr/>
            <p:nvPr/>
          </p:nvSpPr>
          <p:spPr bwMode="auto">
            <a:xfrm>
              <a:off x="1525638" y="2868368"/>
              <a:ext cx="50993" cy="27432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4FE067DC-7AB4-6845-C5C0-C170ECAA1489}"/>
                </a:ext>
              </a:extLst>
            </p:cNvPr>
            <p:cNvSpPr/>
            <p:nvPr/>
          </p:nvSpPr>
          <p:spPr bwMode="auto">
            <a:xfrm>
              <a:off x="1587274" y="2868368"/>
              <a:ext cx="50993" cy="3200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AB9CADC1-8E1C-551D-8F7B-E00B8B4C2DF0}"/>
                </a:ext>
              </a:extLst>
            </p:cNvPr>
            <p:cNvSpPr/>
            <p:nvPr/>
          </p:nvSpPr>
          <p:spPr bwMode="auto">
            <a:xfrm>
              <a:off x="1648910" y="2868368"/>
              <a:ext cx="50993" cy="3657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F88BF0F8-2034-05A7-EFD8-14FBD5FB3932}"/>
                </a:ext>
              </a:extLst>
            </p:cNvPr>
            <p:cNvSpPr/>
            <p:nvPr/>
          </p:nvSpPr>
          <p:spPr bwMode="auto">
            <a:xfrm>
              <a:off x="1710546" y="2868368"/>
              <a:ext cx="50993" cy="4114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0A8846E6-7B85-1E7A-AE10-6B265865A5C6}"/>
                </a:ext>
              </a:extLst>
            </p:cNvPr>
            <p:cNvSpPr/>
            <p:nvPr/>
          </p:nvSpPr>
          <p:spPr bwMode="auto">
            <a:xfrm>
              <a:off x="1772182" y="2868368"/>
              <a:ext cx="50993" cy="5943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E9A9AF3B-69CA-7C68-77C1-BB29B8CAA2EB}"/>
                </a:ext>
              </a:extLst>
            </p:cNvPr>
            <p:cNvSpPr/>
            <p:nvPr/>
          </p:nvSpPr>
          <p:spPr bwMode="auto">
            <a:xfrm>
              <a:off x="1833818" y="2868368"/>
              <a:ext cx="50993" cy="73152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C74BC375-9707-731E-9C6A-4A6A8AC70441}"/>
                </a:ext>
              </a:extLst>
            </p:cNvPr>
            <p:cNvSpPr/>
            <p:nvPr/>
          </p:nvSpPr>
          <p:spPr bwMode="auto">
            <a:xfrm>
              <a:off x="1895453" y="2868368"/>
              <a:ext cx="50993" cy="96012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65E84C8E-6A91-FBB8-C4B4-F6FDEACA6D22}"/>
                </a:ext>
              </a:extLst>
            </p:cNvPr>
            <p:cNvSpPr/>
            <p:nvPr/>
          </p:nvSpPr>
          <p:spPr bwMode="auto">
            <a:xfrm rot="10800000">
              <a:off x="847642" y="1996163"/>
              <a:ext cx="50993" cy="8686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99BC2198-BE3B-C6BD-2637-DBAF41713F46}"/>
                </a:ext>
              </a:extLst>
            </p:cNvPr>
            <p:cNvSpPr/>
            <p:nvPr/>
          </p:nvSpPr>
          <p:spPr bwMode="auto">
            <a:xfrm rot="10800000">
              <a:off x="909278" y="2087603"/>
              <a:ext cx="50993" cy="7772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3BD06E57-F060-FDA7-4830-F1CA798D0D81}"/>
                </a:ext>
              </a:extLst>
            </p:cNvPr>
            <p:cNvSpPr/>
            <p:nvPr/>
          </p:nvSpPr>
          <p:spPr bwMode="auto">
            <a:xfrm rot="10800000">
              <a:off x="970914" y="2224763"/>
              <a:ext cx="50993" cy="6400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BE96E8CC-352D-310F-AB3B-91E6C383FA9B}"/>
                </a:ext>
              </a:extLst>
            </p:cNvPr>
            <p:cNvSpPr/>
            <p:nvPr/>
          </p:nvSpPr>
          <p:spPr bwMode="auto">
            <a:xfrm rot="10800000">
              <a:off x="1032550" y="2316203"/>
              <a:ext cx="50993" cy="5486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6013F3B5-9C6A-A301-D3F9-ADFD0462504F}"/>
                </a:ext>
              </a:extLst>
            </p:cNvPr>
            <p:cNvSpPr/>
            <p:nvPr/>
          </p:nvSpPr>
          <p:spPr bwMode="auto">
            <a:xfrm rot="10800000">
              <a:off x="1094186" y="2563091"/>
              <a:ext cx="50993" cy="30175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53CC9AF-93C6-7B71-FE3A-4EF8FB279F74}"/>
                </a:ext>
              </a:extLst>
            </p:cNvPr>
            <p:cNvSpPr/>
            <p:nvPr/>
          </p:nvSpPr>
          <p:spPr bwMode="auto">
            <a:xfrm rot="10800000">
              <a:off x="1155822" y="2672819"/>
              <a:ext cx="50993" cy="19202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464CBD4C-7BFC-2670-5041-4AAA470790DE}"/>
                </a:ext>
              </a:extLst>
            </p:cNvPr>
            <p:cNvSpPr/>
            <p:nvPr/>
          </p:nvSpPr>
          <p:spPr bwMode="auto">
            <a:xfrm rot="10800000">
              <a:off x="1217458" y="2745971"/>
              <a:ext cx="50993" cy="11887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E57D08BC-D4B8-07E6-65D5-F063BCCDC7EC}"/>
                </a:ext>
              </a:extLst>
            </p:cNvPr>
            <p:cNvSpPr/>
            <p:nvPr/>
          </p:nvSpPr>
          <p:spPr bwMode="auto">
            <a:xfrm rot="10800000">
              <a:off x="1279094" y="2745971"/>
              <a:ext cx="50993" cy="11887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C558A28-C1D4-9627-D779-B702F7B4D7A3}"/>
                </a:ext>
              </a:extLst>
            </p:cNvPr>
            <p:cNvSpPr/>
            <p:nvPr/>
          </p:nvSpPr>
          <p:spPr bwMode="auto">
            <a:xfrm rot="10800000">
              <a:off x="1340730" y="2800835"/>
              <a:ext cx="50993" cy="64008"/>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A8DB6125-668E-47C7-0322-7921E8004B76}"/>
                </a:ext>
              </a:extLst>
            </p:cNvPr>
            <p:cNvSpPr/>
            <p:nvPr/>
          </p:nvSpPr>
          <p:spPr bwMode="auto">
            <a:xfrm>
              <a:off x="837961" y="1955252"/>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94C31D4B-E055-FBC7-40C8-80052BAF17D6}"/>
                </a:ext>
              </a:extLst>
            </p:cNvPr>
            <p:cNvSpPr/>
            <p:nvPr/>
          </p:nvSpPr>
          <p:spPr bwMode="auto">
            <a:xfrm>
              <a:off x="899306" y="2035461"/>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734364BB-DB3A-EF4E-6D93-BCBDEC3AE7D9}"/>
                </a:ext>
              </a:extLst>
            </p:cNvPr>
            <p:cNvSpPr/>
            <p:nvPr/>
          </p:nvSpPr>
          <p:spPr bwMode="auto">
            <a:xfrm>
              <a:off x="960651" y="2169807"/>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E176A534-6456-2EF8-42EA-F388AE7D8058}"/>
                </a:ext>
              </a:extLst>
            </p:cNvPr>
            <p:cNvSpPr/>
            <p:nvPr/>
          </p:nvSpPr>
          <p:spPr bwMode="auto">
            <a:xfrm>
              <a:off x="1021996" y="2278099"/>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482D6DC1-8EF0-EBCF-4A17-6011A144D0B1}"/>
                </a:ext>
              </a:extLst>
            </p:cNvPr>
            <p:cNvSpPr/>
            <p:nvPr/>
          </p:nvSpPr>
          <p:spPr bwMode="auto">
            <a:xfrm>
              <a:off x="1083341" y="2517055"/>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E9B325B4-71C8-B421-BEC2-6B9B1F4E3671}"/>
                </a:ext>
              </a:extLst>
            </p:cNvPr>
            <p:cNvSpPr/>
            <p:nvPr/>
          </p:nvSpPr>
          <p:spPr bwMode="auto">
            <a:xfrm>
              <a:off x="1144686" y="2628644"/>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96A5DC5E-B4F4-E494-81C1-1264BED81C3B}"/>
                </a:ext>
              </a:extLst>
            </p:cNvPr>
            <p:cNvSpPr/>
            <p:nvPr/>
          </p:nvSpPr>
          <p:spPr bwMode="auto">
            <a:xfrm>
              <a:off x="1206031" y="2705689"/>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040DA7CA-3A01-69D9-44B2-E6E54E129F5B}"/>
                </a:ext>
              </a:extLst>
            </p:cNvPr>
            <p:cNvSpPr/>
            <p:nvPr/>
          </p:nvSpPr>
          <p:spPr bwMode="auto">
            <a:xfrm>
              <a:off x="1267376" y="2705689"/>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D5E63547-12A8-FABD-A464-5218BE9D5645}"/>
                </a:ext>
              </a:extLst>
            </p:cNvPr>
            <p:cNvSpPr/>
            <p:nvPr/>
          </p:nvSpPr>
          <p:spPr bwMode="auto">
            <a:xfrm>
              <a:off x="1328718" y="2759441"/>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25694AB9-DEC9-1812-12D2-55CA8AEC970D}"/>
                </a:ext>
              </a:extLst>
            </p:cNvPr>
            <p:cNvSpPr/>
            <p:nvPr/>
          </p:nvSpPr>
          <p:spPr bwMode="auto">
            <a:xfrm>
              <a:off x="1387335" y="2911281"/>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3E92CACE-3CCB-8A3C-76CE-169003238A2A}"/>
                </a:ext>
              </a:extLst>
            </p:cNvPr>
            <p:cNvSpPr/>
            <p:nvPr/>
          </p:nvSpPr>
          <p:spPr bwMode="auto">
            <a:xfrm>
              <a:off x="1448680" y="2969265"/>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0375189E-A2AD-FC9A-50F8-987A05060B4C}"/>
                </a:ext>
              </a:extLst>
            </p:cNvPr>
            <p:cNvSpPr/>
            <p:nvPr/>
          </p:nvSpPr>
          <p:spPr bwMode="auto">
            <a:xfrm>
              <a:off x="1510025" y="3097261"/>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B99B13CA-59F4-C4AC-4888-B1F8B4C7B20C}"/>
                </a:ext>
              </a:extLst>
            </p:cNvPr>
            <p:cNvSpPr/>
            <p:nvPr/>
          </p:nvSpPr>
          <p:spPr bwMode="auto">
            <a:xfrm>
              <a:off x="1571370" y="3154753"/>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AF575F87-4731-111D-DA3E-84625DD329B5}"/>
                </a:ext>
              </a:extLst>
            </p:cNvPr>
            <p:cNvSpPr/>
            <p:nvPr/>
          </p:nvSpPr>
          <p:spPr bwMode="auto">
            <a:xfrm>
              <a:off x="1632715" y="3209559"/>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AE5E75C4-EEDD-B2B2-EFC2-89EB8CC8B825}"/>
                </a:ext>
              </a:extLst>
            </p:cNvPr>
            <p:cNvSpPr/>
            <p:nvPr/>
          </p:nvSpPr>
          <p:spPr bwMode="auto">
            <a:xfrm>
              <a:off x="1694060" y="3263998"/>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8D7A7FFE-9E84-5A4D-F91C-CE9C13968C04}"/>
                </a:ext>
              </a:extLst>
            </p:cNvPr>
            <p:cNvSpPr/>
            <p:nvPr/>
          </p:nvSpPr>
          <p:spPr bwMode="auto">
            <a:xfrm>
              <a:off x="1755405" y="3420418"/>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AF4D25B8-BE6F-FF32-F5A9-3A9ABFD40D45}"/>
                </a:ext>
              </a:extLst>
            </p:cNvPr>
            <p:cNvSpPr/>
            <p:nvPr/>
          </p:nvSpPr>
          <p:spPr bwMode="auto">
            <a:xfrm>
              <a:off x="1816750" y="3553768"/>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17F0F858-4ACE-11E3-835B-9D7F2BC4C820}"/>
                </a:ext>
              </a:extLst>
            </p:cNvPr>
            <p:cNvSpPr/>
            <p:nvPr/>
          </p:nvSpPr>
          <p:spPr bwMode="auto">
            <a:xfrm>
              <a:off x="1878092" y="3794845"/>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209" name="Group 208">
            <a:extLst>
              <a:ext uri="{FF2B5EF4-FFF2-40B4-BE49-F238E27FC236}">
                <a16:creationId xmlns:a16="http://schemas.microsoft.com/office/drawing/2014/main" id="{C28714CF-0DE0-111B-AE28-E162D68A39C2}"/>
              </a:ext>
            </a:extLst>
          </p:cNvPr>
          <p:cNvGrpSpPr/>
          <p:nvPr/>
        </p:nvGrpSpPr>
        <p:grpSpPr>
          <a:xfrm>
            <a:off x="2127974" y="2803572"/>
            <a:ext cx="1125437" cy="1939665"/>
            <a:chOff x="2081674" y="2439432"/>
            <a:chExt cx="1125437" cy="1939665"/>
          </a:xfrm>
          <a:solidFill>
            <a:srgbClr val="015873"/>
          </a:solidFill>
        </p:grpSpPr>
        <p:sp>
          <p:nvSpPr>
            <p:cNvPr id="59" name="Rectangle 58">
              <a:extLst>
                <a:ext uri="{FF2B5EF4-FFF2-40B4-BE49-F238E27FC236}">
                  <a16:creationId xmlns:a16="http://schemas.microsoft.com/office/drawing/2014/main" id="{63ED5831-4F00-4D84-2087-FD2D990B6770}"/>
                </a:ext>
              </a:extLst>
            </p:cNvPr>
            <p:cNvSpPr/>
            <p:nvPr/>
          </p:nvSpPr>
          <p:spPr bwMode="auto">
            <a:xfrm>
              <a:off x="2162214" y="2878006"/>
              <a:ext cx="50993" cy="1828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F2378A73-69F9-C6EA-5E52-1DE187B6694F}"/>
                </a:ext>
              </a:extLst>
            </p:cNvPr>
            <p:cNvSpPr/>
            <p:nvPr/>
          </p:nvSpPr>
          <p:spPr bwMode="auto">
            <a:xfrm>
              <a:off x="2223354" y="2878006"/>
              <a:ext cx="50993" cy="475488"/>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B4D88DB0-4391-5661-7600-EE50CCF359E4}"/>
                </a:ext>
              </a:extLst>
            </p:cNvPr>
            <p:cNvSpPr/>
            <p:nvPr/>
          </p:nvSpPr>
          <p:spPr bwMode="auto">
            <a:xfrm>
              <a:off x="2284494" y="2878006"/>
              <a:ext cx="50993" cy="5486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55C18F86-13C2-8EE2-BD60-4E8326E65555}"/>
                </a:ext>
              </a:extLst>
            </p:cNvPr>
            <p:cNvSpPr/>
            <p:nvPr/>
          </p:nvSpPr>
          <p:spPr bwMode="auto">
            <a:xfrm>
              <a:off x="2345634" y="2878006"/>
              <a:ext cx="50993" cy="5486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E256E36F-B602-509E-DEE0-CC0A7BECFCDD}"/>
                </a:ext>
              </a:extLst>
            </p:cNvPr>
            <p:cNvSpPr/>
            <p:nvPr/>
          </p:nvSpPr>
          <p:spPr bwMode="auto">
            <a:xfrm>
              <a:off x="2406774" y="2878006"/>
              <a:ext cx="50993" cy="73152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B26CC8E1-87BE-C6FB-025C-5C5B0AF63001}"/>
                </a:ext>
              </a:extLst>
            </p:cNvPr>
            <p:cNvSpPr/>
            <p:nvPr/>
          </p:nvSpPr>
          <p:spPr bwMode="auto">
            <a:xfrm>
              <a:off x="2467914" y="2878006"/>
              <a:ext cx="50993" cy="795528"/>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E9633D09-3F33-8166-372E-E348DC19913C}"/>
                </a:ext>
              </a:extLst>
            </p:cNvPr>
            <p:cNvSpPr/>
            <p:nvPr/>
          </p:nvSpPr>
          <p:spPr bwMode="auto">
            <a:xfrm>
              <a:off x="2529054" y="2878006"/>
              <a:ext cx="50993" cy="795528"/>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06305AF6-DB72-FD70-98B2-657D682349AB}"/>
                </a:ext>
              </a:extLst>
            </p:cNvPr>
            <p:cNvSpPr/>
            <p:nvPr/>
          </p:nvSpPr>
          <p:spPr bwMode="auto">
            <a:xfrm>
              <a:off x="2590194" y="2878006"/>
              <a:ext cx="50993" cy="841248"/>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EB21B9D9-775B-660B-AE4E-1571912389AE}"/>
                </a:ext>
              </a:extLst>
            </p:cNvPr>
            <p:cNvSpPr/>
            <p:nvPr/>
          </p:nvSpPr>
          <p:spPr bwMode="auto">
            <a:xfrm>
              <a:off x="2651335" y="2878006"/>
              <a:ext cx="50993" cy="8686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CD91DE72-7120-52B5-7494-E6BB1939722E}"/>
                </a:ext>
              </a:extLst>
            </p:cNvPr>
            <p:cNvSpPr/>
            <p:nvPr/>
          </p:nvSpPr>
          <p:spPr bwMode="auto">
            <a:xfrm>
              <a:off x="2712325" y="2878006"/>
              <a:ext cx="50993" cy="91440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C98AA1EC-9B30-5428-460C-9E7B9C6D9A96}"/>
                </a:ext>
              </a:extLst>
            </p:cNvPr>
            <p:cNvSpPr/>
            <p:nvPr/>
          </p:nvSpPr>
          <p:spPr bwMode="auto">
            <a:xfrm>
              <a:off x="2773465" y="2878006"/>
              <a:ext cx="50993" cy="91440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709CA7B2-B118-4A0C-6585-E074AB039158}"/>
                </a:ext>
              </a:extLst>
            </p:cNvPr>
            <p:cNvSpPr/>
            <p:nvPr/>
          </p:nvSpPr>
          <p:spPr bwMode="auto">
            <a:xfrm>
              <a:off x="2834605" y="2878006"/>
              <a:ext cx="50993" cy="10972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5ED4EB95-F2B4-BC5A-D985-DCE7B3A3321F}"/>
                </a:ext>
              </a:extLst>
            </p:cNvPr>
            <p:cNvSpPr/>
            <p:nvPr/>
          </p:nvSpPr>
          <p:spPr bwMode="auto">
            <a:xfrm>
              <a:off x="2895745" y="2878006"/>
              <a:ext cx="50993" cy="115214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A9EB076A-8F3C-3C1B-80B2-5AC8C64FD999}"/>
                </a:ext>
              </a:extLst>
            </p:cNvPr>
            <p:cNvSpPr/>
            <p:nvPr/>
          </p:nvSpPr>
          <p:spPr bwMode="auto">
            <a:xfrm>
              <a:off x="2956885" y="2878006"/>
              <a:ext cx="50993" cy="118872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DA37A24B-DAEC-E185-0CE8-F55B6A87DF72}"/>
                </a:ext>
              </a:extLst>
            </p:cNvPr>
            <p:cNvSpPr/>
            <p:nvPr/>
          </p:nvSpPr>
          <p:spPr bwMode="auto">
            <a:xfrm>
              <a:off x="3018025" y="2878006"/>
              <a:ext cx="50993" cy="13258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BE3E3EDB-2C74-68AA-329B-1041AE1FD7BC}"/>
                </a:ext>
              </a:extLst>
            </p:cNvPr>
            <p:cNvSpPr/>
            <p:nvPr/>
          </p:nvSpPr>
          <p:spPr bwMode="auto">
            <a:xfrm>
              <a:off x="3079165" y="2878006"/>
              <a:ext cx="50993" cy="14630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8464F8FA-A000-1D02-0F2A-067E2D8ECEDE}"/>
                </a:ext>
              </a:extLst>
            </p:cNvPr>
            <p:cNvSpPr/>
            <p:nvPr/>
          </p:nvSpPr>
          <p:spPr bwMode="auto">
            <a:xfrm>
              <a:off x="3140305" y="2878006"/>
              <a:ext cx="50993" cy="14630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C9390F52-1534-0F75-BED7-68DD948C9307}"/>
                </a:ext>
              </a:extLst>
            </p:cNvPr>
            <p:cNvSpPr/>
            <p:nvPr/>
          </p:nvSpPr>
          <p:spPr bwMode="auto">
            <a:xfrm rot="10800000">
              <a:off x="2098319" y="2499083"/>
              <a:ext cx="50993" cy="3657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2A901368-61FA-0A86-9737-C029F4E35906}"/>
                </a:ext>
              </a:extLst>
            </p:cNvPr>
            <p:cNvSpPr/>
            <p:nvPr/>
          </p:nvSpPr>
          <p:spPr bwMode="auto">
            <a:xfrm>
              <a:off x="2081674" y="2439432"/>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B1A8DED0-7B6C-50BF-F5C4-7EC2F71CD255}"/>
                </a:ext>
              </a:extLst>
            </p:cNvPr>
            <p:cNvSpPr/>
            <p:nvPr/>
          </p:nvSpPr>
          <p:spPr bwMode="auto">
            <a:xfrm>
              <a:off x="2145413" y="3028735"/>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60875750-F764-1BE0-3031-8DE58BE211F8}"/>
                </a:ext>
              </a:extLst>
            </p:cNvPr>
            <p:cNvSpPr/>
            <p:nvPr/>
          </p:nvSpPr>
          <p:spPr bwMode="auto">
            <a:xfrm>
              <a:off x="2206354" y="3325000"/>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F25294A4-EDAC-7E02-1487-4068ACC391CF}"/>
                </a:ext>
              </a:extLst>
            </p:cNvPr>
            <p:cNvSpPr/>
            <p:nvPr/>
          </p:nvSpPr>
          <p:spPr bwMode="auto">
            <a:xfrm>
              <a:off x="2267295" y="3396964"/>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221E3E2D-2382-E00D-D656-AC425B2188FE}"/>
                </a:ext>
              </a:extLst>
            </p:cNvPr>
            <p:cNvSpPr/>
            <p:nvPr/>
          </p:nvSpPr>
          <p:spPr bwMode="auto">
            <a:xfrm>
              <a:off x="2328236" y="3396964"/>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FBF6E507-2335-80B6-4B66-C448F73121F7}"/>
                </a:ext>
              </a:extLst>
            </p:cNvPr>
            <p:cNvSpPr/>
            <p:nvPr/>
          </p:nvSpPr>
          <p:spPr bwMode="auto">
            <a:xfrm>
              <a:off x="2389177" y="3588507"/>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0D9C9FA9-4ABE-B8AD-E470-0229A2D20253}"/>
                </a:ext>
              </a:extLst>
            </p:cNvPr>
            <p:cNvSpPr/>
            <p:nvPr/>
          </p:nvSpPr>
          <p:spPr bwMode="auto">
            <a:xfrm>
              <a:off x="2450118" y="3637552"/>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D205F1C1-A345-39D9-4A13-DD894B3BEDC8}"/>
                </a:ext>
              </a:extLst>
            </p:cNvPr>
            <p:cNvSpPr/>
            <p:nvPr/>
          </p:nvSpPr>
          <p:spPr bwMode="auto">
            <a:xfrm>
              <a:off x="2511059" y="3637552"/>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3B005ADD-FD11-219C-EEDA-7582E2B01E76}"/>
                </a:ext>
              </a:extLst>
            </p:cNvPr>
            <p:cNvSpPr/>
            <p:nvPr/>
          </p:nvSpPr>
          <p:spPr bwMode="auto">
            <a:xfrm>
              <a:off x="2572000" y="3690140"/>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1B5AAA83-6B45-5B41-48EC-D69AABED0E5C}"/>
                </a:ext>
              </a:extLst>
            </p:cNvPr>
            <p:cNvSpPr/>
            <p:nvPr/>
          </p:nvSpPr>
          <p:spPr bwMode="auto">
            <a:xfrm>
              <a:off x="2632941" y="3726122"/>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3CE14D85-C896-5576-41BE-B3F0BD09CD89}"/>
                </a:ext>
              </a:extLst>
            </p:cNvPr>
            <p:cNvSpPr/>
            <p:nvPr/>
          </p:nvSpPr>
          <p:spPr bwMode="auto">
            <a:xfrm>
              <a:off x="2693882" y="3773607"/>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0ADB0829-E0D1-DDE0-F5EE-901BCA1D30A5}"/>
                </a:ext>
              </a:extLst>
            </p:cNvPr>
            <p:cNvSpPr/>
            <p:nvPr/>
          </p:nvSpPr>
          <p:spPr bwMode="auto">
            <a:xfrm>
              <a:off x="2754823" y="3773607"/>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C297551C-CF3C-76CA-B6A4-10E3BEAE9A55}"/>
                </a:ext>
              </a:extLst>
            </p:cNvPr>
            <p:cNvSpPr/>
            <p:nvPr/>
          </p:nvSpPr>
          <p:spPr bwMode="auto">
            <a:xfrm>
              <a:off x="2815764" y="3938516"/>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37DB7C0E-2443-7A57-F803-7B306855A02F}"/>
                </a:ext>
              </a:extLst>
            </p:cNvPr>
            <p:cNvSpPr/>
            <p:nvPr/>
          </p:nvSpPr>
          <p:spPr bwMode="auto">
            <a:xfrm>
              <a:off x="2876705" y="4011469"/>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37F56592-A05C-80B5-420D-DC5F3189E661}"/>
                </a:ext>
              </a:extLst>
            </p:cNvPr>
            <p:cNvSpPr/>
            <p:nvPr/>
          </p:nvSpPr>
          <p:spPr bwMode="auto">
            <a:xfrm>
              <a:off x="2937646" y="4039264"/>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496CC987-7F54-2454-8D1B-2F9B7B1D30A2}"/>
                </a:ext>
              </a:extLst>
            </p:cNvPr>
            <p:cNvSpPr/>
            <p:nvPr/>
          </p:nvSpPr>
          <p:spPr bwMode="auto">
            <a:xfrm>
              <a:off x="2998587" y="4172614"/>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DF0602F0-FF93-8F99-1344-DBCF7C7AF35A}"/>
                </a:ext>
              </a:extLst>
            </p:cNvPr>
            <p:cNvSpPr/>
            <p:nvPr/>
          </p:nvSpPr>
          <p:spPr bwMode="auto">
            <a:xfrm>
              <a:off x="3059528" y="4305627"/>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F46216BD-6B17-7DF7-F995-E3FFCCEBEDFC}"/>
                </a:ext>
              </a:extLst>
            </p:cNvPr>
            <p:cNvSpPr/>
            <p:nvPr/>
          </p:nvSpPr>
          <p:spPr bwMode="auto">
            <a:xfrm>
              <a:off x="3120475" y="4307133"/>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208" name="Group 207">
            <a:extLst>
              <a:ext uri="{FF2B5EF4-FFF2-40B4-BE49-F238E27FC236}">
                <a16:creationId xmlns:a16="http://schemas.microsoft.com/office/drawing/2014/main" id="{522EF26E-69B6-C715-D562-012EECB56094}"/>
              </a:ext>
            </a:extLst>
          </p:cNvPr>
          <p:cNvGrpSpPr/>
          <p:nvPr/>
        </p:nvGrpSpPr>
        <p:grpSpPr>
          <a:xfrm>
            <a:off x="3366816" y="3235564"/>
            <a:ext cx="1254263" cy="1910729"/>
            <a:chOff x="3320516" y="2871424"/>
            <a:chExt cx="1254263" cy="1910729"/>
          </a:xfrm>
        </p:grpSpPr>
        <p:sp>
          <p:nvSpPr>
            <p:cNvPr id="77" name="Rectangle 76">
              <a:extLst>
                <a:ext uri="{FF2B5EF4-FFF2-40B4-BE49-F238E27FC236}">
                  <a16:creationId xmlns:a16="http://schemas.microsoft.com/office/drawing/2014/main" id="{A3E0CBBE-4E72-4AA1-FF72-57345C8B5C67}"/>
                </a:ext>
              </a:extLst>
            </p:cNvPr>
            <p:cNvSpPr/>
            <p:nvPr/>
          </p:nvSpPr>
          <p:spPr bwMode="auto">
            <a:xfrm>
              <a:off x="3344092" y="2871424"/>
              <a:ext cx="50993" cy="22860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7626FA12-59CA-90CA-1B8A-1C42A7FEA5AF}"/>
                </a:ext>
              </a:extLst>
            </p:cNvPr>
            <p:cNvSpPr/>
            <p:nvPr/>
          </p:nvSpPr>
          <p:spPr bwMode="auto">
            <a:xfrm>
              <a:off x="3404928" y="2871424"/>
              <a:ext cx="50993" cy="5486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AFD59285-27A1-0565-D35A-D675221C2586}"/>
                </a:ext>
              </a:extLst>
            </p:cNvPr>
            <p:cNvSpPr/>
            <p:nvPr/>
          </p:nvSpPr>
          <p:spPr bwMode="auto">
            <a:xfrm>
              <a:off x="3465764" y="2871424"/>
              <a:ext cx="50993" cy="64008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08FE3AC2-669A-D2EE-BD54-2C014928FCEE}"/>
                </a:ext>
              </a:extLst>
            </p:cNvPr>
            <p:cNvSpPr/>
            <p:nvPr/>
          </p:nvSpPr>
          <p:spPr bwMode="auto">
            <a:xfrm>
              <a:off x="3526600" y="2871424"/>
              <a:ext cx="50993" cy="82296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B02022A4-E91B-DCAE-BB59-5C527E9607F3}"/>
                </a:ext>
              </a:extLst>
            </p:cNvPr>
            <p:cNvSpPr/>
            <p:nvPr/>
          </p:nvSpPr>
          <p:spPr bwMode="auto">
            <a:xfrm>
              <a:off x="3587436" y="2871424"/>
              <a:ext cx="50993" cy="85039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2FC1BAB9-1940-FDED-8760-EB2F3FEB67F0}"/>
                </a:ext>
              </a:extLst>
            </p:cNvPr>
            <p:cNvSpPr/>
            <p:nvPr/>
          </p:nvSpPr>
          <p:spPr bwMode="auto">
            <a:xfrm>
              <a:off x="3648272" y="2871424"/>
              <a:ext cx="50993" cy="97840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AC4DFEE8-8E72-A4B5-232D-17212AB63E04}"/>
                </a:ext>
              </a:extLst>
            </p:cNvPr>
            <p:cNvSpPr/>
            <p:nvPr/>
          </p:nvSpPr>
          <p:spPr bwMode="auto">
            <a:xfrm>
              <a:off x="3709108" y="2871424"/>
              <a:ext cx="50993" cy="103327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B964F210-E250-35F9-2AC8-BAD5B97E86EE}"/>
                </a:ext>
              </a:extLst>
            </p:cNvPr>
            <p:cNvSpPr/>
            <p:nvPr/>
          </p:nvSpPr>
          <p:spPr bwMode="auto">
            <a:xfrm>
              <a:off x="3769944" y="2871424"/>
              <a:ext cx="50993" cy="103327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EA16DBFF-7785-5C4C-3298-92D59D8A5406}"/>
                </a:ext>
              </a:extLst>
            </p:cNvPr>
            <p:cNvSpPr/>
            <p:nvPr/>
          </p:nvSpPr>
          <p:spPr bwMode="auto">
            <a:xfrm>
              <a:off x="3830780" y="2871424"/>
              <a:ext cx="50993" cy="103327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BD788E1A-6869-ADCD-9F09-B7536AB27B61}"/>
                </a:ext>
              </a:extLst>
            </p:cNvPr>
            <p:cNvSpPr/>
            <p:nvPr/>
          </p:nvSpPr>
          <p:spPr bwMode="auto">
            <a:xfrm>
              <a:off x="3891616" y="2871424"/>
              <a:ext cx="50993" cy="107899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859A15E9-0512-63D2-A9F5-FF925C866E66}"/>
                </a:ext>
              </a:extLst>
            </p:cNvPr>
            <p:cNvSpPr/>
            <p:nvPr/>
          </p:nvSpPr>
          <p:spPr bwMode="auto">
            <a:xfrm>
              <a:off x="3952452" y="2871424"/>
              <a:ext cx="50993" cy="113385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10031D33-4267-4821-3E47-A181A91D55E9}"/>
                </a:ext>
              </a:extLst>
            </p:cNvPr>
            <p:cNvSpPr/>
            <p:nvPr/>
          </p:nvSpPr>
          <p:spPr bwMode="auto">
            <a:xfrm>
              <a:off x="4013288" y="2871424"/>
              <a:ext cx="50993" cy="113385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A826EB14-363F-DCB1-76AC-126B95F6C077}"/>
                </a:ext>
              </a:extLst>
            </p:cNvPr>
            <p:cNvSpPr/>
            <p:nvPr/>
          </p:nvSpPr>
          <p:spPr bwMode="auto">
            <a:xfrm>
              <a:off x="4074124" y="2871424"/>
              <a:ext cx="50993" cy="118872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C780F939-4910-5E6C-5DD1-A68ECEA512BE}"/>
                </a:ext>
              </a:extLst>
            </p:cNvPr>
            <p:cNvSpPr/>
            <p:nvPr/>
          </p:nvSpPr>
          <p:spPr bwMode="auto">
            <a:xfrm>
              <a:off x="4134960" y="2871424"/>
              <a:ext cx="50993" cy="118872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82808770-8670-8EBE-47F0-C68A3C714F59}"/>
                </a:ext>
              </a:extLst>
            </p:cNvPr>
            <p:cNvSpPr/>
            <p:nvPr/>
          </p:nvSpPr>
          <p:spPr bwMode="auto">
            <a:xfrm>
              <a:off x="4195796" y="2871424"/>
              <a:ext cx="50993" cy="130759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82240ED6-A0F0-9C20-8AD8-40B17A3DA9FC}"/>
                </a:ext>
              </a:extLst>
            </p:cNvPr>
            <p:cNvSpPr/>
            <p:nvPr/>
          </p:nvSpPr>
          <p:spPr bwMode="auto">
            <a:xfrm>
              <a:off x="4256632" y="2871424"/>
              <a:ext cx="50993" cy="140817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D7FD6C4E-01E3-6F94-C780-B5C1219D2968}"/>
                </a:ext>
              </a:extLst>
            </p:cNvPr>
            <p:cNvSpPr/>
            <p:nvPr/>
          </p:nvSpPr>
          <p:spPr bwMode="auto">
            <a:xfrm>
              <a:off x="4317468" y="2871424"/>
              <a:ext cx="50993" cy="143560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7B170A0A-C1BA-B4C4-918E-A0F24FA16404}"/>
                </a:ext>
              </a:extLst>
            </p:cNvPr>
            <p:cNvSpPr/>
            <p:nvPr/>
          </p:nvSpPr>
          <p:spPr bwMode="auto">
            <a:xfrm>
              <a:off x="4378304" y="2871424"/>
              <a:ext cx="50993" cy="14630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B1220860-D966-0A23-4C60-0FAC12C99ADF}"/>
                </a:ext>
              </a:extLst>
            </p:cNvPr>
            <p:cNvSpPr/>
            <p:nvPr/>
          </p:nvSpPr>
          <p:spPr bwMode="auto">
            <a:xfrm>
              <a:off x="4439140" y="2871424"/>
              <a:ext cx="50993" cy="14630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4316D8C4-ECF9-E164-47C8-49144BC9B0B9}"/>
                </a:ext>
              </a:extLst>
            </p:cNvPr>
            <p:cNvSpPr/>
            <p:nvPr/>
          </p:nvSpPr>
          <p:spPr bwMode="auto">
            <a:xfrm>
              <a:off x="4499983" y="2871424"/>
              <a:ext cx="50993" cy="190195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65" name="Triangle 164">
              <a:extLst>
                <a:ext uri="{FF2B5EF4-FFF2-40B4-BE49-F238E27FC236}">
                  <a16:creationId xmlns:a16="http://schemas.microsoft.com/office/drawing/2014/main" id="{EFC8B891-0EFB-465D-FADD-F6172DC30BFC}"/>
                </a:ext>
              </a:extLst>
            </p:cNvPr>
            <p:cNvSpPr/>
            <p:nvPr/>
          </p:nvSpPr>
          <p:spPr bwMode="auto">
            <a:xfrm>
              <a:off x="3320516" y="3038911"/>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66" name="Triangle 165">
              <a:extLst>
                <a:ext uri="{FF2B5EF4-FFF2-40B4-BE49-F238E27FC236}">
                  <a16:creationId xmlns:a16="http://schemas.microsoft.com/office/drawing/2014/main" id="{2FA49286-7AEB-3ACA-0FBE-BD8A00AC28A9}"/>
                </a:ext>
              </a:extLst>
            </p:cNvPr>
            <p:cNvSpPr/>
            <p:nvPr/>
          </p:nvSpPr>
          <p:spPr bwMode="auto">
            <a:xfrm>
              <a:off x="3381670" y="3356142"/>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67" name="Triangle 166">
              <a:extLst>
                <a:ext uri="{FF2B5EF4-FFF2-40B4-BE49-F238E27FC236}">
                  <a16:creationId xmlns:a16="http://schemas.microsoft.com/office/drawing/2014/main" id="{BDE2196E-F26A-B2BA-0C7F-AEFAF022358B}"/>
                </a:ext>
              </a:extLst>
            </p:cNvPr>
            <p:cNvSpPr/>
            <p:nvPr/>
          </p:nvSpPr>
          <p:spPr bwMode="auto">
            <a:xfrm>
              <a:off x="3441482" y="3442574"/>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68" name="Triangle 167">
              <a:extLst>
                <a:ext uri="{FF2B5EF4-FFF2-40B4-BE49-F238E27FC236}">
                  <a16:creationId xmlns:a16="http://schemas.microsoft.com/office/drawing/2014/main" id="{71A14483-AD9E-0DBD-3243-04ED1DA796B3}"/>
                </a:ext>
              </a:extLst>
            </p:cNvPr>
            <p:cNvSpPr/>
            <p:nvPr/>
          </p:nvSpPr>
          <p:spPr bwMode="auto">
            <a:xfrm>
              <a:off x="3501126" y="3627007"/>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69" name="Triangle 168">
              <a:extLst>
                <a:ext uri="{FF2B5EF4-FFF2-40B4-BE49-F238E27FC236}">
                  <a16:creationId xmlns:a16="http://schemas.microsoft.com/office/drawing/2014/main" id="{FE687C81-2F82-BB7C-A815-5D0BD9A30EBB}"/>
                </a:ext>
              </a:extLst>
            </p:cNvPr>
            <p:cNvSpPr/>
            <p:nvPr/>
          </p:nvSpPr>
          <p:spPr bwMode="auto">
            <a:xfrm>
              <a:off x="3562324" y="3656607"/>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0" name="Triangle 169">
              <a:extLst>
                <a:ext uri="{FF2B5EF4-FFF2-40B4-BE49-F238E27FC236}">
                  <a16:creationId xmlns:a16="http://schemas.microsoft.com/office/drawing/2014/main" id="{50A8B600-40AB-C07B-0E26-C58F74274E74}"/>
                </a:ext>
              </a:extLst>
            </p:cNvPr>
            <p:cNvSpPr/>
            <p:nvPr/>
          </p:nvSpPr>
          <p:spPr bwMode="auto">
            <a:xfrm>
              <a:off x="3623522" y="3789037"/>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1" name="Triangle 170">
              <a:extLst>
                <a:ext uri="{FF2B5EF4-FFF2-40B4-BE49-F238E27FC236}">
                  <a16:creationId xmlns:a16="http://schemas.microsoft.com/office/drawing/2014/main" id="{AE3A50A0-1DF7-62C3-569A-931675D8A26C}"/>
                </a:ext>
              </a:extLst>
            </p:cNvPr>
            <p:cNvSpPr/>
            <p:nvPr/>
          </p:nvSpPr>
          <p:spPr bwMode="auto">
            <a:xfrm>
              <a:off x="3684720" y="3842269"/>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2" name="Triangle 171">
              <a:extLst>
                <a:ext uri="{FF2B5EF4-FFF2-40B4-BE49-F238E27FC236}">
                  <a16:creationId xmlns:a16="http://schemas.microsoft.com/office/drawing/2014/main" id="{0D9D4B7D-48DB-50C5-45D8-51272B87ABE0}"/>
                </a:ext>
              </a:extLst>
            </p:cNvPr>
            <p:cNvSpPr/>
            <p:nvPr/>
          </p:nvSpPr>
          <p:spPr bwMode="auto">
            <a:xfrm>
              <a:off x="3745918" y="3843901"/>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3" name="Triangle 172">
              <a:extLst>
                <a:ext uri="{FF2B5EF4-FFF2-40B4-BE49-F238E27FC236}">
                  <a16:creationId xmlns:a16="http://schemas.microsoft.com/office/drawing/2014/main" id="{B8F52E83-A9FE-73B7-62EC-01807D9EE5F7}"/>
                </a:ext>
              </a:extLst>
            </p:cNvPr>
            <p:cNvSpPr/>
            <p:nvPr/>
          </p:nvSpPr>
          <p:spPr bwMode="auto">
            <a:xfrm>
              <a:off x="3807116" y="3842441"/>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4" name="Triangle 173">
              <a:extLst>
                <a:ext uri="{FF2B5EF4-FFF2-40B4-BE49-F238E27FC236}">
                  <a16:creationId xmlns:a16="http://schemas.microsoft.com/office/drawing/2014/main" id="{CC59DD75-C5F8-9F0E-36EB-29C1665DB5BA}"/>
                </a:ext>
              </a:extLst>
            </p:cNvPr>
            <p:cNvSpPr/>
            <p:nvPr/>
          </p:nvSpPr>
          <p:spPr bwMode="auto">
            <a:xfrm>
              <a:off x="3868314" y="3896244"/>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5" name="Triangle 174">
              <a:extLst>
                <a:ext uri="{FF2B5EF4-FFF2-40B4-BE49-F238E27FC236}">
                  <a16:creationId xmlns:a16="http://schemas.microsoft.com/office/drawing/2014/main" id="{254A489B-C86D-D816-34C4-BF197970F474}"/>
                </a:ext>
              </a:extLst>
            </p:cNvPr>
            <p:cNvSpPr/>
            <p:nvPr/>
          </p:nvSpPr>
          <p:spPr bwMode="auto">
            <a:xfrm>
              <a:off x="3929512" y="3948676"/>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6" name="Triangle 175">
              <a:extLst>
                <a:ext uri="{FF2B5EF4-FFF2-40B4-BE49-F238E27FC236}">
                  <a16:creationId xmlns:a16="http://schemas.microsoft.com/office/drawing/2014/main" id="{589DB996-C33E-8092-7413-6F524CC63C2A}"/>
                </a:ext>
              </a:extLst>
            </p:cNvPr>
            <p:cNvSpPr/>
            <p:nvPr/>
          </p:nvSpPr>
          <p:spPr bwMode="auto">
            <a:xfrm>
              <a:off x="3990710" y="3950391"/>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7" name="Triangle 176">
              <a:extLst>
                <a:ext uri="{FF2B5EF4-FFF2-40B4-BE49-F238E27FC236}">
                  <a16:creationId xmlns:a16="http://schemas.microsoft.com/office/drawing/2014/main" id="{F3AA606C-D4FB-6350-3AF7-A1124C523BBE}"/>
                </a:ext>
              </a:extLst>
            </p:cNvPr>
            <p:cNvSpPr/>
            <p:nvPr/>
          </p:nvSpPr>
          <p:spPr bwMode="auto">
            <a:xfrm>
              <a:off x="4051908" y="4001202"/>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8" name="Triangle 177">
              <a:extLst>
                <a:ext uri="{FF2B5EF4-FFF2-40B4-BE49-F238E27FC236}">
                  <a16:creationId xmlns:a16="http://schemas.microsoft.com/office/drawing/2014/main" id="{CA0C1791-6D62-F32B-AAE3-F40DDA4F5A80}"/>
                </a:ext>
              </a:extLst>
            </p:cNvPr>
            <p:cNvSpPr/>
            <p:nvPr/>
          </p:nvSpPr>
          <p:spPr bwMode="auto">
            <a:xfrm>
              <a:off x="4113106" y="4006009"/>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79" name="Triangle 178">
              <a:extLst>
                <a:ext uri="{FF2B5EF4-FFF2-40B4-BE49-F238E27FC236}">
                  <a16:creationId xmlns:a16="http://schemas.microsoft.com/office/drawing/2014/main" id="{83610283-124D-A09A-9EBD-0C48DB298011}"/>
                </a:ext>
              </a:extLst>
            </p:cNvPr>
            <p:cNvSpPr/>
            <p:nvPr/>
          </p:nvSpPr>
          <p:spPr bwMode="auto">
            <a:xfrm>
              <a:off x="4174304" y="4111689"/>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0" name="Triangle 179">
              <a:extLst>
                <a:ext uri="{FF2B5EF4-FFF2-40B4-BE49-F238E27FC236}">
                  <a16:creationId xmlns:a16="http://schemas.microsoft.com/office/drawing/2014/main" id="{86928ED5-DC86-4D9D-EA31-0DB9413ECC46}"/>
                </a:ext>
              </a:extLst>
            </p:cNvPr>
            <p:cNvSpPr/>
            <p:nvPr/>
          </p:nvSpPr>
          <p:spPr bwMode="auto">
            <a:xfrm>
              <a:off x="4235502" y="4214058"/>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1" name="Triangle 180">
              <a:extLst>
                <a:ext uri="{FF2B5EF4-FFF2-40B4-BE49-F238E27FC236}">
                  <a16:creationId xmlns:a16="http://schemas.microsoft.com/office/drawing/2014/main" id="{11BCB457-41B9-DCBD-BB2D-8C6DE8194D32}"/>
                </a:ext>
              </a:extLst>
            </p:cNvPr>
            <p:cNvSpPr/>
            <p:nvPr/>
          </p:nvSpPr>
          <p:spPr bwMode="auto">
            <a:xfrm>
              <a:off x="4296700" y="4244348"/>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2" name="Triangle 181">
              <a:extLst>
                <a:ext uri="{FF2B5EF4-FFF2-40B4-BE49-F238E27FC236}">
                  <a16:creationId xmlns:a16="http://schemas.microsoft.com/office/drawing/2014/main" id="{31B0DBD8-9009-06C6-CCE8-80C93BEFFABC}"/>
                </a:ext>
              </a:extLst>
            </p:cNvPr>
            <p:cNvSpPr/>
            <p:nvPr/>
          </p:nvSpPr>
          <p:spPr bwMode="auto">
            <a:xfrm>
              <a:off x="4357898" y="4272934"/>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3" name="Triangle 182">
              <a:extLst>
                <a:ext uri="{FF2B5EF4-FFF2-40B4-BE49-F238E27FC236}">
                  <a16:creationId xmlns:a16="http://schemas.microsoft.com/office/drawing/2014/main" id="{DFF99A68-1E50-ABA6-979B-1C581EF82695}"/>
                </a:ext>
              </a:extLst>
            </p:cNvPr>
            <p:cNvSpPr/>
            <p:nvPr/>
          </p:nvSpPr>
          <p:spPr bwMode="auto">
            <a:xfrm>
              <a:off x="4419096" y="4274566"/>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4" name="Triangle 183">
              <a:extLst>
                <a:ext uri="{FF2B5EF4-FFF2-40B4-BE49-F238E27FC236}">
                  <a16:creationId xmlns:a16="http://schemas.microsoft.com/office/drawing/2014/main" id="{85F324DE-ED25-3F77-2764-49504EB0D856}"/>
                </a:ext>
              </a:extLst>
            </p:cNvPr>
            <p:cNvSpPr/>
            <p:nvPr/>
          </p:nvSpPr>
          <p:spPr bwMode="auto">
            <a:xfrm>
              <a:off x="4480288" y="4700921"/>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207" name="Group 206">
            <a:extLst>
              <a:ext uri="{FF2B5EF4-FFF2-40B4-BE49-F238E27FC236}">
                <a16:creationId xmlns:a16="http://schemas.microsoft.com/office/drawing/2014/main" id="{8FDBE882-B08F-3317-5CA7-7CBB463E7CA3}"/>
              </a:ext>
            </a:extLst>
          </p:cNvPr>
          <p:cNvGrpSpPr/>
          <p:nvPr/>
        </p:nvGrpSpPr>
        <p:grpSpPr>
          <a:xfrm>
            <a:off x="4692574" y="2800211"/>
            <a:ext cx="1122066" cy="2179462"/>
            <a:chOff x="4625954" y="2436071"/>
            <a:chExt cx="1122066" cy="2179462"/>
          </a:xfrm>
        </p:grpSpPr>
        <p:sp>
          <p:nvSpPr>
            <p:cNvPr id="98" name="Rectangle 97">
              <a:extLst>
                <a:ext uri="{FF2B5EF4-FFF2-40B4-BE49-F238E27FC236}">
                  <a16:creationId xmlns:a16="http://schemas.microsoft.com/office/drawing/2014/main" id="{22EC8D86-E0A8-11C0-29EB-F07A8C889183}"/>
                </a:ext>
              </a:extLst>
            </p:cNvPr>
            <p:cNvSpPr/>
            <p:nvPr/>
          </p:nvSpPr>
          <p:spPr bwMode="auto">
            <a:xfrm>
              <a:off x="4713152" y="2874138"/>
              <a:ext cx="50993" cy="246888"/>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326C12DE-20C0-607C-79E5-67697304769E}"/>
                </a:ext>
              </a:extLst>
            </p:cNvPr>
            <p:cNvSpPr/>
            <p:nvPr/>
          </p:nvSpPr>
          <p:spPr bwMode="auto">
            <a:xfrm>
              <a:off x="4773988" y="2874138"/>
              <a:ext cx="50993" cy="59436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E1CA67A3-2623-F787-AF3F-D36D026D53DB}"/>
                </a:ext>
              </a:extLst>
            </p:cNvPr>
            <p:cNvSpPr/>
            <p:nvPr/>
          </p:nvSpPr>
          <p:spPr bwMode="auto">
            <a:xfrm>
              <a:off x="4834824" y="2874138"/>
              <a:ext cx="50993" cy="75895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E5A11C5C-571D-7C78-C5F2-2F6499C127C4}"/>
                </a:ext>
              </a:extLst>
            </p:cNvPr>
            <p:cNvSpPr/>
            <p:nvPr/>
          </p:nvSpPr>
          <p:spPr bwMode="auto">
            <a:xfrm>
              <a:off x="4895660" y="2874138"/>
              <a:ext cx="50993" cy="78638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BFCB3443-748A-E525-9D1C-8FB0C2379957}"/>
                </a:ext>
              </a:extLst>
            </p:cNvPr>
            <p:cNvSpPr/>
            <p:nvPr/>
          </p:nvSpPr>
          <p:spPr bwMode="auto">
            <a:xfrm>
              <a:off x="4956496" y="2874138"/>
              <a:ext cx="50993" cy="95097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4E6DF3D6-CEB2-7923-3882-F33C259CCCA9}"/>
                </a:ext>
              </a:extLst>
            </p:cNvPr>
            <p:cNvSpPr/>
            <p:nvPr/>
          </p:nvSpPr>
          <p:spPr bwMode="auto">
            <a:xfrm>
              <a:off x="5017332" y="2874138"/>
              <a:ext cx="50993" cy="99669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72B30912-324A-9B72-E39D-8CCC627FFCA6}"/>
                </a:ext>
              </a:extLst>
            </p:cNvPr>
            <p:cNvSpPr/>
            <p:nvPr/>
          </p:nvSpPr>
          <p:spPr bwMode="auto">
            <a:xfrm>
              <a:off x="5078168" y="2874138"/>
              <a:ext cx="50993" cy="99669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8039368D-CBEE-59C0-0E5B-F3C147CF74E7}"/>
                </a:ext>
              </a:extLst>
            </p:cNvPr>
            <p:cNvSpPr/>
            <p:nvPr/>
          </p:nvSpPr>
          <p:spPr bwMode="auto">
            <a:xfrm>
              <a:off x="5139004" y="2874138"/>
              <a:ext cx="50993" cy="101498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420AFE61-76FE-01CA-6F3F-89A5C55FAB50}"/>
                </a:ext>
              </a:extLst>
            </p:cNvPr>
            <p:cNvSpPr/>
            <p:nvPr/>
          </p:nvSpPr>
          <p:spPr bwMode="auto">
            <a:xfrm>
              <a:off x="5199840" y="2874138"/>
              <a:ext cx="50993" cy="110642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F24EE90C-81D2-43F8-5295-DA938EED0411}"/>
                </a:ext>
              </a:extLst>
            </p:cNvPr>
            <p:cNvSpPr/>
            <p:nvPr/>
          </p:nvSpPr>
          <p:spPr bwMode="auto">
            <a:xfrm>
              <a:off x="5260676" y="2874138"/>
              <a:ext cx="50993" cy="112471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902D2239-1766-3460-3631-D61F6DC86E26}"/>
                </a:ext>
              </a:extLst>
            </p:cNvPr>
            <p:cNvSpPr/>
            <p:nvPr/>
          </p:nvSpPr>
          <p:spPr bwMode="auto">
            <a:xfrm>
              <a:off x="5321512" y="2874138"/>
              <a:ext cx="50993" cy="121615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1CCA0FD3-E5BE-0B61-C956-2572E5EE3FD2}"/>
                </a:ext>
              </a:extLst>
            </p:cNvPr>
            <p:cNvSpPr/>
            <p:nvPr/>
          </p:nvSpPr>
          <p:spPr bwMode="auto">
            <a:xfrm>
              <a:off x="5382348" y="2874138"/>
              <a:ext cx="50993" cy="123444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B7E7ABEF-7385-D516-7F45-70FC8EC09BD7}"/>
                </a:ext>
              </a:extLst>
            </p:cNvPr>
            <p:cNvSpPr/>
            <p:nvPr/>
          </p:nvSpPr>
          <p:spPr bwMode="auto">
            <a:xfrm>
              <a:off x="5443184" y="2874138"/>
              <a:ext cx="50993" cy="126187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B3D48352-BE9C-EC1F-3A1D-79731D6A5C1C}"/>
                </a:ext>
              </a:extLst>
            </p:cNvPr>
            <p:cNvSpPr/>
            <p:nvPr/>
          </p:nvSpPr>
          <p:spPr bwMode="auto">
            <a:xfrm>
              <a:off x="5504020" y="2874138"/>
              <a:ext cx="50993" cy="1344168"/>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C7B313E8-1442-845F-0BE8-39885B60C3FE}"/>
                </a:ext>
              </a:extLst>
            </p:cNvPr>
            <p:cNvSpPr/>
            <p:nvPr/>
          </p:nvSpPr>
          <p:spPr bwMode="auto">
            <a:xfrm>
              <a:off x="5564856" y="2874138"/>
              <a:ext cx="50993" cy="146304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2398EB89-8C7F-D571-9318-BBA77C8105FA}"/>
                </a:ext>
              </a:extLst>
            </p:cNvPr>
            <p:cNvSpPr/>
            <p:nvPr/>
          </p:nvSpPr>
          <p:spPr bwMode="auto">
            <a:xfrm>
              <a:off x="5625692" y="2874138"/>
              <a:ext cx="50993" cy="147218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1FC182A7-E453-801D-B8BA-DABBD4E1D111}"/>
                </a:ext>
              </a:extLst>
            </p:cNvPr>
            <p:cNvSpPr/>
            <p:nvPr/>
          </p:nvSpPr>
          <p:spPr bwMode="auto">
            <a:xfrm>
              <a:off x="5686528" y="2874138"/>
              <a:ext cx="50993" cy="168249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9549D74B-CBA9-EA0E-911D-F229694B8BB3}"/>
                </a:ext>
              </a:extLst>
            </p:cNvPr>
            <p:cNvSpPr/>
            <p:nvPr/>
          </p:nvSpPr>
          <p:spPr bwMode="auto">
            <a:xfrm rot="10800000">
              <a:off x="4640859" y="2469037"/>
              <a:ext cx="50993" cy="39319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5" name="Triangle 184">
              <a:extLst>
                <a:ext uri="{FF2B5EF4-FFF2-40B4-BE49-F238E27FC236}">
                  <a16:creationId xmlns:a16="http://schemas.microsoft.com/office/drawing/2014/main" id="{D92C16E4-5718-88B2-665E-5811BA3676FB}"/>
                </a:ext>
              </a:extLst>
            </p:cNvPr>
            <p:cNvSpPr/>
            <p:nvPr/>
          </p:nvSpPr>
          <p:spPr bwMode="auto">
            <a:xfrm rot="10800000">
              <a:off x="4625954" y="2436071"/>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6" name="Triangle 185">
              <a:extLst>
                <a:ext uri="{FF2B5EF4-FFF2-40B4-BE49-F238E27FC236}">
                  <a16:creationId xmlns:a16="http://schemas.microsoft.com/office/drawing/2014/main" id="{E02BB313-2EE3-78B1-DFAD-F643B5321D73}"/>
                </a:ext>
              </a:extLst>
            </p:cNvPr>
            <p:cNvSpPr/>
            <p:nvPr/>
          </p:nvSpPr>
          <p:spPr bwMode="auto">
            <a:xfrm rot="10800000">
              <a:off x="4691852" y="3097950"/>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7" name="Triangle 186">
              <a:extLst>
                <a:ext uri="{FF2B5EF4-FFF2-40B4-BE49-F238E27FC236}">
                  <a16:creationId xmlns:a16="http://schemas.microsoft.com/office/drawing/2014/main" id="{A2BA29D0-9394-6D64-9D0F-B2CFEB264D03}"/>
                </a:ext>
              </a:extLst>
            </p:cNvPr>
            <p:cNvSpPr/>
            <p:nvPr/>
          </p:nvSpPr>
          <p:spPr bwMode="auto">
            <a:xfrm rot="10800000">
              <a:off x="4752812" y="3448809"/>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8" name="Triangle 187">
              <a:extLst>
                <a:ext uri="{FF2B5EF4-FFF2-40B4-BE49-F238E27FC236}">
                  <a16:creationId xmlns:a16="http://schemas.microsoft.com/office/drawing/2014/main" id="{A9BAF824-24B6-1D0F-14C5-A155C507A4CA}"/>
                </a:ext>
              </a:extLst>
            </p:cNvPr>
            <p:cNvSpPr/>
            <p:nvPr/>
          </p:nvSpPr>
          <p:spPr bwMode="auto">
            <a:xfrm rot="10800000">
              <a:off x="4813772" y="3611882"/>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89" name="Triangle 188">
              <a:extLst>
                <a:ext uri="{FF2B5EF4-FFF2-40B4-BE49-F238E27FC236}">
                  <a16:creationId xmlns:a16="http://schemas.microsoft.com/office/drawing/2014/main" id="{FE739D21-1084-3C3B-0597-AA3F4ED3E47A}"/>
                </a:ext>
              </a:extLst>
            </p:cNvPr>
            <p:cNvSpPr/>
            <p:nvPr/>
          </p:nvSpPr>
          <p:spPr bwMode="auto">
            <a:xfrm rot="10800000">
              <a:off x="4874732" y="3637733"/>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0" name="Triangle 189">
              <a:extLst>
                <a:ext uri="{FF2B5EF4-FFF2-40B4-BE49-F238E27FC236}">
                  <a16:creationId xmlns:a16="http://schemas.microsoft.com/office/drawing/2014/main" id="{817543E1-1CEC-C791-6893-D61424B8B832}"/>
                </a:ext>
              </a:extLst>
            </p:cNvPr>
            <p:cNvSpPr/>
            <p:nvPr/>
          </p:nvSpPr>
          <p:spPr bwMode="auto">
            <a:xfrm rot="10800000">
              <a:off x="4935692" y="3800806"/>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1" name="Triangle 190">
              <a:extLst>
                <a:ext uri="{FF2B5EF4-FFF2-40B4-BE49-F238E27FC236}">
                  <a16:creationId xmlns:a16="http://schemas.microsoft.com/office/drawing/2014/main" id="{2659D41A-F5ED-7FB2-AA7B-6D7C4CEF489A}"/>
                </a:ext>
              </a:extLst>
            </p:cNvPr>
            <p:cNvSpPr/>
            <p:nvPr/>
          </p:nvSpPr>
          <p:spPr bwMode="auto">
            <a:xfrm rot="10800000">
              <a:off x="4996652" y="3849088"/>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2" name="Triangle 191">
              <a:extLst>
                <a:ext uri="{FF2B5EF4-FFF2-40B4-BE49-F238E27FC236}">
                  <a16:creationId xmlns:a16="http://schemas.microsoft.com/office/drawing/2014/main" id="{A1562F09-A7B7-F25E-C39C-50D97B215997}"/>
                </a:ext>
              </a:extLst>
            </p:cNvPr>
            <p:cNvSpPr/>
            <p:nvPr/>
          </p:nvSpPr>
          <p:spPr bwMode="auto">
            <a:xfrm rot="10800000">
              <a:off x="5057612" y="3847928"/>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3" name="Triangle 192">
              <a:extLst>
                <a:ext uri="{FF2B5EF4-FFF2-40B4-BE49-F238E27FC236}">
                  <a16:creationId xmlns:a16="http://schemas.microsoft.com/office/drawing/2014/main" id="{BC44783C-83C6-B3DB-3A12-DC9A3F0343FC}"/>
                </a:ext>
              </a:extLst>
            </p:cNvPr>
            <p:cNvSpPr/>
            <p:nvPr/>
          </p:nvSpPr>
          <p:spPr bwMode="auto">
            <a:xfrm rot="10800000">
              <a:off x="5118572" y="3880360"/>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4" name="Triangle 193">
              <a:extLst>
                <a:ext uri="{FF2B5EF4-FFF2-40B4-BE49-F238E27FC236}">
                  <a16:creationId xmlns:a16="http://schemas.microsoft.com/office/drawing/2014/main" id="{7E84CAD4-A1C2-77C8-C77B-714AD480C946}"/>
                </a:ext>
              </a:extLst>
            </p:cNvPr>
            <p:cNvSpPr/>
            <p:nvPr/>
          </p:nvSpPr>
          <p:spPr bwMode="auto">
            <a:xfrm rot="10800000">
              <a:off x="5179532" y="3960236"/>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5" name="Triangle 194">
              <a:extLst>
                <a:ext uri="{FF2B5EF4-FFF2-40B4-BE49-F238E27FC236}">
                  <a16:creationId xmlns:a16="http://schemas.microsoft.com/office/drawing/2014/main" id="{0BB20E5D-6F25-46C5-B7A5-0FA105222DA4}"/>
                </a:ext>
              </a:extLst>
            </p:cNvPr>
            <p:cNvSpPr/>
            <p:nvPr/>
          </p:nvSpPr>
          <p:spPr bwMode="auto">
            <a:xfrm rot="10800000">
              <a:off x="5240492" y="3988456"/>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6" name="Triangle 195">
              <a:extLst>
                <a:ext uri="{FF2B5EF4-FFF2-40B4-BE49-F238E27FC236}">
                  <a16:creationId xmlns:a16="http://schemas.microsoft.com/office/drawing/2014/main" id="{A6744DF0-2F30-AB13-CCB7-55FDBCA92205}"/>
                </a:ext>
              </a:extLst>
            </p:cNvPr>
            <p:cNvSpPr/>
            <p:nvPr/>
          </p:nvSpPr>
          <p:spPr bwMode="auto">
            <a:xfrm rot="10800000">
              <a:off x="5301452" y="4061801"/>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7" name="Triangle 196">
              <a:extLst>
                <a:ext uri="{FF2B5EF4-FFF2-40B4-BE49-F238E27FC236}">
                  <a16:creationId xmlns:a16="http://schemas.microsoft.com/office/drawing/2014/main" id="{E6D62818-3670-53A4-E513-8FD5FE940586}"/>
                </a:ext>
              </a:extLst>
            </p:cNvPr>
            <p:cNvSpPr/>
            <p:nvPr/>
          </p:nvSpPr>
          <p:spPr bwMode="auto">
            <a:xfrm rot="10800000">
              <a:off x="5362412" y="4091252"/>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8" name="Triangle 197">
              <a:extLst>
                <a:ext uri="{FF2B5EF4-FFF2-40B4-BE49-F238E27FC236}">
                  <a16:creationId xmlns:a16="http://schemas.microsoft.com/office/drawing/2014/main" id="{6C5B19D5-4903-72F7-4398-4F215CC445F1}"/>
                </a:ext>
              </a:extLst>
            </p:cNvPr>
            <p:cNvSpPr/>
            <p:nvPr/>
          </p:nvSpPr>
          <p:spPr bwMode="auto">
            <a:xfrm rot="10800000">
              <a:off x="5423372" y="4124165"/>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99" name="Triangle 198">
              <a:extLst>
                <a:ext uri="{FF2B5EF4-FFF2-40B4-BE49-F238E27FC236}">
                  <a16:creationId xmlns:a16="http://schemas.microsoft.com/office/drawing/2014/main" id="{0EE6C0D4-CD6C-60DC-5845-9E58F2755E45}"/>
                </a:ext>
              </a:extLst>
            </p:cNvPr>
            <p:cNvSpPr/>
            <p:nvPr/>
          </p:nvSpPr>
          <p:spPr bwMode="auto">
            <a:xfrm rot="10800000">
              <a:off x="5484332" y="4197640"/>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00" name="Triangle 199">
              <a:extLst>
                <a:ext uri="{FF2B5EF4-FFF2-40B4-BE49-F238E27FC236}">
                  <a16:creationId xmlns:a16="http://schemas.microsoft.com/office/drawing/2014/main" id="{56F983E3-E834-62A8-A479-F4F942BE105A}"/>
                </a:ext>
              </a:extLst>
            </p:cNvPr>
            <p:cNvSpPr/>
            <p:nvPr/>
          </p:nvSpPr>
          <p:spPr bwMode="auto">
            <a:xfrm rot="10800000">
              <a:off x="5545292" y="4307657"/>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01" name="Triangle 200">
              <a:extLst>
                <a:ext uri="{FF2B5EF4-FFF2-40B4-BE49-F238E27FC236}">
                  <a16:creationId xmlns:a16="http://schemas.microsoft.com/office/drawing/2014/main" id="{A6365BA4-1911-9B51-FDBE-B00A05C969A5}"/>
                </a:ext>
              </a:extLst>
            </p:cNvPr>
            <p:cNvSpPr/>
            <p:nvPr/>
          </p:nvSpPr>
          <p:spPr bwMode="auto">
            <a:xfrm rot="10800000">
              <a:off x="5606252" y="4338174"/>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02" name="Triangle 201">
              <a:extLst>
                <a:ext uri="{FF2B5EF4-FFF2-40B4-BE49-F238E27FC236}">
                  <a16:creationId xmlns:a16="http://schemas.microsoft.com/office/drawing/2014/main" id="{DE1EF5F9-AD6B-D02C-7C66-509916E32086}"/>
                </a:ext>
              </a:extLst>
            </p:cNvPr>
            <p:cNvSpPr/>
            <p:nvPr/>
          </p:nvSpPr>
          <p:spPr bwMode="auto">
            <a:xfrm rot="10800000">
              <a:off x="5667219" y="4546070"/>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cxnSp>
        <p:nvCxnSpPr>
          <p:cNvPr id="203" name="Straight Connector 202">
            <a:extLst>
              <a:ext uri="{FF2B5EF4-FFF2-40B4-BE49-F238E27FC236}">
                <a16:creationId xmlns:a16="http://schemas.microsoft.com/office/drawing/2014/main" id="{3EB3FB63-E8E6-13DF-CC4D-01D90D1C03D4}"/>
              </a:ext>
            </a:extLst>
          </p:cNvPr>
          <p:cNvCxnSpPr>
            <a:cxnSpLocks/>
          </p:cNvCxnSpPr>
          <p:nvPr/>
        </p:nvCxnSpPr>
        <p:spPr bwMode="auto">
          <a:xfrm>
            <a:off x="2064526" y="2070098"/>
            <a:ext cx="0" cy="3657600"/>
          </a:xfrm>
          <a:prstGeom prst="line">
            <a:avLst/>
          </a:prstGeom>
          <a:noFill/>
          <a:ln w="19050" cap="flat" cmpd="sng" algn="ctr">
            <a:solidFill>
              <a:schemeClr val="tx1">
                <a:lumMod val="50000"/>
              </a:schemeClr>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4A2EFE86-BC6E-D1F2-CD5F-A8E72B3E8B6F}"/>
              </a:ext>
            </a:extLst>
          </p:cNvPr>
          <p:cNvCxnSpPr>
            <a:cxnSpLocks/>
          </p:cNvCxnSpPr>
          <p:nvPr/>
        </p:nvCxnSpPr>
        <p:spPr bwMode="auto">
          <a:xfrm>
            <a:off x="3342838" y="2070098"/>
            <a:ext cx="0" cy="3657600"/>
          </a:xfrm>
          <a:prstGeom prst="line">
            <a:avLst/>
          </a:prstGeom>
          <a:noFill/>
          <a:ln w="19050" cap="flat" cmpd="sng" algn="ctr">
            <a:solidFill>
              <a:schemeClr val="tx1">
                <a:lumMod val="50000"/>
              </a:schemeClr>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F07781C-5BC0-7FA3-6C6E-08B4E646B740}"/>
              </a:ext>
            </a:extLst>
          </p:cNvPr>
          <p:cNvCxnSpPr>
            <a:cxnSpLocks/>
          </p:cNvCxnSpPr>
          <p:nvPr/>
        </p:nvCxnSpPr>
        <p:spPr bwMode="auto">
          <a:xfrm>
            <a:off x="4651934" y="2070098"/>
            <a:ext cx="0" cy="3657600"/>
          </a:xfrm>
          <a:prstGeom prst="line">
            <a:avLst/>
          </a:prstGeom>
          <a:noFill/>
          <a:ln w="19050" cap="flat" cmpd="sng" algn="ctr">
            <a:solidFill>
              <a:schemeClr val="tx1">
                <a:lumMod val="50000"/>
              </a:schemeClr>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BE1F27A0-1704-8ED8-66A3-9E86ECC6F178}"/>
              </a:ext>
            </a:extLst>
          </p:cNvPr>
          <p:cNvCxnSpPr>
            <a:cxnSpLocks/>
          </p:cNvCxnSpPr>
          <p:nvPr/>
        </p:nvCxnSpPr>
        <p:spPr bwMode="auto">
          <a:xfrm>
            <a:off x="5860974" y="2070098"/>
            <a:ext cx="0" cy="3657600"/>
          </a:xfrm>
          <a:prstGeom prst="line">
            <a:avLst/>
          </a:prstGeom>
          <a:noFill/>
          <a:ln w="19050" cap="flat" cmpd="sng" algn="ctr">
            <a:solidFill>
              <a:schemeClr val="tx1">
                <a:lumMod val="50000"/>
              </a:schemeClr>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F3A9E98-1E80-9656-0FDB-B37B47F3BC18}"/>
              </a:ext>
            </a:extLst>
          </p:cNvPr>
          <p:cNvCxnSpPr>
            <a:cxnSpLocks/>
          </p:cNvCxnSpPr>
          <p:nvPr/>
        </p:nvCxnSpPr>
        <p:spPr bwMode="auto">
          <a:xfrm>
            <a:off x="847514" y="3235564"/>
            <a:ext cx="500964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341DBEA-A9F7-3C5C-B8D2-C5323916DE42}"/>
              </a:ext>
            </a:extLst>
          </p:cNvPr>
          <p:cNvCxnSpPr>
            <a:cxnSpLocks/>
          </p:cNvCxnSpPr>
          <p:nvPr/>
        </p:nvCxnSpPr>
        <p:spPr bwMode="auto">
          <a:xfrm>
            <a:off x="838016" y="4037513"/>
            <a:ext cx="5009644" cy="0"/>
          </a:xfrm>
          <a:prstGeom prst="line">
            <a:avLst/>
          </a:prstGeom>
          <a:noFill/>
          <a:ln w="19050" cap="flat" cmpd="sng" algn="ctr">
            <a:solidFill>
              <a:schemeClr val="tx1">
                <a:lumMod val="50000"/>
              </a:schemeClr>
            </a:solidFill>
            <a:prstDash val="sysDot"/>
            <a:round/>
            <a:headEnd type="none" w="med" len="med"/>
            <a:tailEnd type="none" w="med" len="med"/>
          </a:ln>
          <a:effectLst/>
        </p:spPr>
      </p:cxnSp>
      <p:cxnSp>
        <p:nvCxnSpPr>
          <p:cNvPr id="213" name="Straight Connector 212">
            <a:extLst>
              <a:ext uri="{FF2B5EF4-FFF2-40B4-BE49-F238E27FC236}">
                <a16:creationId xmlns:a16="http://schemas.microsoft.com/office/drawing/2014/main" id="{D583469B-7AFF-99E3-0B7E-3CBF5A8560DB}"/>
              </a:ext>
            </a:extLst>
          </p:cNvPr>
          <p:cNvCxnSpPr>
            <a:cxnSpLocks/>
          </p:cNvCxnSpPr>
          <p:nvPr/>
        </p:nvCxnSpPr>
        <p:spPr bwMode="auto">
          <a:xfrm>
            <a:off x="6817376" y="2067010"/>
            <a:ext cx="0" cy="3657600"/>
          </a:xfrm>
          <a:prstGeom prst="line">
            <a:avLst/>
          </a:prstGeom>
          <a:noFill/>
          <a:ln w="28575" cap="flat" cmpd="sng" algn="ctr">
            <a:solidFill>
              <a:schemeClr val="bg1"/>
            </a:solidFill>
            <a:prstDash val="solid"/>
            <a:round/>
            <a:headEnd type="none" w="med" len="med"/>
            <a:tailEnd type="none" w="med" len="med"/>
          </a:ln>
          <a:effectLst/>
        </p:spPr>
      </p:cxnSp>
      <p:sp>
        <p:nvSpPr>
          <p:cNvPr id="214" name="TextBox 213">
            <a:extLst>
              <a:ext uri="{FF2B5EF4-FFF2-40B4-BE49-F238E27FC236}">
                <a16:creationId xmlns:a16="http://schemas.microsoft.com/office/drawing/2014/main" id="{F61BC5A5-163A-EF03-54C8-3B06FB08DF0F}"/>
              </a:ext>
            </a:extLst>
          </p:cNvPr>
          <p:cNvSpPr txBox="1"/>
          <p:nvPr/>
        </p:nvSpPr>
        <p:spPr bwMode="auto">
          <a:xfrm>
            <a:off x="6837696" y="1490578"/>
            <a:ext cx="4790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Response on Relative Change in Liver Fat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Elevated A1C Population</a:t>
            </a:r>
          </a:p>
        </p:txBody>
      </p:sp>
      <p:sp>
        <p:nvSpPr>
          <p:cNvPr id="216" name="TextBox 215">
            <a:extLst>
              <a:ext uri="{FF2B5EF4-FFF2-40B4-BE49-F238E27FC236}">
                <a16:creationId xmlns:a16="http://schemas.microsoft.com/office/drawing/2014/main" id="{21FBF066-5E51-0B39-79B6-7F8028C2E7CE}"/>
              </a:ext>
            </a:extLst>
          </p:cNvPr>
          <p:cNvSpPr txBox="1"/>
          <p:nvPr/>
        </p:nvSpPr>
        <p:spPr bwMode="auto">
          <a:xfrm>
            <a:off x="6804008" y="5173641"/>
            <a:ext cx="11313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0% Response</a:t>
            </a:r>
          </a:p>
        </p:txBody>
      </p:sp>
      <p:sp>
        <p:nvSpPr>
          <p:cNvPr id="217" name="TextBox 216">
            <a:extLst>
              <a:ext uri="{FF2B5EF4-FFF2-40B4-BE49-F238E27FC236}">
                <a16:creationId xmlns:a16="http://schemas.microsoft.com/office/drawing/2014/main" id="{78455525-F57C-E7B2-AD6D-E92DDE26E62B}"/>
              </a:ext>
            </a:extLst>
          </p:cNvPr>
          <p:cNvSpPr txBox="1"/>
          <p:nvPr/>
        </p:nvSpPr>
        <p:spPr bwMode="auto">
          <a:xfrm>
            <a:off x="7891717" y="5173641"/>
            <a:ext cx="11313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67% Response</a:t>
            </a:r>
            <a:br>
              <a:rPr lang="en-US" sz="1600" b="1" dirty="0">
                <a:solidFill>
                  <a:schemeClr val="bg1"/>
                </a:solidFill>
                <a:latin typeface="Calibri" panose="020F0502020204030204" pitchFamily="34" charset="0"/>
              </a:rPr>
            </a:br>
            <a:r>
              <a:rPr lang="en-US" sz="1600" b="1" i="1" dirty="0">
                <a:solidFill>
                  <a:schemeClr val="bg1"/>
                </a:solidFill>
                <a:latin typeface="Calibri" panose="020F0502020204030204" pitchFamily="34" charset="0"/>
              </a:rPr>
              <a:t>P</a:t>
            </a:r>
            <a:r>
              <a:rPr lang="en-US" sz="1600" b="1" dirty="0">
                <a:solidFill>
                  <a:schemeClr val="bg1"/>
                </a:solidFill>
                <a:latin typeface="Calibri" panose="020F0502020204030204" pitchFamily="34" charset="0"/>
              </a:rPr>
              <a:t> &lt;.0001</a:t>
            </a:r>
          </a:p>
        </p:txBody>
      </p:sp>
      <p:sp>
        <p:nvSpPr>
          <p:cNvPr id="218" name="TextBox 217">
            <a:extLst>
              <a:ext uri="{FF2B5EF4-FFF2-40B4-BE49-F238E27FC236}">
                <a16:creationId xmlns:a16="http://schemas.microsoft.com/office/drawing/2014/main" id="{617E91C1-0F76-63B3-44D4-E7999D85AE3B}"/>
              </a:ext>
            </a:extLst>
          </p:cNvPr>
          <p:cNvSpPr txBox="1"/>
          <p:nvPr/>
        </p:nvSpPr>
        <p:spPr bwMode="auto">
          <a:xfrm>
            <a:off x="8974917" y="5173641"/>
            <a:ext cx="11313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86% Response</a:t>
            </a:r>
            <a:br>
              <a:rPr lang="en-US" sz="1600" b="1" dirty="0">
                <a:solidFill>
                  <a:schemeClr val="bg1"/>
                </a:solidFill>
                <a:latin typeface="Calibri" panose="020F0502020204030204" pitchFamily="34" charset="0"/>
              </a:rPr>
            </a:br>
            <a:r>
              <a:rPr lang="en-US" sz="1600" b="1" i="1" dirty="0">
                <a:solidFill>
                  <a:schemeClr val="bg1"/>
                </a:solidFill>
                <a:latin typeface="Calibri" panose="020F0502020204030204" pitchFamily="34" charset="0"/>
              </a:rPr>
              <a:t>P</a:t>
            </a:r>
            <a:r>
              <a:rPr lang="en-US" sz="1600" b="1" dirty="0">
                <a:solidFill>
                  <a:schemeClr val="bg1"/>
                </a:solidFill>
                <a:latin typeface="Calibri" panose="020F0502020204030204" pitchFamily="34" charset="0"/>
              </a:rPr>
              <a:t> &lt;.0001</a:t>
            </a:r>
          </a:p>
        </p:txBody>
      </p:sp>
      <p:sp>
        <p:nvSpPr>
          <p:cNvPr id="219" name="TextBox 218">
            <a:extLst>
              <a:ext uri="{FF2B5EF4-FFF2-40B4-BE49-F238E27FC236}">
                <a16:creationId xmlns:a16="http://schemas.microsoft.com/office/drawing/2014/main" id="{C9428648-F576-5C2F-1D2B-2565E8E7EFA0}"/>
              </a:ext>
            </a:extLst>
          </p:cNvPr>
          <p:cNvSpPr txBox="1"/>
          <p:nvPr/>
        </p:nvSpPr>
        <p:spPr bwMode="auto">
          <a:xfrm>
            <a:off x="10067610" y="5173641"/>
            <a:ext cx="11313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86% Response</a:t>
            </a:r>
            <a:br>
              <a:rPr lang="en-US" sz="1600" b="1" dirty="0">
                <a:solidFill>
                  <a:schemeClr val="bg1"/>
                </a:solidFill>
                <a:latin typeface="Calibri" panose="020F0502020204030204" pitchFamily="34" charset="0"/>
              </a:rPr>
            </a:br>
            <a:r>
              <a:rPr lang="en-US" sz="1600" b="1" i="1" dirty="0">
                <a:solidFill>
                  <a:schemeClr val="bg1"/>
                </a:solidFill>
                <a:latin typeface="Calibri" panose="020F0502020204030204" pitchFamily="34" charset="0"/>
              </a:rPr>
              <a:t>P</a:t>
            </a:r>
            <a:r>
              <a:rPr lang="en-US" sz="1600" b="1" dirty="0">
                <a:solidFill>
                  <a:schemeClr val="bg1"/>
                </a:solidFill>
                <a:latin typeface="Calibri" panose="020F0502020204030204" pitchFamily="34" charset="0"/>
              </a:rPr>
              <a:t> &lt;.0001</a:t>
            </a:r>
          </a:p>
        </p:txBody>
      </p:sp>
      <p:grpSp>
        <p:nvGrpSpPr>
          <p:cNvPr id="220" name="Group 219">
            <a:extLst>
              <a:ext uri="{FF2B5EF4-FFF2-40B4-BE49-F238E27FC236}">
                <a16:creationId xmlns:a16="http://schemas.microsoft.com/office/drawing/2014/main" id="{D24D7F4A-E305-C508-0CAE-E57E1432268E}"/>
              </a:ext>
            </a:extLst>
          </p:cNvPr>
          <p:cNvGrpSpPr/>
          <p:nvPr/>
        </p:nvGrpSpPr>
        <p:grpSpPr>
          <a:xfrm>
            <a:off x="6736632" y="2428785"/>
            <a:ext cx="91440" cy="3211279"/>
            <a:chOff x="672227" y="2067733"/>
            <a:chExt cx="91440" cy="3211279"/>
          </a:xfrm>
        </p:grpSpPr>
        <p:cxnSp>
          <p:nvCxnSpPr>
            <p:cNvPr id="397" name="Straight Connector 396">
              <a:extLst>
                <a:ext uri="{FF2B5EF4-FFF2-40B4-BE49-F238E27FC236}">
                  <a16:creationId xmlns:a16="http://schemas.microsoft.com/office/drawing/2014/main" id="{4CA6B52C-E6E2-854F-D195-FDB60CBB4E7F}"/>
                </a:ext>
              </a:extLst>
            </p:cNvPr>
            <p:cNvCxnSpPr>
              <a:cxnSpLocks/>
            </p:cNvCxnSpPr>
            <p:nvPr/>
          </p:nvCxnSpPr>
          <p:spPr bwMode="auto">
            <a:xfrm>
              <a:off x="672227" y="20677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C07E3A36-C1C8-4351-CCD7-BA3AC30D4F8C}"/>
                </a:ext>
              </a:extLst>
            </p:cNvPr>
            <p:cNvCxnSpPr>
              <a:cxnSpLocks/>
            </p:cNvCxnSpPr>
            <p:nvPr/>
          </p:nvCxnSpPr>
          <p:spPr bwMode="auto">
            <a:xfrm>
              <a:off x="672227" y="28705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111613D2-4E01-3988-E689-5630531C92D3}"/>
                </a:ext>
              </a:extLst>
            </p:cNvPr>
            <p:cNvCxnSpPr>
              <a:cxnSpLocks/>
            </p:cNvCxnSpPr>
            <p:nvPr/>
          </p:nvCxnSpPr>
          <p:spPr bwMode="auto">
            <a:xfrm>
              <a:off x="672227" y="367337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531BE612-CC80-606D-B656-D3D2594D8758}"/>
                </a:ext>
              </a:extLst>
            </p:cNvPr>
            <p:cNvCxnSpPr>
              <a:cxnSpLocks/>
            </p:cNvCxnSpPr>
            <p:nvPr/>
          </p:nvCxnSpPr>
          <p:spPr bwMode="auto">
            <a:xfrm>
              <a:off x="672227" y="447619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F61AE64C-B089-2BFF-6BE9-4EF82300F0B6}"/>
                </a:ext>
              </a:extLst>
            </p:cNvPr>
            <p:cNvCxnSpPr>
              <a:cxnSpLocks/>
            </p:cNvCxnSpPr>
            <p:nvPr/>
          </p:nvCxnSpPr>
          <p:spPr bwMode="auto">
            <a:xfrm>
              <a:off x="672227" y="5279012"/>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871197DC-54F2-0F70-87CD-7EE4173B6F63}"/>
              </a:ext>
            </a:extLst>
          </p:cNvPr>
          <p:cNvGrpSpPr/>
          <p:nvPr/>
        </p:nvGrpSpPr>
        <p:grpSpPr>
          <a:xfrm>
            <a:off x="6343011" y="2269485"/>
            <a:ext cx="455574" cy="3562742"/>
            <a:chOff x="301118" y="1913844"/>
            <a:chExt cx="455574" cy="3562742"/>
          </a:xfrm>
        </p:grpSpPr>
        <p:sp>
          <p:nvSpPr>
            <p:cNvPr id="392" name="TextBox 391">
              <a:extLst>
                <a:ext uri="{FF2B5EF4-FFF2-40B4-BE49-F238E27FC236}">
                  <a16:creationId xmlns:a16="http://schemas.microsoft.com/office/drawing/2014/main" id="{91D11135-B32E-3B01-6C38-90B7E312F560}"/>
                </a:ext>
              </a:extLst>
            </p:cNvPr>
            <p:cNvSpPr txBox="1"/>
            <p:nvPr/>
          </p:nvSpPr>
          <p:spPr bwMode="auto">
            <a:xfrm>
              <a:off x="363636" y="191384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93" name="TextBox 392">
              <a:extLst>
                <a:ext uri="{FF2B5EF4-FFF2-40B4-BE49-F238E27FC236}">
                  <a16:creationId xmlns:a16="http://schemas.microsoft.com/office/drawing/2014/main" id="{71027F45-E2E4-B11F-AF05-F1706051C416}"/>
                </a:ext>
              </a:extLst>
            </p:cNvPr>
            <p:cNvSpPr txBox="1"/>
            <p:nvPr/>
          </p:nvSpPr>
          <p:spPr bwMode="auto">
            <a:xfrm>
              <a:off x="467830" y="271989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94" name="TextBox 393">
              <a:extLst>
                <a:ext uri="{FF2B5EF4-FFF2-40B4-BE49-F238E27FC236}">
                  <a16:creationId xmlns:a16="http://schemas.microsoft.com/office/drawing/2014/main" id="{C12FFC03-C171-24A5-F0A0-D8AE0131292F}"/>
                </a:ext>
              </a:extLst>
            </p:cNvPr>
            <p:cNvSpPr txBox="1"/>
            <p:nvPr/>
          </p:nvSpPr>
          <p:spPr bwMode="auto">
            <a:xfrm>
              <a:off x="301118" y="352593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95" name="TextBox 394">
              <a:extLst>
                <a:ext uri="{FF2B5EF4-FFF2-40B4-BE49-F238E27FC236}">
                  <a16:creationId xmlns:a16="http://schemas.microsoft.com/office/drawing/2014/main" id="{5CF8B2C4-8F06-569D-4AB6-A0558487F116}"/>
                </a:ext>
              </a:extLst>
            </p:cNvPr>
            <p:cNvSpPr txBox="1"/>
            <p:nvPr/>
          </p:nvSpPr>
          <p:spPr bwMode="auto">
            <a:xfrm>
              <a:off x="301118" y="433198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96" name="TextBox 395">
              <a:extLst>
                <a:ext uri="{FF2B5EF4-FFF2-40B4-BE49-F238E27FC236}">
                  <a16:creationId xmlns:a16="http://schemas.microsoft.com/office/drawing/2014/main" id="{3A42E508-ACE8-4FAF-6940-9A6CCE015685}"/>
                </a:ext>
              </a:extLst>
            </p:cNvPr>
            <p:cNvSpPr txBox="1"/>
            <p:nvPr/>
          </p:nvSpPr>
          <p:spPr bwMode="auto">
            <a:xfrm>
              <a:off x="301118" y="5138032"/>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grpSp>
      <p:sp>
        <p:nvSpPr>
          <p:cNvPr id="222" name="TextBox 221">
            <a:extLst>
              <a:ext uri="{FF2B5EF4-FFF2-40B4-BE49-F238E27FC236}">
                <a16:creationId xmlns:a16="http://schemas.microsoft.com/office/drawing/2014/main" id="{20B62676-4966-B8C1-8065-D141E918207F}"/>
              </a:ext>
            </a:extLst>
          </p:cNvPr>
          <p:cNvSpPr txBox="1"/>
          <p:nvPr/>
        </p:nvSpPr>
        <p:spPr bwMode="auto">
          <a:xfrm rot="16200000">
            <a:off x="4869723" y="3856516"/>
            <a:ext cx="2833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Relative Change in Liver Fat (%)</a:t>
            </a:r>
          </a:p>
        </p:txBody>
      </p:sp>
      <p:grpSp>
        <p:nvGrpSpPr>
          <p:cNvPr id="223" name="Group 222">
            <a:extLst>
              <a:ext uri="{FF2B5EF4-FFF2-40B4-BE49-F238E27FC236}">
                <a16:creationId xmlns:a16="http://schemas.microsoft.com/office/drawing/2014/main" id="{8C618E8F-9AE0-B797-6096-B16FBF269A0F}"/>
              </a:ext>
            </a:extLst>
          </p:cNvPr>
          <p:cNvGrpSpPr/>
          <p:nvPr/>
        </p:nvGrpSpPr>
        <p:grpSpPr>
          <a:xfrm>
            <a:off x="7069895" y="2021658"/>
            <a:ext cx="935955" cy="338554"/>
            <a:chOff x="1150890" y="1731726"/>
            <a:chExt cx="935955" cy="338554"/>
          </a:xfrm>
        </p:grpSpPr>
        <p:sp>
          <p:nvSpPr>
            <p:cNvPr id="390" name="TextBox 389">
              <a:extLst>
                <a:ext uri="{FF2B5EF4-FFF2-40B4-BE49-F238E27FC236}">
                  <a16:creationId xmlns:a16="http://schemas.microsoft.com/office/drawing/2014/main" id="{CB744995-E929-498A-396A-4323DBE91622}"/>
                </a:ext>
              </a:extLst>
            </p:cNvPr>
            <p:cNvSpPr txBox="1"/>
            <p:nvPr/>
          </p:nvSpPr>
          <p:spPr bwMode="auto">
            <a:xfrm>
              <a:off x="1195580" y="1731726"/>
              <a:ext cx="8912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Placebo</a:t>
              </a:r>
            </a:p>
          </p:txBody>
        </p:sp>
        <p:sp>
          <p:nvSpPr>
            <p:cNvPr id="391" name="Oval 390">
              <a:extLst>
                <a:ext uri="{FF2B5EF4-FFF2-40B4-BE49-F238E27FC236}">
                  <a16:creationId xmlns:a16="http://schemas.microsoft.com/office/drawing/2014/main" id="{9F7EDE89-DEE2-6321-7C75-B3AF4CD5E24F}"/>
                </a:ext>
              </a:extLst>
            </p:cNvPr>
            <p:cNvSpPr/>
            <p:nvPr/>
          </p:nvSpPr>
          <p:spPr bwMode="auto">
            <a:xfrm>
              <a:off x="1150890" y="1826659"/>
              <a:ext cx="87133" cy="87133"/>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224" name="Group 223">
            <a:extLst>
              <a:ext uri="{FF2B5EF4-FFF2-40B4-BE49-F238E27FC236}">
                <a16:creationId xmlns:a16="http://schemas.microsoft.com/office/drawing/2014/main" id="{AB6DFEA8-78C6-5C67-9A33-807BDD2D1BA0}"/>
              </a:ext>
            </a:extLst>
          </p:cNvPr>
          <p:cNvGrpSpPr/>
          <p:nvPr/>
        </p:nvGrpSpPr>
        <p:grpSpPr>
          <a:xfrm>
            <a:off x="8115539" y="2021658"/>
            <a:ext cx="891642" cy="338554"/>
            <a:chOff x="2313864" y="1731726"/>
            <a:chExt cx="891642" cy="338554"/>
          </a:xfrm>
        </p:grpSpPr>
        <p:sp>
          <p:nvSpPr>
            <p:cNvPr id="388" name="TextBox 387">
              <a:extLst>
                <a:ext uri="{FF2B5EF4-FFF2-40B4-BE49-F238E27FC236}">
                  <a16:creationId xmlns:a16="http://schemas.microsoft.com/office/drawing/2014/main" id="{819A52A6-6FE9-5A44-1227-B475176AC4B7}"/>
                </a:ext>
              </a:extLst>
            </p:cNvPr>
            <p:cNvSpPr txBox="1"/>
            <p:nvPr/>
          </p:nvSpPr>
          <p:spPr bwMode="auto">
            <a:xfrm>
              <a:off x="2363557" y="1731726"/>
              <a:ext cx="841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150 mg</a:t>
              </a:r>
            </a:p>
          </p:txBody>
        </p:sp>
        <p:sp>
          <p:nvSpPr>
            <p:cNvPr id="389" name="Rectangle 388">
              <a:extLst>
                <a:ext uri="{FF2B5EF4-FFF2-40B4-BE49-F238E27FC236}">
                  <a16:creationId xmlns:a16="http://schemas.microsoft.com/office/drawing/2014/main" id="{646E4556-4C31-D313-ED85-BF39E4A39D9A}"/>
                </a:ext>
              </a:extLst>
            </p:cNvPr>
            <p:cNvSpPr/>
            <p:nvPr/>
          </p:nvSpPr>
          <p:spPr bwMode="auto">
            <a:xfrm>
              <a:off x="2313864" y="1826907"/>
              <a:ext cx="86636" cy="86636"/>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225" name="Group 224">
            <a:extLst>
              <a:ext uri="{FF2B5EF4-FFF2-40B4-BE49-F238E27FC236}">
                <a16:creationId xmlns:a16="http://schemas.microsoft.com/office/drawing/2014/main" id="{284ECD67-09BF-C301-0B57-3B88BB8D8982}"/>
              </a:ext>
            </a:extLst>
          </p:cNvPr>
          <p:cNvGrpSpPr/>
          <p:nvPr/>
        </p:nvGrpSpPr>
        <p:grpSpPr>
          <a:xfrm>
            <a:off x="9165745" y="2021658"/>
            <a:ext cx="889325" cy="338554"/>
            <a:chOff x="3528359" y="1731726"/>
            <a:chExt cx="889325" cy="338554"/>
          </a:xfrm>
        </p:grpSpPr>
        <p:sp>
          <p:nvSpPr>
            <p:cNvPr id="386" name="TextBox 385">
              <a:extLst>
                <a:ext uri="{FF2B5EF4-FFF2-40B4-BE49-F238E27FC236}">
                  <a16:creationId xmlns:a16="http://schemas.microsoft.com/office/drawing/2014/main" id="{7B39317C-CF1F-B4EE-8597-D0DD7B98B184}"/>
                </a:ext>
              </a:extLst>
            </p:cNvPr>
            <p:cNvSpPr txBox="1"/>
            <p:nvPr/>
          </p:nvSpPr>
          <p:spPr bwMode="auto">
            <a:xfrm>
              <a:off x="3585976" y="1731726"/>
              <a:ext cx="8317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300 mg</a:t>
              </a:r>
            </a:p>
          </p:txBody>
        </p:sp>
        <p:sp>
          <p:nvSpPr>
            <p:cNvPr id="387" name="Triangle 386">
              <a:extLst>
                <a:ext uri="{FF2B5EF4-FFF2-40B4-BE49-F238E27FC236}">
                  <a16:creationId xmlns:a16="http://schemas.microsoft.com/office/drawing/2014/main" id="{A4216D63-A1B9-8A80-7C91-24C9159998F8}"/>
                </a:ext>
              </a:extLst>
            </p:cNvPr>
            <p:cNvSpPr/>
            <p:nvPr/>
          </p:nvSpPr>
          <p:spPr bwMode="auto">
            <a:xfrm>
              <a:off x="3528359" y="1820096"/>
              <a:ext cx="116622" cy="100258"/>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226" name="Group 225">
            <a:extLst>
              <a:ext uri="{FF2B5EF4-FFF2-40B4-BE49-F238E27FC236}">
                <a16:creationId xmlns:a16="http://schemas.microsoft.com/office/drawing/2014/main" id="{110C229E-5F42-54CF-A4A5-9570A1BDCB64}"/>
              </a:ext>
            </a:extLst>
          </p:cNvPr>
          <p:cNvGrpSpPr/>
          <p:nvPr/>
        </p:nvGrpSpPr>
        <p:grpSpPr>
          <a:xfrm>
            <a:off x="10251152" y="2021658"/>
            <a:ext cx="928791" cy="338554"/>
            <a:chOff x="4862845" y="1731726"/>
            <a:chExt cx="928791" cy="338554"/>
          </a:xfrm>
        </p:grpSpPr>
        <p:sp>
          <p:nvSpPr>
            <p:cNvPr id="384" name="TextBox 383">
              <a:extLst>
                <a:ext uri="{FF2B5EF4-FFF2-40B4-BE49-F238E27FC236}">
                  <a16:creationId xmlns:a16="http://schemas.microsoft.com/office/drawing/2014/main" id="{30068E60-BC93-FA2F-33BB-A2062E4177D6}"/>
                </a:ext>
              </a:extLst>
            </p:cNvPr>
            <p:cNvSpPr txBox="1"/>
            <p:nvPr/>
          </p:nvSpPr>
          <p:spPr bwMode="auto">
            <a:xfrm>
              <a:off x="4913423" y="1731726"/>
              <a:ext cx="878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450 mg</a:t>
              </a:r>
            </a:p>
          </p:txBody>
        </p:sp>
        <p:sp>
          <p:nvSpPr>
            <p:cNvPr id="385" name="Triangle 384">
              <a:extLst>
                <a:ext uri="{FF2B5EF4-FFF2-40B4-BE49-F238E27FC236}">
                  <a16:creationId xmlns:a16="http://schemas.microsoft.com/office/drawing/2014/main" id="{6F9A12E9-A97D-5F86-6899-70B9B430DB09}"/>
                </a:ext>
              </a:extLst>
            </p:cNvPr>
            <p:cNvSpPr/>
            <p:nvPr/>
          </p:nvSpPr>
          <p:spPr bwMode="auto">
            <a:xfrm rot="10800000">
              <a:off x="4862845" y="1820097"/>
              <a:ext cx="116622" cy="100258"/>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407" name="Group 406">
            <a:extLst>
              <a:ext uri="{FF2B5EF4-FFF2-40B4-BE49-F238E27FC236}">
                <a16:creationId xmlns:a16="http://schemas.microsoft.com/office/drawing/2014/main" id="{2EB415B7-3D7B-E9F2-131F-D5E168D02E5E}"/>
              </a:ext>
            </a:extLst>
          </p:cNvPr>
          <p:cNvGrpSpPr/>
          <p:nvPr/>
        </p:nvGrpSpPr>
        <p:grpSpPr>
          <a:xfrm>
            <a:off x="7170346" y="2310246"/>
            <a:ext cx="441547" cy="1386200"/>
            <a:chOff x="6904124" y="1946106"/>
            <a:chExt cx="441547" cy="1386200"/>
          </a:xfrm>
          <a:solidFill>
            <a:srgbClr val="E1471D"/>
          </a:solidFill>
        </p:grpSpPr>
        <p:sp>
          <p:nvSpPr>
            <p:cNvPr id="348" name="Rectangle 347">
              <a:extLst>
                <a:ext uri="{FF2B5EF4-FFF2-40B4-BE49-F238E27FC236}">
                  <a16:creationId xmlns:a16="http://schemas.microsoft.com/office/drawing/2014/main" id="{E3D36231-29E5-66B2-3584-A38A64C2DF1F}"/>
                </a:ext>
              </a:extLst>
            </p:cNvPr>
            <p:cNvSpPr/>
            <p:nvPr/>
          </p:nvSpPr>
          <p:spPr bwMode="auto">
            <a:xfrm>
              <a:off x="7161804" y="2865280"/>
              <a:ext cx="50993"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49" name="Rectangle 348">
              <a:extLst>
                <a:ext uri="{FF2B5EF4-FFF2-40B4-BE49-F238E27FC236}">
                  <a16:creationId xmlns:a16="http://schemas.microsoft.com/office/drawing/2014/main" id="{3BDB6B08-888C-345D-3F22-74A7CCE0AC5E}"/>
                </a:ext>
              </a:extLst>
            </p:cNvPr>
            <p:cNvSpPr/>
            <p:nvPr/>
          </p:nvSpPr>
          <p:spPr bwMode="auto">
            <a:xfrm>
              <a:off x="7223440" y="2865280"/>
              <a:ext cx="50993" cy="30175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50" name="Rectangle 349">
              <a:extLst>
                <a:ext uri="{FF2B5EF4-FFF2-40B4-BE49-F238E27FC236}">
                  <a16:creationId xmlns:a16="http://schemas.microsoft.com/office/drawing/2014/main" id="{18F8024D-AB71-7EE4-DB3B-65E083820036}"/>
                </a:ext>
              </a:extLst>
            </p:cNvPr>
            <p:cNvSpPr/>
            <p:nvPr/>
          </p:nvSpPr>
          <p:spPr bwMode="auto">
            <a:xfrm>
              <a:off x="7285076" y="2865280"/>
              <a:ext cx="50993" cy="4114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62" name="Rectangle 361">
              <a:extLst>
                <a:ext uri="{FF2B5EF4-FFF2-40B4-BE49-F238E27FC236}">
                  <a16:creationId xmlns:a16="http://schemas.microsoft.com/office/drawing/2014/main" id="{72C6D03C-B022-F0CC-3DC5-4B57944360C7}"/>
                </a:ext>
              </a:extLst>
            </p:cNvPr>
            <p:cNvSpPr/>
            <p:nvPr/>
          </p:nvSpPr>
          <p:spPr bwMode="auto">
            <a:xfrm rot="10800000">
              <a:off x="6915260" y="1993075"/>
              <a:ext cx="50993" cy="8686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63" name="Rectangle 362">
              <a:extLst>
                <a:ext uri="{FF2B5EF4-FFF2-40B4-BE49-F238E27FC236}">
                  <a16:creationId xmlns:a16="http://schemas.microsoft.com/office/drawing/2014/main" id="{220E8F65-6FDF-D4FD-CED8-720C4494292B}"/>
                </a:ext>
              </a:extLst>
            </p:cNvPr>
            <p:cNvSpPr/>
            <p:nvPr/>
          </p:nvSpPr>
          <p:spPr bwMode="auto">
            <a:xfrm rot="10800000">
              <a:off x="6976896" y="2313115"/>
              <a:ext cx="50993" cy="5486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64" name="Rectangle 363">
              <a:extLst>
                <a:ext uri="{FF2B5EF4-FFF2-40B4-BE49-F238E27FC236}">
                  <a16:creationId xmlns:a16="http://schemas.microsoft.com/office/drawing/2014/main" id="{57BE0FAF-9EF4-8269-8C15-718AA06C8D13}"/>
                </a:ext>
              </a:extLst>
            </p:cNvPr>
            <p:cNvSpPr/>
            <p:nvPr/>
          </p:nvSpPr>
          <p:spPr bwMode="auto">
            <a:xfrm rot="10800000">
              <a:off x="7038532" y="2550859"/>
              <a:ext cx="50993" cy="31089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65" name="Rectangle 364">
              <a:extLst>
                <a:ext uri="{FF2B5EF4-FFF2-40B4-BE49-F238E27FC236}">
                  <a16:creationId xmlns:a16="http://schemas.microsoft.com/office/drawing/2014/main" id="{196E3D9B-D7CE-0F60-235F-3FB1F4F2752D}"/>
                </a:ext>
              </a:extLst>
            </p:cNvPr>
            <p:cNvSpPr/>
            <p:nvPr/>
          </p:nvSpPr>
          <p:spPr bwMode="auto">
            <a:xfrm rot="10800000">
              <a:off x="7100168" y="2797747"/>
              <a:ext cx="50993" cy="64008"/>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71" name="Oval 370">
              <a:extLst>
                <a:ext uri="{FF2B5EF4-FFF2-40B4-BE49-F238E27FC236}">
                  <a16:creationId xmlns:a16="http://schemas.microsoft.com/office/drawing/2014/main" id="{4FF71F51-6675-DEE3-3584-0EA88E58888A}"/>
                </a:ext>
              </a:extLst>
            </p:cNvPr>
            <p:cNvSpPr/>
            <p:nvPr/>
          </p:nvSpPr>
          <p:spPr bwMode="auto">
            <a:xfrm>
              <a:off x="6904124" y="1946106"/>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72" name="Oval 371">
              <a:extLst>
                <a:ext uri="{FF2B5EF4-FFF2-40B4-BE49-F238E27FC236}">
                  <a16:creationId xmlns:a16="http://schemas.microsoft.com/office/drawing/2014/main" id="{9C7E7E63-4694-FA52-81D5-2FAEB191165B}"/>
                </a:ext>
              </a:extLst>
            </p:cNvPr>
            <p:cNvSpPr/>
            <p:nvPr/>
          </p:nvSpPr>
          <p:spPr bwMode="auto">
            <a:xfrm>
              <a:off x="6965469" y="2267626"/>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73" name="Oval 372">
              <a:extLst>
                <a:ext uri="{FF2B5EF4-FFF2-40B4-BE49-F238E27FC236}">
                  <a16:creationId xmlns:a16="http://schemas.microsoft.com/office/drawing/2014/main" id="{063B7681-F6F0-CB15-F0AC-A7499261B375}"/>
                </a:ext>
              </a:extLst>
            </p:cNvPr>
            <p:cNvSpPr/>
            <p:nvPr/>
          </p:nvSpPr>
          <p:spPr bwMode="auto">
            <a:xfrm>
              <a:off x="7026814" y="2508926"/>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74" name="Oval 373">
              <a:extLst>
                <a:ext uri="{FF2B5EF4-FFF2-40B4-BE49-F238E27FC236}">
                  <a16:creationId xmlns:a16="http://schemas.microsoft.com/office/drawing/2014/main" id="{72455EF7-E7B1-3C88-23FA-84969EF8C298}"/>
                </a:ext>
              </a:extLst>
            </p:cNvPr>
            <p:cNvSpPr/>
            <p:nvPr/>
          </p:nvSpPr>
          <p:spPr bwMode="auto">
            <a:xfrm>
              <a:off x="7088156" y="2756353"/>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75" name="Oval 374">
              <a:extLst>
                <a:ext uri="{FF2B5EF4-FFF2-40B4-BE49-F238E27FC236}">
                  <a16:creationId xmlns:a16="http://schemas.microsoft.com/office/drawing/2014/main" id="{3815243D-C085-8A97-F10E-EBE9438B7009}"/>
                </a:ext>
              </a:extLst>
            </p:cNvPr>
            <p:cNvSpPr/>
            <p:nvPr/>
          </p:nvSpPr>
          <p:spPr bwMode="auto">
            <a:xfrm>
              <a:off x="7146773" y="2962168"/>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76" name="Oval 375">
              <a:extLst>
                <a:ext uri="{FF2B5EF4-FFF2-40B4-BE49-F238E27FC236}">
                  <a16:creationId xmlns:a16="http://schemas.microsoft.com/office/drawing/2014/main" id="{3BE143F5-3369-72F7-F079-BEA0A0AFD152}"/>
                </a:ext>
              </a:extLst>
            </p:cNvPr>
            <p:cNvSpPr/>
            <p:nvPr/>
          </p:nvSpPr>
          <p:spPr bwMode="auto">
            <a:xfrm>
              <a:off x="7208118" y="3147152"/>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77" name="Oval 376">
              <a:extLst>
                <a:ext uri="{FF2B5EF4-FFF2-40B4-BE49-F238E27FC236}">
                  <a16:creationId xmlns:a16="http://schemas.microsoft.com/office/drawing/2014/main" id="{44CDA202-B0A0-A888-5CBD-8FE842B48CE4}"/>
                </a:ext>
              </a:extLst>
            </p:cNvPr>
            <p:cNvSpPr/>
            <p:nvPr/>
          </p:nvSpPr>
          <p:spPr bwMode="auto">
            <a:xfrm>
              <a:off x="7269463" y="3256098"/>
              <a:ext cx="76208" cy="76208"/>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406" name="Group 405">
            <a:extLst>
              <a:ext uri="{FF2B5EF4-FFF2-40B4-BE49-F238E27FC236}">
                <a16:creationId xmlns:a16="http://schemas.microsoft.com/office/drawing/2014/main" id="{C83E14BE-4593-4B35-52F6-BE34102C1B20}"/>
              </a:ext>
            </a:extLst>
          </p:cNvPr>
          <p:cNvGrpSpPr/>
          <p:nvPr/>
        </p:nvGrpSpPr>
        <p:grpSpPr>
          <a:xfrm>
            <a:off x="8245764" y="3239058"/>
            <a:ext cx="391341" cy="1488735"/>
            <a:chOff x="7965792" y="2874918"/>
            <a:chExt cx="391341" cy="1488735"/>
          </a:xfrm>
          <a:solidFill>
            <a:srgbClr val="015873"/>
          </a:solidFill>
        </p:grpSpPr>
        <p:sp>
          <p:nvSpPr>
            <p:cNvPr id="313" name="Rectangle 312">
              <a:extLst>
                <a:ext uri="{FF2B5EF4-FFF2-40B4-BE49-F238E27FC236}">
                  <a16:creationId xmlns:a16="http://schemas.microsoft.com/office/drawing/2014/main" id="{2ED7A812-F1B4-6CC1-741F-6B939B13A30B}"/>
                </a:ext>
              </a:extLst>
            </p:cNvPr>
            <p:cNvSpPr/>
            <p:nvPr/>
          </p:nvSpPr>
          <p:spPr bwMode="auto">
            <a:xfrm>
              <a:off x="7982792" y="2874918"/>
              <a:ext cx="50993" cy="475488"/>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14" name="Rectangle 313">
              <a:extLst>
                <a:ext uri="{FF2B5EF4-FFF2-40B4-BE49-F238E27FC236}">
                  <a16:creationId xmlns:a16="http://schemas.microsoft.com/office/drawing/2014/main" id="{51CC3B5C-D473-F333-972D-F58BDF33EAC2}"/>
                </a:ext>
              </a:extLst>
            </p:cNvPr>
            <p:cNvSpPr/>
            <p:nvPr/>
          </p:nvSpPr>
          <p:spPr bwMode="auto">
            <a:xfrm>
              <a:off x="8043932" y="2874918"/>
              <a:ext cx="50993" cy="7772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15" name="Rectangle 314">
              <a:extLst>
                <a:ext uri="{FF2B5EF4-FFF2-40B4-BE49-F238E27FC236}">
                  <a16:creationId xmlns:a16="http://schemas.microsoft.com/office/drawing/2014/main" id="{EB440F36-4F07-9AA6-3B81-00F7EFDE9443}"/>
                </a:ext>
              </a:extLst>
            </p:cNvPr>
            <p:cNvSpPr/>
            <p:nvPr/>
          </p:nvSpPr>
          <p:spPr bwMode="auto">
            <a:xfrm>
              <a:off x="8105072" y="2874918"/>
              <a:ext cx="50993" cy="85039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16" name="Rectangle 315">
              <a:extLst>
                <a:ext uri="{FF2B5EF4-FFF2-40B4-BE49-F238E27FC236}">
                  <a16:creationId xmlns:a16="http://schemas.microsoft.com/office/drawing/2014/main" id="{96015F01-B0E2-BCAA-B2EC-2E8F1DD8A944}"/>
                </a:ext>
              </a:extLst>
            </p:cNvPr>
            <p:cNvSpPr/>
            <p:nvPr/>
          </p:nvSpPr>
          <p:spPr bwMode="auto">
            <a:xfrm>
              <a:off x="8166212" y="2874918"/>
              <a:ext cx="50993" cy="91440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17" name="Rectangle 316">
              <a:extLst>
                <a:ext uri="{FF2B5EF4-FFF2-40B4-BE49-F238E27FC236}">
                  <a16:creationId xmlns:a16="http://schemas.microsoft.com/office/drawing/2014/main" id="{349F4007-2689-EB3A-D5B7-B036F769A99A}"/>
                </a:ext>
              </a:extLst>
            </p:cNvPr>
            <p:cNvSpPr/>
            <p:nvPr/>
          </p:nvSpPr>
          <p:spPr bwMode="auto">
            <a:xfrm>
              <a:off x="8227352" y="2874918"/>
              <a:ext cx="50993" cy="10972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18" name="Rectangle 317">
              <a:extLst>
                <a:ext uri="{FF2B5EF4-FFF2-40B4-BE49-F238E27FC236}">
                  <a16:creationId xmlns:a16="http://schemas.microsoft.com/office/drawing/2014/main" id="{54652E93-3C57-0BE5-D6A1-F1D63F01A102}"/>
                </a:ext>
              </a:extLst>
            </p:cNvPr>
            <p:cNvSpPr/>
            <p:nvPr/>
          </p:nvSpPr>
          <p:spPr bwMode="auto">
            <a:xfrm>
              <a:off x="8288492" y="2874918"/>
              <a:ext cx="50993" cy="146304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32" name="Rectangle 331">
              <a:extLst>
                <a:ext uri="{FF2B5EF4-FFF2-40B4-BE49-F238E27FC236}">
                  <a16:creationId xmlns:a16="http://schemas.microsoft.com/office/drawing/2014/main" id="{011A44F3-7250-5100-B187-FBF20B518E99}"/>
                </a:ext>
              </a:extLst>
            </p:cNvPr>
            <p:cNvSpPr/>
            <p:nvPr/>
          </p:nvSpPr>
          <p:spPr bwMode="auto">
            <a:xfrm>
              <a:off x="7965792" y="3321912"/>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33" name="Rectangle 332">
              <a:extLst>
                <a:ext uri="{FF2B5EF4-FFF2-40B4-BE49-F238E27FC236}">
                  <a16:creationId xmlns:a16="http://schemas.microsoft.com/office/drawing/2014/main" id="{E0B58533-2BA3-33AC-027E-B783E2AEA29C}"/>
                </a:ext>
              </a:extLst>
            </p:cNvPr>
            <p:cNvSpPr/>
            <p:nvPr/>
          </p:nvSpPr>
          <p:spPr bwMode="auto">
            <a:xfrm>
              <a:off x="8026733" y="3622476"/>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34" name="Rectangle 333">
              <a:extLst>
                <a:ext uri="{FF2B5EF4-FFF2-40B4-BE49-F238E27FC236}">
                  <a16:creationId xmlns:a16="http://schemas.microsoft.com/office/drawing/2014/main" id="{1C22498B-86DD-917F-DFCF-11FE65A9251F}"/>
                </a:ext>
              </a:extLst>
            </p:cNvPr>
            <p:cNvSpPr/>
            <p:nvPr/>
          </p:nvSpPr>
          <p:spPr bwMode="auto">
            <a:xfrm>
              <a:off x="8087674" y="3705026"/>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35" name="Rectangle 334">
              <a:extLst>
                <a:ext uri="{FF2B5EF4-FFF2-40B4-BE49-F238E27FC236}">
                  <a16:creationId xmlns:a16="http://schemas.microsoft.com/office/drawing/2014/main" id="{DC6EDFED-E9A2-BFEB-42F1-F2CB2DFB4136}"/>
                </a:ext>
              </a:extLst>
            </p:cNvPr>
            <p:cNvSpPr/>
            <p:nvPr/>
          </p:nvSpPr>
          <p:spPr bwMode="auto">
            <a:xfrm>
              <a:off x="8148615" y="3760044"/>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36" name="Rectangle 335">
              <a:extLst>
                <a:ext uri="{FF2B5EF4-FFF2-40B4-BE49-F238E27FC236}">
                  <a16:creationId xmlns:a16="http://schemas.microsoft.com/office/drawing/2014/main" id="{37F39910-5B36-A286-0455-5294A984836C}"/>
                </a:ext>
              </a:extLst>
            </p:cNvPr>
            <p:cNvSpPr/>
            <p:nvPr/>
          </p:nvSpPr>
          <p:spPr bwMode="auto">
            <a:xfrm>
              <a:off x="8209556" y="3920214"/>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37" name="Rectangle 336">
              <a:extLst>
                <a:ext uri="{FF2B5EF4-FFF2-40B4-BE49-F238E27FC236}">
                  <a16:creationId xmlns:a16="http://schemas.microsoft.com/office/drawing/2014/main" id="{0BCA727F-4B79-68DE-279B-D472D9DBDFBA}"/>
                </a:ext>
              </a:extLst>
            </p:cNvPr>
            <p:cNvSpPr/>
            <p:nvPr/>
          </p:nvSpPr>
          <p:spPr bwMode="auto">
            <a:xfrm>
              <a:off x="8270497" y="4291689"/>
              <a:ext cx="86636" cy="7196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405" name="Group 404">
            <a:extLst>
              <a:ext uri="{FF2B5EF4-FFF2-40B4-BE49-F238E27FC236}">
                <a16:creationId xmlns:a16="http://schemas.microsoft.com/office/drawing/2014/main" id="{85CB485A-BD9D-8EFC-C045-83BD1277FAFE}"/>
              </a:ext>
            </a:extLst>
          </p:cNvPr>
          <p:cNvGrpSpPr/>
          <p:nvPr/>
        </p:nvGrpSpPr>
        <p:grpSpPr>
          <a:xfrm>
            <a:off x="9325551" y="3232476"/>
            <a:ext cx="458695" cy="1464827"/>
            <a:chOff x="9079954" y="2868336"/>
            <a:chExt cx="458695" cy="1464827"/>
          </a:xfrm>
        </p:grpSpPr>
        <p:sp>
          <p:nvSpPr>
            <p:cNvPr id="272" name="Rectangle 271">
              <a:extLst>
                <a:ext uri="{FF2B5EF4-FFF2-40B4-BE49-F238E27FC236}">
                  <a16:creationId xmlns:a16="http://schemas.microsoft.com/office/drawing/2014/main" id="{5EB28DC7-ED35-5E18-7E8C-04ACD7E3F58A}"/>
                </a:ext>
              </a:extLst>
            </p:cNvPr>
            <p:cNvSpPr/>
            <p:nvPr/>
          </p:nvSpPr>
          <p:spPr bwMode="auto">
            <a:xfrm>
              <a:off x="9103530" y="2868336"/>
              <a:ext cx="50993" cy="22860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73" name="Rectangle 272">
              <a:extLst>
                <a:ext uri="{FF2B5EF4-FFF2-40B4-BE49-F238E27FC236}">
                  <a16:creationId xmlns:a16="http://schemas.microsoft.com/office/drawing/2014/main" id="{04B0BBA3-CC1D-EA3C-C5CF-ECC5C58D0CE1}"/>
                </a:ext>
              </a:extLst>
            </p:cNvPr>
            <p:cNvSpPr/>
            <p:nvPr/>
          </p:nvSpPr>
          <p:spPr bwMode="auto">
            <a:xfrm>
              <a:off x="9164366" y="2868336"/>
              <a:ext cx="50993" cy="10058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C678351B-CE43-8094-115A-CC2A1E45E2D2}"/>
                </a:ext>
              </a:extLst>
            </p:cNvPr>
            <p:cNvSpPr/>
            <p:nvPr/>
          </p:nvSpPr>
          <p:spPr bwMode="auto">
            <a:xfrm>
              <a:off x="9225202" y="2868336"/>
              <a:ext cx="50993" cy="10058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75" name="Rectangle 274">
              <a:extLst>
                <a:ext uri="{FF2B5EF4-FFF2-40B4-BE49-F238E27FC236}">
                  <a16:creationId xmlns:a16="http://schemas.microsoft.com/office/drawing/2014/main" id="{FBF767EF-C234-A86D-89D1-B5779B1DD287}"/>
                </a:ext>
              </a:extLst>
            </p:cNvPr>
            <p:cNvSpPr/>
            <p:nvPr/>
          </p:nvSpPr>
          <p:spPr bwMode="auto">
            <a:xfrm>
              <a:off x="9286038" y="2868336"/>
              <a:ext cx="50993" cy="106984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76" name="Rectangle 275">
              <a:extLst>
                <a:ext uri="{FF2B5EF4-FFF2-40B4-BE49-F238E27FC236}">
                  <a16:creationId xmlns:a16="http://schemas.microsoft.com/office/drawing/2014/main" id="{27AD2677-FFE1-0CB8-C581-FCCE6F66125C}"/>
                </a:ext>
              </a:extLst>
            </p:cNvPr>
            <p:cNvSpPr/>
            <p:nvPr/>
          </p:nvSpPr>
          <p:spPr bwMode="auto">
            <a:xfrm>
              <a:off x="9346874" y="2868336"/>
              <a:ext cx="50993" cy="112471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77" name="Rectangle 276">
              <a:extLst>
                <a:ext uri="{FF2B5EF4-FFF2-40B4-BE49-F238E27FC236}">
                  <a16:creationId xmlns:a16="http://schemas.microsoft.com/office/drawing/2014/main" id="{C0C0C86F-70D9-C4FF-55A2-11AEBC4028B9}"/>
                </a:ext>
              </a:extLst>
            </p:cNvPr>
            <p:cNvSpPr/>
            <p:nvPr/>
          </p:nvSpPr>
          <p:spPr bwMode="auto">
            <a:xfrm>
              <a:off x="9407710" y="2868336"/>
              <a:ext cx="50993" cy="1170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78" name="Rectangle 277">
              <a:extLst>
                <a:ext uri="{FF2B5EF4-FFF2-40B4-BE49-F238E27FC236}">
                  <a16:creationId xmlns:a16="http://schemas.microsoft.com/office/drawing/2014/main" id="{CF76686C-7765-6A13-FBFC-2DC87AFB49BD}"/>
                </a:ext>
              </a:extLst>
            </p:cNvPr>
            <p:cNvSpPr/>
            <p:nvPr/>
          </p:nvSpPr>
          <p:spPr bwMode="auto">
            <a:xfrm>
              <a:off x="9468546" y="2868336"/>
              <a:ext cx="50993" cy="143560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92" name="Triangle 291">
              <a:extLst>
                <a:ext uri="{FF2B5EF4-FFF2-40B4-BE49-F238E27FC236}">
                  <a16:creationId xmlns:a16="http://schemas.microsoft.com/office/drawing/2014/main" id="{E77122FC-9313-976A-C646-8DEBDBF1FDD9}"/>
                </a:ext>
              </a:extLst>
            </p:cNvPr>
            <p:cNvSpPr/>
            <p:nvPr/>
          </p:nvSpPr>
          <p:spPr bwMode="auto">
            <a:xfrm>
              <a:off x="9079954" y="3029473"/>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93" name="Triangle 292">
              <a:extLst>
                <a:ext uri="{FF2B5EF4-FFF2-40B4-BE49-F238E27FC236}">
                  <a16:creationId xmlns:a16="http://schemas.microsoft.com/office/drawing/2014/main" id="{DDAA684A-476D-5183-BA69-8C89C787043C}"/>
                </a:ext>
              </a:extLst>
            </p:cNvPr>
            <p:cNvSpPr/>
            <p:nvPr/>
          </p:nvSpPr>
          <p:spPr bwMode="auto">
            <a:xfrm>
              <a:off x="9141108" y="3826129"/>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94" name="Triangle 293">
              <a:extLst>
                <a:ext uri="{FF2B5EF4-FFF2-40B4-BE49-F238E27FC236}">
                  <a16:creationId xmlns:a16="http://schemas.microsoft.com/office/drawing/2014/main" id="{019F238C-2DDF-C358-748A-5A4890C379E1}"/>
                </a:ext>
              </a:extLst>
            </p:cNvPr>
            <p:cNvSpPr/>
            <p:nvPr/>
          </p:nvSpPr>
          <p:spPr bwMode="auto">
            <a:xfrm>
              <a:off x="9200920" y="3826836"/>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95" name="Triangle 294">
              <a:extLst>
                <a:ext uri="{FF2B5EF4-FFF2-40B4-BE49-F238E27FC236}">
                  <a16:creationId xmlns:a16="http://schemas.microsoft.com/office/drawing/2014/main" id="{B8CD3185-41F3-BC33-E8B7-268FD40E73AB}"/>
                </a:ext>
              </a:extLst>
            </p:cNvPr>
            <p:cNvSpPr/>
            <p:nvPr/>
          </p:nvSpPr>
          <p:spPr bwMode="auto">
            <a:xfrm>
              <a:off x="9260564" y="3881094"/>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96" name="Triangle 295">
              <a:extLst>
                <a:ext uri="{FF2B5EF4-FFF2-40B4-BE49-F238E27FC236}">
                  <a16:creationId xmlns:a16="http://schemas.microsoft.com/office/drawing/2014/main" id="{82A2C622-4F11-AAE6-B7DA-588382113AAA}"/>
                </a:ext>
              </a:extLst>
            </p:cNvPr>
            <p:cNvSpPr/>
            <p:nvPr/>
          </p:nvSpPr>
          <p:spPr bwMode="auto">
            <a:xfrm>
              <a:off x="9321762" y="3936094"/>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97" name="Triangle 296">
              <a:extLst>
                <a:ext uri="{FF2B5EF4-FFF2-40B4-BE49-F238E27FC236}">
                  <a16:creationId xmlns:a16="http://schemas.microsoft.com/office/drawing/2014/main" id="{888CAD92-A3A1-862E-AB9B-29210E0C00F6}"/>
                </a:ext>
              </a:extLst>
            </p:cNvPr>
            <p:cNvSpPr/>
            <p:nvPr/>
          </p:nvSpPr>
          <p:spPr bwMode="auto">
            <a:xfrm>
              <a:off x="9382960" y="3985974"/>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98" name="Triangle 297">
              <a:extLst>
                <a:ext uri="{FF2B5EF4-FFF2-40B4-BE49-F238E27FC236}">
                  <a16:creationId xmlns:a16="http://schemas.microsoft.com/office/drawing/2014/main" id="{A921546D-793C-4F1F-9DC5-D137F96FB515}"/>
                </a:ext>
              </a:extLst>
            </p:cNvPr>
            <p:cNvSpPr/>
            <p:nvPr/>
          </p:nvSpPr>
          <p:spPr bwMode="auto">
            <a:xfrm>
              <a:off x="9444158" y="4251931"/>
              <a:ext cx="94491" cy="81232"/>
            </a:xfrm>
            <a:prstGeom prst="triangl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grpSp>
        <p:nvGrpSpPr>
          <p:cNvPr id="404" name="Group 403">
            <a:extLst>
              <a:ext uri="{FF2B5EF4-FFF2-40B4-BE49-F238E27FC236}">
                <a16:creationId xmlns:a16="http://schemas.microsoft.com/office/drawing/2014/main" id="{A9506EDC-06C0-410B-D6F8-5354BA77A01E}"/>
              </a:ext>
            </a:extLst>
          </p:cNvPr>
          <p:cNvGrpSpPr/>
          <p:nvPr/>
        </p:nvGrpSpPr>
        <p:grpSpPr>
          <a:xfrm>
            <a:off x="10413567" y="3235190"/>
            <a:ext cx="446561" cy="1736085"/>
            <a:chOff x="10161095" y="2871050"/>
            <a:chExt cx="446561" cy="1736085"/>
          </a:xfrm>
        </p:grpSpPr>
        <p:sp>
          <p:nvSpPr>
            <p:cNvPr id="237" name="Rectangle 236">
              <a:extLst>
                <a:ext uri="{FF2B5EF4-FFF2-40B4-BE49-F238E27FC236}">
                  <a16:creationId xmlns:a16="http://schemas.microsoft.com/office/drawing/2014/main" id="{A2A8CC1C-7FA1-BB14-6F65-28FC940E50A8}"/>
                </a:ext>
              </a:extLst>
            </p:cNvPr>
            <p:cNvSpPr/>
            <p:nvPr/>
          </p:nvSpPr>
          <p:spPr bwMode="auto">
            <a:xfrm>
              <a:off x="10182271" y="2871050"/>
              <a:ext cx="50993" cy="59436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12E68DDD-64B5-C1ED-3490-BA4DE00ABC42}"/>
                </a:ext>
              </a:extLst>
            </p:cNvPr>
            <p:cNvSpPr/>
            <p:nvPr/>
          </p:nvSpPr>
          <p:spPr bwMode="auto">
            <a:xfrm>
              <a:off x="10243107" y="2871050"/>
              <a:ext cx="50993" cy="91440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1BCBA5F9-8C85-1381-0CA5-5130508607F1}"/>
                </a:ext>
              </a:extLst>
            </p:cNvPr>
            <p:cNvSpPr/>
            <p:nvPr/>
          </p:nvSpPr>
          <p:spPr bwMode="auto">
            <a:xfrm>
              <a:off x="10303943" y="2871050"/>
              <a:ext cx="50993" cy="978408"/>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59E1C7F5-3B1A-3607-FC41-619428E8D92F}"/>
                </a:ext>
              </a:extLst>
            </p:cNvPr>
            <p:cNvSpPr/>
            <p:nvPr/>
          </p:nvSpPr>
          <p:spPr bwMode="auto">
            <a:xfrm>
              <a:off x="10364779" y="2871050"/>
              <a:ext cx="50993" cy="100584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B2A180AB-F5BE-8F4C-4F0C-9C94F719AF34}"/>
                </a:ext>
              </a:extLst>
            </p:cNvPr>
            <p:cNvSpPr/>
            <p:nvPr/>
          </p:nvSpPr>
          <p:spPr bwMode="auto">
            <a:xfrm>
              <a:off x="10425615" y="2871050"/>
              <a:ext cx="50993" cy="109728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D8DAAE83-58D9-EA2E-1D9A-40F93CF08CBC}"/>
                </a:ext>
              </a:extLst>
            </p:cNvPr>
            <p:cNvSpPr/>
            <p:nvPr/>
          </p:nvSpPr>
          <p:spPr bwMode="auto">
            <a:xfrm>
              <a:off x="10486451" y="2871050"/>
              <a:ext cx="50993" cy="123444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95C3817D-A795-A4BB-D189-13D13E68270B}"/>
                </a:ext>
              </a:extLst>
            </p:cNvPr>
            <p:cNvSpPr/>
            <p:nvPr/>
          </p:nvSpPr>
          <p:spPr bwMode="auto">
            <a:xfrm>
              <a:off x="10547287" y="2871050"/>
              <a:ext cx="50993" cy="168249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56" name="Triangle 255">
              <a:extLst>
                <a:ext uri="{FF2B5EF4-FFF2-40B4-BE49-F238E27FC236}">
                  <a16:creationId xmlns:a16="http://schemas.microsoft.com/office/drawing/2014/main" id="{9CA4FD74-1D13-F1BA-4DAA-F0B66971EFC8}"/>
                </a:ext>
              </a:extLst>
            </p:cNvPr>
            <p:cNvSpPr/>
            <p:nvPr/>
          </p:nvSpPr>
          <p:spPr bwMode="auto">
            <a:xfrm rot="10800000">
              <a:off x="10161095" y="3439371"/>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57" name="Triangle 256">
              <a:extLst>
                <a:ext uri="{FF2B5EF4-FFF2-40B4-BE49-F238E27FC236}">
                  <a16:creationId xmlns:a16="http://schemas.microsoft.com/office/drawing/2014/main" id="{473BA1E4-B931-4C1D-20C4-40639D098680}"/>
                </a:ext>
              </a:extLst>
            </p:cNvPr>
            <p:cNvSpPr/>
            <p:nvPr/>
          </p:nvSpPr>
          <p:spPr bwMode="auto">
            <a:xfrm rot="10800000">
              <a:off x="10222055" y="3777069"/>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58" name="Triangle 257">
              <a:extLst>
                <a:ext uri="{FF2B5EF4-FFF2-40B4-BE49-F238E27FC236}">
                  <a16:creationId xmlns:a16="http://schemas.microsoft.com/office/drawing/2014/main" id="{14474D2B-F87D-EA89-6671-31BEEF82038C}"/>
                </a:ext>
              </a:extLst>
            </p:cNvPr>
            <p:cNvSpPr/>
            <p:nvPr/>
          </p:nvSpPr>
          <p:spPr bwMode="auto">
            <a:xfrm rot="10800000">
              <a:off x="10283015" y="3844195"/>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59" name="Triangle 258">
              <a:extLst>
                <a:ext uri="{FF2B5EF4-FFF2-40B4-BE49-F238E27FC236}">
                  <a16:creationId xmlns:a16="http://schemas.microsoft.com/office/drawing/2014/main" id="{7DD68222-FB54-F9DB-1ED1-5D7D0DE25065}"/>
                </a:ext>
              </a:extLst>
            </p:cNvPr>
            <p:cNvSpPr/>
            <p:nvPr/>
          </p:nvSpPr>
          <p:spPr bwMode="auto">
            <a:xfrm rot="10800000">
              <a:off x="10343975" y="3861218"/>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60" name="Triangle 259">
              <a:extLst>
                <a:ext uri="{FF2B5EF4-FFF2-40B4-BE49-F238E27FC236}">
                  <a16:creationId xmlns:a16="http://schemas.microsoft.com/office/drawing/2014/main" id="{E36342E9-832C-5DE3-B5B3-15F0BECF4A62}"/>
                </a:ext>
              </a:extLst>
            </p:cNvPr>
            <p:cNvSpPr/>
            <p:nvPr/>
          </p:nvSpPr>
          <p:spPr bwMode="auto">
            <a:xfrm rot="10800000">
              <a:off x="10404935" y="3957125"/>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61" name="Triangle 260">
              <a:extLst>
                <a:ext uri="{FF2B5EF4-FFF2-40B4-BE49-F238E27FC236}">
                  <a16:creationId xmlns:a16="http://schemas.microsoft.com/office/drawing/2014/main" id="{0131BA27-4E95-9BAD-13F0-D4213246736D}"/>
                </a:ext>
              </a:extLst>
            </p:cNvPr>
            <p:cNvSpPr/>
            <p:nvPr/>
          </p:nvSpPr>
          <p:spPr bwMode="auto">
            <a:xfrm rot="10800000">
              <a:off x="10465895" y="4086140"/>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262" name="Triangle 261">
              <a:extLst>
                <a:ext uri="{FF2B5EF4-FFF2-40B4-BE49-F238E27FC236}">
                  <a16:creationId xmlns:a16="http://schemas.microsoft.com/office/drawing/2014/main" id="{17A7F868-B840-ED5B-8A43-1D6D1EFCE9D8}"/>
                </a:ext>
              </a:extLst>
            </p:cNvPr>
            <p:cNvSpPr/>
            <p:nvPr/>
          </p:nvSpPr>
          <p:spPr bwMode="auto">
            <a:xfrm rot="10800000">
              <a:off x="10526855" y="4537672"/>
              <a:ext cx="80801" cy="69463"/>
            </a:xfrm>
            <a:prstGeom prst="triangle">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cxnSp>
        <p:nvCxnSpPr>
          <p:cNvPr id="232" name="Straight Connector 231">
            <a:extLst>
              <a:ext uri="{FF2B5EF4-FFF2-40B4-BE49-F238E27FC236}">
                <a16:creationId xmlns:a16="http://schemas.microsoft.com/office/drawing/2014/main" id="{D44DE5E0-D24C-B2D0-99E4-24414B98CB55}"/>
              </a:ext>
            </a:extLst>
          </p:cNvPr>
          <p:cNvCxnSpPr>
            <a:cxnSpLocks/>
          </p:cNvCxnSpPr>
          <p:nvPr/>
        </p:nvCxnSpPr>
        <p:spPr bwMode="auto">
          <a:xfrm>
            <a:off x="7913258" y="2067010"/>
            <a:ext cx="0" cy="3657600"/>
          </a:xfrm>
          <a:prstGeom prst="line">
            <a:avLst/>
          </a:prstGeom>
          <a:noFill/>
          <a:ln w="19050" cap="flat" cmpd="sng" algn="ctr">
            <a:solidFill>
              <a:schemeClr val="tx1">
                <a:lumMod val="50000"/>
              </a:schemeClr>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D7246E3-406B-4AC3-A891-F31D4EB0562F}"/>
              </a:ext>
            </a:extLst>
          </p:cNvPr>
          <p:cNvCxnSpPr>
            <a:cxnSpLocks/>
          </p:cNvCxnSpPr>
          <p:nvPr/>
        </p:nvCxnSpPr>
        <p:spPr bwMode="auto">
          <a:xfrm>
            <a:off x="9005941" y="2067010"/>
            <a:ext cx="0" cy="3657600"/>
          </a:xfrm>
          <a:prstGeom prst="line">
            <a:avLst/>
          </a:prstGeom>
          <a:noFill/>
          <a:ln w="19050" cap="flat" cmpd="sng" algn="ctr">
            <a:solidFill>
              <a:schemeClr val="tx1">
                <a:lumMod val="50000"/>
              </a:schemeClr>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3D76DB86-AAE3-CD45-CB67-3F3EDE9C5BF2}"/>
              </a:ext>
            </a:extLst>
          </p:cNvPr>
          <p:cNvCxnSpPr>
            <a:cxnSpLocks/>
          </p:cNvCxnSpPr>
          <p:nvPr/>
        </p:nvCxnSpPr>
        <p:spPr bwMode="auto">
          <a:xfrm>
            <a:off x="10082249" y="2067010"/>
            <a:ext cx="0" cy="3657600"/>
          </a:xfrm>
          <a:prstGeom prst="line">
            <a:avLst/>
          </a:prstGeom>
          <a:noFill/>
          <a:ln w="19050" cap="flat" cmpd="sng" algn="ctr">
            <a:solidFill>
              <a:schemeClr val="tx1">
                <a:lumMod val="50000"/>
              </a:schemeClr>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90E8794-8442-4554-DEDF-180DDC5B31BD}"/>
              </a:ext>
            </a:extLst>
          </p:cNvPr>
          <p:cNvCxnSpPr>
            <a:cxnSpLocks/>
          </p:cNvCxnSpPr>
          <p:nvPr/>
        </p:nvCxnSpPr>
        <p:spPr bwMode="auto">
          <a:xfrm>
            <a:off x="11187190" y="2067010"/>
            <a:ext cx="0" cy="3657600"/>
          </a:xfrm>
          <a:prstGeom prst="line">
            <a:avLst/>
          </a:prstGeom>
          <a:noFill/>
          <a:ln w="19050" cap="flat" cmpd="sng" algn="ctr">
            <a:solidFill>
              <a:schemeClr val="tx1">
                <a:lumMod val="50000"/>
              </a:schemeClr>
            </a:solidFill>
            <a:prstDash val="solid"/>
            <a:round/>
            <a:headEnd type="none" w="med" len="med"/>
            <a:tailEnd type="none" w="med" len="med"/>
          </a:ln>
          <a:effectLst/>
        </p:spPr>
      </p:cxnSp>
      <p:sp>
        <p:nvSpPr>
          <p:cNvPr id="402" name="TextBox 401">
            <a:extLst>
              <a:ext uri="{FF2B5EF4-FFF2-40B4-BE49-F238E27FC236}">
                <a16:creationId xmlns:a16="http://schemas.microsoft.com/office/drawing/2014/main" id="{F0CC9AE5-D801-ECED-E8EA-B61F4655CDB2}"/>
              </a:ext>
            </a:extLst>
          </p:cNvPr>
          <p:cNvSpPr txBox="1"/>
          <p:nvPr/>
        </p:nvSpPr>
        <p:spPr bwMode="auto">
          <a:xfrm>
            <a:off x="11117461" y="3872612"/>
            <a:ext cx="10819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Responder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cutoff</a:t>
            </a:r>
          </a:p>
        </p:txBody>
      </p:sp>
      <p:cxnSp>
        <p:nvCxnSpPr>
          <p:cNvPr id="230" name="Straight Connector 229">
            <a:extLst>
              <a:ext uri="{FF2B5EF4-FFF2-40B4-BE49-F238E27FC236}">
                <a16:creationId xmlns:a16="http://schemas.microsoft.com/office/drawing/2014/main" id="{CF054353-055E-2708-4476-DBB07EB11AA8}"/>
              </a:ext>
            </a:extLst>
          </p:cNvPr>
          <p:cNvCxnSpPr>
            <a:cxnSpLocks/>
          </p:cNvCxnSpPr>
          <p:nvPr/>
        </p:nvCxnSpPr>
        <p:spPr bwMode="auto">
          <a:xfrm>
            <a:off x="6817376" y="4028075"/>
            <a:ext cx="4370832" cy="0"/>
          </a:xfrm>
          <a:prstGeom prst="line">
            <a:avLst/>
          </a:prstGeom>
          <a:noFill/>
          <a:ln w="19050" cap="flat" cmpd="sng" algn="ctr">
            <a:solidFill>
              <a:schemeClr val="tx1">
                <a:lumMod val="50000"/>
              </a:schemeClr>
            </a:solidFill>
            <a:prstDash val="sysDot"/>
            <a:round/>
            <a:headEnd type="none" w="med" len="med"/>
            <a:tailEnd type="none" w="med" len="med"/>
          </a:ln>
          <a:effectLst/>
        </p:spPr>
      </p:cxnSp>
      <p:cxnSp>
        <p:nvCxnSpPr>
          <p:cNvPr id="215" name="Straight Connector 214">
            <a:extLst>
              <a:ext uri="{FF2B5EF4-FFF2-40B4-BE49-F238E27FC236}">
                <a16:creationId xmlns:a16="http://schemas.microsoft.com/office/drawing/2014/main" id="{6CD4D678-DA8C-0D0E-BEA5-D3A8B0A354E7}"/>
              </a:ext>
            </a:extLst>
          </p:cNvPr>
          <p:cNvCxnSpPr>
            <a:cxnSpLocks/>
          </p:cNvCxnSpPr>
          <p:nvPr/>
        </p:nvCxnSpPr>
        <p:spPr bwMode="auto">
          <a:xfrm>
            <a:off x="6826874" y="3232476"/>
            <a:ext cx="4370832"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389477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07C64-572B-4E48-AFB8-E08F09B85F0B}"/>
              </a:ext>
            </a:extLst>
          </p:cNvPr>
          <p:cNvSpPr>
            <a:spLocks noGrp="1"/>
          </p:cNvSpPr>
          <p:nvPr>
            <p:ph type="title"/>
          </p:nvPr>
        </p:nvSpPr>
        <p:spPr/>
        <p:txBody>
          <a:bodyPr>
            <a:normAutofit/>
          </a:bodyPr>
          <a:lstStyle/>
          <a:p>
            <a:r>
              <a:rPr lang="en-US" dirty="0"/>
              <a:t>Weight Loss: Overall and High A1C Group</a:t>
            </a:r>
          </a:p>
        </p:txBody>
      </p:sp>
      <p:sp>
        <p:nvSpPr>
          <p:cNvPr id="11" name="TextBox 10">
            <a:extLst>
              <a:ext uri="{FF2B5EF4-FFF2-40B4-BE49-F238E27FC236}">
                <a16:creationId xmlns:a16="http://schemas.microsoft.com/office/drawing/2014/main" id="{704BD253-E61E-1546-AEF5-9217BA42A84B}"/>
              </a:ext>
            </a:extLst>
          </p:cNvPr>
          <p:cNvSpPr txBox="1"/>
          <p:nvPr/>
        </p:nvSpPr>
        <p:spPr>
          <a:xfrm>
            <a:off x="2137815" y="1498722"/>
            <a:ext cx="2356339"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Overall Population</a:t>
            </a:r>
          </a:p>
        </p:txBody>
      </p:sp>
      <p:sp>
        <p:nvSpPr>
          <p:cNvPr id="12" name="TextBox 11">
            <a:extLst>
              <a:ext uri="{FF2B5EF4-FFF2-40B4-BE49-F238E27FC236}">
                <a16:creationId xmlns:a16="http://schemas.microsoft.com/office/drawing/2014/main" id="{3C597C11-0D92-BA4A-8C55-6097E2EA15CD}"/>
              </a:ext>
            </a:extLst>
          </p:cNvPr>
          <p:cNvSpPr txBox="1"/>
          <p:nvPr/>
        </p:nvSpPr>
        <p:spPr>
          <a:xfrm>
            <a:off x="7903810" y="1498722"/>
            <a:ext cx="2629893"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A1C Subgroup</a:t>
            </a:r>
          </a:p>
        </p:txBody>
      </p:sp>
      <p:grpSp>
        <p:nvGrpSpPr>
          <p:cNvPr id="40" name="Group 39">
            <a:extLst>
              <a:ext uri="{FF2B5EF4-FFF2-40B4-BE49-F238E27FC236}">
                <a16:creationId xmlns:a16="http://schemas.microsoft.com/office/drawing/2014/main" id="{2B3B723B-C548-7A0D-E1A8-8C2485E82B09}"/>
              </a:ext>
            </a:extLst>
          </p:cNvPr>
          <p:cNvGrpSpPr/>
          <p:nvPr/>
        </p:nvGrpSpPr>
        <p:grpSpPr>
          <a:xfrm>
            <a:off x="3361788" y="5949374"/>
            <a:ext cx="6035295" cy="338554"/>
            <a:chOff x="1464260" y="6087685"/>
            <a:chExt cx="6035295" cy="338554"/>
          </a:xfrm>
        </p:grpSpPr>
        <p:sp>
          <p:nvSpPr>
            <p:cNvPr id="5" name="TextBox 4">
              <a:extLst>
                <a:ext uri="{FF2B5EF4-FFF2-40B4-BE49-F238E27FC236}">
                  <a16:creationId xmlns:a16="http://schemas.microsoft.com/office/drawing/2014/main" id="{AA71FF98-1EEF-E44E-BA7A-1800B1B9B3B9}"/>
                </a:ext>
              </a:extLst>
            </p:cNvPr>
            <p:cNvSpPr txBox="1"/>
            <p:nvPr/>
          </p:nvSpPr>
          <p:spPr>
            <a:xfrm>
              <a:off x="1464260" y="6087685"/>
              <a:ext cx="6035295" cy="338554"/>
            </a:xfrm>
            <a:prstGeom prst="rect">
              <a:avLst/>
            </a:prstGeom>
            <a:noFill/>
          </p:spPr>
          <p:txBody>
            <a:bodyPr wrap="square" rtlCol="0">
              <a:spAutoFit/>
            </a:bodyPr>
            <a:lstStyle/>
            <a:p>
              <a:r>
                <a:rPr lang="en-US" sz="1600" dirty="0">
                  <a:solidFill>
                    <a:schemeClr val="bg1"/>
                  </a:solidFill>
                </a:rPr>
                <a:t>   Placebo	       HU6 150 mg          HU6 300 mg           HU6 450 mg</a:t>
              </a:r>
            </a:p>
          </p:txBody>
        </p:sp>
        <p:sp>
          <p:nvSpPr>
            <p:cNvPr id="14" name="Rectangle 13">
              <a:extLst>
                <a:ext uri="{FF2B5EF4-FFF2-40B4-BE49-F238E27FC236}">
                  <a16:creationId xmlns:a16="http://schemas.microsoft.com/office/drawing/2014/main" id="{DA976CC1-97DE-C74D-8A43-0B13865F0795}"/>
                </a:ext>
              </a:extLst>
            </p:cNvPr>
            <p:cNvSpPr/>
            <p:nvPr/>
          </p:nvSpPr>
          <p:spPr>
            <a:xfrm>
              <a:off x="1504771" y="6184299"/>
              <a:ext cx="145841" cy="1404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5" name="Rectangle 14">
              <a:extLst>
                <a:ext uri="{FF2B5EF4-FFF2-40B4-BE49-F238E27FC236}">
                  <a16:creationId xmlns:a16="http://schemas.microsoft.com/office/drawing/2014/main" id="{770E8C9A-04E5-1C4B-A026-B3F45CEA0583}"/>
                </a:ext>
              </a:extLst>
            </p:cNvPr>
            <p:cNvSpPr/>
            <p:nvPr/>
          </p:nvSpPr>
          <p:spPr>
            <a:xfrm>
              <a:off x="2601428" y="6188009"/>
              <a:ext cx="145841" cy="1404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    </a:t>
              </a:r>
            </a:p>
          </p:txBody>
        </p:sp>
        <p:sp>
          <p:nvSpPr>
            <p:cNvPr id="16" name="Rectangle 15">
              <a:extLst>
                <a:ext uri="{FF2B5EF4-FFF2-40B4-BE49-F238E27FC236}">
                  <a16:creationId xmlns:a16="http://schemas.microsoft.com/office/drawing/2014/main" id="{CBA12D22-78A7-544B-AFDE-16C04F8BC801}"/>
                </a:ext>
              </a:extLst>
            </p:cNvPr>
            <p:cNvSpPr/>
            <p:nvPr/>
          </p:nvSpPr>
          <p:spPr>
            <a:xfrm>
              <a:off x="4095091" y="6192372"/>
              <a:ext cx="145841" cy="1404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    </a:t>
              </a:r>
            </a:p>
          </p:txBody>
        </p:sp>
        <p:sp>
          <p:nvSpPr>
            <p:cNvPr id="17" name="Rectangle 16">
              <a:extLst>
                <a:ext uri="{FF2B5EF4-FFF2-40B4-BE49-F238E27FC236}">
                  <a16:creationId xmlns:a16="http://schemas.microsoft.com/office/drawing/2014/main" id="{EAE4E1ED-5702-5D44-9027-B909B7C4A038}"/>
                </a:ext>
              </a:extLst>
            </p:cNvPr>
            <p:cNvSpPr/>
            <p:nvPr/>
          </p:nvSpPr>
          <p:spPr>
            <a:xfrm>
              <a:off x="5616690" y="6186349"/>
              <a:ext cx="145841" cy="1404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    </a:t>
              </a:r>
            </a:p>
          </p:txBody>
        </p:sp>
      </p:grpSp>
      <p:graphicFrame>
        <p:nvGraphicFramePr>
          <p:cNvPr id="7" name="Content Placeholder 6">
            <a:extLst>
              <a:ext uri="{FF2B5EF4-FFF2-40B4-BE49-F238E27FC236}">
                <a16:creationId xmlns:a16="http://schemas.microsoft.com/office/drawing/2014/main" id="{CB914DBD-173C-F5E9-1C98-FD2BD138C8F2}"/>
              </a:ext>
            </a:extLst>
          </p:cNvPr>
          <p:cNvGraphicFramePr>
            <a:graphicFrameLocks/>
          </p:cNvGraphicFramePr>
          <p:nvPr>
            <p:extLst>
              <p:ext uri="{D42A27DB-BD31-4B8C-83A1-F6EECF244321}">
                <p14:modId xmlns:p14="http://schemas.microsoft.com/office/powerpoint/2010/main" val="3095201339"/>
              </p:ext>
            </p:extLst>
          </p:nvPr>
        </p:nvGraphicFramePr>
        <p:xfrm>
          <a:off x="337279" y="1877756"/>
          <a:ext cx="5475287" cy="4105376"/>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9AC65E4E-BF18-9428-E77B-8D4BF297654A}"/>
              </a:ext>
            </a:extLst>
          </p:cNvPr>
          <p:cNvSpPr txBox="1"/>
          <p:nvPr/>
        </p:nvSpPr>
        <p:spPr>
          <a:xfrm>
            <a:off x="1322932" y="4944972"/>
            <a:ext cx="4253921" cy="338554"/>
          </a:xfrm>
          <a:prstGeom prst="rect">
            <a:avLst/>
          </a:prstGeom>
          <a:noFill/>
        </p:spPr>
        <p:txBody>
          <a:bodyPr wrap="square" rtlCol="0">
            <a:spAutoFit/>
          </a:bodyPr>
          <a:lstStyle/>
          <a:p>
            <a:r>
              <a:rPr lang="en-US" sz="1600" dirty="0">
                <a:solidFill>
                  <a:prstClr val="black"/>
                </a:solidFill>
                <a:latin typeface="Calibri" panose="020F0502020204030204" pitchFamily="34" charset="0"/>
                <a:ea typeface="Calibri" panose="020F0502020204030204" pitchFamily="34" charset="0"/>
                <a:cs typeface="Calibri" panose="020F0502020204030204" pitchFamily="34" charset="0"/>
              </a:rPr>
              <a:t>% weight change at Day 61 (450 mg HU6) -2.5% </a:t>
            </a:r>
          </a:p>
        </p:txBody>
      </p:sp>
      <p:graphicFrame>
        <p:nvGraphicFramePr>
          <p:cNvPr id="19" name="Content Placeholder 6">
            <a:extLst>
              <a:ext uri="{FF2B5EF4-FFF2-40B4-BE49-F238E27FC236}">
                <a16:creationId xmlns:a16="http://schemas.microsoft.com/office/drawing/2014/main" id="{94C3C7DE-255A-AB33-855D-B87C62D4B9B6}"/>
              </a:ext>
            </a:extLst>
          </p:cNvPr>
          <p:cNvGraphicFramePr>
            <a:graphicFrameLocks/>
          </p:cNvGraphicFramePr>
          <p:nvPr>
            <p:extLst>
              <p:ext uri="{D42A27DB-BD31-4B8C-83A1-F6EECF244321}">
                <p14:modId xmlns:p14="http://schemas.microsoft.com/office/powerpoint/2010/main" val="3433958002"/>
              </p:ext>
            </p:extLst>
          </p:nvPr>
        </p:nvGraphicFramePr>
        <p:xfrm>
          <a:off x="6096000" y="1877756"/>
          <a:ext cx="5475287" cy="4105376"/>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a:extLst>
              <a:ext uri="{FF2B5EF4-FFF2-40B4-BE49-F238E27FC236}">
                <a16:creationId xmlns:a16="http://schemas.microsoft.com/office/drawing/2014/main" id="{3E5B68C5-BDF7-07AA-C02E-D4EA6638DA8A}"/>
              </a:ext>
            </a:extLst>
          </p:cNvPr>
          <p:cNvSpPr txBox="1"/>
          <p:nvPr/>
        </p:nvSpPr>
        <p:spPr>
          <a:xfrm>
            <a:off x="7123142" y="4944971"/>
            <a:ext cx="4139590" cy="338554"/>
          </a:xfrm>
          <a:prstGeom prst="rect">
            <a:avLst/>
          </a:prstGeom>
          <a:noFill/>
        </p:spPr>
        <p:txBody>
          <a:bodyPr wrap="square" rtlCol="0">
            <a:spAutoFit/>
          </a:bodyPr>
          <a:lstStyle/>
          <a:p>
            <a:r>
              <a:rPr lang="en-US" sz="1600" dirty="0">
                <a:solidFill>
                  <a:prstClr val="black"/>
                </a:solidFill>
                <a:latin typeface="Calibri" panose="020F0502020204030204" pitchFamily="34" charset="0"/>
                <a:ea typeface="Calibri" panose="020F0502020204030204" pitchFamily="34" charset="0"/>
                <a:cs typeface="Calibri" panose="020F0502020204030204" pitchFamily="34" charset="0"/>
              </a:rPr>
              <a:t>% weight change at Day 61 (450 mg HU6) -4%</a:t>
            </a:r>
          </a:p>
        </p:txBody>
      </p:sp>
      <p:grpSp>
        <p:nvGrpSpPr>
          <p:cNvPr id="26" name="Group 25">
            <a:extLst>
              <a:ext uri="{FF2B5EF4-FFF2-40B4-BE49-F238E27FC236}">
                <a16:creationId xmlns:a16="http://schemas.microsoft.com/office/drawing/2014/main" id="{9115B36B-EF21-43F6-C26E-E5778DAB8941}"/>
              </a:ext>
            </a:extLst>
          </p:cNvPr>
          <p:cNvGrpSpPr/>
          <p:nvPr/>
        </p:nvGrpSpPr>
        <p:grpSpPr>
          <a:xfrm>
            <a:off x="1370312" y="5306101"/>
            <a:ext cx="4253102" cy="106871"/>
            <a:chOff x="1370312" y="5306101"/>
            <a:chExt cx="4253102" cy="106871"/>
          </a:xfrm>
        </p:grpSpPr>
        <p:grpSp>
          <p:nvGrpSpPr>
            <p:cNvPr id="3" name="Group 2">
              <a:extLst>
                <a:ext uri="{FF2B5EF4-FFF2-40B4-BE49-F238E27FC236}">
                  <a16:creationId xmlns:a16="http://schemas.microsoft.com/office/drawing/2014/main" id="{D7F6C3CC-F9F1-5645-14DD-6E19686F4423}"/>
                </a:ext>
              </a:extLst>
            </p:cNvPr>
            <p:cNvGrpSpPr/>
            <p:nvPr/>
          </p:nvGrpSpPr>
          <p:grpSpPr>
            <a:xfrm>
              <a:off x="1370312" y="5306101"/>
              <a:ext cx="974911" cy="90794"/>
              <a:chOff x="1655019" y="5038938"/>
              <a:chExt cx="7814457" cy="90794"/>
            </a:xfrm>
          </p:grpSpPr>
          <p:grpSp>
            <p:nvGrpSpPr>
              <p:cNvPr id="4" name="Group 3">
                <a:extLst>
                  <a:ext uri="{FF2B5EF4-FFF2-40B4-BE49-F238E27FC236}">
                    <a16:creationId xmlns:a16="http://schemas.microsoft.com/office/drawing/2014/main" id="{F651D1D5-C1BA-3542-3157-852BA0F30596}"/>
                  </a:ext>
                </a:extLst>
              </p:cNvPr>
              <p:cNvGrpSpPr/>
              <p:nvPr/>
            </p:nvGrpSpPr>
            <p:grpSpPr>
              <a:xfrm rot="5400000">
                <a:off x="3555656" y="3138301"/>
                <a:ext cx="88146" cy="3889419"/>
                <a:chOff x="1216952" y="1735844"/>
                <a:chExt cx="64605" cy="1558947"/>
              </a:xfrm>
            </p:grpSpPr>
            <p:cxnSp>
              <p:nvCxnSpPr>
                <p:cNvPr id="8" name="Straight Connector 7">
                  <a:extLst>
                    <a:ext uri="{FF2B5EF4-FFF2-40B4-BE49-F238E27FC236}">
                      <a16:creationId xmlns:a16="http://schemas.microsoft.com/office/drawing/2014/main" id="{0934CC07-333C-54AC-A475-E7CE0E9CD47F}"/>
                    </a:ext>
                  </a:extLst>
                </p:cNvPr>
                <p:cNvCxnSpPr/>
                <p:nvPr/>
              </p:nvCxnSpPr>
              <p:spPr>
                <a:xfrm>
                  <a:off x="1216952" y="173584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AD3C698-1402-59F8-61FF-46FBE02D44B8}"/>
                    </a:ext>
                  </a:extLst>
                </p:cNvPr>
                <p:cNvCxnSpPr/>
                <p:nvPr/>
              </p:nvCxnSpPr>
              <p:spPr>
                <a:xfrm>
                  <a:off x="1216952" y="287302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D5A74A4-7B72-1716-39D5-549A3023F92B}"/>
                    </a:ext>
                  </a:extLst>
                </p:cNvPr>
                <p:cNvCxnSpPr/>
                <p:nvPr/>
              </p:nvCxnSpPr>
              <p:spPr>
                <a:xfrm>
                  <a:off x="1216952" y="3294791"/>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 name="Straight Connector 5">
                <a:extLst>
                  <a:ext uri="{FF2B5EF4-FFF2-40B4-BE49-F238E27FC236}">
                    <a16:creationId xmlns:a16="http://schemas.microsoft.com/office/drawing/2014/main" id="{8587A79B-6422-FC28-AC39-478D741C5788}"/>
                  </a:ext>
                </a:extLst>
              </p:cNvPr>
              <p:cNvCxnSpPr/>
              <p:nvPr/>
            </p:nvCxnSpPr>
            <p:spPr>
              <a:xfrm rot="5400000">
                <a:off x="9425403" y="5085659"/>
                <a:ext cx="881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562FAC7E-142B-5A99-3CC8-50EB1316F5C7}"/>
                </a:ext>
              </a:extLst>
            </p:cNvPr>
            <p:cNvGrpSpPr/>
            <p:nvPr/>
          </p:nvGrpSpPr>
          <p:grpSpPr>
            <a:xfrm>
              <a:off x="3317174" y="5322743"/>
              <a:ext cx="2306240" cy="90229"/>
              <a:chOff x="1389184" y="5036848"/>
              <a:chExt cx="18485783" cy="90229"/>
            </a:xfrm>
          </p:grpSpPr>
          <p:grpSp>
            <p:nvGrpSpPr>
              <p:cNvPr id="21" name="Group 20">
                <a:extLst>
                  <a:ext uri="{FF2B5EF4-FFF2-40B4-BE49-F238E27FC236}">
                    <a16:creationId xmlns:a16="http://schemas.microsoft.com/office/drawing/2014/main" id="{2502DF46-D585-F0F0-B6E7-9EAE69E21C86}"/>
                  </a:ext>
                </a:extLst>
              </p:cNvPr>
              <p:cNvGrpSpPr/>
              <p:nvPr/>
            </p:nvGrpSpPr>
            <p:grpSpPr>
              <a:xfrm rot="5400000">
                <a:off x="7182387" y="-754272"/>
                <a:ext cx="88146" cy="11674552"/>
                <a:chOff x="1216952" y="-1278022"/>
                <a:chExt cx="64605" cy="4679367"/>
              </a:xfrm>
            </p:grpSpPr>
            <p:cxnSp>
              <p:nvCxnSpPr>
                <p:cNvPr id="23" name="Straight Connector 22">
                  <a:extLst>
                    <a:ext uri="{FF2B5EF4-FFF2-40B4-BE49-F238E27FC236}">
                      <a16:creationId xmlns:a16="http://schemas.microsoft.com/office/drawing/2014/main" id="{D2603CE5-2AF8-3937-2D63-268B5C428873}"/>
                    </a:ext>
                  </a:extLst>
                </p:cNvPr>
                <p:cNvCxnSpPr/>
                <p:nvPr/>
              </p:nvCxnSpPr>
              <p:spPr>
                <a:xfrm>
                  <a:off x="1216952" y="-1278022"/>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FEB79F-E8E1-DDA9-5952-CAA4F61522F0}"/>
                    </a:ext>
                  </a:extLst>
                </p:cNvPr>
                <p:cNvCxnSpPr/>
                <p:nvPr/>
              </p:nvCxnSpPr>
              <p:spPr>
                <a:xfrm>
                  <a:off x="1216952" y="301811"/>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A67ADD9-81FE-811B-4F84-D7322471420C}"/>
                    </a:ext>
                  </a:extLst>
                </p:cNvPr>
                <p:cNvCxnSpPr/>
                <p:nvPr/>
              </p:nvCxnSpPr>
              <p:spPr>
                <a:xfrm>
                  <a:off x="1216952" y="340134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E5B78D1F-2F36-D554-8A90-0A47316F0E5C}"/>
                  </a:ext>
                </a:extLst>
              </p:cNvPr>
              <p:cNvCxnSpPr/>
              <p:nvPr/>
            </p:nvCxnSpPr>
            <p:spPr>
              <a:xfrm rot="5400000">
                <a:off x="19830894" y="5080921"/>
                <a:ext cx="881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7" name="Group 26">
            <a:extLst>
              <a:ext uri="{FF2B5EF4-FFF2-40B4-BE49-F238E27FC236}">
                <a16:creationId xmlns:a16="http://schemas.microsoft.com/office/drawing/2014/main" id="{8FA67D26-B282-09BE-0827-6E675D39EF40}"/>
              </a:ext>
            </a:extLst>
          </p:cNvPr>
          <p:cNvGrpSpPr/>
          <p:nvPr/>
        </p:nvGrpSpPr>
        <p:grpSpPr>
          <a:xfrm>
            <a:off x="7130353" y="5308171"/>
            <a:ext cx="4253102" cy="106871"/>
            <a:chOff x="1370312" y="5306101"/>
            <a:chExt cx="4253102" cy="106871"/>
          </a:xfrm>
        </p:grpSpPr>
        <p:grpSp>
          <p:nvGrpSpPr>
            <p:cNvPr id="28" name="Group 27">
              <a:extLst>
                <a:ext uri="{FF2B5EF4-FFF2-40B4-BE49-F238E27FC236}">
                  <a16:creationId xmlns:a16="http://schemas.microsoft.com/office/drawing/2014/main" id="{F82C3EDA-1CFA-F0D5-15F6-3711C99E2AC1}"/>
                </a:ext>
              </a:extLst>
            </p:cNvPr>
            <p:cNvGrpSpPr/>
            <p:nvPr/>
          </p:nvGrpSpPr>
          <p:grpSpPr>
            <a:xfrm>
              <a:off x="1370312" y="5306101"/>
              <a:ext cx="974911" cy="90794"/>
              <a:chOff x="1655019" y="5038938"/>
              <a:chExt cx="7814457" cy="90794"/>
            </a:xfrm>
          </p:grpSpPr>
          <p:grpSp>
            <p:nvGrpSpPr>
              <p:cNvPr id="35" name="Group 34">
                <a:extLst>
                  <a:ext uri="{FF2B5EF4-FFF2-40B4-BE49-F238E27FC236}">
                    <a16:creationId xmlns:a16="http://schemas.microsoft.com/office/drawing/2014/main" id="{6C635512-5116-8DAB-84B1-F93071059089}"/>
                  </a:ext>
                </a:extLst>
              </p:cNvPr>
              <p:cNvGrpSpPr/>
              <p:nvPr/>
            </p:nvGrpSpPr>
            <p:grpSpPr>
              <a:xfrm rot="5400000">
                <a:off x="3555656" y="3138301"/>
                <a:ext cx="88146" cy="3889419"/>
                <a:chOff x="1216952" y="1735844"/>
                <a:chExt cx="64605" cy="1558947"/>
              </a:xfrm>
            </p:grpSpPr>
            <p:cxnSp>
              <p:nvCxnSpPr>
                <p:cNvPr id="37" name="Straight Connector 36">
                  <a:extLst>
                    <a:ext uri="{FF2B5EF4-FFF2-40B4-BE49-F238E27FC236}">
                      <a16:creationId xmlns:a16="http://schemas.microsoft.com/office/drawing/2014/main" id="{F21BCEFD-B530-5DE8-B312-7FD3AD65A4A3}"/>
                    </a:ext>
                  </a:extLst>
                </p:cNvPr>
                <p:cNvCxnSpPr/>
                <p:nvPr/>
              </p:nvCxnSpPr>
              <p:spPr>
                <a:xfrm>
                  <a:off x="1216952" y="1735844"/>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E2A7368-04CE-C7CC-34F3-F54BC8C730D0}"/>
                    </a:ext>
                  </a:extLst>
                </p:cNvPr>
                <p:cNvCxnSpPr/>
                <p:nvPr/>
              </p:nvCxnSpPr>
              <p:spPr>
                <a:xfrm>
                  <a:off x="1216952" y="287302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BD7E079-3EE0-F9D0-B214-2B0D91ED957C}"/>
                    </a:ext>
                  </a:extLst>
                </p:cNvPr>
                <p:cNvCxnSpPr/>
                <p:nvPr/>
              </p:nvCxnSpPr>
              <p:spPr>
                <a:xfrm>
                  <a:off x="1216952" y="3294791"/>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36" name="Straight Connector 35">
                <a:extLst>
                  <a:ext uri="{FF2B5EF4-FFF2-40B4-BE49-F238E27FC236}">
                    <a16:creationId xmlns:a16="http://schemas.microsoft.com/office/drawing/2014/main" id="{D66EA27B-CD72-FC97-949F-88524A7D9E63}"/>
                  </a:ext>
                </a:extLst>
              </p:cNvPr>
              <p:cNvCxnSpPr/>
              <p:nvPr/>
            </p:nvCxnSpPr>
            <p:spPr>
              <a:xfrm rot="5400000">
                <a:off x="9425403" y="5085659"/>
                <a:ext cx="881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FFED464-455F-275D-D687-B70EF601CD3A}"/>
                </a:ext>
              </a:extLst>
            </p:cNvPr>
            <p:cNvGrpSpPr/>
            <p:nvPr/>
          </p:nvGrpSpPr>
          <p:grpSpPr>
            <a:xfrm>
              <a:off x="3317174" y="5322743"/>
              <a:ext cx="2306240" cy="90229"/>
              <a:chOff x="1389184" y="5036848"/>
              <a:chExt cx="18485783" cy="90229"/>
            </a:xfrm>
          </p:grpSpPr>
          <p:grpSp>
            <p:nvGrpSpPr>
              <p:cNvPr id="30" name="Group 29">
                <a:extLst>
                  <a:ext uri="{FF2B5EF4-FFF2-40B4-BE49-F238E27FC236}">
                    <a16:creationId xmlns:a16="http://schemas.microsoft.com/office/drawing/2014/main" id="{2DA0FE06-842E-1574-09B1-CB329B260598}"/>
                  </a:ext>
                </a:extLst>
              </p:cNvPr>
              <p:cNvGrpSpPr/>
              <p:nvPr/>
            </p:nvGrpSpPr>
            <p:grpSpPr>
              <a:xfrm rot="5400000">
                <a:off x="7182387" y="-754272"/>
                <a:ext cx="88146" cy="11674552"/>
                <a:chOff x="1216952" y="-1278022"/>
                <a:chExt cx="64605" cy="4679367"/>
              </a:xfrm>
            </p:grpSpPr>
            <p:cxnSp>
              <p:nvCxnSpPr>
                <p:cNvPr id="32" name="Straight Connector 31">
                  <a:extLst>
                    <a:ext uri="{FF2B5EF4-FFF2-40B4-BE49-F238E27FC236}">
                      <a16:creationId xmlns:a16="http://schemas.microsoft.com/office/drawing/2014/main" id="{C5E507CC-8812-BA2E-C8CB-50A778942F95}"/>
                    </a:ext>
                  </a:extLst>
                </p:cNvPr>
                <p:cNvCxnSpPr/>
                <p:nvPr/>
              </p:nvCxnSpPr>
              <p:spPr>
                <a:xfrm>
                  <a:off x="1216952" y="-1278022"/>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53BA06A-6B91-55BE-F360-9DC5E5879AEC}"/>
                    </a:ext>
                  </a:extLst>
                </p:cNvPr>
                <p:cNvCxnSpPr/>
                <p:nvPr/>
              </p:nvCxnSpPr>
              <p:spPr>
                <a:xfrm>
                  <a:off x="1216952" y="301811"/>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8066029-7EEF-21D6-6C69-CC13D566E69D}"/>
                    </a:ext>
                  </a:extLst>
                </p:cNvPr>
                <p:cNvCxnSpPr/>
                <p:nvPr/>
              </p:nvCxnSpPr>
              <p:spPr>
                <a:xfrm>
                  <a:off x="1216952" y="3401345"/>
                  <a:ext cx="646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FA0FE26F-037E-CF13-1EE0-130C54BBEDD5}"/>
                  </a:ext>
                </a:extLst>
              </p:cNvPr>
              <p:cNvCxnSpPr/>
              <p:nvPr/>
            </p:nvCxnSpPr>
            <p:spPr>
              <a:xfrm rot="5400000">
                <a:off x="19830894" y="5080921"/>
                <a:ext cx="8814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41" name="Text Box 15">
            <a:extLst>
              <a:ext uri="{FF2B5EF4-FFF2-40B4-BE49-F238E27FC236}">
                <a16:creationId xmlns:a16="http://schemas.microsoft.com/office/drawing/2014/main" id="{830F4E79-95C8-C95D-E8C6-43EFB3B7C2B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Noureddin. Lancet Gastroenterol Hepatol. 2023;8:1094.</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072920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44E44C9-6AF3-3CF9-DFCA-C5FDD357ECB9}"/>
              </a:ext>
            </a:extLst>
          </p:cNvPr>
          <p:cNvSpPr>
            <a:spLocks noGrp="1"/>
          </p:cNvSpPr>
          <p:nvPr>
            <p:ph sz="half" idx="2"/>
          </p:nvPr>
        </p:nvSpPr>
        <p:spPr/>
        <p:txBody>
          <a:bodyPr/>
          <a:lstStyle/>
          <a:p>
            <a:endParaRPr lang="en-US" dirty="0"/>
          </a:p>
        </p:txBody>
      </p:sp>
      <p:sp>
        <p:nvSpPr>
          <p:cNvPr id="3" name="Content Placeholder 2">
            <a:extLst>
              <a:ext uri="{FF2B5EF4-FFF2-40B4-BE49-F238E27FC236}">
                <a16:creationId xmlns:a16="http://schemas.microsoft.com/office/drawing/2014/main" id="{526FCB3E-EF1C-BDC2-3907-644D0DE9F7BC}"/>
              </a:ext>
            </a:extLst>
          </p:cNvPr>
          <p:cNvSpPr>
            <a:spLocks noGrp="1"/>
          </p:cNvSpPr>
          <p:nvPr>
            <p:ph sz="half" idx="1"/>
          </p:nvPr>
        </p:nvSpPr>
        <p:spPr>
          <a:xfrm>
            <a:off x="609759" y="1480014"/>
            <a:ext cx="5329608" cy="4678738"/>
          </a:xfrm>
        </p:spPr>
        <p:txBody>
          <a:bodyPr>
            <a:normAutofit/>
          </a:bodyPr>
          <a:lstStyle/>
          <a:p>
            <a:r>
              <a:rPr lang="en-US" sz="2200" dirty="0"/>
              <a:t>Potential first drug approval in 2024</a:t>
            </a:r>
          </a:p>
          <a:p>
            <a:r>
              <a:rPr lang="en-US" sz="2200" dirty="0"/>
              <a:t>FGF-21s are very promising</a:t>
            </a:r>
          </a:p>
          <a:p>
            <a:r>
              <a:rPr lang="en-US" sz="2200" dirty="0"/>
              <a:t>Many GLP-1s are in pipeline </a:t>
            </a:r>
            <a:br>
              <a:rPr lang="en-US" sz="2200" dirty="0"/>
            </a:br>
            <a:r>
              <a:rPr lang="en-US" sz="2200" dirty="0"/>
              <a:t>other than semaglutide</a:t>
            </a:r>
          </a:p>
          <a:p>
            <a:r>
              <a:rPr lang="en-US" sz="2200" dirty="0"/>
              <a:t>Combination therapy trials</a:t>
            </a:r>
          </a:p>
          <a:p>
            <a:r>
              <a:rPr lang="en-US" sz="2200" dirty="0"/>
              <a:t>Cirrhosis trials are being explored</a:t>
            </a:r>
          </a:p>
          <a:p>
            <a:endParaRPr lang="en-US" sz="2200" dirty="0"/>
          </a:p>
        </p:txBody>
      </p:sp>
      <p:pic>
        <p:nvPicPr>
          <p:cNvPr id="4" name="Picture 3">
            <a:extLst>
              <a:ext uri="{FF2B5EF4-FFF2-40B4-BE49-F238E27FC236}">
                <a16:creationId xmlns:a16="http://schemas.microsoft.com/office/drawing/2014/main" id="{03687E2E-2654-9E8C-CE68-7D22625A655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7C81C97D-66B1-7679-85DC-2A9ED83DCB3C}"/>
              </a:ext>
            </a:extLst>
          </p:cNvPr>
          <p:cNvSpPr>
            <a:spLocks noGrp="1"/>
          </p:cNvSpPr>
          <p:nvPr>
            <p:ph type="title"/>
          </p:nvPr>
        </p:nvSpPr>
        <p:spPr>
          <a:xfrm>
            <a:off x="609759" y="238127"/>
            <a:ext cx="5079008" cy="1103313"/>
          </a:xfrm>
        </p:spPr>
        <p:txBody>
          <a:bodyPr anchor="ctr">
            <a:noAutofit/>
          </a:bodyPr>
          <a:lstStyle/>
          <a:p>
            <a:r>
              <a:rPr lang="en-US" b="1" dirty="0"/>
              <a:t>Summary of </a:t>
            </a:r>
            <a:br>
              <a:rPr lang="en-US" b="1" dirty="0"/>
            </a:br>
            <a:r>
              <a:rPr lang="en-US" b="1" dirty="0"/>
              <a:t>MASH Drugs Field </a:t>
            </a:r>
          </a:p>
        </p:txBody>
      </p:sp>
    </p:spTree>
    <p:extLst>
      <p:ext uri="{BB962C8B-B14F-4D97-AF65-F5344CB8AC3E}">
        <p14:creationId xmlns:p14="http://schemas.microsoft.com/office/powerpoint/2010/main" val="12757036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200" b="1" dirty="0">
                <a:solidFill>
                  <a:srgbClr val="E1471D"/>
                </a:solidFill>
                <a:hlinkClick r:id="rId3"/>
              </a:rPr>
              <a:t>clinicaloptions.com/CE-CME/gastroenterology</a:t>
            </a:r>
            <a:r>
              <a:rPr lang="en-US" sz="2200" b="1" dirty="0">
                <a:solidFill>
                  <a:srgbClr val="E1471D"/>
                </a:solidFill>
              </a:rPr>
              <a:t> </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a:xfrm>
            <a:off x="514484" y="140562"/>
            <a:ext cx="11244016" cy="1674813"/>
          </a:xfrm>
        </p:spPr>
        <p:txBody>
          <a:bodyPr/>
          <a:lstStyle/>
          <a:p>
            <a:pPr eaLnBrk="1" hangingPunct="1"/>
            <a:r>
              <a:rPr lang="en-US" altLang="en-US" sz="4000" dirty="0"/>
              <a:t>Go Online for More CCO Coverage </a:t>
            </a:r>
            <a:br>
              <a:rPr lang="en-US" altLang="en-US" sz="4000" dirty="0"/>
            </a:br>
            <a:r>
              <a:rPr lang="en-US" altLang="en-US" sz="4000" dirty="0"/>
              <a:t>of a Metabolic Approach to MASH Management!</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729648"/>
            <a:ext cx="11244016" cy="2974554"/>
          </a:xfrm>
        </p:spPr>
        <p:txBody>
          <a:bodyPr rtlCol="0">
            <a:normAutofit fontScale="85000" lnSpcReduction="10000"/>
          </a:bodyPr>
          <a:lstStyle/>
          <a:p>
            <a:pPr>
              <a:lnSpc>
                <a:spcPct val="110000"/>
              </a:lnSpc>
              <a:buClr>
                <a:schemeClr val="accent6"/>
              </a:buClr>
              <a:defRPr/>
            </a:pPr>
            <a:r>
              <a:rPr lang="en-US" sz="2000" dirty="0">
                <a:solidFill>
                  <a:srgbClr val="E1471D"/>
                </a:solidFill>
              </a:rPr>
              <a:t>Text Module 1: </a:t>
            </a:r>
            <a:r>
              <a:rPr lang="en-US" sz="2000" b="0" dirty="0"/>
              <a:t>Recent Updates in MASH Pathogenesis </a:t>
            </a:r>
          </a:p>
          <a:p>
            <a:pPr>
              <a:lnSpc>
                <a:spcPct val="110000"/>
              </a:lnSpc>
              <a:buClr>
                <a:schemeClr val="accent6"/>
              </a:buClr>
              <a:defRPr/>
            </a:pPr>
            <a:r>
              <a:rPr lang="en-US" sz="2000" dirty="0">
                <a:solidFill>
                  <a:srgbClr val="E1471D"/>
                </a:solidFill>
              </a:rPr>
              <a:t>Text Module 2: </a:t>
            </a:r>
            <a:r>
              <a:rPr lang="en-US" sz="2000" b="0" dirty="0"/>
              <a:t>MASLD/MASH Screening and Diagnosis</a:t>
            </a:r>
          </a:p>
          <a:p>
            <a:pPr>
              <a:lnSpc>
                <a:spcPct val="110000"/>
              </a:lnSpc>
              <a:buClr>
                <a:schemeClr val="accent6"/>
              </a:buClr>
              <a:defRPr/>
            </a:pPr>
            <a:r>
              <a:rPr lang="en-US" sz="2000" dirty="0">
                <a:solidFill>
                  <a:schemeClr val="accent3"/>
                </a:solidFill>
              </a:rPr>
              <a:t>Text Module 3: </a:t>
            </a:r>
            <a:r>
              <a:rPr lang="en-US" sz="2000" b="0" dirty="0"/>
              <a:t>Clinical Care Pathway: A Framework for Managing MASLD/MASH</a:t>
            </a:r>
          </a:p>
          <a:p>
            <a:pPr>
              <a:lnSpc>
                <a:spcPct val="110000"/>
              </a:lnSpc>
              <a:buClr>
                <a:schemeClr val="accent6"/>
              </a:buClr>
              <a:defRPr/>
            </a:pPr>
            <a:r>
              <a:rPr lang="en-US" dirty="0">
                <a:solidFill>
                  <a:schemeClr val="accent3"/>
                </a:solidFill>
              </a:rPr>
              <a:t>Accompanying downloadable slidesets</a:t>
            </a:r>
          </a:p>
          <a:p>
            <a:pPr>
              <a:lnSpc>
                <a:spcPct val="110000"/>
              </a:lnSpc>
              <a:buClr>
                <a:schemeClr val="accent6"/>
              </a:buClr>
              <a:defRPr/>
            </a:pPr>
            <a:r>
              <a:rPr lang="en-US" dirty="0">
                <a:solidFill>
                  <a:srgbClr val="E1471D"/>
                </a:solidFill>
              </a:rPr>
              <a:t>ClinicalThought commentaries </a:t>
            </a:r>
            <a:r>
              <a:rPr lang="en-US" b="0" dirty="0"/>
              <a:t>on recent updates in MASH pathogenesis, screening and diagnosis, management, and more!</a:t>
            </a:r>
          </a:p>
          <a:p>
            <a:pPr eaLnBrk="1" hangingPunct="1">
              <a:lnSpc>
                <a:spcPct val="110000"/>
              </a:lnSpc>
              <a:buClr>
                <a:schemeClr val="accent6"/>
              </a:buClr>
              <a:defRPr/>
            </a:pPr>
            <a:r>
              <a:rPr lang="en-US" sz="2000" dirty="0">
                <a:solidFill>
                  <a:srgbClr val="E1471D"/>
                </a:solidFill>
              </a:rPr>
              <a:t>A podcast episode </a:t>
            </a:r>
            <a:r>
              <a:rPr lang="en-US" b="0" dirty="0"/>
              <a:t>featuring faculty experts discussing updates in MASLD/MASH care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0.1"/>
</p:tagLst>
</file>

<file path=ppt/theme/theme1.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18">
    <a:dk1>
      <a:srgbClr val="000000"/>
    </a:dk1>
    <a:lt1>
      <a:srgbClr val="FFFFFF"/>
    </a:lt1>
    <a:dk2>
      <a:srgbClr val="44546A"/>
    </a:dk2>
    <a:lt2>
      <a:srgbClr val="E7E6E6"/>
    </a:lt2>
    <a:accent1>
      <a:srgbClr val="2483C5"/>
    </a:accent1>
    <a:accent2>
      <a:srgbClr val="3A4146"/>
    </a:accent2>
    <a:accent3>
      <a:srgbClr val="A5A5A5"/>
    </a:accent3>
    <a:accent4>
      <a:srgbClr val="00539F"/>
    </a:accent4>
    <a:accent5>
      <a:srgbClr val="FFA000"/>
    </a:accent5>
    <a:accent6>
      <a:srgbClr val="F37020"/>
    </a:accent6>
    <a:hlink>
      <a:srgbClr val="F37020"/>
    </a:hlink>
    <a:folHlink>
      <a:srgbClr val="F3702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9aa3204-b9b0-4e1b-a6fd-d0660794ca55">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3CBF80CC3AE0143AD817F4E56B8E457" ma:contentTypeVersion="12" ma:contentTypeDescription="Create a new document." ma:contentTypeScope="" ma:versionID="5da7125143a979ecf226e725b454bd01">
  <xsd:schema xmlns:xsd="http://www.w3.org/2001/XMLSchema" xmlns:xs="http://www.w3.org/2001/XMLSchema" xmlns:p="http://schemas.microsoft.com/office/2006/metadata/properties" xmlns:ns2="69aa3204-b9b0-4e1b-a6fd-d0660794ca55" xmlns:ns3="22fd6914-46d4-4c7e-bbad-46e82841b69d" targetNamespace="http://schemas.microsoft.com/office/2006/metadata/properties" ma:root="true" ma:fieldsID="8afad663a83f0a8d14adbda29cca0f92" ns2:_="" ns3:_="">
    <xsd:import namespace="69aa3204-b9b0-4e1b-a6fd-d0660794ca55"/>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aa3204-b9b0-4e1b-a6fd-d0660794ca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557988-37F2-4156-8B68-0C5F14EB8E91}">
  <ds:schemaRefs>
    <ds:schemaRef ds:uri="http://purl.org/dc/elements/1.1/"/>
    <ds:schemaRef ds:uri="22fd6914-46d4-4c7e-bbad-46e82841b69d"/>
    <ds:schemaRef ds:uri="http://schemas.microsoft.com/office/2006/documentManagement/types"/>
    <ds:schemaRef ds:uri="http://purl.org/dc/terms/"/>
    <ds:schemaRef ds:uri="http://purl.org/dc/dcmitype/"/>
    <ds:schemaRef ds:uri="http://schemas.microsoft.com/office/2006/metadata/properties"/>
    <ds:schemaRef ds:uri="69aa3204-b9b0-4e1b-a6fd-d0660794ca55"/>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801D742-63F4-4845-AD77-26A6F34A4DDD}">
  <ds:schemaRefs>
    <ds:schemaRef ds:uri="http://schemas.microsoft.com/sharepoint/v3/contenttype/forms"/>
  </ds:schemaRefs>
</ds:datastoreItem>
</file>

<file path=customXml/itemProps3.xml><?xml version="1.0" encoding="utf-8"?>
<ds:datastoreItem xmlns:ds="http://schemas.openxmlformats.org/officeDocument/2006/customXml" ds:itemID="{61AACF77-26CE-4B6F-9118-69C787240B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aa3204-b9b0-4e1b-a6fd-d0660794ca55"/>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492</TotalTime>
  <Words>8239</Words>
  <Application>Microsoft Office PowerPoint</Application>
  <PresentationFormat>Widescreen</PresentationFormat>
  <Paragraphs>1954</Paragraphs>
  <Slides>53</Slides>
  <Notes>51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53</vt:i4>
      </vt:variant>
    </vt:vector>
  </HeadingPairs>
  <TitlesOfParts>
    <vt:vector size="66" baseType="lpstr">
      <vt:lpstr>Apis</vt:lpstr>
      <vt:lpstr>Apis For Office</vt:lpstr>
      <vt:lpstr>-apple-system</vt:lpstr>
      <vt:lpstr>Arial</vt:lpstr>
      <vt:lpstr>Calibri</vt:lpstr>
      <vt:lpstr>Calibri Light</vt:lpstr>
      <vt:lpstr>Calibri Regular</vt:lpstr>
      <vt:lpstr>Merriweather</vt:lpstr>
      <vt:lpstr>Roboto</vt:lpstr>
      <vt:lpstr>Times</vt:lpstr>
      <vt:lpstr>Times New Roman</vt:lpstr>
      <vt:lpstr>Wingdings</vt:lpstr>
      <vt:lpstr>3_2017_HTAA_Diabetes</vt:lpstr>
      <vt:lpstr>Emerging Therapeutic Approaches for MASLD</vt:lpstr>
      <vt:lpstr>About These Slides</vt:lpstr>
      <vt:lpstr>Faculty </vt:lpstr>
      <vt:lpstr>Disclosures</vt:lpstr>
      <vt:lpstr>Learning Objective</vt:lpstr>
      <vt:lpstr>Weight Loss Works—But It Can Be Difficult</vt:lpstr>
      <vt:lpstr>Diet: To Do</vt:lpstr>
      <vt:lpstr>FDA-Approved Drugs, Endoscopic and Surgical Bariatric Procedures</vt:lpstr>
      <vt:lpstr>Is MASH Reversible With Bariatric Surgery?</vt:lpstr>
      <vt:lpstr>Surgical Procedures and Long-term Effectiveness in  MASH Disease and Obesity Risk (SPLENDOR):  Cumulative Incidence Estimates for MALO and MACE</vt:lpstr>
      <vt:lpstr>MASH Drugs</vt:lpstr>
      <vt:lpstr>PIVENS: 96-Wk Results of Pioglitazone and Vitamin E in Patients With MASH</vt:lpstr>
      <vt:lpstr>Pioglitazone in MASH and Prediabetes or  Type 2 Diabetes: 18-Mo Outcomes </vt:lpstr>
      <vt:lpstr>Safety and Tolerability of Recommended Therapies  (Off Label)</vt:lpstr>
      <vt:lpstr>Clinical Care Pathway for Risk Stratification and Management of Patients With MASLD</vt:lpstr>
      <vt:lpstr>Management</vt:lpstr>
      <vt:lpstr>STEP1: Effects of Once-Weekly  Semaglutide (2.4 mg) </vt:lpstr>
      <vt:lpstr>STEP 1 Extension: Weight Regain  and Cardiometabolic Effects at Wk 120</vt:lpstr>
      <vt:lpstr>Future Treatments for MASH</vt:lpstr>
      <vt:lpstr>Future of MASH Therapeutics: Ongoing Phase III Trials </vt:lpstr>
      <vt:lpstr>Adult MASLD Spectrum and Target Population </vt:lpstr>
      <vt:lpstr>FDA Efficacy Endpoints for Phase III Trials:  Liver Histologic Improvement</vt:lpstr>
      <vt:lpstr>PowerPoint Presentation</vt:lpstr>
      <vt:lpstr>Resmetirom (MGL-3196): ↓ Hepatic Fat at Wk 12 MRI-PDFF; Associated With MASH Resolution at Wk 36 Biopsy</vt:lpstr>
      <vt:lpstr>Resmetirom (MGL-3196): Biopsy Results in Responders</vt:lpstr>
      <vt:lpstr>MAESTRO-NASH: Phase III Trial With  Resmetirom Liver Biopsy (ITT) at Wk 52</vt:lpstr>
      <vt:lpstr>Lanifibranor (Pan-PPAR Agonist): Improvements in Resolution of MASH and Regression of Fibrosis </vt:lpstr>
      <vt:lpstr>Lanifibranor (Pan-PPAR Agonist): Safety Set (N = 247)</vt:lpstr>
      <vt:lpstr>Daily SC Semaglutide (GLP-1 RA): Efficacy and Safety</vt:lpstr>
      <vt:lpstr>Semaglutide (GLP-1 RA): Resolution of Steatohepatitis and No Worsening in Liver Fibrosis</vt:lpstr>
      <vt:lpstr>Semaglutide (GLP-1 RA): Improvement in Liver Fibrosis and No Worsening in Steatohepatitis</vt:lpstr>
      <vt:lpstr>Semaglutide (GLP-1 RA): Changes in Body Weight and A1C</vt:lpstr>
      <vt:lpstr>REGENERATE Study: Phase III Trial of Obeticholic Acid in MASH, Interim Efficacy Analysis at 18 Mo</vt:lpstr>
      <vt:lpstr>Galectin-3 Inhibitor: Effects of Belapectin in Patients With MASH With Cirrhosis and Portal Hypertension</vt:lpstr>
      <vt:lpstr>FGF-21: Phase IIb HARMONY Trial of Efruxifermin</vt:lpstr>
      <vt:lpstr>Both EFX Doses Achieved Statistical Significance on Composite Endpoint (Fibrosis Improvement and MASH Resolution)</vt:lpstr>
      <vt:lpstr>Statistically Significant Reductions in Noninvasive Markers Reflect Histologic Improvement in Fibrosis</vt:lpstr>
      <vt:lpstr>Randomized, Controlled Trial of FGF-21 Analogue Pegozafermin in MASH </vt:lpstr>
      <vt:lpstr>Pegozafermin</vt:lpstr>
      <vt:lpstr>Combination Therapy</vt:lpstr>
      <vt:lpstr>Ideal Combination</vt:lpstr>
      <vt:lpstr>Semaglutide + Firsocostat + Cilofexor: Study Design</vt:lpstr>
      <vt:lpstr>MRI-PDFF: Greater Improvements With Combinations</vt:lpstr>
      <vt:lpstr>Reductions in Liver Stiffness by VCTE in All Groups</vt:lpstr>
      <vt:lpstr>FAST Score: Greater Improvements With Combinations</vt:lpstr>
      <vt:lpstr>DUET: Selective THR-β agonist (TERN-501) + Nonsteroidal FXR Agonist (TERN-101)</vt:lpstr>
      <vt:lpstr>Welcome Newcomers</vt:lpstr>
      <vt:lpstr>PowerPoint Presentation</vt:lpstr>
      <vt:lpstr>Phase IIa trial of HU6 vs Placebo: Absolute % Change in Liver Fat From BL to Day 61</vt:lpstr>
      <vt:lpstr>Phase IIa trial of HU6 vs Placebo: Relative % Change in Liver Fat in Patients With Normal and Elevated A1C</vt:lpstr>
      <vt:lpstr>Weight Loss: Overall and High A1C Group</vt:lpstr>
      <vt:lpstr>Summary of  MASH Drugs Field </vt:lpstr>
      <vt:lpstr>Go Online for More CCO Coverage  of a Metabolic Approach to MASH Management!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Therapeutic Approaches for MASLD</dc:title>
  <dc:creator>Tatiana Hage</dc:creator>
  <cp:lastModifiedBy>Valerie Wenzel</cp:lastModifiedBy>
  <cp:revision>5</cp:revision>
  <dcterms:created xsi:type="dcterms:W3CDTF">2022-03-06T20:34:09Z</dcterms:created>
  <dcterms:modified xsi:type="dcterms:W3CDTF">2024-03-05T18:51:29Z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0x01010083CBF80CC3AE0143AD817F4E56B8E457</vt:lpwstr>
  </property>
  <property fmtid="{D5CDD505-2E9C-101B-9397-08002B2CF9AE}" pid="3" name="_dlc_DocIdItemGuid">
    <vt:lpwstr>8cec9588-1854-47ee-8735-55c2a1ba67db</vt:lpwstr>
  </property>
  <property fmtid="{D5CDD505-2E9C-101B-9397-08002B2CF9AE}" pid="4" name="MediaServiceImageTags">
    <vt:lpwstr/>
  </property>
</Properties>
</file>