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7" r:id="rId4"/>
    <p:sldMasterId id="2147483750" r:id="rId5"/>
    <p:sldMasterId id="2147483759" r:id="rId6"/>
    <p:sldMasterId id="2147483725" r:id="rId7"/>
  </p:sldMasterIdLst>
  <p:notesMasterIdLst>
    <p:notesMasterId r:id="rId22"/>
  </p:notesMasterIdLst>
  <p:sldIdLst>
    <p:sldId id="321" r:id="rId8"/>
    <p:sldId id="308" r:id="rId9"/>
    <p:sldId id="2147483287" r:id="rId10"/>
    <p:sldId id="2147483286" r:id="rId11"/>
    <p:sldId id="2147483106" r:id="rId12"/>
    <p:sldId id="2147483115" r:id="rId13"/>
    <p:sldId id="2147483126" r:id="rId14"/>
    <p:sldId id="2147483288" r:id="rId15"/>
    <p:sldId id="2147483131" r:id="rId16"/>
    <p:sldId id="2147483289" r:id="rId17"/>
    <p:sldId id="2147483134" r:id="rId18"/>
    <p:sldId id="2147483129" r:id="rId19"/>
    <p:sldId id="2147483135" r:id="rId20"/>
    <p:sldId id="31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e Becker" initials="MB" lastIdx="5" clrIdx="0">
    <p:extLst>
      <p:ext uri="{19B8F6BF-5375-455C-9EA6-DF929625EA0E}">
        <p15:presenceInfo xmlns:p15="http://schemas.microsoft.com/office/powerpoint/2012/main" userId="d65aa0e91a5f4f86" providerId="Windows Live"/>
      </p:ext>
    </p:extLst>
  </p:cmAuthor>
  <p:cmAuthor id="2" name="Allison Weckerle" initials="AW" lastIdx="15" clrIdx="1">
    <p:extLst>
      <p:ext uri="{19B8F6BF-5375-455C-9EA6-DF929625EA0E}">
        <p15:presenceInfo xmlns:p15="http://schemas.microsoft.com/office/powerpoint/2012/main" userId="Allison Weckerle" providerId="None"/>
      </p:ext>
    </p:extLst>
  </p:cmAuthor>
  <p:cmAuthor id="3" name="Marie Becker" initials="MB [2]" lastIdx="7" clrIdx="2">
    <p:extLst>
      <p:ext uri="{19B8F6BF-5375-455C-9EA6-DF929625EA0E}">
        <p15:presenceInfo xmlns:p15="http://schemas.microsoft.com/office/powerpoint/2012/main" userId="S::mbecker@clinicaloptions.com::a16991b8-7bb5-4da5-98af-c360d036dd20" providerId="AD"/>
      </p:ext>
    </p:extLst>
  </p:cmAuthor>
  <p:cmAuthor id="4" name="Timothy Quill" initials="TQ" lastIdx="2" clrIdx="3">
    <p:extLst>
      <p:ext uri="{19B8F6BF-5375-455C-9EA6-DF929625EA0E}">
        <p15:presenceInfo xmlns:p15="http://schemas.microsoft.com/office/powerpoint/2012/main" userId="S::tquill@clinicaloptions.com::b1dc6efb-2995-45e7-a306-57a2c67aa886" providerId="AD"/>
      </p:ext>
    </p:extLst>
  </p:cmAuthor>
  <p:cmAuthor id="5" name="Dussadee Royal" initials="DR" lastIdx="3" clrIdx="4">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a:srgbClr val="2C3990"/>
    <a:srgbClr val="FF9933"/>
    <a:srgbClr val="FF9900"/>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59E994-8ED6-48C6-8C68-D24016A0488E}" v="294" dt="2026-05-12T14:56:40.162"/>
    <p1510:client id="{8D4D7B7A-EE87-40DD-9D4E-2C7BC3389510}" v="1" dt="2026-05-12T19:44:37.8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3942" autoAdjust="0"/>
  </p:normalViewPr>
  <p:slideViewPr>
    <p:cSldViewPr snapToGrid="0">
      <p:cViewPr varScale="1">
        <p:scale>
          <a:sx n="62" d="100"/>
          <a:sy n="62" d="100"/>
        </p:scale>
        <p:origin x="804" y="44"/>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81" d="100"/>
          <a:sy n="81" d="100"/>
        </p:scale>
        <p:origin x="3894"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864481-0669-4C10-9C4D-FAB1FD794596}" type="datetimeFigureOut">
              <a:rPr lang="en-US" smtClean="0"/>
              <a:t>5/13/2026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978C18-00E6-420E-A851-372BD7F64F66}" type="slidenum">
              <a:rPr lang="en-US" smtClean="0"/>
              <a:t>‹#›</a:t>
            </a:fld>
            <a:endParaRPr lang="en-US" dirty="0"/>
          </a:p>
        </p:txBody>
      </p:sp>
    </p:spTree>
    <p:extLst>
      <p:ext uri="{BB962C8B-B14F-4D97-AF65-F5344CB8AC3E}">
        <p14:creationId xmlns:p14="http://schemas.microsoft.com/office/powerpoint/2010/main" val="4073903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402136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978C18-00E6-420E-A851-372BD7F64F66}" type="slidenum">
              <a:rPr lang="en-US" smtClean="0"/>
              <a:t>3</a:t>
            </a:fld>
            <a:endParaRPr lang="en-US" dirty="0"/>
          </a:p>
        </p:txBody>
      </p:sp>
    </p:spTree>
    <p:extLst>
      <p:ext uri="{BB962C8B-B14F-4D97-AF65-F5344CB8AC3E}">
        <p14:creationId xmlns:p14="http://schemas.microsoft.com/office/powerpoint/2010/main" val="1655460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978C18-00E6-420E-A851-372BD7F64F66}" type="slidenum">
              <a:rPr lang="en-US" smtClean="0"/>
              <a:t>4</a:t>
            </a:fld>
            <a:endParaRPr lang="en-US" dirty="0"/>
          </a:p>
        </p:txBody>
      </p:sp>
    </p:spTree>
    <p:extLst>
      <p:ext uri="{BB962C8B-B14F-4D97-AF65-F5344CB8AC3E}">
        <p14:creationId xmlns:p14="http://schemas.microsoft.com/office/powerpoint/2010/main" val="2173157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978C18-00E6-420E-A851-372BD7F64F66}" type="slidenum">
              <a:rPr lang="en-US" smtClean="0"/>
              <a:t>5</a:t>
            </a:fld>
            <a:endParaRPr lang="en-US" dirty="0"/>
          </a:p>
        </p:txBody>
      </p:sp>
    </p:spTree>
    <p:extLst>
      <p:ext uri="{BB962C8B-B14F-4D97-AF65-F5344CB8AC3E}">
        <p14:creationId xmlns:p14="http://schemas.microsoft.com/office/powerpoint/2010/main" val="26689325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BD9C9-A400-FF01-9BFF-51C4E27B22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396869-E3C2-E39D-3A84-416081475F94}"/>
              </a:ext>
            </a:extLst>
          </p:cNvPr>
          <p:cNvSpPr>
            <a:spLocks noGrp="1" noRot="1" noChangeAspect="1"/>
          </p:cNvSpPr>
          <p:nvPr>
            <p:ph type="sldImg"/>
          </p:nvPr>
        </p:nvSpPr>
        <p:spPr>
          <a:xfrm>
            <a:off x="422275" y="1241425"/>
            <a:ext cx="5953125" cy="3349625"/>
          </a:xfrm>
        </p:spPr>
        <p:txBody>
          <a:bodyPr/>
          <a:lstStyle/>
          <a:p>
            <a:endParaRPr lang="en-US" dirty="0"/>
          </a:p>
        </p:txBody>
      </p:sp>
      <p:sp>
        <p:nvSpPr>
          <p:cNvPr id="3" name="Notes Placeholder 2">
            <a:extLst>
              <a:ext uri="{FF2B5EF4-FFF2-40B4-BE49-F238E27FC236}">
                <a16:creationId xmlns:a16="http://schemas.microsoft.com/office/drawing/2014/main" id="{BF05B35F-2962-E763-73BD-C707838D2571}"/>
              </a:ext>
            </a:extLst>
          </p:cNvPr>
          <p:cNvSpPr>
            <a:spLocks noGrp="1"/>
          </p:cNvSpPr>
          <p:nvPr>
            <p:ph type="body" idx="1"/>
          </p:nvPr>
        </p:nvSpPr>
        <p:spPr/>
        <p:txBody>
          <a:bodyPr/>
          <a:lstStyle/>
          <a:p>
            <a:endParaRPr lang="it-IT" sz="1200" dirty="0"/>
          </a:p>
        </p:txBody>
      </p:sp>
      <p:sp>
        <p:nvSpPr>
          <p:cNvPr id="4" name="Slide Number Placeholder 3">
            <a:extLst>
              <a:ext uri="{FF2B5EF4-FFF2-40B4-BE49-F238E27FC236}">
                <a16:creationId xmlns:a16="http://schemas.microsoft.com/office/drawing/2014/main" id="{CCA1BB6B-A3F8-5546-616E-ACB83E1FC50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2C9FEE-32AD-5546-B63B-58178CD1658E}" type="slidenum">
              <a:rPr kumimoji="0" lang="fr-FR"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73162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C8292-CE5C-90E4-0441-F76630EDFB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E3988F-EBA9-B371-F7E7-13F9BA59BC47}"/>
              </a:ext>
            </a:extLst>
          </p:cNvPr>
          <p:cNvSpPr>
            <a:spLocks noGrp="1" noRot="1" noChangeAspect="1"/>
          </p:cNvSpPr>
          <p:nvPr>
            <p:ph type="sldImg"/>
          </p:nvPr>
        </p:nvSpPr>
        <p:spPr>
          <a:xfrm>
            <a:off x="422275" y="1241425"/>
            <a:ext cx="5953125" cy="3349625"/>
          </a:xfrm>
        </p:spPr>
        <p:txBody>
          <a:bodyPr/>
          <a:lstStyle/>
          <a:p>
            <a:endParaRPr lang="en-US" dirty="0"/>
          </a:p>
        </p:txBody>
      </p:sp>
      <p:sp>
        <p:nvSpPr>
          <p:cNvPr id="3" name="Notes Placeholder 2">
            <a:extLst>
              <a:ext uri="{FF2B5EF4-FFF2-40B4-BE49-F238E27FC236}">
                <a16:creationId xmlns:a16="http://schemas.microsoft.com/office/drawing/2014/main" id="{DFDD02B0-91BE-3A0A-006E-A2E832C0A919}"/>
              </a:ext>
            </a:extLst>
          </p:cNvPr>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ct val="0"/>
              </a:spcAft>
              <a:buClrTx/>
              <a:buSzTx/>
              <a:buFont typeface="Wingdings" panose="05000000000000000000" pitchFamily="2" charset="2"/>
              <a:buNone/>
              <a:tabLst/>
              <a:defRPr/>
            </a:pPr>
            <a:endParaRPr lang="it-IT" sz="1200" dirty="0"/>
          </a:p>
        </p:txBody>
      </p:sp>
      <p:sp>
        <p:nvSpPr>
          <p:cNvPr id="4" name="Slide Number Placeholder 3">
            <a:extLst>
              <a:ext uri="{FF2B5EF4-FFF2-40B4-BE49-F238E27FC236}">
                <a16:creationId xmlns:a16="http://schemas.microsoft.com/office/drawing/2014/main" id="{560A44A0-FBAB-2EEB-1920-7425FF5CE3D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2C9FEE-32AD-5546-B63B-58178CD1658E}" type="slidenum">
              <a:rPr kumimoji="0" lang="fr-FR"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FR"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363976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C65FD-C6C3-0692-C377-2A96D13A6D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3D7EEF-B18B-630D-3A84-96805F747794}"/>
              </a:ext>
            </a:extLst>
          </p:cNvPr>
          <p:cNvSpPr>
            <a:spLocks noGrp="1" noRot="1" noChangeAspect="1"/>
          </p:cNvSpPr>
          <p:nvPr>
            <p:ph type="sldImg"/>
          </p:nvPr>
        </p:nvSpPr>
        <p:spPr>
          <a:xfrm>
            <a:off x="422275" y="1241425"/>
            <a:ext cx="5953125" cy="3349625"/>
          </a:xfrm>
        </p:spPr>
        <p:txBody>
          <a:bodyPr/>
          <a:lstStyle/>
          <a:p>
            <a:endParaRPr lang="en-US" dirty="0"/>
          </a:p>
        </p:txBody>
      </p:sp>
      <p:sp>
        <p:nvSpPr>
          <p:cNvPr id="3" name="Notes Placeholder 2">
            <a:extLst>
              <a:ext uri="{FF2B5EF4-FFF2-40B4-BE49-F238E27FC236}">
                <a16:creationId xmlns:a16="http://schemas.microsoft.com/office/drawing/2014/main" id="{AE612A1B-510E-CCDC-2CD9-C356B41593A4}"/>
              </a:ext>
            </a:extLst>
          </p:cNvPr>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ct val="0"/>
              </a:spcAft>
              <a:buClrTx/>
              <a:buSzTx/>
              <a:buFont typeface="Wingdings" panose="05000000000000000000" pitchFamily="2" charset="2"/>
              <a:buNone/>
              <a:tabLst/>
              <a:defRPr/>
            </a:pPr>
            <a:endParaRPr lang="it-IT" sz="1200" dirty="0"/>
          </a:p>
        </p:txBody>
      </p:sp>
      <p:sp>
        <p:nvSpPr>
          <p:cNvPr id="4" name="Slide Number Placeholder 3">
            <a:extLst>
              <a:ext uri="{FF2B5EF4-FFF2-40B4-BE49-F238E27FC236}">
                <a16:creationId xmlns:a16="http://schemas.microsoft.com/office/drawing/2014/main" id="{1940A877-4703-3E6A-AF95-CCECD1C1A17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2C9FEE-32AD-5546-B63B-58178CD1658E}" type="slidenum">
              <a:rPr kumimoji="0" lang="fr-FR"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885868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978C18-00E6-420E-A851-372BD7F64F66}" type="slidenum">
              <a:rPr lang="en-US" smtClean="0"/>
              <a:t>9</a:t>
            </a:fld>
            <a:endParaRPr lang="en-US" dirty="0"/>
          </a:p>
        </p:txBody>
      </p:sp>
    </p:spTree>
    <p:extLst>
      <p:ext uri="{BB962C8B-B14F-4D97-AF65-F5344CB8AC3E}">
        <p14:creationId xmlns:p14="http://schemas.microsoft.com/office/powerpoint/2010/main" val="12995694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D95FB-7B99-33B7-4147-AC43A90B28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2581E9-40C2-823B-7EBB-3DBDEC29289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A6212F6-1187-9A92-C63B-BD583C98B4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34751C-516D-2218-3905-100D40872CBE}"/>
              </a:ext>
            </a:extLst>
          </p:cNvPr>
          <p:cNvSpPr>
            <a:spLocks noGrp="1"/>
          </p:cNvSpPr>
          <p:nvPr>
            <p:ph type="sldNum" sz="quarter" idx="10"/>
          </p:nvPr>
        </p:nvSpPr>
        <p:spPr/>
        <p:txBody>
          <a:bodyPr/>
          <a:lstStyle/>
          <a:p>
            <a:fld id="{31978C18-00E6-420E-A851-372BD7F64F66}" type="slidenum">
              <a:rPr lang="en-US" smtClean="0"/>
              <a:t>10</a:t>
            </a:fld>
            <a:endParaRPr lang="en-US" dirty="0"/>
          </a:p>
        </p:txBody>
      </p:sp>
    </p:spTree>
    <p:extLst>
      <p:ext uri="{BB962C8B-B14F-4D97-AF65-F5344CB8AC3E}">
        <p14:creationId xmlns:p14="http://schemas.microsoft.com/office/powerpoint/2010/main" val="27233246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978C18-00E6-420E-A851-372BD7F64F66}" type="slidenum">
              <a:rPr lang="en-US" smtClean="0"/>
              <a:t>11</a:t>
            </a:fld>
            <a:endParaRPr lang="en-US" dirty="0"/>
          </a:p>
        </p:txBody>
      </p:sp>
    </p:spTree>
    <p:extLst>
      <p:ext uri="{BB962C8B-B14F-4D97-AF65-F5344CB8AC3E}">
        <p14:creationId xmlns:p14="http://schemas.microsoft.com/office/powerpoint/2010/main" val="2581905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978C18-00E6-420E-A851-372BD7F64F66}" type="slidenum">
              <a:rPr lang="en-US" smtClean="0"/>
              <a:t>12</a:t>
            </a:fld>
            <a:endParaRPr lang="en-US" dirty="0"/>
          </a:p>
        </p:txBody>
      </p:sp>
    </p:spTree>
    <p:extLst>
      <p:ext uri="{BB962C8B-B14F-4D97-AF65-F5344CB8AC3E}">
        <p14:creationId xmlns:p14="http://schemas.microsoft.com/office/powerpoint/2010/main" val="825528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978C18-00E6-420E-A851-372BD7F64F66}" type="slidenum">
              <a:rPr lang="en-US" smtClean="0"/>
              <a:t>13</a:t>
            </a:fld>
            <a:endParaRPr lang="en-US" dirty="0"/>
          </a:p>
        </p:txBody>
      </p:sp>
    </p:spTree>
    <p:extLst>
      <p:ext uri="{BB962C8B-B14F-4D97-AF65-F5344CB8AC3E}">
        <p14:creationId xmlns:p14="http://schemas.microsoft.com/office/powerpoint/2010/main" val="13830620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14</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hyperlink" Target="https://www.clinicaloptions.com/" TargetMode="Externa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3600" b="1" i="0">
                <a:solidFill>
                  <a:schemeClr val="bg2"/>
                </a:solidFill>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50F381EF-AF1B-8B53-5793-219C33F1B17A}"/>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51921327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anose="00000500000000000000" pitchFamily="2" charset="0"/>
                <a:cs typeface="Poppins" panose="00000500000000000000" pitchFamily="2" charset="0"/>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367491585"/>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862490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a:p>
            <a:pPr marL="1200150" lvl="4" indent="-285750">
              <a:buFont typeface="Calibri" panose="020F0502020204030204" pitchFamily="34" charset="0"/>
              <a:buChar char="─"/>
            </a:pPr>
            <a:endParaRPr lang="en-US" altLang="en-US" dirty="0"/>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4" name="Content Placeholder 25">
            <a:extLst>
              <a:ext uri="{FF2B5EF4-FFF2-40B4-BE49-F238E27FC236}">
                <a16:creationId xmlns:a16="http://schemas.microsoft.com/office/drawing/2014/main" id="{A09A399A-46DD-8D8A-E8DD-5E4FD45708B1}"/>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924097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1006"/>
            <a:ext cx="11740260" cy="502445"/>
          </a:xfrm>
        </p:spPr>
        <p:txBody>
          <a:bodyPr/>
          <a:lstStyle>
            <a:lvl1pPr>
              <a:tabLst>
                <a:tab pos="460375" algn="l"/>
              </a:tabLst>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5" name="Content Placeholder 25">
            <a:extLst>
              <a:ext uri="{FF2B5EF4-FFF2-40B4-BE49-F238E27FC236}">
                <a16:creationId xmlns:a16="http://schemas.microsoft.com/office/drawing/2014/main" id="{C3240037-9071-F4C6-C2DE-50B460E68DED}"/>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770726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1434553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0954222"/>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185372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954856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20F97B2B-B576-B656-D5D4-92DE0CDAFC1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788942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4344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776389439"/>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2093253519"/>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525897091"/>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2" name="Content Placeholder 25">
            <a:extLst>
              <a:ext uri="{FF2B5EF4-FFF2-40B4-BE49-F238E27FC236}">
                <a16:creationId xmlns:a16="http://schemas.microsoft.com/office/drawing/2014/main" id="{7FC6F2BA-FD35-F5AC-BEFE-69C1A5ACB1B2}"/>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4850104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Content Placeholder 25">
            <a:extLst>
              <a:ext uri="{FF2B5EF4-FFF2-40B4-BE49-F238E27FC236}">
                <a16:creationId xmlns:a16="http://schemas.microsoft.com/office/drawing/2014/main" id="{F243B70D-DAB7-B6CA-71ED-CFE6419D473F}"/>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7645001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5502795"/>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2160799"/>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2865210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Tree>
    <p:extLst>
      <p:ext uri="{BB962C8B-B14F-4D97-AF65-F5344CB8AC3E}">
        <p14:creationId xmlns:p14="http://schemas.microsoft.com/office/powerpoint/2010/main" val="6182737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6E8523BF-A414-E403-53C0-CA6B3C2867C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0520159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dirty="0"/>
              <a:t>Click to edit Master text styles</a:t>
            </a:r>
          </a:p>
          <a:p>
            <a:pPr lvl="2">
              <a:buFont typeface="Arial" panose="020B0604020202020204" pitchFamily="34" charset="0"/>
              <a:buChar char="•"/>
            </a:pPr>
            <a:r>
              <a:rPr lang="en-US" altLang="en-US" sz="2000" dirty="0"/>
              <a:t>Second level</a:t>
            </a:r>
          </a:p>
          <a:p>
            <a:pPr lvl="3">
              <a:buFont typeface="Calibri" panose="020F0502020204030204" pitchFamily="34" charset="0"/>
              <a:buChar char="─"/>
            </a:pPr>
            <a:r>
              <a:rPr lang="en-US" altLang="en-US" sz="1800" dirty="0"/>
              <a:t>Third level</a:t>
            </a:r>
          </a:p>
          <a:p>
            <a:pPr lvl="4">
              <a:buFont typeface="Arial" panose="020B0604020202020204" pitchFamily="34" charset="0"/>
              <a:buChar char="•"/>
            </a:pPr>
            <a:r>
              <a:rPr lang="en-US" altLang="en-US" dirty="0"/>
              <a:t>Fourth level</a:t>
            </a:r>
          </a:p>
          <a:p>
            <a:pPr marL="1200150" lvl="4" indent="-285750">
              <a:buFont typeface="Calibri" panose="020F0502020204030204" pitchFamily="34" charset="0"/>
              <a:buChar char="─"/>
            </a:pPr>
            <a:r>
              <a:rPr lang="en-US" altLang="en-US" dirty="0"/>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 name="Content Placeholder 25">
            <a:extLst>
              <a:ext uri="{FF2B5EF4-FFF2-40B4-BE49-F238E27FC236}">
                <a16:creationId xmlns:a16="http://schemas.microsoft.com/office/drawing/2014/main" id="{FE76006C-D57C-A3B9-79F1-AEBC21B89319}"/>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6816225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Tree>
    <p:extLst>
      <p:ext uri="{BB962C8B-B14F-4D97-AF65-F5344CB8AC3E}">
        <p14:creationId xmlns:p14="http://schemas.microsoft.com/office/powerpoint/2010/main" val="4189261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4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2050305"/>
          </a:xfrm>
          <a:prstGeom prst="rect">
            <a:avLst/>
          </a:prstGeom>
        </p:spPr>
        <p:txBody>
          <a:bodyPr vert="horz" lIns="0" tIns="0" rIns="0" bIns="0" rtlCol="0">
            <a:spAutoFit/>
          </a:bodyPr>
          <a:lstStyle>
            <a:lvl1pPr algn="ctr">
              <a:spcBef>
                <a:spcPts val="1600"/>
              </a:spcBef>
              <a:buFont typeface="Arial" panose="020B0604020202020204" pitchFamily="34" charset="0"/>
              <a:buNone/>
              <a:defRPr/>
            </a:lvl1pPr>
            <a:lvl2pPr algn="ctr">
              <a:spcBef>
                <a:spcPts val="1600"/>
              </a:spcBef>
              <a:buNone/>
              <a:defRPr/>
            </a:lvl2pPr>
            <a:lvl3pPr algn="ctr">
              <a:spcBef>
                <a:spcPts val="1600"/>
              </a:spcBef>
              <a:buNone/>
              <a:defRPr/>
            </a:lvl3pPr>
            <a:lvl4pPr algn="ctr">
              <a:spcBef>
                <a:spcPts val="1600"/>
              </a:spcBef>
              <a:buNone/>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dirty="0"/>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35476"/>
          </a:xfrm>
          <a:prstGeom prst="rect">
            <a:avLst/>
          </a:prstGeom>
        </p:spPr>
        <p:txBody>
          <a:bodyPr vert="horz" lIns="0" tIns="0" rIns="0" bIns="0" rtlCol="0">
            <a:spAutoFit/>
          </a:bodyPr>
          <a:lstStyle>
            <a:lvl1pPr algn="ctr">
              <a:spcBef>
                <a:spcPts val="1600"/>
              </a:spcBef>
              <a:buFont typeface="Arial" panose="020B0604020202020204" pitchFamily="34" charset="0"/>
              <a:buNone/>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Edit Master text styles</a:t>
            </a:r>
          </a:p>
        </p:txBody>
      </p:sp>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8406558" y="2722283"/>
              <a:ext cx="1511051" cy="6035264"/>
            </a:xfrm>
            <a:prstGeom prst="rect">
              <a:avLst/>
            </a:prstGeom>
          </p:spPr>
        </p:pic>
      </p:grpSp>
      <p:pic>
        <p:nvPicPr>
          <p:cNvPr id="2" name="Graphic 1">
            <a:extLst>
              <a:ext uri="{FF2B5EF4-FFF2-40B4-BE49-F238E27FC236}">
                <a16:creationId xmlns:a16="http://schemas.microsoft.com/office/drawing/2014/main" id="{E3959AFC-74BC-00E6-61A9-1D9831947F4F}"/>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2857045068"/>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Tree>
    <p:extLst>
      <p:ext uri="{BB962C8B-B14F-4D97-AF65-F5344CB8AC3E}">
        <p14:creationId xmlns:p14="http://schemas.microsoft.com/office/powerpoint/2010/main" val="17580239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FAFF2041-DCB9-A30E-4E94-4C05FF844118}"/>
              </a:ext>
            </a:extLst>
          </p:cNvPr>
          <p:cNvSpPr>
            <a:spLocks noGrp="1"/>
          </p:cNvSpPr>
          <p:nvPr>
            <p:ph type="body" sz="quarter" idx="14"/>
          </p:nvPr>
        </p:nvSpPr>
        <p:spPr>
          <a:xfrm>
            <a:off x="212725" y="1651129"/>
            <a:ext cx="4948417"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buFont typeface="Arial" panose="020B0604020202020204" pitchFamily="34" charset="0"/>
              <a:buChar char="•"/>
              <a:defRPr lang="en-US" sz="2000" smtClean="0">
                <a:solidFill>
                  <a:schemeClr val="tx1"/>
                </a:solidFill>
                <a:latin typeface="+mn-lt"/>
                <a:cs typeface="+mn-cs"/>
              </a:defRPr>
            </a:lvl3pPr>
            <a:lvl4pPr>
              <a:buFont typeface="Calibri" panose="020F0502020204030204" pitchFamily="34" charset="0"/>
              <a:buChar char="─"/>
              <a:defRPr lang="en-US" sz="2000" smtClean="0">
                <a:solidFill>
                  <a:schemeClr val="tx1"/>
                </a:solidFill>
                <a:latin typeface="+mn-lt"/>
                <a:cs typeface="+mn-cs"/>
              </a:defRPr>
            </a:lvl4pPr>
            <a:lvl5pPr>
              <a:buFont typeface="Arial" panose="020B0604020202020204" pitchFamily="34" charset="0"/>
              <a:buChar char="•"/>
              <a:defRPr lang="en-US" sz="2000">
                <a:solidFill>
                  <a:schemeClr val="tx1"/>
                </a:solidFill>
                <a:latin typeface="+mn-lt"/>
                <a:cs typeface="+mn-cs"/>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3" name="Text Placeholder 8">
            <a:extLst>
              <a:ext uri="{FF2B5EF4-FFF2-40B4-BE49-F238E27FC236}">
                <a16:creationId xmlns:a16="http://schemas.microsoft.com/office/drawing/2014/main" id="{622D1531-C651-FB64-6F62-BFB950BC5FB2}"/>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lnSpc>
                <a:spcPct val="100000"/>
              </a:lnSpc>
              <a:spcBef>
                <a:spcPts val="1000"/>
              </a:spcBef>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521002037"/>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dirty="0"/>
              <a:t>Polling Question</a:t>
            </a:r>
          </a:p>
        </p:txBody>
      </p:sp>
      <p:sp>
        <p:nvSpPr>
          <p:cNvPr id="2" name="Content Placeholder 7">
            <a:extLst>
              <a:ext uri="{FF2B5EF4-FFF2-40B4-BE49-F238E27FC236}">
                <a16:creationId xmlns:a16="http://schemas.microsoft.com/office/drawing/2014/main" id="{586EA38C-F6E7-6920-BB69-BF63AE87EF5A}"/>
              </a:ext>
            </a:extLst>
          </p:cNvPr>
          <p:cNvSpPr>
            <a:spLocks noGrp="1"/>
          </p:cNvSpPr>
          <p:nvPr>
            <p:ph sz="quarter" idx="14"/>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Tree>
    <p:extLst>
      <p:ext uri="{BB962C8B-B14F-4D97-AF65-F5344CB8AC3E}">
        <p14:creationId xmlns:p14="http://schemas.microsoft.com/office/powerpoint/2010/main" val="23596145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Content Placeholder 7">
            <a:extLst>
              <a:ext uri="{FF2B5EF4-FFF2-40B4-BE49-F238E27FC236}">
                <a16:creationId xmlns:a16="http://schemas.microsoft.com/office/drawing/2014/main" id="{E2250286-95D6-9C80-9D20-8C4C1DE341CC}"/>
              </a:ext>
            </a:extLst>
          </p:cNvPr>
          <p:cNvSpPr>
            <a:spLocks noGrp="1"/>
          </p:cNvSpPr>
          <p:nvPr>
            <p:ph sz="quarter" idx="15"/>
          </p:nvPr>
        </p:nvSpPr>
        <p:spPr>
          <a:xfrm>
            <a:off x="200452" y="1651129"/>
            <a:ext cx="5060524"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spTree>
    <p:extLst>
      <p:ext uri="{BB962C8B-B14F-4D97-AF65-F5344CB8AC3E}">
        <p14:creationId xmlns:p14="http://schemas.microsoft.com/office/powerpoint/2010/main" val="2904123960"/>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1006"/>
            <a:ext cx="10203103"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Tree>
    <p:extLst>
      <p:ext uri="{BB962C8B-B14F-4D97-AF65-F5344CB8AC3E}">
        <p14:creationId xmlns:p14="http://schemas.microsoft.com/office/powerpoint/2010/main" val="2094814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1216873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212644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03252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dirty="0"/>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Edit Master text styles</a:t>
            </a:r>
          </a:p>
        </p:txBody>
      </p:sp>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8406558" y="2722283"/>
              <a:ext cx="1511051" cy="6035264"/>
            </a:xfrm>
            <a:prstGeom prst="rect">
              <a:avLst/>
            </a:prstGeom>
          </p:spPr>
        </p:pic>
      </p:grpSp>
      <p:pic>
        <p:nvPicPr>
          <p:cNvPr id="2" name="Graphic 1">
            <a:extLst>
              <a:ext uri="{FF2B5EF4-FFF2-40B4-BE49-F238E27FC236}">
                <a16:creationId xmlns:a16="http://schemas.microsoft.com/office/drawing/2014/main" id="{E3959AFC-74BC-00E6-61A9-1D9831947F4F}"/>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529100804"/>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8406558" y="2722283"/>
              <a:ext cx="1511051" cy="6035264"/>
            </a:xfrm>
            <a:prstGeom prst="rect">
              <a:avLst/>
            </a:prstGeom>
          </p:spPr>
        </p:pic>
      </p:grpSp>
      <p:sp>
        <p:nvSpPr>
          <p:cNvPr id="2" name="Rectangle 2">
            <a:extLst>
              <a:ext uri="{FF2B5EF4-FFF2-40B4-BE49-F238E27FC236}">
                <a16:creationId xmlns:a16="http://schemas.microsoft.com/office/drawing/2014/main" id="{C35A40FE-7BD2-8932-8394-0417F693E07A}"/>
              </a:ext>
            </a:extLst>
          </p:cNvPr>
          <p:cNvSpPr>
            <a:spLocks noGrp="1" noChangeArrowheads="1"/>
          </p:cNvSpPr>
          <p:nvPr>
            <p:ph idx="1"/>
          </p:nvPr>
        </p:nvSpPr>
        <p:spPr>
          <a:xfrm>
            <a:off x="231078" y="2262386"/>
            <a:ext cx="11740260" cy="759182"/>
          </a:xfrm>
        </p:spPr>
        <p:txBody>
          <a:bodyPr/>
          <a:lstStyle/>
          <a:p>
            <a:pPr algn="l"/>
            <a:r>
              <a:rPr lang="en-US" sz="1800" dirty="0"/>
              <a:t>Capsule Summaries of all the key data</a:t>
            </a:r>
          </a:p>
          <a:p>
            <a:pPr algn="l"/>
            <a:r>
              <a:rPr lang="en-US" sz="1800" dirty="0"/>
              <a:t>Additional CME/CE-certified </a:t>
            </a:r>
            <a:r>
              <a:rPr lang="en-US" sz="1800" dirty="0" err="1"/>
              <a:t>slideset</a:t>
            </a:r>
            <a:r>
              <a:rPr lang="en-US" sz="1800" dirty="0"/>
              <a:t> on XXXX with expert faculty commentary on all the key studies in:</a:t>
            </a:r>
          </a:p>
        </p:txBody>
      </p:sp>
      <p:sp>
        <p:nvSpPr>
          <p:cNvPr id="3" name="Rectangle 10">
            <a:extLst>
              <a:ext uri="{FF2B5EF4-FFF2-40B4-BE49-F238E27FC236}">
                <a16:creationId xmlns:a16="http://schemas.microsoft.com/office/drawing/2014/main" id="{45D4E959-88CF-C7EF-BD65-42F9F36F36AD}"/>
              </a:ext>
            </a:extLst>
          </p:cNvPr>
          <p:cNvSpPr>
            <a:spLocks noGrp="1" noChangeArrowheads="1"/>
          </p:cNvSpPr>
          <p:nvPr>
            <p:ph type="title" hasCustomPrompt="1"/>
          </p:nvPr>
        </p:nvSpPr>
        <p:spPr>
          <a:xfrm>
            <a:off x="231078" y="1466155"/>
            <a:ext cx="11740260" cy="492944"/>
          </a:xfrm>
        </p:spPr>
        <p:txBody>
          <a:bodyPr/>
          <a:lstStyle>
            <a:lvl1pPr>
              <a:defRPr>
                <a:latin typeface="Poppins" panose="00000500000000000000" pitchFamily="2" charset="0"/>
                <a:cs typeface="Poppins" panose="00000500000000000000" pitchFamily="2" charset="0"/>
              </a:defRPr>
            </a:lvl1pPr>
          </a:lstStyle>
          <a:p>
            <a:r>
              <a:rPr lang="en-US" altLang="en-US" dirty="0"/>
              <a:t>Go Online for More Coverage of XXXXXXXXXXXX!</a:t>
            </a:r>
          </a:p>
        </p:txBody>
      </p:sp>
      <p:sp>
        <p:nvSpPr>
          <p:cNvPr id="4" name="Content Placeholder 4">
            <a:extLst>
              <a:ext uri="{FF2B5EF4-FFF2-40B4-BE49-F238E27FC236}">
                <a16:creationId xmlns:a16="http://schemas.microsoft.com/office/drawing/2014/main" id="{A6C1CC11-0DB7-6045-8188-B18AD2B5AA2F}"/>
              </a:ext>
            </a:extLst>
          </p:cNvPr>
          <p:cNvSpPr>
            <a:spLocks noGrp="1"/>
          </p:cNvSpPr>
          <p:nvPr>
            <p:ph idx="13" hasCustomPrompt="1"/>
          </p:nvPr>
        </p:nvSpPr>
        <p:spPr>
          <a:xfrm>
            <a:off x="231078" y="4592477"/>
            <a:ext cx="11740260" cy="369332"/>
          </a:xfrm>
        </p:spPr>
        <p:txBody>
          <a:bodyPr/>
          <a:lstStyle>
            <a:lvl1pPr algn="ctr">
              <a:defRPr b="1"/>
            </a:lvl1pPr>
          </a:lstStyle>
          <a:p>
            <a:r>
              <a:rPr lang="en-US" dirty="0">
                <a:hlinkClick r:id="rId4"/>
              </a:rPr>
              <a:t>deceraclinical.com/education</a:t>
            </a:r>
            <a:endParaRPr lang="en-US" dirty="0"/>
          </a:p>
        </p:txBody>
      </p:sp>
      <p:sp>
        <p:nvSpPr>
          <p:cNvPr id="5" name="Rectangle 2">
            <a:extLst>
              <a:ext uri="{FF2B5EF4-FFF2-40B4-BE49-F238E27FC236}">
                <a16:creationId xmlns:a16="http://schemas.microsoft.com/office/drawing/2014/main" id="{C2C58E55-8DDC-AE5E-2813-602E00E85F2B}"/>
              </a:ext>
            </a:extLst>
          </p:cNvPr>
          <p:cNvSpPr txBox="1">
            <a:spLocks noChangeArrowheads="1"/>
          </p:cNvSpPr>
          <p:nvPr userDrawn="1"/>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dirty="0"/>
              <a:t>Breast cancer</a:t>
            </a:r>
          </a:p>
          <a:p>
            <a:pPr marL="285750" indent="-285750" algn="l">
              <a:buFont typeface="Arial" panose="020B0604020202020204" pitchFamily="34" charset="0"/>
              <a:buChar char="•"/>
            </a:pPr>
            <a:r>
              <a:rPr lang="en-US" sz="1800" dirty="0"/>
              <a:t>Leukemias and myelodysplastic syndromes</a:t>
            </a:r>
          </a:p>
          <a:p>
            <a:pPr marL="285750" indent="-285750" algn="l">
              <a:buFont typeface="Arial" panose="020B0604020202020204" pitchFamily="34" charset="0"/>
              <a:buChar char="•"/>
            </a:pPr>
            <a:r>
              <a:rPr lang="en-US" sz="1800" dirty="0"/>
              <a:t>Lymphomas</a:t>
            </a:r>
          </a:p>
        </p:txBody>
      </p:sp>
      <p:sp>
        <p:nvSpPr>
          <p:cNvPr id="8" name="Rectangle 2">
            <a:extLst>
              <a:ext uri="{FF2B5EF4-FFF2-40B4-BE49-F238E27FC236}">
                <a16:creationId xmlns:a16="http://schemas.microsoft.com/office/drawing/2014/main" id="{8838021D-777F-7526-78E1-08FC3A7AF010}"/>
              </a:ext>
            </a:extLst>
          </p:cNvPr>
          <p:cNvSpPr txBox="1">
            <a:spLocks noChangeArrowheads="1"/>
          </p:cNvSpPr>
          <p:nvPr userDrawn="1"/>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dirty="0"/>
              <a:t>Lung cancer</a:t>
            </a:r>
          </a:p>
          <a:p>
            <a:pPr marL="285750" indent="-285750" algn="l">
              <a:buFont typeface="Arial" panose="020B0604020202020204" pitchFamily="34" charset="0"/>
              <a:buChar char="•"/>
            </a:pPr>
            <a:r>
              <a:rPr lang="en-US" sz="1800" dirty="0"/>
              <a:t>Multiple myeloma</a:t>
            </a:r>
          </a:p>
        </p:txBody>
      </p:sp>
      <p:pic>
        <p:nvPicPr>
          <p:cNvPr id="6" name="Graphic 5">
            <a:extLst>
              <a:ext uri="{FF2B5EF4-FFF2-40B4-BE49-F238E27FC236}">
                <a16:creationId xmlns:a16="http://schemas.microsoft.com/office/drawing/2014/main" id="{460B28C4-C5E1-53BC-FCBA-67C9C5494EC6}"/>
              </a:ext>
              <a:ext uri="{C183D7F6-B498-43B3-948B-1728B52AA6E4}">
                <adec:decorative xmlns:adec="http://schemas.microsoft.com/office/drawing/2017/decorative" val="1"/>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194267492"/>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466469"/>
            <a:ext cx="10363200" cy="891931"/>
          </a:xfrm>
          <a:prstGeom prst="rect">
            <a:avLst/>
          </a:prstGeom>
        </p:spPr>
        <p:txBody>
          <a:bodyPr>
            <a:normAutofit/>
          </a:bodyPr>
          <a:lstStyle>
            <a:lvl1pPr algn="ctr">
              <a:defRPr sz="4267" b="0" i="0">
                <a:solidFill>
                  <a:srgbClr val="CD113B"/>
                </a:solidFill>
                <a:latin typeface="Arial"/>
                <a:cs typeface="Arial"/>
              </a:defRPr>
            </a:lvl1pPr>
          </a:lstStyle>
          <a:p>
            <a:r>
              <a:rPr lang="en-US"/>
              <a:t>Click to edit Master title style</a:t>
            </a:r>
          </a:p>
        </p:txBody>
      </p:sp>
      <p:sp>
        <p:nvSpPr>
          <p:cNvPr id="3" name="Subtitle 2"/>
          <p:cNvSpPr>
            <a:spLocks noGrp="1"/>
          </p:cNvSpPr>
          <p:nvPr>
            <p:ph type="subTitle" idx="1"/>
          </p:nvPr>
        </p:nvSpPr>
        <p:spPr>
          <a:xfrm>
            <a:off x="1738671" y="5429210"/>
            <a:ext cx="8534400" cy="1073769"/>
          </a:xfrm>
          <a:prstGeom prst="rect">
            <a:avLst/>
          </a:prstGeom>
        </p:spPr>
        <p:txBody>
          <a:bodyPr>
            <a:normAutofit/>
          </a:bodyPr>
          <a:lstStyle>
            <a:lvl1pPr marL="0" indent="0" algn="ctr">
              <a:buNone/>
              <a:defRPr sz="2400">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6" name="Slide Number Placeholder 5"/>
          <p:cNvSpPr>
            <a:spLocks noGrp="1"/>
          </p:cNvSpPr>
          <p:nvPr>
            <p:ph type="sldNum" sz="quarter" idx="12"/>
          </p:nvPr>
        </p:nvSpPr>
        <p:spPr>
          <a:xfrm>
            <a:off x="10671348" y="6362699"/>
            <a:ext cx="911051" cy="295152"/>
          </a:xfrm>
          <a:prstGeom prst="rect">
            <a:avLst/>
          </a:prstGeom>
        </p:spPr>
        <p:txBody>
          <a:bodyPr/>
          <a:lstStyle>
            <a:lvl1pPr>
              <a:defRPr/>
            </a:lvl1pPr>
          </a:lstStyle>
          <a:p>
            <a:fld id="{D8009FEC-A01C-EB4F-9AED-98C23E3BD7AC}" type="slidenum">
              <a:rPr lang="en-US"/>
              <a:pPr/>
              <a:t>‹#›</a:t>
            </a:fld>
            <a:endParaRPr lang="en-US" dirty="0"/>
          </a:p>
        </p:txBody>
      </p:sp>
    </p:spTree>
    <p:extLst>
      <p:ext uri="{BB962C8B-B14F-4D97-AF65-F5344CB8AC3E}">
        <p14:creationId xmlns:p14="http://schemas.microsoft.com/office/powerpoint/2010/main" val="2568089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4.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2.sv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image" Target="../media/image1.pn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image" Target="../media/image8.svg"/><Relationship Id="rId5" Type="http://schemas.openxmlformats.org/officeDocument/2006/relationships/slideLayout" Target="../slideLayouts/slideLayout29.xml"/><Relationship Id="rId10" Type="http://schemas.openxmlformats.org/officeDocument/2006/relationships/image" Target="../media/image7.png"/><Relationship Id="rId4" Type="http://schemas.openxmlformats.org/officeDocument/2006/relationships/slideLayout" Target="../slideLayouts/slideLayout28.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34.xml"/><Relationship Id="rId1"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theme" Target="../theme/theme4.xml"/><Relationship Id="rId1" Type="http://schemas.openxmlformats.org/officeDocument/2006/relationships/slideLayout" Target="../slideLayouts/slideLayout35.xml"/><Relationship Id="rId5" Type="http://schemas.openxmlformats.org/officeDocument/2006/relationships/image" Target="../media/image9.emf"/><Relationship Id="rId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dirty="0"/>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4" name="Graphic 3">
            <a:extLst>
              <a:ext uri="{FF2B5EF4-FFF2-40B4-BE49-F238E27FC236}">
                <a16:creationId xmlns:a16="http://schemas.microsoft.com/office/drawing/2014/main" id="{0D8165B7-1258-072C-5E2B-7BDB254701C3}"/>
              </a:ext>
              <a:ext uri="{C183D7F6-B498-43B3-948B-1728B52AA6E4}">
                <adec:decorative xmlns:adec="http://schemas.microsoft.com/office/drawing/2017/decorative" val="1"/>
              </a:ext>
            </a:extLst>
          </p:cNvPr>
          <p:cNvPicPr>
            <a:picLocks noChangeAspect="1"/>
          </p:cNvPicPr>
          <p:nvPr userDrawn="1"/>
        </p:nvPicPr>
        <p:blipFill>
          <a:blip r:embed="rId26">
            <a:extLst>
              <a:ext uri="{96DAC541-7B7A-43D3-8B79-37D633B846F1}">
                <asvg:svgBlip xmlns:asvg="http://schemas.microsoft.com/office/drawing/2016/SVG/main" r:embed="rId27"/>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02D0099E-5181-2A9E-A088-7B53BC8708D4}"/>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44183184"/>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 id="2147483745" r:id="rId18"/>
    <p:sldLayoutId id="2147483746" r:id="rId19"/>
    <p:sldLayoutId id="2147483747" r:id="rId20"/>
    <p:sldLayoutId id="2147483748" r:id="rId21"/>
    <p:sldLayoutId id="2147483749" r:id="rId22"/>
    <p:sldLayoutId id="2147483762" r:id="rId23"/>
    <p:sldLayoutId id="2147483763" r:id="rId24"/>
  </p:sldLayoutIdLst>
  <p:hf hdr="0" ftr="0" dt="0"/>
  <p:txStyles>
    <p:titleStyle>
      <a:lvl1pPr algn="l" defTabSz="914400" rtl="0" eaLnBrk="1" latinLnBrk="0" hangingPunct="1">
        <a:lnSpc>
          <a:spcPct val="110000"/>
        </a:lnSpc>
        <a:spcBef>
          <a:spcPts val="0"/>
        </a:spcBef>
        <a:buNone/>
        <a:defRPr lang="en-US" sz="3200" b="1" i="0" kern="1200" spc="0" baseline="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90000"/>
        </a:lnSpc>
        <a:spcBef>
          <a:spcPts val="1000"/>
        </a:spcBef>
        <a:spcAft>
          <a:spcPts val="700"/>
        </a:spcAft>
        <a:buSzPct val="75000"/>
        <a:buFontTx/>
        <a:buBlip>
          <a:blip r:embed="rId28">
            <a:extLst>
              <a:ext uri="{96DAC541-7B7A-43D3-8B79-37D633B846F1}">
                <asvg:svgBlip xmlns:asvg="http://schemas.microsoft.com/office/drawing/2016/SVG/main" r:embed="rId29"/>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1006"/>
            <a:ext cx="10115420" cy="502445"/>
          </a:xfrm>
          <a:prstGeom prst="rect">
            <a:avLst/>
          </a:prstGeom>
        </p:spPr>
        <p:txBody>
          <a:bodyPr vert="horz" wrap="square" lIns="0" tIns="0" rIns="0" bIns="0" rtlCol="0" anchor="ctr" anchorCtr="0">
            <a:spAutoFit/>
          </a:bodyPr>
          <a:lstStyle/>
          <a:p>
            <a:r>
              <a:rPr lang="en-US" dirty="0"/>
              <a:t>Click to edit Master title style</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10449868" y="286980"/>
            <a:ext cx="1511051" cy="6035264"/>
          </a:xfrm>
          <a:prstGeom prst="rect">
            <a:avLst/>
          </a:prstGeom>
        </p:spPr>
      </p:pic>
      <p:pic>
        <p:nvPicPr>
          <p:cNvPr id="3" name="Graphic 2">
            <a:extLst>
              <a:ext uri="{FF2B5EF4-FFF2-40B4-BE49-F238E27FC236}">
                <a16:creationId xmlns:a16="http://schemas.microsoft.com/office/drawing/2014/main" id="{C7FD9946-B0DD-FA95-2BF6-061AD216A0A7}"/>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7DB895DD-6C89-D3F3-94A3-1F9F82B60418}"/>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
        <p:nvSpPr>
          <p:cNvPr id="4" name="Slide Number Placeholder 4">
            <a:extLst>
              <a:ext uri="{FF2B5EF4-FFF2-40B4-BE49-F238E27FC236}">
                <a16:creationId xmlns:a16="http://schemas.microsoft.com/office/drawing/2014/main" id="{20B51908-9CB0-1B97-9B1A-F7D5F79DEBD0}"/>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Tree>
    <p:extLst>
      <p:ext uri="{BB962C8B-B14F-4D97-AF65-F5344CB8AC3E}">
        <p14:creationId xmlns:p14="http://schemas.microsoft.com/office/powerpoint/2010/main" val="757554528"/>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dirty="0"/>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37211852"/>
      </p:ext>
    </p:extLst>
  </p:cSld>
  <p:clrMap bg1="lt1" tx1="dk1" bg2="lt2" tx2="dk2" accent1="accent1" accent2="accent2" accent3="accent3" accent4="accent4" accent5="accent5" accent6="accent6" hlink="hlink" folHlink="folHlink"/>
  <p:sldLayoutIdLst>
    <p:sldLayoutId id="2147483760" r:id="rId1"/>
    <p:sldLayoutId id="2147483761" r:id="rId2"/>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4">
            <a:alpha val="0"/>
          </a:schemeClr>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F9C372AD-729B-485F-A802-4430909B7DCD}"/>
              </a:ext>
            </a:extLst>
          </p:cNvPr>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4" name="Object 3" hidden="1">
                        <a:extLst>
                          <a:ext uri="{FF2B5EF4-FFF2-40B4-BE49-F238E27FC236}">
                            <a16:creationId xmlns:a16="http://schemas.microsoft.com/office/drawing/2014/main" id="{F9C372AD-729B-485F-A802-4430909B7DC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Text Placeholder 3">
            <a:extLst>
              <a:ext uri="{FF2B5EF4-FFF2-40B4-BE49-F238E27FC236}">
                <a16:creationId xmlns:a16="http://schemas.microsoft.com/office/drawing/2014/main" id="{5470FCBE-8608-40C2-8E02-787E56C1CC05}"/>
              </a:ext>
            </a:extLst>
          </p:cNvPr>
          <p:cNvSpPr>
            <a:spLocks noGrp="1"/>
          </p:cNvSpPr>
          <p:nvPr>
            <p:ph type="body" idx="1"/>
          </p:nvPr>
        </p:nvSpPr>
        <p:spPr>
          <a:xfrm>
            <a:off x="618520" y="1219201"/>
            <a:ext cx="10963879" cy="45339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a:extLst>
              <a:ext uri="{FF2B5EF4-FFF2-40B4-BE49-F238E27FC236}">
                <a16:creationId xmlns:a16="http://schemas.microsoft.com/office/drawing/2014/main" id="{0333AE62-EF0C-C922-5440-9D5B36F882D7}"/>
              </a:ext>
            </a:extLst>
          </p:cNvPr>
          <p:cNvSpPr>
            <a:spLocks noGrp="1"/>
          </p:cNvSpPr>
          <p:nvPr>
            <p:ph type="dt" sz="half" idx="2"/>
          </p:nvPr>
        </p:nvSpPr>
        <p:spPr>
          <a:xfrm>
            <a:off x="8381999" y="6454378"/>
            <a:ext cx="2489200" cy="273844"/>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endParaRPr lang="en-US" dirty="0"/>
          </a:p>
        </p:txBody>
      </p:sp>
      <p:sp>
        <p:nvSpPr>
          <p:cNvPr id="10" name="Slide Number Placeholder 5">
            <a:extLst>
              <a:ext uri="{FF2B5EF4-FFF2-40B4-BE49-F238E27FC236}">
                <a16:creationId xmlns:a16="http://schemas.microsoft.com/office/drawing/2014/main" id="{205A8ACA-42D3-BF1F-1835-16E72EE609D1}"/>
              </a:ext>
            </a:extLst>
          </p:cNvPr>
          <p:cNvSpPr>
            <a:spLocks noGrp="1"/>
          </p:cNvSpPr>
          <p:nvPr>
            <p:ph type="sldNum" sz="quarter" idx="4"/>
          </p:nvPr>
        </p:nvSpPr>
        <p:spPr>
          <a:xfrm>
            <a:off x="9448799" y="6454378"/>
            <a:ext cx="2133600" cy="273844"/>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B0ABAB64-726D-C943-9B15-2E81C6025A8E}" type="slidenum">
              <a:rPr lang="en-US"/>
              <a:pPr/>
              <a:t>‹#›</a:t>
            </a:fld>
            <a:endParaRPr lang="en-US" dirty="0"/>
          </a:p>
        </p:txBody>
      </p:sp>
    </p:spTree>
    <p:extLst>
      <p:ext uri="{BB962C8B-B14F-4D97-AF65-F5344CB8AC3E}">
        <p14:creationId xmlns:p14="http://schemas.microsoft.com/office/powerpoint/2010/main" val="1815617822"/>
      </p:ext>
    </p:extLst>
  </p:cSld>
  <p:clrMap bg1="lt1" tx1="dk1" bg2="lt2" tx2="dk2" accent1="accent1" accent2="accent2" accent3="accent3" accent4="accent4" accent5="accent5" accent6="accent6" hlink="hlink" folHlink="folHlink"/>
  <p:sldLayoutIdLst>
    <p:sldLayoutId id="2147483726" r:id="rId1"/>
  </p:sldLayoutIdLst>
  <p:hf hdr="0" ftr="0" dt="0"/>
  <p:txStyles>
    <p:titleStyle>
      <a:lvl1pPr algn="l" defTabSz="914400" rtl="0" eaLnBrk="1" latinLnBrk="0" hangingPunct="1">
        <a:lnSpc>
          <a:spcPct val="90000"/>
        </a:lnSpc>
        <a:spcBef>
          <a:spcPct val="0"/>
        </a:spcBef>
        <a:buNone/>
        <a:defRPr sz="2800" b="1" i="0" kern="1200">
          <a:solidFill>
            <a:schemeClr val="bg2">
              <a:lumMod val="65000"/>
            </a:schemeClr>
          </a:solidFill>
          <a:latin typeface="Titillium Web SemiBold" pitchFamily="2" charset="77"/>
          <a:ea typeface="+mj-ea"/>
          <a:cs typeface="+mj-cs"/>
        </a:defRPr>
      </a:lvl1pPr>
    </p:titleStyle>
    <p:bodyStyle>
      <a:lvl1pPr marL="0" indent="0" algn="l" defTabSz="914400" rtl="0" eaLnBrk="1" latinLnBrk="0" hangingPunct="1">
        <a:lnSpc>
          <a:spcPct val="100000"/>
        </a:lnSpc>
        <a:spcBef>
          <a:spcPts val="400"/>
        </a:spcBef>
        <a:spcAft>
          <a:spcPts val="1000"/>
        </a:spcAft>
        <a:buClr>
          <a:schemeClr val="accent3"/>
        </a:buClr>
        <a:buFont typeface="Arial" panose="020B0604020202020204" pitchFamily="34" charset="0"/>
        <a:buNone/>
        <a:defRPr sz="1800" b="0" i="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1pPr>
      <a:lvl2pPr marL="463550" indent="-228600" algn="l" defTabSz="914400" rtl="0" eaLnBrk="1" latinLnBrk="0" hangingPunct="1">
        <a:lnSpc>
          <a:spcPct val="100000"/>
        </a:lnSpc>
        <a:spcBef>
          <a:spcPts val="400"/>
        </a:spcBef>
        <a:spcAft>
          <a:spcPts val="1000"/>
        </a:spcAft>
        <a:buClr>
          <a:schemeClr val="accent3"/>
        </a:buClr>
        <a:buFont typeface="Arial" panose="020B0604020202020204" pitchFamily="34" charset="0"/>
        <a:buChar char="•"/>
        <a:defRPr sz="1600" b="0" i="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2pPr>
      <a:lvl3pPr marL="914400" indent="-228600" algn="l" defTabSz="914400" rtl="0" eaLnBrk="1" latinLnBrk="0" hangingPunct="1">
        <a:lnSpc>
          <a:spcPct val="100000"/>
        </a:lnSpc>
        <a:spcBef>
          <a:spcPts val="400"/>
        </a:spcBef>
        <a:spcAft>
          <a:spcPts val="1000"/>
        </a:spcAft>
        <a:buClr>
          <a:schemeClr val="accent3"/>
        </a:buClr>
        <a:buFont typeface="Arial" panose="020B0604020202020204" pitchFamily="34" charset="0"/>
        <a:buChar char="•"/>
        <a:defRPr sz="1400" b="0" i="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3pPr>
      <a:lvl4pPr marL="1377950" indent="-228600" algn="l" defTabSz="914400" rtl="0" eaLnBrk="1" latinLnBrk="0" hangingPunct="1">
        <a:lnSpc>
          <a:spcPct val="100000"/>
        </a:lnSpc>
        <a:spcBef>
          <a:spcPts val="400"/>
        </a:spcBef>
        <a:spcAft>
          <a:spcPts val="1000"/>
        </a:spcAft>
        <a:buClr>
          <a:schemeClr val="accent3"/>
        </a:buClr>
        <a:buFont typeface="Arial" panose="020B0604020202020204" pitchFamily="34" charset="0"/>
        <a:buChar char="•"/>
        <a:defRPr sz="1200" b="0" i="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4pPr>
      <a:lvl5pPr marL="1828800" indent="-228600" algn="l" defTabSz="914400" rtl="0" eaLnBrk="1" latinLnBrk="0" hangingPunct="1">
        <a:lnSpc>
          <a:spcPct val="100000"/>
        </a:lnSpc>
        <a:spcBef>
          <a:spcPts val="400"/>
        </a:spcBef>
        <a:spcAft>
          <a:spcPts val="1000"/>
        </a:spcAft>
        <a:buClr>
          <a:schemeClr val="accent3"/>
        </a:buClr>
        <a:buFont typeface="Arial" panose="020B0604020202020204" pitchFamily="34" charset="0"/>
        <a:buChar char="•"/>
        <a:defRPr sz="1200" b="0" i="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4032">
          <p15:clr>
            <a:srgbClr val="F26B43"/>
          </p15:clr>
        </p15:guide>
        <p15:guide id="4" pos="384">
          <p15:clr>
            <a:srgbClr val="F26B43"/>
          </p15:clr>
        </p15:guide>
        <p15:guide id="6" orient="horz" pos="4200">
          <p15:clr>
            <a:srgbClr val="F26B43"/>
          </p15:clr>
        </p15:guide>
        <p15:guide id="10" orient="horz" pos="1008">
          <p15:clr>
            <a:srgbClr val="F26B43"/>
          </p15:clr>
        </p15:guide>
        <p15:guide id="11" orient="horz" pos="3624">
          <p15:clr>
            <a:srgbClr val="F26B43"/>
          </p15:clr>
        </p15:guide>
        <p15:guide id="12" pos="364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deceraclinical.com/education/oncology" TargetMode="External"/><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Autofit/>
          </a:bodyPr>
          <a:lstStyle/>
          <a:p>
            <a:r>
              <a:rPr lang="en-US" altLang="en-US" dirty="0"/>
              <a:t>High Suspicion, Better Outcomes: Evaluating Thrombotic Events for Underlying ET or PV</a:t>
            </a:r>
            <a:endParaRPr lang="en-US" altLang="en-US" spc="0" dirty="0">
              <a:latin typeface="Times New Roman" panose="02020603050405020304" pitchFamily="18" charset="0"/>
              <a:cs typeface="Times New Roman" panose="02020603050405020304" pitchFamily="18" charset="0"/>
            </a:endParaRPr>
          </a:p>
        </p:txBody>
      </p:sp>
      <p:sp>
        <p:nvSpPr>
          <p:cNvPr id="6" name="Subtitle 5">
            <a:extLst>
              <a:ext uri="{FF2B5EF4-FFF2-40B4-BE49-F238E27FC236}">
                <a16:creationId xmlns:a16="http://schemas.microsoft.com/office/drawing/2014/main" id="{F66E331A-5BC7-80B1-4152-5E3C2606EEEE}"/>
              </a:ext>
            </a:extLst>
          </p:cNvPr>
          <p:cNvSpPr>
            <a:spLocks noGrp="1"/>
          </p:cNvSpPr>
          <p:nvPr>
            <p:ph type="subTitle" idx="1"/>
          </p:nvPr>
        </p:nvSpPr>
        <p:spPr/>
        <p:txBody>
          <a:bodyPr/>
          <a:lstStyle/>
          <a:p>
            <a:endParaRPr lang="en-US"/>
          </a:p>
        </p:txBody>
      </p:sp>
      <p:sp>
        <p:nvSpPr>
          <p:cNvPr id="3" name="Text Placeholder 5">
            <a:extLst>
              <a:ext uri="{FF2B5EF4-FFF2-40B4-BE49-F238E27FC236}">
                <a16:creationId xmlns:a16="http://schemas.microsoft.com/office/drawing/2014/main" id="{7A90F0BB-884D-97C1-9158-6D4B1D2F6D74}"/>
              </a:ext>
            </a:extLst>
          </p:cNvPr>
          <p:cNvSpPr txBox="1">
            <a:spLocks/>
          </p:cNvSpPr>
          <p:nvPr/>
        </p:nvSpPr>
        <p:spPr>
          <a:xfrm>
            <a:off x="228600" y="6053328"/>
            <a:ext cx="5927725"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1000" dirty="0"/>
              <a:t>Provided by Clinical Care Options, LLC dba Decera Clinical Education.</a:t>
            </a:r>
          </a:p>
          <a:p>
            <a:r>
              <a:rPr lang="en-US" altLang="en-US" sz="1000" dirty="0"/>
              <a:t>Supported by an educational grant from Merck Sharp &amp; Dohme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sz="3200" spc="0" dirty="0">
                <a:latin typeface="Times New Roman" panose="02020603050405020304" pitchFamily="18" charset="0"/>
                <a:cs typeface="Times New Roman" panose="02020603050405020304" pitchFamily="18" charset="0"/>
              </a:rPr>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sz="quarter" idx="13"/>
          </p:nvPr>
        </p:nvSpPr>
        <p:spPr>
          <a:prstGeom prst="rect">
            <a:avLst/>
          </a:prstGeom>
        </p:spPr>
        <p:txBody>
          <a:bodyPr lIns="0" tIns="0" rIns="0" bIns="0"/>
          <a:lstStyle/>
          <a:p>
            <a:pPr marL="0" indent="0">
              <a:spcBef>
                <a:spcPts val="1600"/>
              </a:spcBef>
              <a:buSzPts val="2400"/>
              <a:buNone/>
              <a:defRPr/>
            </a:pPr>
            <a:r>
              <a:rPr lang="en-US" altLang="en-US" sz="2200" dirty="0"/>
              <a:t>Please feel free to use and share some or all of these slides in your noncommercial presentations to colleagues or patients</a:t>
            </a:r>
          </a:p>
          <a:p>
            <a:pPr marL="0" indent="0">
              <a:spcBef>
                <a:spcPts val="1600"/>
              </a:spcBef>
              <a:buSzPts val="2400"/>
              <a:buNone/>
              <a:defRPr/>
            </a:pPr>
            <a:r>
              <a:rPr lang="en-US" altLang="en-US" sz="2200" dirty="0"/>
              <a:t>When using our slides, please retain the source attribution:</a:t>
            </a:r>
          </a:p>
          <a:p>
            <a:pPr marL="0" indent="0" algn="ctr">
              <a:spcBef>
                <a:spcPts val="1600"/>
              </a:spcBef>
              <a:buSzPts val="2400"/>
              <a:buNone/>
              <a:defRPr/>
            </a:pPr>
            <a:endParaRPr lang="en-US" sz="1600" b="0" dirty="0">
              <a:cs typeface="Calibri" panose="020F0502020204030204" pitchFamily="34" charset="0"/>
            </a:endParaRPr>
          </a:p>
          <a:p>
            <a:pPr marL="0" indent="0" algn="ctr">
              <a:spcBef>
                <a:spcPts val="1600"/>
              </a:spcBef>
              <a:buSzPts val="2400"/>
              <a:buNone/>
              <a:defRPr/>
            </a:pPr>
            <a:r>
              <a:rPr lang="en-US" sz="1600" b="0" dirty="0">
                <a:cs typeface="Calibri" panose="020F0502020204030204" pitchFamily="34" charset="0"/>
              </a:rPr>
              <a:t>Slide credit: </a:t>
            </a:r>
            <a:r>
              <a:rPr lang="en-US" sz="1600" dirty="0">
                <a:solidFill>
                  <a:schemeClr val="accent1"/>
                </a:solidFill>
                <a:cs typeface="Calibri" panose="020F0502020204030204" pitchFamily="34" charset="0"/>
              </a:rPr>
              <a:t>deceraclinical.com/education </a:t>
            </a:r>
            <a:endParaRPr lang="en-US" altLang="en-US" sz="2200" dirty="0"/>
          </a:p>
          <a:p>
            <a:pPr marL="0" indent="0">
              <a:spcBef>
                <a:spcPts val="1600"/>
              </a:spcBef>
              <a:buSzPts val="2400"/>
              <a:buNone/>
              <a:defRPr/>
            </a:pPr>
            <a:endParaRPr lang="en-US" altLang="en-US" sz="2200" dirty="0"/>
          </a:p>
          <a:p>
            <a:pPr marL="0" indent="0" eaLnBrk="1" hangingPunct="1">
              <a:spcBef>
                <a:spcPts val="1600"/>
              </a:spcBef>
              <a:buNone/>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4B539D8-B033-F318-8853-31A51393DAEC}"/>
              </a:ext>
            </a:extLst>
          </p:cNvPr>
          <p:cNvSpPr>
            <a:spLocks noGrp="1"/>
          </p:cNvSpPr>
          <p:nvPr>
            <p:ph type="title"/>
          </p:nvPr>
        </p:nvSpPr>
        <p:spPr/>
        <p:txBody>
          <a:bodyPr/>
          <a:lstStyle/>
          <a:p>
            <a:r>
              <a:rPr lang="en-US" dirty="0"/>
              <a:t>Faculty</a:t>
            </a:r>
          </a:p>
        </p:txBody>
      </p:sp>
      <p:sp>
        <p:nvSpPr>
          <p:cNvPr id="3" name="Content Placeholder 2">
            <a:extLst>
              <a:ext uri="{FF2B5EF4-FFF2-40B4-BE49-F238E27FC236}">
                <a16:creationId xmlns:a16="http://schemas.microsoft.com/office/drawing/2014/main" id="{55D5C997-E851-4DF8-4B80-5DA11D84A2F8}"/>
              </a:ext>
            </a:extLst>
          </p:cNvPr>
          <p:cNvSpPr>
            <a:spLocks noGrp="1"/>
          </p:cNvSpPr>
          <p:nvPr>
            <p:ph sz="quarter" idx="13"/>
          </p:nvPr>
        </p:nvSpPr>
        <p:spPr/>
        <p:txBody>
          <a:bodyPr/>
          <a:lstStyle/>
          <a:p>
            <a:pPr marL="0" indent="0">
              <a:spcBef>
                <a:spcPts val="0"/>
              </a:spcBef>
              <a:spcAft>
                <a:spcPts val="0"/>
              </a:spcAft>
              <a:buNone/>
            </a:pPr>
            <a:r>
              <a:rPr lang="en-US" b="1" dirty="0">
                <a:solidFill>
                  <a:schemeClr val="accent1"/>
                </a:solidFill>
              </a:rPr>
              <a:t>Pankit Vachhani, MD</a:t>
            </a:r>
          </a:p>
          <a:p>
            <a:pPr marL="0" indent="0">
              <a:spcBef>
                <a:spcPts val="0"/>
              </a:spcBef>
              <a:buNone/>
            </a:pPr>
            <a:r>
              <a:rPr lang="en-US" sz="2200" dirty="0"/>
              <a:t>Associate Professor of Medicine</a:t>
            </a:r>
            <a:br>
              <a:rPr lang="en-US" sz="2200" dirty="0"/>
            </a:br>
            <a:r>
              <a:rPr lang="en-US" sz="2200" dirty="0"/>
              <a:t>Division of Hematology and Oncology</a:t>
            </a:r>
            <a:br>
              <a:rPr lang="en-US" sz="2200" dirty="0"/>
            </a:br>
            <a:r>
              <a:rPr lang="en-US" sz="2200" dirty="0"/>
              <a:t>University of Alabama at Birmingham</a:t>
            </a:r>
            <a:br>
              <a:rPr lang="en-US" sz="2200" dirty="0"/>
            </a:br>
            <a:r>
              <a:rPr lang="en-US" sz="2200" dirty="0"/>
              <a:t>O’Neal Comprehensive Cancer Center at the UAB</a:t>
            </a:r>
            <a:br>
              <a:rPr lang="en-US" sz="2200" dirty="0"/>
            </a:br>
            <a:r>
              <a:rPr lang="en-US" sz="2200" dirty="0"/>
              <a:t>Birmingham, Alabama</a:t>
            </a:r>
          </a:p>
          <a:p>
            <a:pPr marL="0" indent="0">
              <a:spcBef>
                <a:spcPts val="0"/>
              </a:spcBef>
              <a:buNone/>
            </a:pPr>
            <a:endParaRPr lang="en-US" sz="2200" dirty="0"/>
          </a:p>
          <a:p>
            <a:pPr marL="0" indent="0">
              <a:buNone/>
            </a:pPr>
            <a:r>
              <a:rPr lang="en-US" sz="2200" b="1" dirty="0">
                <a:solidFill>
                  <a:schemeClr val="accent1"/>
                </a:solidFill>
              </a:rPr>
              <a:t>Pankit Vachhani, MD</a:t>
            </a:r>
            <a:r>
              <a:rPr lang="en-US" sz="2200" dirty="0"/>
              <a:t>: </a:t>
            </a:r>
            <a:r>
              <a:rPr lang="en-US" sz="2200" i="1" dirty="0"/>
              <a:t>consultant/advisor/speaker</a:t>
            </a:r>
            <a:r>
              <a:rPr lang="en-US" sz="2200" dirty="0"/>
              <a:t>: AbbVie, Amgen, Blueprint Medicines, Cogent Biosciences, DISC Medicine, Genentech, Geron, GSK, Incyte, Kartos, Karyopharm, Merck, Novartis, Pfizer, Servier, Silence Therapeutics, Sobi, Stemline, Syndax, Takeda.</a:t>
            </a:r>
          </a:p>
        </p:txBody>
      </p:sp>
    </p:spTree>
    <p:extLst>
      <p:ext uri="{BB962C8B-B14F-4D97-AF65-F5344CB8AC3E}">
        <p14:creationId xmlns:p14="http://schemas.microsoft.com/office/powerpoint/2010/main" val="3455843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DD9C6-3C7D-C666-1E3F-269B771E586F}"/>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FD86D321-9FFE-EE7F-DB1F-D1BB1AACE737}"/>
              </a:ext>
            </a:extLst>
          </p:cNvPr>
          <p:cNvSpPr>
            <a:spLocks noGrp="1"/>
          </p:cNvSpPr>
          <p:nvPr>
            <p:ph sz="quarter" idx="13"/>
          </p:nvPr>
        </p:nvSpPr>
        <p:spPr/>
        <p:txBody>
          <a:bodyPr/>
          <a:lstStyle/>
          <a:p>
            <a:r>
              <a:rPr lang="en-US" dirty="0"/>
              <a:t>Identify and evaluate thrombotic presentations that may be indicative of underlying ET or PV</a:t>
            </a:r>
          </a:p>
        </p:txBody>
      </p:sp>
    </p:spTree>
    <p:extLst>
      <p:ext uri="{BB962C8B-B14F-4D97-AF65-F5344CB8AC3E}">
        <p14:creationId xmlns:p14="http://schemas.microsoft.com/office/powerpoint/2010/main" val="1366807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45A1B-86A8-0FE7-7AB3-956F69BA9747}"/>
              </a:ext>
            </a:extLst>
          </p:cNvPr>
          <p:cNvSpPr>
            <a:spLocks noGrp="1"/>
          </p:cNvSpPr>
          <p:nvPr>
            <p:ph type="title"/>
          </p:nvPr>
        </p:nvSpPr>
        <p:spPr>
          <a:xfrm>
            <a:off x="231078" y="531006"/>
            <a:ext cx="11740260" cy="502445"/>
          </a:xfrm>
        </p:spPr>
        <p:txBody>
          <a:bodyPr/>
          <a:lstStyle/>
          <a:p>
            <a:r>
              <a:rPr lang="en-US" dirty="0"/>
              <a:t>Statistics: Thrombotic Events in MPN</a:t>
            </a:r>
          </a:p>
        </p:txBody>
      </p:sp>
      <p:sp>
        <p:nvSpPr>
          <p:cNvPr id="4" name="Content Placeholder 3">
            <a:extLst>
              <a:ext uri="{FF2B5EF4-FFF2-40B4-BE49-F238E27FC236}">
                <a16:creationId xmlns:a16="http://schemas.microsoft.com/office/drawing/2014/main" id="{7B56352C-6F3A-529F-2895-5406851072E5}"/>
              </a:ext>
            </a:extLst>
          </p:cNvPr>
          <p:cNvSpPr>
            <a:spLocks noGrp="1"/>
          </p:cNvSpPr>
          <p:nvPr>
            <p:ph idx="1"/>
          </p:nvPr>
        </p:nvSpPr>
        <p:spPr>
          <a:xfrm>
            <a:off x="231078" y="1335023"/>
            <a:ext cx="11524042" cy="4754880"/>
          </a:xfrm>
        </p:spPr>
        <p:txBody>
          <a:bodyPr/>
          <a:lstStyle/>
          <a:p>
            <a:pPr>
              <a:spcAft>
                <a:spcPts val="0"/>
              </a:spcAft>
            </a:pPr>
            <a:r>
              <a:rPr lang="en-US" dirty="0"/>
              <a:t>Can reveal diagnosis of MPN in ~20% of patients</a:t>
            </a:r>
          </a:p>
          <a:p>
            <a:pPr lvl="2">
              <a:spcAft>
                <a:spcPts val="0"/>
              </a:spcAft>
            </a:pPr>
            <a:r>
              <a:rPr lang="en-US" dirty="0"/>
              <a:t>Arterial &gt; venous thrombosis at diagnosis (16.2% and 6.2%, respectively)</a:t>
            </a:r>
          </a:p>
          <a:p>
            <a:pPr>
              <a:spcAft>
                <a:spcPts val="0"/>
              </a:spcAft>
            </a:pPr>
            <a:r>
              <a:rPr lang="en-US" dirty="0"/>
              <a:t>Prevalence of overall thrombosis at diagnosis decreases from PV (28.6%) to ET (20.7%) to PMF (9.5%)</a:t>
            </a:r>
          </a:p>
          <a:p>
            <a:pPr>
              <a:spcAft>
                <a:spcPts val="0"/>
              </a:spcAft>
            </a:pPr>
            <a:r>
              <a:rPr lang="en-US" dirty="0"/>
              <a:t>Following diagnosis, thrombotic events occur more frequently in patients with MPN than in matched controls:</a:t>
            </a:r>
          </a:p>
          <a:p>
            <a:pPr lvl="2">
              <a:spcAft>
                <a:spcPts val="0"/>
              </a:spcAft>
            </a:pPr>
            <a:r>
              <a:rPr lang="en-US" dirty="0"/>
              <a:t>Arterial thrombosis: HRs of 3.0 at 3 mo, 2.0 at 1 yr, 1.5 at 5 yr</a:t>
            </a:r>
          </a:p>
          <a:p>
            <a:pPr lvl="2">
              <a:spcAft>
                <a:spcPts val="0"/>
              </a:spcAft>
            </a:pPr>
            <a:r>
              <a:rPr lang="en-US" dirty="0"/>
              <a:t>Venous thrombosis: HRs of 9.7 at 3 mo, 4.7 at 1 yr, 3.2 at 5 yr</a:t>
            </a:r>
          </a:p>
          <a:p>
            <a:pPr>
              <a:spcAft>
                <a:spcPts val="0"/>
              </a:spcAft>
            </a:pPr>
            <a:r>
              <a:rPr lang="en-US" dirty="0"/>
              <a:t>In patients with PV, incidence of thrombotic events during follow-up is 1.36 /100 patient-yr </a:t>
            </a:r>
          </a:p>
          <a:p>
            <a:pPr lvl="2">
              <a:spcAft>
                <a:spcPts val="0"/>
              </a:spcAft>
            </a:pPr>
            <a:r>
              <a:rPr lang="en-US" dirty="0"/>
              <a:t>2x more venous than arterial thromboses</a:t>
            </a:r>
          </a:p>
          <a:p>
            <a:pPr>
              <a:spcAft>
                <a:spcPts val="0"/>
              </a:spcAft>
            </a:pPr>
            <a:endParaRPr lang="en-US" dirty="0"/>
          </a:p>
        </p:txBody>
      </p:sp>
      <p:sp>
        <p:nvSpPr>
          <p:cNvPr id="5" name="Content Placeholder 4">
            <a:extLst>
              <a:ext uri="{FF2B5EF4-FFF2-40B4-BE49-F238E27FC236}">
                <a16:creationId xmlns:a16="http://schemas.microsoft.com/office/drawing/2014/main" id="{04520C33-2B7E-5FD8-8C1E-05B4DD7FB34A}"/>
              </a:ext>
            </a:extLst>
          </p:cNvPr>
          <p:cNvSpPr>
            <a:spLocks noGrp="1"/>
          </p:cNvSpPr>
          <p:nvPr>
            <p:ph sz="quarter" idx="10"/>
          </p:nvPr>
        </p:nvSpPr>
        <p:spPr/>
        <p:txBody>
          <a:bodyPr/>
          <a:lstStyle/>
          <a:p>
            <a:pPr algn="ctr"/>
            <a:r>
              <a:rPr lang="en-US" dirty="0">
                <a:latin typeface="+mn-lt"/>
                <a:cs typeface="Arial" panose="020B0604020202020204" pitchFamily="34" charset="0"/>
              </a:rPr>
              <a:t>Rungjirajittranon. BMC Cancer. 2019;19:184. Hulcrantz. </a:t>
            </a:r>
            <a:r>
              <a:rPr lang="en-US" dirty="0"/>
              <a:t>Ann Intern Med. 2018;168:317. </a:t>
            </a:r>
            <a:r>
              <a:rPr lang="en-US" dirty="0">
                <a:latin typeface="+mn-lt"/>
                <a:cs typeface="Arial" panose="020B0604020202020204" pitchFamily="34" charset="0"/>
              </a:rPr>
              <a:t>Guy. Blood. 2025;145:1769.</a:t>
            </a:r>
          </a:p>
        </p:txBody>
      </p:sp>
    </p:spTree>
    <p:extLst>
      <p:ext uri="{BB962C8B-B14F-4D97-AF65-F5344CB8AC3E}">
        <p14:creationId xmlns:p14="http://schemas.microsoft.com/office/powerpoint/2010/main" val="2965124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11FFC-8191-8969-8D0C-225A5C6E91D9}"/>
            </a:ext>
          </a:extLst>
        </p:cNvPr>
        <p:cNvGrpSpPr/>
        <p:nvPr/>
      </p:nvGrpSpPr>
      <p:grpSpPr>
        <a:xfrm>
          <a:off x="0" y="0"/>
          <a:ext cx="0" cy="0"/>
          <a:chOff x="0" y="0"/>
          <a:chExt cx="0" cy="0"/>
        </a:xfrm>
      </p:grpSpPr>
      <p:sp>
        <p:nvSpPr>
          <p:cNvPr id="41" name="Rectangle: Rounded Corners 40">
            <a:extLst>
              <a:ext uri="{FF2B5EF4-FFF2-40B4-BE49-F238E27FC236}">
                <a16:creationId xmlns:a16="http://schemas.microsoft.com/office/drawing/2014/main" id="{115A278A-2186-46F4-70C5-7DF633487EB5}"/>
              </a:ext>
            </a:extLst>
          </p:cNvPr>
          <p:cNvSpPr/>
          <p:nvPr/>
        </p:nvSpPr>
        <p:spPr>
          <a:xfrm>
            <a:off x="1964142" y="3300545"/>
            <a:ext cx="8263716" cy="2377440"/>
          </a:xfrm>
          <a:prstGeom prst="roundRect">
            <a:avLst/>
          </a:prstGeom>
          <a:gradFill flip="none" rotWithShape="1">
            <a:gsLst>
              <a:gs pos="0">
                <a:schemeClr val="accent1">
                  <a:lumMod val="60000"/>
                  <a:lumOff val="40000"/>
                </a:schemeClr>
              </a:gs>
              <a:gs pos="50000">
                <a:schemeClr val="accent1">
                  <a:lumMod val="20000"/>
                  <a:lumOff val="80000"/>
                  <a:alpha val="50000"/>
                </a:schemeClr>
              </a:gs>
              <a:gs pos="100000">
                <a:schemeClr val="accent1">
                  <a:lumMod val="60000"/>
                  <a:lumOff val="40000"/>
                </a:schemeClr>
              </a:gs>
            </a:gsLst>
            <a:lin ang="5400000" scaled="0"/>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4" name="Group 73">
            <a:extLst>
              <a:ext uri="{FF2B5EF4-FFF2-40B4-BE49-F238E27FC236}">
                <a16:creationId xmlns:a16="http://schemas.microsoft.com/office/drawing/2014/main" id="{76ABA4D6-4073-B3AD-BBD1-A0A21994AE29}"/>
              </a:ext>
            </a:extLst>
          </p:cNvPr>
          <p:cNvGrpSpPr/>
          <p:nvPr/>
        </p:nvGrpSpPr>
        <p:grpSpPr>
          <a:xfrm>
            <a:off x="2298024" y="3142428"/>
            <a:ext cx="7702537" cy="321841"/>
            <a:chOff x="1585592" y="3051287"/>
            <a:chExt cx="7702537" cy="321841"/>
          </a:xfrm>
        </p:grpSpPr>
        <p:grpSp>
          <p:nvGrpSpPr>
            <p:cNvPr id="46" name="Group 45">
              <a:extLst>
                <a:ext uri="{FF2B5EF4-FFF2-40B4-BE49-F238E27FC236}">
                  <a16:creationId xmlns:a16="http://schemas.microsoft.com/office/drawing/2014/main" id="{A57FEA79-1EBE-07D8-8B21-1278E259EB6D}"/>
                </a:ext>
              </a:extLst>
            </p:cNvPr>
            <p:cNvGrpSpPr/>
            <p:nvPr/>
          </p:nvGrpSpPr>
          <p:grpSpPr>
            <a:xfrm>
              <a:off x="1585592" y="3051287"/>
              <a:ext cx="871983" cy="253370"/>
              <a:chOff x="874295" y="2379515"/>
              <a:chExt cx="871983" cy="253370"/>
            </a:xfrm>
          </p:grpSpPr>
          <p:sp>
            <p:nvSpPr>
              <p:cNvPr id="44" name="Oval 43">
                <a:extLst>
                  <a:ext uri="{FF2B5EF4-FFF2-40B4-BE49-F238E27FC236}">
                    <a16:creationId xmlns:a16="http://schemas.microsoft.com/office/drawing/2014/main" id="{DBBA50A4-A6E7-4444-BFC0-8BADC0627506}"/>
                  </a:ext>
                </a:extLst>
              </p:cNvPr>
              <p:cNvSpPr/>
              <p:nvPr/>
            </p:nvSpPr>
            <p:spPr>
              <a:xfrm>
                <a:off x="874295" y="2379515"/>
                <a:ext cx="871983" cy="253370"/>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8B5FD48F-5747-070F-0823-929FE8235DB6}"/>
                  </a:ext>
                </a:extLst>
              </p:cNvPr>
              <p:cNvSpPr/>
              <p:nvPr/>
            </p:nvSpPr>
            <p:spPr>
              <a:xfrm>
                <a:off x="1009192" y="2452675"/>
                <a:ext cx="182880" cy="91440"/>
              </a:xfrm>
              <a:prstGeom prst="ellipse">
                <a:avLst/>
              </a:prstGeom>
              <a:solidFill>
                <a:schemeClr val="tx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 name="Group 46">
              <a:extLst>
                <a:ext uri="{FF2B5EF4-FFF2-40B4-BE49-F238E27FC236}">
                  <a16:creationId xmlns:a16="http://schemas.microsoft.com/office/drawing/2014/main" id="{D9647AD0-6FE0-90F4-5075-35E2B8890E98}"/>
                </a:ext>
              </a:extLst>
            </p:cNvPr>
            <p:cNvGrpSpPr/>
            <p:nvPr/>
          </p:nvGrpSpPr>
          <p:grpSpPr>
            <a:xfrm>
              <a:off x="2315815" y="3061513"/>
              <a:ext cx="871983" cy="253370"/>
              <a:chOff x="874295" y="2379515"/>
              <a:chExt cx="871983" cy="253370"/>
            </a:xfrm>
          </p:grpSpPr>
          <p:sp>
            <p:nvSpPr>
              <p:cNvPr id="48" name="Oval 47">
                <a:extLst>
                  <a:ext uri="{FF2B5EF4-FFF2-40B4-BE49-F238E27FC236}">
                    <a16:creationId xmlns:a16="http://schemas.microsoft.com/office/drawing/2014/main" id="{099FBCFC-9F70-54DF-2A2B-3621FFB540AA}"/>
                  </a:ext>
                </a:extLst>
              </p:cNvPr>
              <p:cNvSpPr/>
              <p:nvPr/>
            </p:nvSpPr>
            <p:spPr>
              <a:xfrm>
                <a:off x="874295" y="2379515"/>
                <a:ext cx="871983" cy="253370"/>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CFC32476-D734-4C8D-3A31-E1B7B557EB6B}"/>
                  </a:ext>
                </a:extLst>
              </p:cNvPr>
              <p:cNvSpPr/>
              <p:nvPr/>
            </p:nvSpPr>
            <p:spPr>
              <a:xfrm>
                <a:off x="1009192" y="2452675"/>
                <a:ext cx="182880" cy="91440"/>
              </a:xfrm>
              <a:prstGeom prst="ellipse">
                <a:avLst/>
              </a:prstGeom>
              <a:solidFill>
                <a:schemeClr val="tx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 name="Group 52">
              <a:extLst>
                <a:ext uri="{FF2B5EF4-FFF2-40B4-BE49-F238E27FC236}">
                  <a16:creationId xmlns:a16="http://schemas.microsoft.com/office/drawing/2014/main" id="{126C430D-4C81-7AA2-F394-1FF21CF3375D}"/>
                </a:ext>
              </a:extLst>
            </p:cNvPr>
            <p:cNvGrpSpPr/>
            <p:nvPr/>
          </p:nvGrpSpPr>
          <p:grpSpPr>
            <a:xfrm>
              <a:off x="3109241" y="3089310"/>
              <a:ext cx="871983" cy="253370"/>
              <a:chOff x="874295" y="2379515"/>
              <a:chExt cx="871983" cy="253370"/>
            </a:xfrm>
          </p:grpSpPr>
          <p:sp>
            <p:nvSpPr>
              <p:cNvPr id="54" name="Oval 53">
                <a:extLst>
                  <a:ext uri="{FF2B5EF4-FFF2-40B4-BE49-F238E27FC236}">
                    <a16:creationId xmlns:a16="http://schemas.microsoft.com/office/drawing/2014/main" id="{326C6C57-3C5E-59A7-BB23-7B26FC18023E}"/>
                  </a:ext>
                </a:extLst>
              </p:cNvPr>
              <p:cNvSpPr/>
              <p:nvPr/>
            </p:nvSpPr>
            <p:spPr>
              <a:xfrm>
                <a:off x="874295" y="2379515"/>
                <a:ext cx="871983" cy="253370"/>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D7F64470-EB19-7D5C-F206-7A2FEC1A4620}"/>
                  </a:ext>
                </a:extLst>
              </p:cNvPr>
              <p:cNvSpPr/>
              <p:nvPr/>
            </p:nvSpPr>
            <p:spPr>
              <a:xfrm>
                <a:off x="1009192" y="2452675"/>
                <a:ext cx="182880" cy="91440"/>
              </a:xfrm>
              <a:prstGeom prst="ellipse">
                <a:avLst/>
              </a:prstGeom>
              <a:solidFill>
                <a:schemeClr val="tx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DB4489C3-9121-919F-DD48-CE76BFF8C233}"/>
                </a:ext>
              </a:extLst>
            </p:cNvPr>
            <p:cNvGrpSpPr/>
            <p:nvPr/>
          </p:nvGrpSpPr>
          <p:grpSpPr>
            <a:xfrm>
              <a:off x="3877843" y="3059254"/>
              <a:ext cx="871983" cy="253370"/>
              <a:chOff x="874295" y="2379515"/>
              <a:chExt cx="871983" cy="253370"/>
            </a:xfrm>
          </p:grpSpPr>
          <p:sp>
            <p:nvSpPr>
              <p:cNvPr id="51" name="Oval 50">
                <a:extLst>
                  <a:ext uri="{FF2B5EF4-FFF2-40B4-BE49-F238E27FC236}">
                    <a16:creationId xmlns:a16="http://schemas.microsoft.com/office/drawing/2014/main" id="{8F2542BE-363D-BA32-D87F-72648DEEC3AE}"/>
                  </a:ext>
                </a:extLst>
              </p:cNvPr>
              <p:cNvSpPr/>
              <p:nvPr/>
            </p:nvSpPr>
            <p:spPr>
              <a:xfrm>
                <a:off x="874295" y="2379515"/>
                <a:ext cx="871983" cy="253370"/>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1DCEFA64-DB5A-6839-333C-AA326102A2DA}"/>
                  </a:ext>
                </a:extLst>
              </p:cNvPr>
              <p:cNvSpPr/>
              <p:nvPr/>
            </p:nvSpPr>
            <p:spPr>
              <a:xfrm>
                <a:off x="1009192" y="2452675"/>
                <a:ext cx="182880" cy="91440"/>
              </a:xfrm>
              <a:prstGeom prst="ellipse">
                <a:avLst/>
              </a:prstGeom>
              <a:solidFill>
                <a:schemeClr val="tx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6" name="Group 55">
              <a:extLst>
                <a:ext uri="{FF2B5EF4-FFF2-40B4-BE49-F238E27FC236}">
                  <a16:creationId xmlns:a16="http://schemas.microsoft.com/office/drawing/2014/main" id="{50781C3E-BFB5-6014-00F1-5376BE69FFD0}"/>
                </a:ext>
              </a:extLst>
            </p:cNvPr>
            <p:cNvGrpSpPr/>
            <p:nvPr/>
          </p:nvGrpSpPr>
          <p:grpSpPr>
            <a:xfrm>
              <a:off x="4630679" y="3077603"/>
              <a:ext cx="871983" cy="253370"/>
              <a:chOff x="874295" y="2379515"/>
              <a:chExt cx="871983" cy="253370"/>
            </a:xfrm>
          </p:grpSpPr>
          <p:sp>
            <p:nvSpPr>
              <p:cNvPr id="57" name="Oval 56">
                <a:extLst>
                  <a:ext uri="{FF2B5EF4-FFF2-40B4-BE49-F238E27FC236}">
                    <a16:creationId xmlns:a16="http://schemas.microsoft.com/office/drawing/2014/main" id="{A2AFB5F0-752C-4337-0052-A3A42B846639}"/>
                  </a:ext>
                </a:extLst>
              </p:cNvPr>
              <p:cNvSpPr/>
              <p:nvPr/>
            </p:nvSpPr>
            <p:spPr>
              <a:xfrm>
                <a:off x="874295" y="2379515"/>
                <a:ext cx="871983" cy="253370"/>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361CEBFB-0E93-612A-0029-B4822378218B}"/>
                  </a:ext>
                </a:extLst>
              </p:cNvPr>
              <p:cNvSpPr/>
              <p:nvPr/>
            </p:nvSpPr>
            <p:spPr>
              <a:xfrm>
                <a:off x="1009192" y="2452675"/>
                <a:ext cx="182880" cy="91440"/>
              </a:xfrm>
              <a:prstGeom prst="ellipse">
                <a:avLst/>
              </a:prstGeom>
              <a:solidFill>
                <a:schemeClr val="tx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9" name="Group 58">
              <a:extLst>
                <a:ext uri="{FF2B5EF4-FFF2-40B4-BE49-F238E27FC236}">
                  <a16:creationId xmlns:a16="http://schemas.microsoft.com/office/drawing/2014/main" id="{C194E475-3145-7BC6-124C-2813DFA229BF}"/>
                </a:ext>
              </a:extLst>
            </p:cNvPr>
            <p:cNvGrpSpPr/>
            <p:nvPr/>
          </p:nvGrpSpPr>
          <p:grpSpPr>
            <a:xfrm>
              <a:off x="5371059" y="3081735"/>
              <a:ext cx="871983" cy="253370"/>
              <a:chOff x="874295" y="2379515"/>
              <a:chExt cx="871983" cy="253370"/>
            </a:xfrm>
          </p:grpSpPr>
          <p:sp>
            <p:nvSpPr>
              <p:cNvPr id="60" name="Oval 59">
                <a:extLst>
                  <a:ext uri="{FF2B5EF4-FFF2-40B4-BE49-F238E27FC236}">
                    <a16:creationId xmlns:a16="http://schemas.microsoft.com/office/drawing/2014/main" id="{69011F68-B1E3-97DE-E7D1-28776DADFE54}"/>
                  </a:ext>
                </a:extLst>
              </p:cNvPr>
              <p:cNvSpPr/>
              <p:nvPr/>
            </p:nvSpPr>
            <p:spPr>
              <a:xfrm>
                <a:off x="874295" y="2379515"/>
                <a:ext cx="871983" cy="253370"/>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82534C67-FEF2-ABA1-2831-887F9BF0DDD2}"/>
                  </a:ext>
                </a:extLst>
              </p:cNvPr>
              <p:cNvSpPr/>
              <p:nvPr/>
            </p:nvSpPr>
            <p:spPr>
              <a:xfrm>
                <a:off x="1009192" y="2452675"/>
                <a:ext cx="182880" cy="91440"/>
              </a:xfrm>
              <a:prstGeom prst="ellipse">
                <a:avLst/>
              </a:prstGeom>
              <a:solidFill>
                <a:schemeClr val="tx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2" name="Group 61">
              <a:extLst>
                <a:ext uri="{FF2B5EF4-FFF2-40B4-BE49-F238E27FC236}">
                  <a16:creationId xmlns:a16="http://schemas.microsoft.com/office/drawing/2014/main" id="{606F2D5F-200A-7479-1531-B805CFAABCE4}"/>
                </a:ext>
              </a:extLst>
            </p:cNvPr>
            <p:cNvGrpSpPr/>
            <p:nvPr/>
          </p:nvGrpSpPr>
          <p:grpSpPr>
            <a:xfrm>
              <a:off x="6101282" y="3091961"/>
              <a:ext cx="871983" cy="253370"/>
              <a:chOff x="874295" y="2379515"/>
              <a:chExt cx="871983" cy="253370"/>
            </a:xfrm>
          </p:grpSpPr>
          <p:sp>
            <p:nvSpPr>
              <p:cNvPr id="63" name="Oval 62">
                <a:extLst>
                  <a:ext uri="{FF2B5EF4-FFF2-40B4-BE49-F238E27FC236}">
                    <a16:creationId xmlns:a16="http://schemas.microsoft.com/office/drawing/2014/main" id="{DBA482E4-C2E9-420C-3B92-9FB3499B49A4}"/>
                  </a:ext>
                </a:extLst>
              </p:cNvPr>
              <p:cNvSpPr/>
              <p:nvPr/>
            </p:nvSpPr>
            <p:spPr>
              <a:xfrm>
                <a:off x="874295" y="2379515"/>
                <a:ext cx="871983" cy="253370"/>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409F5B43-D8DD-916C-8CD1-6188ABF61D5E}"/>
                  </a:ext>
                </a:extLst>
              </p:cNvPr>
              <p:cNvSpPr/>
              <p:nvPr/>
            </p:nvSpPr>
            <p:spPr>
              <a:xfrm>
                <a:off x="1009192" y="2452675"/>
                <a:ext cx="182880" cy="91440"/>
              </a:xfrm>
              <a:prstGeom prst="ellipse">
                <a:avLst/>
              </a:prstGeom>
              <a:solidFill>
                <a:schemeClr val="tx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5" name="Group 64">
              <a:extLst>
                <a:ext uri="{FF2B5EF4-FFF2-40B4-BE49-F238E27FC236}">
                  <a16:creationId xmlns:a16="http://schemas.microsoft.com/office/drawing/2014/main" id="{9F1103EB-B969-4CD9-2D04-2B71DCD7EDDD}"/>
                </a:ext>
              </a:extLst>
            </p:cNvPr>
            <p:cNvGrpSpPr/>
            <p:nvPr/>
          </p:nvGrpSpPr>
          <p:grpSpPr>
            <a:xfrm>
              <a:off x="6894708" y="3119758"/>
              <a:ext cx="871983" cy="253370"/>
              <a:chOff x="874295" y="2379515"/>
              <a:chExt cx="871983" cy="253370"/>
            </a:xfrm>
          </p:grpSpPr>
          <p:sp>
            <p:nvSpPr>
              <p:cNvPr id="66" name="Oval 65">
                <a:extLst>
                  <a:ext uri="{FF2B5EF4-FFF2-40B4-BE49-F238E27FC236}">
                    <a16:creationId xmlns:a16="http://schemas.microsoft.com/office/drawing/2014/main" id="{CAE90090-84A2-E1F6-7BEF-2F2293DA04DA}"/>
                  </a:ext>
                </a:extLst>
              </p:cNvPr>
              <p:cNvSpPr/>
              <p:nvPr/>
            </p:nvSpPr>
            <p:spPr>
              <a:xfrm>
                <a:off x="874295" y="2379515"/>
                <a:ext cx="871983" cy="253370"/>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4E091838-EB7C-8552-598F-FF0A4CD9E721}"/>
                  </a:ext>
                </a:extLst>
              </p:cNvPr>
              <p:cNvSpPr/>
              <p:nvPr/>
            </p:nvSpPr>
            <p:spPr>
              <a:xfrm>
                <a:off x="1009192" y="2452675"/>
                <a:ext cx="182880" cy="91440"/>
              </a:xfrm>
              <a:prstGeom prst="ellipse">
                <a:avLst/>
              </a:prstGeom>
              <a:solidFill>
                <a:schemeClr val="tx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8" name="Group 67">
              <a:extLst>
                <a:ext uri="{FF2B5EF4-FFF2-40B4-BE49-F238E27FC236}">
                  <a16:creationId xmlns:a16="http://schemas.microsoft.com/office/drawing/2014/main" id="{01436340-6785-7A74-8D82-1A86B8A19850}"/>
                </a:ext>
              </a:extLst>
            </p:cNvPr>
            <p:cNvGrpSpPr/>
            <p:nvPr/>
          </p:nvGrpSpPr>
          <p:grpSpPr>
            <a:xfrm>
              <a:off x="7663310" y="3089702"/>
              <a:ext cx="871983" cy="253370"/>
              <a:chOff x="874295" y="2379515"/>
              <a:chExt cx="871983" cy="253370"/>
            </a:xfrm>
          </p:grpSpPr>
          <p:sp>
            <p:nvSpPr>
              <p:cNvPr id="69" name="Oval 68">
                <a:extLst>
                  <a:ext uri="{FF2B5EF4-FFF2-40B4-BE49-F238E27FC236}">
                    <a16:creationId xmlns:a16="http://schemas.microsoft.com/office/drawing/2014/main" id="{342ED89B-77CA-21B8-E51A-8FEE278D5BDF}"/>
                  </a:ext>
                </a:extLst>
              </p:cNvPr>
              <p:cNvSpPr/>
              <p:nvPr/>
            </p:nvSpPr>
            <p:spPr>
              <a:xfrm>
                <a:off x="874295" y="2379515"/>
                <a:ext cx="871983" cy="253370"/>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CB37700E-1311-2E5A-F7D1-8BB6465185FA}"/>
                  </a:ext>
                </a:extLst>
              </p:cNvPr>
              <p:cNvSpPr/>
              <p:nvPr/>
            </p:nvSpPr>
            <p:spPr>
              <a:xfrm>
                <a:off x="1009192" y="2452675"/>
                <a:ext cx="182880" cy="91440"/>
              </a:xfrm>
              <a:prstGeom prst="ellipse">
                <a:avLst/>
              </a:prstGeom>
              <a:solidFill>
                <a:schemeClr val="tx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70">
              <a:extLst>
                <a:ext uri="{FF2B5EF4-FFF2-40B4-BE49-F238E27FC236}">
                  <a16:creationId xmlns:a16="http://schemas.microsoft.com/office/drawing/2014/main" id="{048B89BE-86A2-36D9-F975-3864371DD810}"/>
                </a:ext>
              </a:extLst>
            </p:cNvPr>
            <p:cNvGrpSpPr/>
            <p:nvPr/>
          </p:nvGrpSpPr>
          <p:grpSpPr>
            <a:xfrm>
              <a:off x="8416146" y="3108051"/>
              <a:ext cx="871983" cy="253370"/>
              <a:chOff x="874295" y="2379515"/>
              <a:chExt cx="871983" cy="253370"/>
            </a:xfrm>
          </p:grpSpPr>
          <p:sp>
            <p:nvSpPr>
              <p:cNvPr id="72" name="Oval 71">
                <a:extLst>
                  <a:ext uri="{FF2B5EF4-FFF2-40B4-BE49-F238E27FC236}">
                    <a16:creationId xmlns:a16="http://schemas.microsoft.com/office/drawing/2014/main" id="{AAF153DE-2CCE-907B-F140-16A4022B1A5E}"/>
                  </a:ext>
                </a:extLst>
              </p:cNvPr>
              <p:cNvSpPr/>
              <p:nvPr/>
            </p:nvSpPr>
            <p:spPr>
              <a:xfrm>
                <a:off x="874295" y="2379515"/>
                <a:ext cx="871983" cy="253370"/>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F368BBC8-0AE3-D271-1F96-55DE19DD23EC}"/>
                  </a:ext>
                </a:extLst>
              </p:cNvPr>
              <p:cNvSpPr/>
              <p:nvPr/>
            </p:nvSpPr>
            <p:spPr>
              <a:xfrm>
                <a:off x="1009192" y="2452675"/>
                <a:ext cx="182880" cy="91440"/>
              </a:xfrm>
              <a:prstGeom prst="ellipse">
                <a:avLst/>
              </a:prstGeom>
              <a:solidFill>
                <a:schemeClr val="tx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75" name="Group 74">
            <a:extLst>
              <a:ext uri="{FF2B5EF4-FFF2-40B4-BE49-F238E27FC236}">
                <a16:creationId xmlns:a16="http://schemas.microsoft.com/office/drawing/2014/main" id="{1EBDE3AD-1EA9-57AA-8965-149452A6B6BD}"/>
              </a:ext>
            </a:extLst>
          </p:cNvPr>
          <p:cNvGrpSpPr/>
          <p:nvPr/>
        </p:nvGrpSpPr>
        <p:grpSpPr>
          <a:xfrm>
            <a:off x="2313045" y="5454965"/>
            <a:ext cx="7702537" cy="321841"/>
            <a:chOff x="1585592" y="3051287"/>
            <a:chExt cx="7702537" cy="321841"/>
          </a:xfrm>
        </p:grpSpPr>
        <p:grpSp>
          <p:nvGrpSpPr>
            <p:cNvPr id="76" name="Group 75">
              <a:extLst>
                <a:ext uri="{FF2B5EF4-FFF2-40B4-BE49-F238E27FC236}">
                  <a16:creationId xmlns:a16="http://schemas.microsoft.com/office/drawing/2014/main" id="{B38E517A-AC95-2206-F50E-01FEF43AD56A}"/>
                </a:ext>
              </a:extLst>
            </p:cNvPr>
            <p:cNvGrpSpPr/>
            <p:nvPr/>
          </p:nvGrpSpPr>
          <p:grpSpPr>
            <a:xfrm>
              <a:off x="1585592" y="3051287"/>
              <a:ext cx="871983" cy="253370"/>
              <a:chOff x="874295" y="2379515"/>
              <a:chExt cx="871983" cy="253370"/>
            </a:xfrm>
          </p:grpSpPr>
          <p:sp>
            <p:nvSpPr>
              <p:cNvPr id="104" name="Oval 103">
                <a:extLst>
                  <a:ext uri="{FF2B5EF4-FFF2-40B4-BE49-F238E27FC236}">
                    <a16:creationId xmlns:a16="http://schemas.microsoft.com/office/drawing/2014/main" id="{1CE3D629-3F17-07EC-6CFD-9F308CB4EA02}"/>
                  </a:ext>
                </a:extLst>
              </p:cNvPr>
              <p:cNvSpPr/>
              <p:nvPr/>
            </p:nvSpPr>
            <p:spPr>
              <a:xfrm>
                <a:off x="874295" y="2379515"/>
                <a:ext cx="871983" cy="253370"/>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a:extLst>
                  <a:ext uri="{FF2B5EF4-FFF2-40B4-BE49-F238E27FC236}">
                    <a16:creationId xmlns:a16="http://schemas.microsoft.com/office/drawing/2014/main" id="{6682EA3C-6E83-192B-1623-F123115CCE29}"/>
                  </a:ext>
                </a:extLst>
              </p:cNvPr>
              <p:cNvSpPr/>
              <p:nvPr/>
            </p:nvSpPr>
            <p:spPr>
              <a:xfrm>
                <a:off x="1009192" y="2452675"/>
                <a:ext cx="182880" cy="91440"/>
              </a:xfrm>
              <a:prstGeom prst="ellipse">
                <a:avLst/>
              </a:prstGeom>
              <a:solidFill>
                <a:schemeClr val="tx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76">
              <a:extLst>
                <a:ext uri="{FF2B5EF4-FFF2-40B4-BE49-F238E27FC236}">
                  <a16:creationId xmlns:a16="http://schemas.microsoft.com/office/drawing/2014/main" id="{31E43042-1AAE-3173-3702-6DB254003057}"/>
                </a:ext>
              </a:extLst>
            </p:cNvPr>
            <p:cNvGrpSpPr/>
            <p:nvPr/>
          </p:nvGrpSpPr>
          <p:grpSpPr>
            <a:xfrm>
              <a:off x="2315815" y="3061513"/>
              <a:ext cx="871983" cy="253370"/>
              <a:chOff x="874295" y="2379515"/>
              <a:chExt cx="871983" cy="253370"/>
            </a:xfrm>
          </p:grpSpPr>
          <p:sp>
            <p:nvSpPr>
              <p:cNvPr id="102" name="Oval 101">
                <a:extLst>
                  <a:ext uri="{FF2B5EF4-FFF2-40B4-BE49-F238E27FC236}">
                    <a16:creationId xmlns:a16="http://schemas.microsoft.com/office/drawing/2014/main" id="{D07EB8EA-6FE1-E616-8090-B426BDD10485}"/>
                  </a:ext>
                </a:extLst>
              </p:cNvPr>
              <p:cNvSpPr/>
              <p:nvPr/>
            </p:nvSpPr>
            <p:spPr>
              <a:xfrm>
                <a:off x="874295" y="2379515"/>
                <a:ext cx="871983" cy="253370"/>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a:extLst>
                  <a:ext uri="{FF2B5EF4-FFF2-40B4-BE49-F238E27FC236}">
                    <a16:creationId xmlns:a16="http://schemas.microsoft.com/office/drawing/2014/main" id="{9BFC2783-840C-7F04-2978-A4DCED89A555}"/>
                  </a:ext>
                </a:extLst>
              </p:cNvPr>
              <p:cNvSpPr/>
              <p:nvPr/>
            </p:nvSpPr>
            <p:spPr>
              <a:xfrm>
                <a:off x="1009192" y="2452675"/>
                <a:ext cx="182880" cy="91440"/>
              </a:xfrm>
              <a:prstGeom prst="ellipse">
                <a:avLst/>
              </a:prstGeom>
              <a:solidFill>
                <a:schemeClr val="tx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8" name="Group 77">
              <a:extLst>
                <a:ext uri="{FF2B5EF4-FFF2-40B4-BE49-F238E27FC236}">
                  <a16:creationId xmlns:a16="http://schemas.microsoft.com/office/drawing/2014/main" id="{3CF16B37-8F5A-325B-0D82-D12169E828C2}"/>
                </a:ext>
              </a:extLst>
            </p:cNvPr>
            <p:cNvGrpSpPr/>
            <p:nvPr/>
          </p:nvGrpSpPr>
          <p:grpSpPr>
            <a:xfrm>
              <a:off x="3109241" y="3089310"/>
              <a:ext cx="871983" cy="253370"/>
              <a:chOff x="874295" y="2379515"/>
              <a:chExt cx="871983" cy="253370"/>
            </a:xfrm>
          </p:grpSpPr>
          <p:sp>
            <p:nvSpPr>
              <p:cNvPr id="100" name="Oval 99">
                <a:extLst>
                  <a:ext uri="{FF2B5EF4-FFF2-40B4-BE49-F238E27FC236}">
                    <a16:creationId xmlns:a16="http://schemas.microsoft.com/office/drawing/2014/main" id="{58C36C38-F8F2-F7B2-DD9B-96105FFC3A78}"/>
                  </a:ext>
                </a:extLst>
              </p:cNvPr>
              <p:cNvSpPr/>
              <p:nvPr/>
            </p:nvSpPr>
            <p:spPr>
              <a:xfrm>
                <a:off x="874295" y="2379515"/>
                <a:ext cx="871983" cy="253370"/>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a:extLst>
                  <a:ext uri="{FF2B5EF4-FFF2-40B4-BE49-F238E27FC236}">
                    <a16:creationId xmlns:a16="http://schemas.microsoft.com/office/drawing/2014/main" id="{48DDDB9B-B8C7-6546-3761-CD2B84337E86}"/>
                  </a:ext>
                </a:extLst>
              </p:cNvPr>
              <p:cNvSpPr/>
              <p:nvPr/>
            </p:nvSpPr>
            <p:spPr>
              <a:xfrm>
                <a:off x="1009192" y="2452675"/>
                <a:ext cx="182880" cy="91440"/>
              </a:xfrm>
              <a:prstGeom prst="ellipse">
                <a:avLst/>
              </a:prstGeom>
              <a:solidFill>
                <a:schemeClr val="tx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9" name="Group 78">
              <a:extLst>
                <a:ext uri="{FF2B5EF4-FFF2-40B4-BE49-F238E27FC236}">
                  <a16:creationId xmlns:a16="http://schemas.microsoft.com/office/drawing/2014/main" id="{4C34F069-DD2B-5927-F23B-66F3FB7ED4A0}"/>
                </a:ext>
              </a:extLst>
            </p:cNvPr>
            <p:cNvGrpSpPr/>
            <p:nvPr/>
          </p:nvGrpSpPr>
          <p:grpSpPr>
            <a:xfrm>
              <a:off x="3877843" y="3059254"/>
              <a:ext cx="871983" cy="253370"/>
              <a:chOff x="874295" y="2379515"/>
              <a:chExt cx="871983" cy="253370"/>
            </a:xfrm>
          </p:grpSpPr>
          <p:sp>
            <p:nvSpPr>
              <p:cNvPr id="98" name="Oval 97">
                <a:extLst>
                  <a:ext uri="{FF2B5EF4-FFF2-40B4-BE49-F238E27FC236}">
                    <a16:creationId xmlns:a16="http://schemas.microsoft.com/office/drawing/2014/main" id="{06CA3454-7F51-9D43-C7E0-431E36722518}"/>
                  </a:ext>
                </a:extLst>
              </p:cNvPr>
              <p:cNvSpPr/>
              <p:nvPr/>
            </p:nvSpPr>
            <p:spPr>
              <a:xfrm>
                <a:off x="874295" y="2379515"/>
                <a:ext cx="871983" cy="253370"/>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a:extLst>
                  <a:ext uri="{FF2B5EF4-FFF2-40B4-BE49-F238E27FC236}">
                    <a16:creationId xmlns:a16="http://schemas.microsoft.com/office/drawing/2014/main" id="{4D22B69E-BDB6-D21A-CAB4-B00E61876AEB}"/>
                  </a:ext>
                </a:extLst>
              </p:cNvPr>
              <p:cNvSpPr/>
              <p:nvPr/>
            </p:nvSpPr>
            <p:spPr>
              <a:xfrm>
                <a:off x="1009192" y="2452675"/>
                <a:ext cx="182880" cy="91440"/>
              </a:xfrm>
              <a:prstGeom prst="ellipse">
                <a:avLst/>
              </a:prstGeom>
              <a:solidFill>
                <a:schemeClr val="tx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 79">
              <a:extLst>
                <a:ext uri="{FF2B5EF4-FFF2-40B4-BE49-F238E27FC236}">
                  <a16:creationId xmlns:a16="http://schemas.microsoft.com/office/drawing/2014/main" id="{15E409D5-42B1-F1EA-3C67-0C09799A3E3D}"/>
                </a:ext>
              </a:extLst>
            </p:cNvPr>
            <p:cNvGrpSpPr/>
            <p:nvPr/>
          </p:nvGrpSpPr>
          <p:grpSpPr>
            <a:xfrm>
              <a:off x="4630679" y="3077603"/>
              <a:ext cx="871983" cy="253370"/>
              <a:chOff x="874295" y="2379515"/>
              <a:chExt cx="871983" cy="253370"/>
            </a:xfrm>
          </p:grpSpPr>
          <p:sp>
            <p:nvSpPr>
              <p:cNvPr id="96" name="Oval 95">
                <a:extLst>
                  <a:ext uri="{FF2B5EF4-FFF2-40B4-BE49-F238E27FC236}">
                    <a16:creationId xmlns:a16="http://schemas.microsoft.com/office/drawing/2014/main" id="{C35CA61C-381F-D1F9-E0EB-A140BFF108C6}"/>
                  </a:ext>
                </a:extLst>
              </p:cNvPr>
              <p:cNvSpPr/>
              <p:nvPr/>
            </p:nvSpPr>
            <p:spPr>
              <a:xfrm>
                <a:off x="874295" y="2379515"/>
                <a:ext cx="871983" cy="253370"/>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a:extLst>
                  <a:ext uri="{FF2B5EF4-FFF2-40B4-BE49-F238E27FC236}">
                    <a16:creationId xmlns:a16="http://schemas.microsoft.com/office/drawing/2014/main" id="{CB5EFFE7-7A6C-961B-646B-3755352EA730}"/>
                  </a:ext>
                </a:extLst>
              </p:cNvPr>
              <p:cNvSpPr/>
              <p:nvPr/>
            </p:nvSpPr>
            <p:spPr>
              <a:xfrm>
                <a:off x="1009192" y="2452675"/>
                <a:ext cx="182880" cy="91440"/>
              </a:xfrm>
              <a:prstGeom prst="ellipse">
                <a:avLst/>
              </a:prstGeom>
              <a:solidFill>
                <a:schemeClr val="tx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1" name="Group 80">
              <a:extLst>
                <a:ext uri="{FF2B5EF4-FFF2-40B4-BE49-F238E27FC236}">
                  <a16:creationId xmlns:a16="http://schemas.microsoft.com/office/drawing/2014/main" id="{F9685614-D4F3-FB61-4370-76F59D0E9B24}"/>
                </a:ext>
              </a:extLst>
            </p:cNvPr>
            <p:cNvGrpSpPr/>
            <p:nvPr/>
          </p:nvGrpSpPr>
          <p:grpSpPr>
            <a:xfrm>
              <a:off x="5371059" y="3081735"/>
              <a:ext cx="871983" cy="253370"/>
              <a:chOff x="874295" y="2379515"/>
              <a:chExt cx="871983" cy="253370"/>
            </a:xfrm>
          </p:grpSpPr>
          <p:sp>
            <p:nvSpPr>
              <p:cNvPr id="94" name="Oval 93">
                <a:extLst>
                  <a:ext uri="{FF2B5EF4-FFF2-40B4-BE49-F238E27FC236}">
                    <a16:creationId xmlns:a16="http://schemas.microsoft.com/office/drawing/2014/main" id="{BBA6BD38-D229-F941-BA2E-EC3D0C85BC91}"/>
                  </a:ext>
                </a:extLst>
              </p:cNvPr>
              <p:cNvSpPr/>
              <p:nvPr/>
            </p:nvSpPr>
            <p:spPr>
              <a:xfrm>
                <a:off x="874295" y="2379515"/>
                <a:ext cx="871983" cy="253370"/>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a:extLst>
                  <a:ext uri="{FF2B5EF4-FFF2-40B4-BE49-F238E27FC236}">
                    <a16:creationId xmlns:a16="http://schemas.microsoft.com/office/drawing/2014/main" id="{25324BA4-9B43-5911-72DA-9A92E4290665}"/>
                  </a:ext>
                </a:extLst>
              </p:cNvPr>
              <p:cNvSpPr/>
              <p:nvPr/>
            </p:nvSpPr>
            <p:spPr>
              <a:xfrm>
                <a:off x="1009192" y="2452675"/>
                <a:ext cx="182880" cy="91440"/>
              </a:xfrm>
              <a:prstGeom prst="ellipse">
                <a:avLst/>
              </a:prstGeom>
              <a:solidFill>
                <a:schemeClr val="tx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2" name="Group 81">
              <a:extLst>
                <a:ext uri="{FF2B5EF4-FFF2-40B4-BE49-F238E27FC236}">
                  <a16:creationId xmlns:a16="http://schemas.microsoft.com/office/drawing/2014/main" id="{957C5BF4-DD7E-288E-484F-541D507ABE09}"/>
                </a:ext>
              </a:extLst>
            </p:cNvPr>
            <p:cNvGrpSpPr/>
            <p:nvPr/>
          </p:nvGrpSpPr>
          <p:grpSpPr>
            <a:xfrm>
              <a:off x="6101282" y="3091961"/>
              <a:ext cx="871983" cy="253370"/>
              <a:chOff x="874295" y="2379515"/>
              <a:chExt cx="871983" cy="253370"/>
            </a:xfrm>
          </p:grpSpPr>
          <p:sp>
            <p:nvSpPr>
              <p:cNvPr id="92" name="Oval 91">
                <a:extLst>
                  <a:ext uri="{FF2B5EF4-FFF2-40B4-BE49-F238E27FC236}">
                    <a16:creationId xmlns:a16="http://schemas.microsoft.com/office/drawing/2014/main" id="{3F9527B9-D4CC-F734-1EE1-A03AA331D080}"/>
                  </a:ext>
                </a:extLst>
              </p:cNvPr>
              <p:cNvSpPr/>
              <p:nvPr/>
            </p:nvSpPr>
            <p:spPr>
              <a:xfrm>
                <a:off x="874295" y="2379515"/>
                <a:ext cx="871983" cy="253370"/>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85E92FB0-40FA-BE2A-DA07-56F35F795695}"/>
                  </a:ext>
                </a:extLst>
              </p:cNvPr>
              <p:cNvSpPr/>
              <p:nvPr/>
            </p:nvSpPr>
            <p:spPr>
              <a:xfrm>
                <a:off x="1009192" y="2452675"/>
                <a:ext cx="182880" cy="91440"/>
              </a:xfrm>
              <a:prstGeom prst="ellipse">
                <a:avLst/>
              </a:prstGeom>
              <a:solidFill>
                <a:schemeClr val="tx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3" name="Group 82">
              <a:extLst>
                <a:ext uri="{FF2B5EF4-FFF2-40B4-BE49-F238E27FC236}">
                  <a16:creationId xmlns:a16="http://schemas.microsoft.com/office/drawing/2014/main" id="{EB2B2DB8-B895-22F7-605C-B66764F8020E}"/>
                </a:ext>
              </a:extLst>
            </p:cNvPr>
            <p:cNvGrpSpPr/>
            <p:nvPr/>
          </p:nvGrpSpPr>
          <p:grpSpPr>
            <a:xfrm>
              <a:off x="6894708" y="3119758"/>
              <a:ext cx="871983" cy="253370"/>
              <a:chOff x="874295" y="2379515"/>
              <a:chExt cx="871983" cy="253370"/>
            </a:xfrm>
          </p:grpSpPr>
          <p:sp>
            <p:nvSpPr>
              <p:cNvPr id="90" name="Oval 89">
                <a:extLst>
                  <a:ext uri="{FF2B5EF4-FFF2-40B4-BE49-F238E27FC236}">
                    <a16:creationId xmlns:a16="http://schemas.microsoft.com/office/drawing/2014/main" id="{C413C215-1723-948C-BE24-A87A21CEEA1B}"/>
                  </a:ext>
                </a:extLst>
              </p:cNvPr>
              <p:cNvSpPr/>
              <p:nvPr/>
            </p:nvSpPr>
            <p:spPr>
              <a:xfrm>
                <a:off x="874295" y="2379515"/>
                <a:ext cx="871983" cy="253370"/>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0FAB8C94-0094-2208-0F9E-756E5BB0925A}"/>
                  </a:ext>
                </a:extLst>
              </p:cNvPr>
              <p:cNvSpPr/>
              <p:nvPr/>
            </p:nvSpPr>
            <p:spPr>
              <a:xfrm>
                <a:off x="1009192" y="2452675"/>
                <a:ext cx="182880" cy="91440"/>
              </a:xfrm>
              <a:prstGeom prst="ellipse">
                <a:avLst/>
              </a:prstGeom>
              <a:solidFill>
                <a:schemeClr val="tx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 name="Group 83">
              <a:extLst>
                <a:ext uri="{FF2B5EF4-FFF2-40B4-BE49-F238E27FC236}">
                  <a16:creationId xmlns:a16="http://schemas.microsoft.com/office/drawing/2014/main" id="{D1A5054E-FDEE-DBAE-5F1E-0B4B92AD22C4}"/>
                </a:ext>
              </a:extLst>
            </p:cNvPr>
            <p:cNvGrpSpPr/>
            <p:nvPr/>
          </p:nvGrpSpPr>
          <p:grpSpPr>
            <a:xfrm>
              <a:off x="7663310" y="3089702"/>
              <a:ext cx="871983" cy="253370"/>
              <a:chOff x="874295" y="2379515"/>
              <a:chExt cx="871983" cy="253370"/>
            </a:xfrm>
          </p:grpSpPr>
          <p:sp>
            <p:nvSpPr>
              <p:cNvPr id="88" name="Oval 87">
                <a:extLst>
                  <a:ext uri="{FF2B5EF4-FFF2-40B4-BE49-F238E27FC236}">
                    <a16:creationId xmlns:a16="http://schemas.microsoft.com/office/drawing/2014/main" id="{0A05A69A-3EF1-F0F4-E9C9-3A703199AA56}"/>
                  </a:ext>
                </a:extLst>
              </p:cNvPr>
              <p:cNvSpPr/>
              <p:nvPr/>
            </p:nvSpPr>
            <p:spPr>
              <a:xfrm>
                <a:off x="874295" y="2379515"/>
                <a:ext cx="871983" cy="253370"/>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B91F4BE7-051D-5E24-98ED-31A7C7D0BF44}"/>
                  </a:ext>
                </a:extLst>
              </p:cNvPr>
              <p:cNvSpPr/>
              <p:nvPr/>
            </p:nvSpPr>
            <p:spPr>
              <a:xfrm>
                <a:off x="1009192" y="2452675"/>
                <a:ext cx="182880" cy="91440"/>
              </a:xfrm>
              <a:prstGeom prst="ellipse">
                <a:avLst/>
              </a:prstGeom>
              <a:solidFill>
                <a:schemeClr val="tx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5" name="Group 84">
              <a:extLst>
                <a:ext uri="{FF2B5EF4-FFF2-40B4-BE49-F238E27FC236}">
                  <a16:creationId xmlns:a16="http://schemas.microsoft.com/office/drawing/2014/main" id="{F0DC9520-0BFA-F2C6-4D8F-2194CA9A69B7}"/>
                </a:ext>
              </a:extLst>
            </p:cNvPr>
            <p:cNvGrpSpPr/>
            <p:nvPr/>
          </p:nvGrpSpPr>
          <p:grpSpPr>
            <a:xfrm>
              <a:off x="8416146" y="3108051"/>
              <a:ext cx="871983" cy="253370"/>
              <a:chOff x="874295" y="2379515"/>
              <a:chExt cx="871983" cy="253370"/>
            </a:xfrm>
          </p:grpSpPr>
          <p:sp>
            <p:nvSpPr>
              <p:cNvPr id="86" name="Oval 85">
                <a:extLst>
                  <a:ext uri="{FF2B5EF4-FFF2-40B4-BE49-F238E27FC236}">
                    <a16:creationId xmlns:a16="http://schemas.microsoft.com/office/drawing/2014/main" id="{F5FC209B-6993-0C5E-60C5-BCDA5A267F03}"/>
                  </a:ext>
                </a:extLst>
              </p:cNvPr>
              <p:cNvSpPr/>
              <p:nvPr/>
            </p:nvSpPr>
            <p:spPr>
              <a:xfrm>
                <a:off x="874295" y="2379515"/>
                <a:ext cx="871983" cy="253370"/>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6973E465-28D1-CB5C-6A99-58C0ED6353C9}"/>
                  </a:ext>
                </a:extLst>
              </p:cNvPr>
              <p:cNvSpPr/>
              <p:nvPr/>
            </p:nvSpPr>
            <p:spPr>
              <a:xfrm>
                <a:off x="1009192" y="2452675"/>
                <a:ext cx="182880" cy="91440"/>
              </a:xfrm>
              <a:prstGeom prst="ellipse">
                <a:avLst/>
              </a:prstGeom>
              <a:solidFill>
                <a:schemeClr val="tx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9" name="Title 8">
            <a:extLst>
              <a:ext uri="{FF2B5EF4-FFF2-40B4-BE49-F238E27FC236}">
                <a16:creationId xmlns:a16="http://schemas.microsoft.com/office/drawing/2014/main" id="{F38201F1-E5CD-A310-5E51-5FDF22891521}"/>
              </a:ext>
            </a:extLst>
          </p:cNvPr>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pPr defTabSz="457200" eaLnBrk="0" hangingPunct="0">
              <a:lnSpc>
                <a:spcPct val="90000"/>
              </a:lnSpc>
            </a:pPr>
            <a:r>
              <a:rPr lang="it-IT" b="1" kern="1200" dirty="0">
                <a:ea typeface="ＭＳ Ｐゴシック" pitchFamily="34" charset="-128"/>
              </a:rPr>
              <a:t>Pathogenesis of Thrombosis in MPNs</a:t>
            </a:r>
            <a:endParaRPr lang="en-GB" b="1" kern="1200" dirty="0">
              <a:ea typeface="ＭＳ Ｐゴシック" pitchFamily="34" charset="-128"/>
            </a:endParaRPr>
          </a:p>
        </p:txBody>
      </p:sp>
      <p:sp>
        <p:nvSpPr>
          <p:cNvPr id="3" name="Content Placeholder 2">
            <a:extLst>
              <a:ext uri="{FF2B5EF4-FFF2-40B4-BE49-F238E27FC236}">
                <a16:creationId xmlns:a16="http://schemas.microsoft.com/office/drawing/2014/main" id="{C5294E82-B51D-A669-D75E-2BA8741E4683}"/>
              </a:ext>
            </a:extLst>
          </p:cNvPr>
          <p:cNvSpPr>
            <a:spLocks noGrp="1"/>
          </p:cNvSpPr>
          <p:nvPr>
            <p:ph sz="quarter" idx="10"/>
          </p:nvPr>
        </p:nvSpPr>
        <p:spPr/>
        <p:txBody>
          <a:bodyPr/>
          <a:lstStyle/>
          <a:p>
            <a:pPr algn="ctr"/>
            <a:r>
              <a:rPr lang="en-US" dirty="0">
                <a:latin typeface="+mn-lt"/>
                <a:cs typeface="Arial" panose="020B0604020202020204" pitchFamily="34" charset="0"/>
              </a:rPr>
              <a:t>Barbui. Blood. 2013;122:2176.</a:t>
            </a:r>
          </a:p>
        </p:txBody>
      </p:sp>
      <p:sp>
        <p:nvSpPr>
          <p:cNvPr id="4" name="Hexagon 3">
            <a:extLst>
              <a:ext uri="{FF2B5EF4-FFF2-40B4-BE49-F238E27FC236}">
                <a16:creationId xmlns:a16="http://schemas.microsoft.com/office/drawing/2014/main" id="{FB740D26-84F2-6459-1D4C-A702FDC4B456}"/>
              </a:ext>
            </a:extLst>
          </p:cNvPr>
          <p:cNvSpPr/>
          <p:nvPr/>
        </p:nvSpPr>
        <p:spPr>
          <a:xfrm>
            <a:off x="6554591" y="1590548"/>
            <a:ext cx="282203" cy="285876"/>
          </a:xfrm>
          <a:prstGeom prst="hexagon">
            <a:avLst/>
          </a:prstGeom>
          <a:solidFill>
            <a:srgbClr val="4DA1BB"/>
          </a:solidFill>
          <a:ln w="6350" cap="flat" cmpd="sng" algn="ctr">
            <a:solidFill>
              <a:sysClr val="windowText" lastClr="000000"/>
            </a:solidFill>
            <a:prstDash val="solid"/>
            <a:miter lim="800000"/>
          </a:ln>
          <a:effectLst>
            <a:glow rad="63500">
              <a:srgbClr val="5B9BD5">
                <a:satMod val="175000"/>
                <a:alpha val="40000"/>
              </a:srgbClr>
            </a:glow>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panose="020F0502020204030204"/>
              <a:cs typeface="Arial" panose="020B0604020202020204" pitchFamily="34" charset="0"/>
            </a:endParaRPr>
          </a:p>
        </p:txBody>
      </p:sp>
      <p:sp>
        <p:nvSpPr>
          <p:cNvPr id="5" name="Hexagon 4">
            <a:extLst>
              <a:ext uri="{FF2B5EF4-FFF2-40B4-BE49-F238E27FC236}">
                <a16:creationId xmlns:a16="http://schemas.microsoft.com/office/drawing/2014/main" id="{CCC83343-FE01-DE12-BD36-A61344826413}"/>
              </a:ext>
            </a:extLst>
          </p:cNvPr>
          <p:cNvSpPr/>
          <p:nvPr/>
        </p:nvSpPr>
        <p:spPr>
          <a:xfrm>
            <a:off x="6542290" y="2082542"/>
            <a:ext cx="282203" cy="285876"/>
          </a:xfrm>
          <a:prstGeom prst="hexagon">
            <a:avLst/>
          </a:prstGeom>
          <a:solidFill>
            <a:srgbClr val="4DA1BB"/>
          </a:solidFill>
          <a:ln w="6350" cap="flat" cmpd="sng" algn="ctr">
            <a:solidFill>
              <a:sysClr val="windowText" lastClr="000000"/>
            </a:solidFill>
            <a:prstDash val="solid"/>
            <a:miter lim="800000"/>
          </a:ln>
          <a:effectLst>
            <a:glow rad="63500">
              <a:srgbClr val="5B9BD5">
                <a:satMod val="175000"/>
                <a:alpha val="40000"/>
              </a:srgbClr>
            </a:glow>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panose="020F0502020204030204"/>
              <a:cs typeface="Arial" panose="020B0604020202020204" pitchFamily="34" charset="0"/>
            </a:endParaRPr>
          </a:p>
        </p:txBody>
      </p:sp>
      <p:sp>
        <p:nvSpPr>
          <p:cNvPr id="6" name="Hexagon 5">
            <a:extLst>
              <a:ext uri="{FF2B5EF4-FFF2-40B4-BE49-F238E27FC236}">
                <a16:creationId xmlns:a16="http://schemas.microsoft.com/office/drawing/2014/main" id="{246F3756-8116-3859-0F18-CB49F859FD7A}"/>
              </a:ext>
            </a:extLst>
          </p:cNvPr>
          <p:cNvSpPr/>
          <p:nvPr/>
        </p:nvSpPr>
        <p:spPr>
          <a:xfrm>
            <a:off x="4595621" y="1870369"/>
            <a:ext cx="282203" cy="285876"/>
          </a:xfrm>
          <a:prstGeom prst="hexagon">
            <a:avLst/>
          </a:prstGeom>
          <a:solidFill>
            <a:srgbClr val="4DA1BB"/>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panose="020F0502020204030204"/>
              <a:cs typeface="Arial" panose="020B0604020202020204" pitchFamily="34" charset="0"/>
            </a:endParaRPr>
          </a:p>
        </p:txBody>
      </p:sp>
      <p:sp>
        <p:nvSpPr>
          <p:cNvPr id="7" name="Hexagon 6">
            <a:extLst>
              <a:ext uri="{FF2B5EF4-FFF2-40B4-BE49-F238E27FC236}">
                <a16:creationId xmlns:a16="http://schemas.microsoft.com/office/drawing/2014/main" id="{D17EF532-0D27-95DB-9C0A-3508C60ACBC9}"/>
              </a:ext>
            </a:extLst>
          </p:cNvPr>
          <p:cNvSpPr/>
          <p:nvPr/>
        </p:nvSpPr>
        <p:spPr>
          <a:xfrm>
            <a:off x="4963410" y="1560966"/>
            <a:ext cx="282203" cy="285876"/>
          </a:xfrm>
          <a:prstGeom prst="hexagon">
            <a:avLst/>
          </a:prstGeom>
          <a:solidFill>
            <a:srgbClr val="4DA1BB"/>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panose="020F0502020204030204"/>
              <a:cs typeface="Arial" panose="020B0604020202020204" pitchFamily="34" charset="0"/>
            </a:endParaRPr>
          </a:p>
        </p:txBody>
      </p:sp>
      <p:sp>
        <p:nvSpPr>
          <p:cNvPr id="8" name="Hexagon 7">
            <a:extLst>
              <a:ext uri="{FF2B5EF4-FFF2-40B4-BE49-F238E27FC236}">
                <a16:creationId xmlns:a16="http://schemas.microsoft.com/office/drawing/2014/main" id="{45233FE7-8965-94E4-4058-1F71C0A57D22}"/>
              </a:ext>
            </a:extLst>
          </p:cNvPr>
          <p:cNvSpPr/>
          <p:nvPr/>
        </p:nvSpPr>
        <p:spPr>
          <a:xfrm>
            <a:off x="5045819" y="1967577"/>
            <a:ext cx="282203" cy="285876"/>
          </a:xfrm>
          <a:prstGeom prst="hexagon">
            <a:avLst/>
          </a:prstGeom>
          <a:solidFill>
            <a:srgbClr val="4DA1BB"/>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panose="020F0502020204030204"/>
              <a:cs typeface="Arial" panose="020B0604020202020204" pitchFamily="34" charset="0"/>
            </a:endParaRPr>
          </a:p>
        </p:txBody>
      </p:sp>
      <p:sp>
        <p:nvSpPr>
          <p:cNvPr id="10" name="Hexagon 9">
            <a:extLst>
              <a:ext uri="{FF2B5EF4-FFF2-40B4-BE49-F238E27FC236}">
                <a16:creationId xmlns:a16="http://schemas.microsoft.com/office/drawing/2014/main" id="{49E40651-949F-25AD-DAE7-07D53887E943}"/>
              </a:ext>
            </a:extLst>
          </p:cNvPr>
          <p:cNvSpPr/>
          <p:nvPr/>
        </p:nvSpPr>
        <p:spPr>
          <a:xfrm>
            <a:off x="6186084" y="1796666"/>
            <a:ext cx="282203" cy="285876"/>
          </a:xfrm>
          <a:prstGeom prst="hexagon">
            <a:avLst/>
          </a:prstGeom>
          <a:solidFill>
            <a:srgbClr val="4DA1BB"/>
          </a:solidFill>
          <a:ln w="6350" cap="flat" cmpd="sng" algn="ctr">
            <a:solidFill>
              <a:sysClr val="windowText" lastClr="000000"/>
            </a:solidFill>
            <a:prstDash val="solid"/>
            <a:miter lim="800000"/>
          </a:ln>
          <a:effectLst>
            <a:glow rad="63500">
              <a:srgbClr val="5B9BD5">
                <a:satMod val="175000"/>
                <a:alpha val="40000"/>
              </a:srgbClr>
            </a:glow>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panose="020F0502020204030204"/>
              <a:cs typeface="Arial" panose="020B0604020202020204" pitchFamily="34" charset="0"/>
            </a:endParaRPr>
          </a:p>
        </p:txBody>
      </p:sp>
      <p:sp>
        <p:nvSpPr>
          <p:cNvPr id="17" name="Star: 10 Points 16">
            <a:extLst>
              <a:ext uri="{FF2B5EF4-FFF2-40B4-BE49-F238E27FC236}">
                <a16:creationId xmlns:a16="http://schemas.microsoft.com/office/drawing/2014/main" id="{054BEB0B-985D-640E-5F03-420F13DC1374}"/>
              </a:ext>
            </a:extLst>
          </p:cNvPr>
          <p:cNvSpPr/>
          <p:nvPr/>
        </p:nvSpPr>
        <p:spPr>
          <a:xfrm>
            <a:off x="1455550" y="1691535"/>
            <a:ext cx="274320" cy="274320"/>
          </a:xfrm>
          <a:prstGeom prst="star10">
            <a:avLst/>
          </a:prstGeom>
          <a:solidFill>
            <a:schemeClr val="accent6">
              <a:lumMod val="40000"/>
              <a:lumOff val="60000"/>
            </a:schemeClr>
          </a:solidFill>
          <a:ln w="6350">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8" name="Star: 10 Points 17">
            <a:extLst>
              <a:ext uri="{FF2B5EF4-FFF2-40B4-BE49-F238E27FC236}">
                <a16:creationId xmlns:a16="http://schemas.microsoft.com/office/drawing/2014/main" id="{8B7DEF78-D650-93EB-C9E7-E82FAD3E1980}"/>
              </a:ext>
            </a:extLst>
          </p:cNvPr>
          <p:cNvSpPr/>
          <p:nvPr/>
        </p:nvSpPr>
        <p:spPr>
          <a:xfrm>
            <a:off x="2671863" y="2063972"/>
            <a:ext cx="274320" cy="274320"/>
          </a:xfrm>
          <a:prstGeom prst="star10">
            <a:avLst/>
          </a:prstGeom>
          <a:solidFill>
            <a:schemeClr val="accent6">
              <a:lumMod val="40000"/>
              <a:lumOff val="60000"/>
            </a:schemeClr>
          </a:solidFill>
          <a:ln w="6350">
            <a:solidFill>
              <a:schemeClr val="accent6"/>
            </a:solidFill>
          </a:ln>
          <a:effectLst>
            <a:glow rad="63500">
              <a:schemeClr val="accent6">
                <a:satMod val="175000"/>
                <a:alpha val="40000"/>
              </a:schemeClr>
            </a:glow>
          </a:effectLst>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924C6F72-8F3C-98CA-0930-00100939035A}"/>
              </a:ext>
            </a:extLst>
          </p:cNvPr>
          <p:cNvSpPr/>
          <p:nvPr/>
        </p:nvSpPr>
        <p:spPr bwMode="auto">
          <a:xfrm rot="18900000">
            <a:off x="8458853" y="1561239"/>
            <a:ext cx="158750" cy="365760"/>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Oval 19">
            <a:extLst>
              <a:ext uri="{FF2B5EF4-FFF2-40B4-BE49-F238E27FC236}">
                <a16:creationId xmlns:a16="http://schemas.microsoft.com/office/drawing/2014/main" id="{C5278C1D-2722-69F3-830A-19144B4CDFC0}"/>
              </a:ext>
            </a:extLst>
          </p:cNvPr>
          <p:cNvSpPr/>
          <p:nvPr/>
        </p:nvSpPr>
        <p:spPr bwMode="auto">
          <a:xfrm rot="18900000">
            <a:off x="4693908" y="4338292"/>
            <a:ext cx="158750" cy="365760"/>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w="0">
            <a:solidFill>
              <a:schemeClr val="tx1"/>
            </a:solidFill>
            <a:miter lim="800000"/>
            <a:headEnd/>
            <a:tailEnd/>
          </a:ln>
          <a:effectLst>
            <a:glow rad="63500">
              <a:schemeClr val="accent1">
                <a:satMod val="175000"/>
                <a:alpha val="40000"/>
              </a:schemeClr>
            </a:glow>
          </a:effectLst>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Oval 20">
            <a:extLst>
              <a:ext uri="{FF2B5EF4-FFF2-40B4-BE49-F238E27FC236}">
                <a16:creationId xmlns:a16="http://schemas.microsoft.com/office/drawing/2014/main" id="{8C50AAF2-9052-1EA9-7BD0-4BA95D693E1F}"/>
              </a:ext>
            </a:extLst>
          </p:cNvPr>
          <p:cNvSpPr/>
          <p:nvPr/>
        </p:nvSpPr>
        <p:spPr bwMode="auto">
          <a:xfrm rot="18900000">
            <a:off x="8275243" y="1856577"/>
            <a:ext cx="158750" cy="365760"/>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Oval 21">
            <a:extLst>
              <a:ext uri="{FF2B5EF4-FFF2-40B4-BE49-F238E27FC236}">
                <a16:creationId xmlns:a16="http://schemas.microsoft.com/office/drawing/2014/main" id="{AFB99FCD-F5C7-5CC5-0375-48C725D6FED1}"/>
              </a:ext>
            </a:extLst>
          </p:cNvPr>
          <p:cNvSpPr/>
          <p:nvPr/>
        </p:nvSpPr>
        <p:spPr bwMode="auto">
          <a:xfrm rot="18900000">
            <a:off x="8696506" y="2065989"/>
            <a:ext cx="158750" cy="365760"/>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Oval 22">
            <a:extLst>
              <a:ext uri="{FF2B5EF4-FFF2-40B4-BE49-F238E27FC236}">
                <a16:creationId xmlns:a16="http://schemas.microsoft.com/office/drawing/2014/main" id="{437B70E1-AF23-76C6-21BC-6498375D27D5}"/>
              </a:ext>
            </a:extLst>
          </p:cNvPr>
          <p:cNvSpPr/>
          <p:nvPr/>
        </p:nvSpPr>
        <p:spPr bwMode="auto">
          <a:xfrm rot="18900000">
            <a:off x="4647680" y="4747826"/>
            <a:ext cx="158750" cy="365760"/>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w="0">
            <a:solidFill>
              <a:schemeClr val="tx1"/>
            </a:solidFill>
            <a:miter lim="800000"/>
            <a:headEnd/>
            <a:tailEnd/>
          </a:ln>
          <a:effectLst>
            <a:glow rad="63500">
              <a:schemeClr val="accent1">
                <a:satMod val="175000"/>
                <a:alpha val="40000"/>
              </a:schemeClr>
            </a:glow>
          </a:effectLst>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Oval 23">
            <a:extLst>
              <a:ext uri="{FF2B5EF4-FFF2-40B4-BE49-F238E27FC236}">
                <a16:creationId xmlns:a16="http://schemas.microsoft.com/office/drawing/2014/main" id="{B5E87530-8E2D-45C9-94FE-F4AEEBDB5A35}"/>
              </a:ext>
            </a:extLst>
          </p:cNvPr>
          <p:cNvSpPr/>
          <p:nvPr/>
        </p:nvSpPr>
        <p:spPr bwMode="auto">
          <a:xfrm rot="18900000">
            <a:off x="5031749" y="4733546"/>
            <a:ext cx="158750" cy="365760"/>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w="0">
            <a:solidFill>
              <a:schemeClr val="tx1"/>
            </a:solidFill>
            <a:miter lim="800000"/>
            <a:headEnd/>
            <a:tailEnd/>
          </a:ln>
          <a:effectLst>
            <a:glow rad="63500">
              <a:schemeClr val="accent1">
                <a:satMod val="175000"/>
                <a:alpha val="40000"/>
              </a:schemeClr>
            </a:glow>
          </a:effectLst>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TextBox 24">
            <a:extLst>
              <a:ext uri="{FF2B5EF4-FFF2-40B4-BE49-F238E27FC236}">
                <a16:creationId xmlns:a16="http://schemas.microsoft.com/office/drawing/2014/main" id="{E9ED5B96-B30C-7B0F-16C3-FE77472B3A31}"/>
              </a:ext>
            </a:extLst>
          </p:cNvPr>
          <p:cNvSpPr txBox="1"/>
          <p:nvPr/>
        </p:nvSpPr>
        <p:spPr>
          <a:xfrm>
            <a:off x="1033932" y="1249919"/>
            <a:ext cx="1075615" cy="215444"/>
          </a:xfrm>
          <a:prstGeom prst="rect">
            <a:avLst/>
          </a:prstGeom>
        </p:spPr>
        <p:txBody>
          <a:bodyPr vert="horz" wrap="none" lIns="0" tIns="0" rIns="0" bIns="0" rtlCol="0">
            <a:spAutoFit/>
          </a:bodyPr>
          <a:lstStyle/>
          <a:p>
            <a:pPr algn="l"/>
            <a:r>
              <a:rPr lang="en-US" sz="1400" b="1" dirty="0"/>
              <a:t>Neutrophils</a:t>
            </a:r>
          </a:p>
        </p:txBody>
      </p:sp>
      <p:sp>
        <p:nvSpPr>
          <p:cNvPr id="26" name="TextBox 25">
            <a:extLst>
              <a:ext uri="{FF2B5EF4-FFF2-40B4-BE49-F238E27FC236}">
                <a16:creationId xmlns:a16="http://schemas.microsoft.com/office/drawing/2014/main" id="{460BC5C9-5992-709F-E2D8-15E5EF71DC3B}"/>
              </a:ext>
            </a:extLst>
          </p:cNvPr>
          <p:cNvSpPr txBox="1"/>
          <p:nvPr/>
        </p:nvSpPr>
        <p:spPr>
          <a:xfrm>
            <a:off x="4589505" y="1249919"/>
            <a:ext cx="804707" cy="215444"/>
          </a:xfrm>
          <a:prstGeom prst="rect">
            <a:avLst/>
          </a:prstGeom>
        </p:spPr>
        <p:txBody>
          <a:bodyPr vert="horz" wrap="none" lIns="0" tIns="0" rIns="0" bIns="0" rtlCol="0">
            <a:spAutoFit/>
          </a:bodyPr>
          <a:lstStyle/>
          <a:p>
            <a:pPr algn="l"/>
            <a:r>
              <a:rPr lang="en-US" sz="1400" b="1" dirty="0"/>
              <a:t>Platelets</a:t>
            </a:r>
          </a:p>
        </p:txBody>
      </p:sp>
      <p:sp>
        <p:nvSpPr>
          <p:cNvPr id="27" name="TextBox 26">
            <a:extLst>
              <a:ext uri="{FF2B5EF4-FFF2-40B4-BE49-F238E27FC236}">
                <a16:creationId xmlns:a16="http://schemas.microsoft.com/office/drawing/2014/main" id="{199D98F3-22EE-F98B-68FD-04E895F3B0F8}"/>
              </a:ext>
            </a:extLst>
          </p:cNvPr>
          <p:cNvSpPr txBox="1"/>
          <p:nvPr/>
        </p:nvSpPr>
        <p:spPr>
          <a:xfrm>
            <a:off x="7768252" y="1249919"/>
            <a:ext cx="1375377" cy="215444"/>
          </a:xfrm>
          <a:prstGeom prst="rect">
            <a:avLst/>
          </a:prstGeom>
        </p:spPr>
        <p:txBody>
          <a:bodyPr vert="horz" wrap="none" lIns="0" tIns="0" rIns="0" bIns="0" rtlCol="0">
            <a:spAutoFit/>
          </a:bodyPr>
          <a:lstStyle/>
          <a:p>
            <a:pPr algn="l"/>
            <a:r>
              <a:rPr lang="en-US" sz="1400" b="1" dirty="0"/>
              <a:t>Red blood cells</a:t>
            </a:r>
          </a:p>
        </p:txBody>
      </p:sp>
      <p:sp>
        <p:nvSpPr>
          <p:cNvPr id="28" name="TextBox 27">
            <a:extLst>
              <a:ext uri="{FF2B5EF4-FFF2-40B4-BE49-F238E27FC236}">
                <a16:creationId xmlns:a16="http://schemas.microsoft.com/office/drawing/2014/main" id="{C0B4CCD0-F857-DA85-942F-F668EBF914E7}"/>
              </a:ext>
            </a:extLst>
          </p:cNvPr>
          <p:cNvSpPr txBox="1"/>
          <p:nvPr/>
        </p:nvSpPr>
        <p:spPr>
          <a:xfrm>
            <a:off x="2377030" y="1249919"/>
            <a:ext cx="2005357" cy="215444"/>
          </a:xfrm>
          <a:prstGeom prst="rect">
            <a:avLst/>
          </a:prstGeom>
        </p:spPr>
        <p:txBody>
          <a:bodyPr vert="horz" wrap="none" lIns="0" tIns="0" rIns="0" bIns="0" rtlCol="0">
            <a:spAutoFit/>
          </a:bodyPr>
          <a:lstStyle/>
          <a:p>
            <a:pPr algn="l"/>
            <a:r>
              <a:rPr lang="en-US" sz="1400" b="1" dirty="0"/>
              <a:t>Activated neutrophils</a:t>
            </a:r>
          </a:p>
        </p:txBody>
      </p:sp>
      <p:sp>
        <p:nvSpPr>
          <p:cNvPr id="29" name="TextBox 28">
            <a:extLst>
              <a:ext uri="{FF2B5EF4-FFF2-40B4-BE49-F238E27FC236}">
                <a16:creationId xmlns:a16="http://schemas.microsoft.com/office/drawing/2014/main" id="{C04A73BC-B27A-A3AB-683B-7B7CC101A068}"/>
              </a:ext>
            </a:extLst>
          </p:cNvPr>
          <p:cNvSpPr txBox="1"/>
          <p:nvPr/>
        </p:nvSpPr>
        <p:spPr>
          <a:xfrm>
            <a:off x="5781334" y="1249919"/>
            <a:ext cx="1758495" cy="215444"/>
          </a:xfrm>
          <a:prstGeom prst="rect">
            <a:avLst/>
          </a:prstGeom>
        </p:spPr>
        <p:txBody>
          <a:bodyPr vert="horz" wrap="none" lIns="0" tIns="0" rIns="0" bIns="0" rtlCol="0">
            <a:spAutoFit/>
          </a:bodyPr>
          <a:lstStyle/>
          <a:p>
            <a:pPr algn="l"/>
            <a:r>
              <a:rPr lang="en-US" sz="1400" b="1" dirty="0"/>
              <a:t>Activated platelets</a:t>
            </a:r>
          </a:p>
        </p:txBody>
      </p:sp>
      <p:sp>
        <p:nvSpPr>
          <p:cNvPr id="30" name="TextBox 29">
            <a:extLst>
              <a:ext uri="{FF2B5EF4-FFF2-40B4-BE49-F238E27FC236}">
                <a16:creationId xmlns:a16="http://schemas.microsoft.com/office/drawing/2014/main" id="{0D43710B-800E-3031-46C5-E34537318C23}"/>
              </a:ext>
            </a:extLst>
          </p:cNvPr>
          <p:cNvSpPr txBox="1"/>
          <p:nvPr/>
        </p:nvSpPr>
        <p:spPr>
          <a:xfrm>
            <a:off x="9524489" y="1037374"/>
            <a:ext cx="1473160" cy="430887"/>
          </a:xfrm>
          <a:prstGeom prst="rect">
            <a:avLst/>
          </a:prstGeom>
        </p:spPr>
        <p:txBody>
          <a:bodyPr vert="horz" wrap="none" lIns="0" tIns="0" rIns="0" bIns="0" rtlCol="0">
            <a:spAutoFit/>
          </a:bodyPr>
          <a:lstStyle/>
          <a:p>
            <a:pPr algn="ctr"/>
            <a:r>
              <a:rPr lang="en-US" sz="1400" b="1" dirty="0"/>
              <a:t>Cell membrane </a:t>
            </a:r>
            <a:br>
              <a:rPr lang="en-US" sz="1400" b="1" dirty="0"/>
            </a:br>
            <a:r>
              <a:rPr lang="en-US" sz="1400" b="1" dirty="0"/>
              <a:t>changes</a:t>
            </a:r>
          </a:p>
        </p:txBody>
      </p:sp>
      <p:sp>
        <p:nvSpPr>
          <p:cNvPr id="31" name="Oval 30">
            <a:extLst>
              <a:ext uri="{FF2B5EF4-FFF2-40B4-BE49-F238E27FC236}">
                <a16:creationId xmlns:a16="http://schemas.microsoft.com/office/drawing/2014/main" id="{6B8C4EA5-CA56-D33D-8026-A1B6C8D35DB9}"/>
              </a:ext>
            </a:extLst>
          </p:cNvPr>
          <p:cNvSpPr/>
          <p:nvPr/>
        </p:nvSpPr>
        <p:spPr bwMode="auto">
          <a:xfrm rot="18900000">
            <a:off x="3996210" y="4413071"/>
            <a:ext cx="158750" cy="365760"/>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Oval 31">
            <a:extLst>
              <a:ext uri="{FF2B5EF4-FFF2-40B4-BE49-F238E27FC236}">
                <a16:creationId xmlns:a16="http://schemas.microsoft.com/office/drawing/2014/main" id="{1442C82C-56AD-75D8-3299-6904F873C0DD}"/>
              </a:ext>
            </a:extLst>
          </p:cNvPr>
          <p:cNvSpPr/>
          <p:nvPr/>
        </p:nvSpPr>
        <p:spPr bwMode="auto">
          <a:xfrm rot="18900000">
            <a:off x="3626556" y="4493066"/>
            <a:ext cx="158750" cy="365760"/>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Oval 32">
            <a:extLst>
              <a:ext uri="{FF2B5EF4-FFF2-40B4-BE49-F238E27FC236}">
                <a16:creationId xmlns:a16="http://schemas.microsoft.com/office/drawing/2014/main" id="{9B92DDDB-FBFC-1EC4-0928-53D416634422}"/>
              </a:ext>
            </a:extLst>
          </p:cNvPr>
          <p:cNvSpPr/>
          <p:nvPr/>
        </p:nvSpPr>
        <p:spPr bwMode="auto">
          <a:xfrm rot="18900000">
            <a:off x="4007234" y="4742204"/>
            <a:ext cx="158750" cy="365760"/>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TextBox 33">
            <a:extLst>
              <a:ext uri="{FF2B5EF4-FFF2-40B4-BE49-F238E27FC236}">
                <a16:creationId xmlns:a16="http://schemas.microsoft.com/office/drawing/2014/main" id="{A01578D2-8094-0228-B6AD-7AA5B4DE51EF}"/>
              </a:ext>
            </a:extLst>
          </p:cNvPr>
          <p:cNvSpPr txBox="1"/>
          <p:nvPr/>
        </p:nvSpPr>
        <p:spPr>
          <a:xfrm>
            <a:off x="5131330" y="3717761"/>
            <a:ext cx="1404231" cy="184666"/>
          </a:xfrm>
          <a:prstGeom prst="rect">
            <a:avLst/>
          </a:prstGeom>
        </p:spPr>
        <p:txBody>
          <a:bodyPr vert="horz" wrap="none" lIns="0" tIns="0" rIns="0" bIns="0" rtlCol="0">
            <a:spAutoFit/>
          </a:bodyPr>
          <a:lstStyle/>
          <a:p>
            <a:pPr algn="l"/>
            <a:r>
              <a:rPr lang="en-US" sz="1200" b="1" dirty="0"/>
              <a:t>Tissue Factor (TF)</a:t>
            </a:r>
          </a:p>
        </p:txBody>
      </p:sp>
      <p:sp>
        <p:nvSpPr>
          <p:cNvPr id="37" name="TextBox 36">
            <a:extLst>
              <a:ext uri="{FF2B5EF4-FFF2-40B4-BE49-F238E27FC236}">
                <a16:creationId xmlns:a16="http://schemas.microsoft.com/office/drawing/2014/main" id="{4AEECFA3-7BBF-8D4D-892F-28483F65FDDF}"/>
              </a:ext>
            </a:extLst>
          </p:cNvPr>
          <p:cNvSpPr txBox="1"/>
          <p:nvPr/>
        </p:nvSpPr>
        <p:spPr>
          <a:xfrm>
            <a:off x="8788762" y="3569385"/>
            <a:ext cx="1277594" cy="184666"/>
          </a:xfrm>
          <a:prstGeom prst="rect">
            <a:avLst/>
          </a:prstGeom>
        </p:spPr>
        <p:txBody>
          <a:bodyPr vert="horz" wrap="none" lIns="0" tIns="0" rIns="0" bIns="0" rtlCol="0">
            <a:spAutoFit/>
          </a:bodyPr>
          <a:lstStyle/>
          <a:p>
            <a:pPr algn="l"/>
            <a:r>
              <a:rPr lang="en-US" sz="1200" b="1" dirty="0"/>
              <a:t>Fibrin formation</a:t>
            </a:r>
          </a:p>
        </p:txBody>
      </p:sp>
      <p:sp>
        <p:nvSpPr>
          <p:cNvPr id="38" name="TextBox 37">
            <a:extLst>
              <a:ext uri="{FF2B5EF4-FFF2-40B4-BE49-F238E27FC236}">
                <a16:creationId xmlns:a16="http://schemas.microsoft.com/office/drawing/2014/main" id="{A6727B55-DD70-9EB5-4D37-5CE5F316D6A0}"/>
              </a:ext>
            </a:extLst>
          </p:cNvPr>
          <p:cNvSpPr txBox="1"/>
          <p:nvPr/>
        </p:nvSpPr>
        <p:spPr>
          <a:xfrm>
            <a:off x="8499864" y="4993506"/>
            <a:ext cx="1388201" cy="184666"/>
          </a:xfrm>
          <a:prstGeom prst="rect">
            <a:avLst/>
          </a:prstGeom>
        </p:spPr>
        <p:txBody>
          <a:bodyPr vert="horz" wrap="none" lIns="0" tIns="0" rIns="0" bIns="0" rtlCol="0">
            <a:spAutoFit/>
          </a:bodyPr>
          <a:lstStyle/>
          <a:p>
            <a:pPr algn="l"/>
            <a:r>
              <a:rPr lang="en-US" sz="1200" b="1" dirty="0"/>
              <a:t>Thrombomodulin</a:t>
            </a:r>
          </a:p>
        </p:txBody>
      </p:sp>
      <p:sp>
        <p:nvSpPr>
          <p:cNvPr id="39" name="TextBox 38">
            <a:extLst>
              <a:ext uri="{FF2B5EF4-FFF2-40B4-BE49-F238E27FC236}">
                <a16:creationId xmlns:a16="http://schemas.microsoft.com/office/drawing/2014/main" id="{49506320-638F-21BE-3635-6BEAF707166F}"/>
              </a:ext>
            </a:extLst>
          </p:cNvPr>
          <p:cNvSpPr txBox="1"/>
          <p:nvPr/>
        </p:nvSpPr>
        <p:spPr>
          <a:xfrm>
            <a:off x="2028219" y="5240857"/>
            <a:ext cx="1827423" cy="184666"/>
          </a:xfrm>
          <a:prstGeom prst="rect">
            <a:avLst/>
          </a:prstGeom>
        </p:spPr>
        <p:txBody>
          <a:bodyPr vert="horz" wrap="none" lIns="0" tIns="0" rIns="0" bIns="0" rtlCol="0">
            <a:spAutoFit/>
          </a:bodyPr>
          <a:lstStyle/>
          <a:p>
            <a:pPr algn="l"/>
            <a:r>
              <a:rPr lang="en-US" sz="1200" b="1" dirty="0"/>
              <a:t>Activated endothelium</a:t>
            </a:r>
          </a:p>
        </p:txBody>
      </p:sp>
      <p:sp>
        <p:nvSpPr>
          <p:cNvPr id="40" name="TextBox 39">
            <a:extLst>
              <a:ext uri="{FF2B5EF4-FFF2-40B4-BE49-F238E27FC236}">
                <a16:creationId xmlns:a16="http://schemas.microsoft.com/office/drawing/2014/main" id="{1BAA24AF-B5B1-1A94-51B8-A21DA12357D4}"/>
              </a:ext>
            </a:extLst>
          </p:cNvPr>
          <p:cNvSpPr txBox="1"/>
          <p:nvPr/>
        </p:nvSpPr>
        <p:spPr>
          <a:xfrm>
            <a:off x="1024430" y="2884166"/>
            <a:ext cx="1311256" cy="246221"/>
          </a:xfrm>
          <a:prstGeom prst="rect">
            <a:avLst/>
          </a:prstGeom>
        </p:spPr>
        <p:txBody>
          <a:bodyPr vert="horz" wrap="none" lIns="0" tIns="0" rIns="0" bIns="0" rtlCol="0">
            <a:spAutoFit/>
          </a:bodyPr>
          <a:lstStyle/>
          <a:p>
            <a:pPr algn="l"/>
            <a:r>
              <a:rPr lang="en-US" sz="1600" b="1" dirty="0"/>
              <a:t>Blood vessel</a:t>
            </a:r>
          </a:p>
        </p:txBody>
      </p:sp>
      <p:sp>
        <p:nvSpPr>
          <p:cNvPr id="107" name="Star: 10 Points 106">
            <a:extLst>
              <a:ext uri="{FF2B5EF4-FFF2-40B4-BE49-F238E27FC236}">
                <a16:creationId xmlns:a16="http://schemas.microsoft.com/office/drawing/2014/main" id="{FD93365A-146F-1189-2C39-0EECF40D1751}"/>
              </a:ext>
            </a:extLst>
          </p:cNvPr>
          <p:cNvSpPr/>
          <p:nvPr/>
        </p:nvSpPr>
        <p:spPr>
          <a:xfrm>
            <a:off x="1469642" y="2054632"/>
            <a:ext cx="274320" cy="274320"/>
          </a:xfrm>
          <a:prstGeom prst="star10">
            <a:avLst/>
          </a:prstGeom>
          <a:solidFill>
            <a:schemeClr val="accent6">
              <a:lumMod val="40000"/>
              <a:lumOff val="60000"/>
            </a:schemeClr>
          </a:solidFill>
          <a:ln w="6350">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08" name="Star: 10 Points 107">
            <a:extLst>
              <a:ext uri="{FF2B5EF4-FFF2-40B4-BE49-F238E27FC236}">
                <a16:creationId xmlns:a16="http://schemas.microsoft.com/office/drawing/2014/main" id="{4C811D9D-5B48-8800-895C-DFAFDCBE3EDD}"/>
              </a:ext>
            </a:extLst>
          </p:cNvPr>
          <p:cNvSpPr/>
          <p:nvPr/>
        </p:nvSpPr>
        <p:spPr>
          <a:xfrm>
            <a:off x="1134780" y="1841549"/>
            <a:ext cx="274320" cy="274320"/>
          </a:xfrm>
          <a:prstGeom prst="star10">
            <a:avLst/>
          </a:prstGeom>
          <a:solidFill>
            <a:schemeClr val="accent6">
              <a:lumMod val="40000"/>
              <a:lumOff val="60000"/>
            </a:schemeClr>
          </a:solidFill>
          <a:ln w="6350">
            <a:solidFill>
              <a:schemeClr val="accent6"/>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09" name="Star: 10 Points 108">
            <a:extLst>
              <a:ext uri="{FF2B5EF4-FFF2-40B4-BE49-F238E27FC236}">
                <a16:creationId xmlns:a16="http://schemas.microsoft.com/office/drawing/2014/main" id="{C54B8919-F440-8404-28F7-1D68F56566E0}"/>
              </a:ext>
            </a:extLst>
          </p:cNvPr>
          <p:cNvSpPr/>
          <p:nvPr/>
        </p:nvSpPr>
        <p:spPr>
          <a:xfrm>
            <a:off x="2994226" y="1783700"/>
            <a:ext cx="274320" cy="274320"/>
          </a:xfrm>
          <a:prstGeom prst="star10">
            <a:avLst/>
          </a:prstGeom>
          <a:solidFill>
            <a:schemeClr val="accent6">
              <a:lumMod val="40000"/>
              <a:lumOff val="60000"/>
            </a:schemeClr>
          </a:solidFill>
          <a:ln w="6350">
            <a:solidFill>
              <a:schemeClr val="accent6"/>
            </a:solidFill>
          </a:ln>
          <a:effectLst>
            <a:glow rad="63500">
              <a:schemeClr val="accent6">
                <a:satMod val="175000"/>
                <a:alpha val="40000"/>
              </a:schemeClr>
            </a:glow>
          </a:effectLst>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10" name="Star: 10 Points 109">
            <a:extLst>
              <a:ext uri="{FF2B5EF4-FFF2-40B4-BE49-F238E27FC236}">
                <a16:creationId xmlns:a16="http://schemas.microsoft.com/office/drawing/2014/main" id="{1E6FEDB3-226E-BD2D-312F-377A41589D68}"/>
              </a:ext>
            </a:extLst>
          </p:cNvPr>
          <p:cNvSpPr/>
          <p:nvPr/>
        </p:nvSpPr>
        <p:spPr>
          <a:xfrm>
            <a:off x="2580977" y="1646540"/>
            <a:ext cx="274320" cy="274320"/>
          </a:xfrm>
          <a:prstGeom prst="star10">
            <a:avLst/>
          </a:prstGeom>
          <a:solidFill>
            <a:schemeClr val="accent6">
              <a:lumMod val="40000"/>
              <a:lumOff val="60000"/>
            </a:schemeClr>
          </a:solidFill>
          <a:ln w="6350">
            <a:solidFill>
              <a:schemeClr val="accent6"/>
            </a:solidFill>
          </a:ln>
          <a:effectLst>
            <a:glow rad="63500">
              <a:schemeClr val="accent6">
                <a:satMod val="175000"/>
                <a:alpha val="40000"/>
              </a:schemeClr>
            </a:glow>
          </a:effectLst>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11" name="Arrow: Right 110">
            <a:extLst>
              <a:ext uri="{FF2B5EF4-FFF2-40B4-BE49-F238E27FC236}">
                <a16:creationId xmlns:a16="http://schemas.microsoft.com/office/drawing/2014/main" id="{CAA6D45F-7BB8-B1A4-EB80-1EB0F51B651C}"/>
              </a:ext>
            </a:extLst>
          </p:cNvPr>
          <p:cNvSpPr/>
          <p:nvPr/>
        </p:nvSpPr>
        <p:spPr>
          <a:xfrm>
            <a:off x="1838711" y="1725736"/>
            <a:ext cx="628198" cy="483195"/>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12" name="Arrow: Right 111">
            <a:extLst>
              <a:ext uri="{FF2B5EF4-FFF2-40B4-BE49-F238E27FC236}">
                <a16:creationId xmlns:a16="http://schemas.microsoft.com/office/drawing/2014/main" id="{8B569225-6C90-10E4-8A35-4CA4D76E3351}"/>
              </a:ext>
            </a:extLst>
          </p:cNvPr>
          <p:cNvSpPr/>
          <p:nvPr/>
        </p:nvSpPr>
        <p:spPr>
          <a:xfrm>
            <a:off x="5437718" y="1725736"/>
            <a:ext cx="628198" cy="483195"/>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13" name="Arrow: Right 112">
            <a:extLst>
              <a:ext uri="{FF2B5EF4-FFF2-40B4-BE49-F238E27FC236}">
                <a16:creationId xmlns:a16="http://schemas.microsoft.com/office/drawing/2014/main" id="{EF38D3F7-AA07-6698-98B4-A1699423762E}"/>
              </a:ext>
            </a:extLst>
          </p:cNvPr>
          <p:cNvSpPr/>
          <p:nvPr/>
        </p:nvSpPr>
        <p:spPr>
          <a:xfrm>
            <a:off x="9166999" y="1725736"/>
            <a:ext cx="628198" cy="483195"/>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14" name="Oval 113">
            <a:extLst>
              <a:ext uri="{FF2B5EF4-FFF2-40B4-BE49-F238E27FC236}">
                <a16:creationId xmlns:a16="http://schemas.microsoft.com/office/drawing/2014/main" id="{AF6CD682-8D66-AA68-66DA-99A19BAB134C}"/>
              </a:ext>
            </a:extLst>
          </p:cNvPr>
          <p:cNvSpPr/>
          <p:nvPr/>
        </p:nvSpPr>
        <p:spPr bwMode="auto">
          <a:xfrm rot="18900000">
            <a:off x="10219704" y="1540420"/>
            <a:ext cx="158750" cy="365760"/>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w="0">
            <a:solidFill>
              <a:schemeClr val="tx1"/>
            </a:solidFill>
            <a:miter lim="800000"/>
            <a:headEnd/>
            <a:tailEnd/>
          </a:ln>
          <a:effectLst>
            <a:glow rad="63500">
              <a:schemeClr val="accent1">
                <a:satMod val="175000"/>
                <a:alpha val="40000"/>
              </a:schemeClr>
            </a:glow>
          </a:effectLst>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93F316D5-D459-362C-FFD0-DFA452C8386D}"/>
              </a:ext>
            </a:extLst>
          </p:cNvPr>
          <p:cNvSpPr/>
          <p:nvPr/>
        </p:nvSpPr>
        <p:spPr bwMode="auto">
          <a:xfrm rot="18900000">
            <a:off x="10457886" y="2068622"/>
            <a:ext cx="158750" cy="365760"/>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w="0">
            <a:solidFill>
              <a:schemeClr val="tx1"/>
            </a:solidFill>
            <a:miter lim="800000"/>
            <a:headEnd/>
            <a:tailEnd/>
          </a:ln>
          <a:effectLst>
            <a:glow rad="63500">
              <a:schemeClr val="accent1">
                <a:satMod val="175000"/>
                <a:alpha val="40000"/>
              </a:schemeClr>
            </a:glow>
          </a:effectLst>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800A2AF9-0883-D4BC-B3A8-250E1E8659CD}"/>
              </a:ext>
            </a:extLst>
          </p:cNvPr>
          <p:cNvSpPr/>
          <p:nvPr/>
        </p:nvSpPr>
        <p:spPr bwMode="auto">
          <a:xfrm rot="18900000">
            <a:off x="9994133" y="2018038"/>
            <a:ext cx="158750" cy="365760"/>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w="0">
            <a:solidFill>
              <a:schemeClr val="tx1"/>
            </a:solidFill>
            <a:miter lim="800000"/>
            <a:headEnd/>
            <a:tailEnd/>
          </a:ln>
          <a:effectLst>
            <a:glow rad="63500">
              <a:schemeClr val="accent1">
                <a:satMod val="175000"/>
                <a:alpha val="40000"/>
              </a:schemeClr>
            </a:glow>
          </a:effectLst>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21" name="Group 120">
            <a:extLst>
              <a:ext uri="{FF2B5EF4-FFF2-40B4-BE49-F238E27FC236}">
                <a16:creationId xmlns:a16="http://schemas.microsoft.com/office/drawing/2014/main" id="{C3779FA6-9C75-4357-1BA4-89479FC34F10}"/>
              </a:ext>
            </a:extLst>
          </p:cNvPr>
          <p:cNvGrpSpPr/>
          <p:nvPr/>
        </p:nvGrpSpPr>
        <p:grpSpPr>
          <a:xfrm>
            <a:off x="2133694" y="3508350"/>
            <a:ext cx="732401" cy="692487"/>
            <a:chOff x="4747542" y="1657483"/>
            <a:chExt cx="732401" cy="692487"/>
          </a:xfrm>
        </p:grpSpPr>
        <p:sp>
          <p:nvSpPr>
            <p:cNvPr id="118" name="Hexagon 117">
              <a:extLst>
                <a:ext uri="{FF2B5EF4-FFF2-40B4-BE49-F238E27FC236}">
                  <a16:creationId xmlns:a16="http://schemas.microsoft.com/office/drawing/2014/main" id="{7CA23323-EB17-4982-D522-B980632C9211}"/>
                </a:ext>
              </a:extLst>
            </p:cNvPr>
            <p:cNvSpPr/>
            <p:nvPr/>
          </p:nvSpPr>
          <p:spPr>
            <a:xfrm>
              <a:off x="4747542" y="1966886"/>
              <a:ext cx="282203" cy="285876"/>
            </a:xfrm>
            <a:prstGeom prst="hexagon">
              <a:avLst/>
            </a:prstGeom>
            <a:solidFill>
              <a:srgbClr val="4DA1BB"/>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panose="020F0502020204030204"/>
                <a:cs typeface="Arial" panose="020B0604020202020204" pitchFamily="34" charset="0"/>
              </a:endParaRPr>
            </a:p>
          </p:txBody>
        </p:sp>
        <p:sp>
          <p:nvSpPr>
            <p:cNvPr id="119" name="Hexagon 118">
              <a:extLst>
                <a:ext uri="{FF2B5EF4-FFF2-40B4-BE49-F238E27FC236}">
                  <a16:creationId xmlns:a16="http://schemas.microsoft.com/office/drawing/2014/main" id="{07D09A54-9E81-AC16-B9A1-1ABD2773737B}"/>
                </a:ext>
              </a:extLst>
            </p:cNvPr>
            <p:cNvSpPr/>
            <p:nvPr/>
          </p:nvSpPr>
          <p:spPr>
            <a:xfrm>
              <a:off x="5115331" y="1657483"/>
              <a:ext cx="282203" cy="285876"/>
            </a:xfrm>
            <a:prstGeom prst="hexagon">
              <a:avLst/>
            </a:prstGeom>
            <a:solidFill>
              <a:srgbClr val="4DA1BB"/>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panose="020F0502020204030204"/>
                <a:cs typeface="Arial" panose="020B0604020202020204" pitchFamily="34" charset="0"/>
              </a:endParaRPr>
            </a:p>
          </p:txBody>
        </p:sp>
        <p:sp>
          <p:nvSpPr>
            <p:cNvPr id="120" name="Hexagon 119">
              <a:extLst>
                <a:ext uri="{FF2B5EF4-FFF2-40B4-BE49-F238E27FC236}">
                  <a16:creationId xmlns:a16="http://schemas.microsoft.com/office/drawing/2014/main" id="{F4D6BE7A-0DB6-549A-FCD4-53E207585B1E}"/>
                </a:ext>
              </a:extLst>
            </p:cNvPr>
            <p:cNvSpPr/>
            <p:nvPr/>
          </p:nvSpPr>
          <p:spPr>
            <a:xfrm>
              <a:off x="5197740" y="2064094"/>
              <a:ext cx="282203" cy="285876"/>
            </a:xfrm>
            <a:prstGeom prst="hexagon">
              <a:avLst/>
            </a:prstGeom>
            <a:solidFill>
              <a:srgbClr val="4DA1BB"/>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panose="020F0502020204030204"/>
                <a:cs typeface="Arial" panose="020B0604020202020204" pitchFamily="34" charset="0"/>
              </a:endParaRPr>
            </a:p>
          </p:txBody>
        </p:sp>
      </p:grpSp>
      <p:grpSp>
        <p:nvGrpSpPr>
          <p:cNvPr id="125" name="Group 124">
            <a:extLst>
              <a:ext uri="{FF2B5EF4-FFF2-40B4-BE49-F238E27FC236}">
                <a16:creationId xmlns:a16="http://schemas.microsoft.com/office/drawing/2014/main" id="{06F7565D-5F25-8215-A812-81D5C88E4AC5}"/>
              </a:ext>
            </a:extLst>
          </p:cNvPr>
          <p:cNvGrpSpPr/>
          <p:nvPr/>
        </p:nvGrpSpPr>
        <p:grpSpPr>
          <a:xfrm>
            <a:off x="3573439" y="3466592"/>
            <a:ext cx="650710" cy="777870"/>
            <a:chOff x="6338005" y="1687065"/>
            <a:chExt cx="650710" cy="777870"/>
          </a:xfrm>
        </p:grpSpPr>
        <p:sp>
          <p:nvSpPr>
            <p:cNvPr id="122" name="Hexagon 121">
              <a:extLst>
                <a:ext uri="{FF2B5EF4-FFF2-40B4-BE49-F238E27FC236}">
                  <a16:creationId xmlns:a16="http://schemas.microsoft.com/office/drawing/2014/main" id="{46F4A67F-E329-F241-55BC-37B32C1957DD}"/>
                </a:ext>
              </a:extLst>
            </p:cNvPr>
            <p:cNvSpPr/>
            <p:nvPr/>
          </p:nvSpPr>
          <p:spPr>
            <a:xfrm>
              <a:off x="6706512" y="1687065"/>
              <a:ext cx="282203" cy="285876"/>
            </a:xfrm>
            <a:prstGeom prst="hexagon">
              <a:avLst/>
            </a:prstGeom>
            <a:solidFill>
              <a:srgbClr val="4DA1BB"/>
            </a:solidFill>
            <a:ln w="6350" cap="flat" cmpd="sng" algn="ctr">
              <a:solidFill>
                <a:sysClr val="windowText" lastClr="000000"/>
              </a:solidFill>
              <a:prstDash val="solid"/>
              <a:miter lim="800000"/>
            </a:ln>
            <a:effectLst>
              <a:glow rad="63500">
                <a:srgbClr val="5B9BD5">
                  <a:satMod val="175000"/>
                  <a:alpha val="40000"/>
                </a:srgbClr>
              </a:glow>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panose="020F0502020204030204"/>
                <a:cs typeface="Arial" panose="020B0604020202020204" pitchFamily="34" charset="0"/>
              </a:endParaRPr>
            </a:p>
          </p:txBody>
        </p:sp>
        <p:sp>
          <p:nvSpPr>
            <p:cNvPr id="123" name="Hexagon 122">
              <a:extLst>
                <a:ext uri="{FF2B5EF4-FFF2-40B4-BE49-F238E27FC236}">
                  <a16:creationId xmlns:a16="http://schemas.microsoft.com/office/drawing/2014/main" id="{B20AB8AC-8F5E-46BF-02CE-E51B9E823327}"/>
                </a:ext>
              </a:extLst>
            </p:cNvPr>
            <p:cNvSpPr/>
            <p:nvPr/>
          </p:nvSpPr>
          <p:spPr>
            <a:xfrm>
              <a:off x="6694211" y="2179059"/>
              <a:ext cx="282203" cy="285876"/>
            </a:xfrm>
            <a:prstGeom prst="hexagon">
              <a:avLst/>
            </a:prstGeom>
            <a:solidFill>
              <a:srgbClr val="4DA1BB"/>
            </a:solidFill>
            <a:ln w="6350" cap="flat" cmpd="sng" algn="ctr">
              <a:solidFill>
                <a:sysClr val="windowText" lastClr="000000"/>
              </a:solidFill>
              <a:prstDash val="solid"/>
              <a:miter lim="800000"/>
            </a:ln>
            <a:effectLst>
              <a:glow rad="63500">
                <a:srgbClr val="5B9BD5">
                  <a:satMod val="175000"/>
                  <a:alpha val="40000"/>
                </a:srgbClr>
              </a:glow>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panose="020F0502020204030204"/>
                <a:cs typeface="Arial" panose="020B0604020202020204" pitchFamily="34" charset="0"/>
              </a:endParaRPr>
            </a:p>
          </p:txBody>
        </p:sp>
        <p:sp>
          <p:nvSpPr>
            <p:cNvPr id="124" name="Hexagon 123">
              <a:extLst>
                <a:ext uri="{FF2B5EF4-FFF2-40B4-BE49-F238E27FC236}">
                  <a16:creationId xmlns:a16="http://schemas.microsoft.com/office/drawing/2014/main" id="{D671C7F4-06AA-632B-DAA4-477B461CD75F}"/>
                </a:ext>
              </a:extLst>
            </p:cNvPr>
            <p:cNvSpPr/>
            <p:nvPr/>
          </p:nvSpPr>
          <p:spPr>
            <a:xfrm>
              <a:off x="6338005" y="1893183"/>
              <a:ext cx="282203" cy="285876"/>
            </a:xfrm>
            <a:prstGeom prst="hexagon">
              <a:avLst/>
            </a:prstGeom>
            <a:solidFill>
              <a:srgbClr val="4DA1BB"/>
            </a:solidFill>
            <a:ln w="6350" cap="flat" cmpd="sng" algn="ctr">
              <a:solidFill>
                <a:sysClr val="windowText" lastClr="000000"/>
              </a:solidFill>
              <a:prstDash val="solid"/>
              <a:miter lim="800000"/>
            </a:ln>
            <a:effectLst>
              <a:glow rad="63500">
                <a:srgbClr val="5B9BD5">
                  <a:satMod val="175000"/>
                  <a:alpha val="40000"/>
                </a:srgbClr>
              </a:glow>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panose="020F0502020204030204"/>
                <a:cs typeface="Arial" panose="020B0604020202020204" pitchFamily="34" charset="0"/>
              </a:endParaRPr>
            </a:p>
          </p:txBody>
        </p:sp>
      </p:grpSp>
      <p:cxnSp>
        <p:nvCxnSpPr>
          <p:cNvPr id="127" name="Straight Arrow Connector 126">
            <a:extLst>
              <a:ext uri="{FF2B5EF4-FFF2-40B4-BE49-F238E27FC236}">
                <a16:creationId xmlns:a16="http://schemas.microsoft.com/office/drawing/2014/main" id="{DA160022-85A3-73DE-A13D-3443F7AA631F}"/>
              </a:ext>
            </a:extLst>
          </p:cNvPr>
          <p:cNvCxnSpPr/>
          <p:nvPr/>
        </p:nvCxnSpPr>
        <p:spPr>
          <a:xfrm>
            <a:off x="3026490" y="3816735"/>
            <a:ext cx="34327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837CDB7E-FCBB-3F1B-6A23-DFC5A24DB2B9}"/>
              </a:ext>
            </a:extLst>
          </p:cNvPr>
          <p:cNvSpPr txBox="1"/>
          <p:nvPr/>
        </p:nvSpPr>
        <p:spPr>
          <a:xfrm>
            <a:off x="7458858" y="4202000"/>
            <a:ext cx="1637928" cy="204311"/>
          </a:xfrm>
          <a:prstGeom prst="roundRect">
            <a:avLst/>
          </a:prstGeom>
          <a:ln>
            <a:solidFill>
              <a:schemeClr val="tx1"/>
            </a:solidFill>
          </a:ln>
        </p:spPr>
        <p:txBody>
          <a:bodyPr vert="horz" wrap="none" lIns="0" tIns="0" rIns="0" bIns="0" rtlCol="0" anchor="ctr">
            <a:spAutoFit/>
          </a:bodyPr>
          <a:lstStyle/>
          <a:p>
            <a:pPr algn="ctr"/>
            <a:r>
              <a:rPr lang="en-US" sz="1200" b="1" dirty="0"/>
              <a:t>Blood clot activation</a:t>
            </a:r>
          </a:p>
        </p:txBody>
      </p:sp>
      <p:sp>
        <p:nvSpPr>
          <p:cNvPr id="12" name="Star: 10 Points 11">
            <a:extLst>
              <a:ext uri="{FF2B5EF4-FFF2-40B4-BE49-F238E27FC236}">
                <a16:creationId xmlns:a16="http://schemas.microsoft.com/office/drawing/2014/main" id="{EEB6F204-4CF8-F815-CD1D-3EC2B719A6F7}"/>
              </a:ext>
            </a:extLst>
          </p:cNvPr>
          <p:cNvSpPr/>
          <p:nvPr/>
        </p:nvSpPr>
        <p:spPr>
          <a:xfrm>
            <a:off x="5953334" y="5074125"/>
            <a:ext cx="457200" cy="457200"/>
          </a:xfrm>
          <a:prstGeom prst="star10">
            <a:avLst/>
          </a:prstGeom>
          <a:solidFill>
            <a:schemeClr val="accent6">
              <a:lumMod val="40000"/>
              <a:lumOff val="60000"/>
            </a:schemeClr>
          </a:solidFill>
          <a:ln w="6350">
            <a:solidFill>
              <a:schemeClr val="accent6"/>
            </a:solidFill>
          </a:ln>
          <a:effectLst>
            <a:glow rad="63500">
              <a:schemeClr val="accent6">
                <a:satMod val="175000"/>
                <a:alpha val="40000"/>
              </a:schemeClr>
            </a:glow>
          </a:effectLst>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D869B53-DF28-3171-7050-E171B3C1B0E2}"/>
              </a:ext>
            </a:extLst>
          </p:cNvPr>
          <p:cNvSpPr/>
          <p:nvPr/>
        </p:nvSpPr>
        <p:spPr bwMode="auto">
          <a:xfrm rot="18900000">
            <a:off x="6288001" y="4962813"/>
            <a:ext cx="158750" cy="365760"/>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w="0">
            <a:solidFill>
              <a:schemeClr val="tx1"/>
            </a:solidFill>
            <a:miter lim="800000"/>
            <a:headEnd/>
            <a:tailEnd/>
          </a:ln>
          <a:effectLst>
            <a:glow rad="63500">
              <a:schemeClr val="accent1">
                <a:satMod val="175000"/>
                <a:alpha val="40000"/>
              </a:schemeClr>
            </a:glow>
          </a:effectLst>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Hexagon 13">
            <a:extLst>
              <a:ext uri="{FF2B5EF4-FFF2-40B4-BE49-F238E27FC236}">
                <a16:creationId xmlns:a16="http://schemas.microsoft.com/office/drawing/2014/main" id="{5730D5DF-CDD1-0D9E-2FBD-72F8D4F63EF2}"/>
              </a:ext>
            </a:extLst>
          </p:cNvPr>
          <p:cNvSpPr/>
          <p:nvPr/>
        </p:nvSpPr>
        <p:spPr>
          <a:xfrm>
            <a:off x="5826976" y="4915235"/>
            <a:ext cx="282203" cy="285876"/>
          </a:xfrm>
          <a:prstGeom prst="hexagon">
            <a:avLst/>
          </a:prstGeom>
          <a:solidFill>
            <a:srgbClr val="4DA1BB"/>
          </a:solidFill>
          <a:ln w="6350" cap="flat" cmpd="sng" algn="ctr">
            <a:solidFill>
              <a:sysClr val="windowText" lastClr="000000"/>
            </a:solidFill>
            <a:prstDash val="solid"/>
            <a:miter lim="800000"/>
          </a:ln>
          <a:effectLst>
            <a:glow rad="63500">
              <a:srgbClr val="5B9BD5">
                <a:satMod val="175000"/>
                <a:alpha val="40000"/>
              </a:srgbClr>
            </a:glow>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panose="020F0502020204030204"/>
              <a:cs typeface="Arial" panose="020B0604020202020204" pitchFamily="34" charset="0"/>
            </a:endParaRPr>
          </a:p>
        </p:txBody>
      </p:sp>
      <p:cxnSp>
        <p:nvCxnSpPr>
          <p:cNvPr id="15" name="Straight Arrow Connector 14">
            <a:extLst>
              <a:ext uri="{FF2B5EF4-FFF2-40B4-BE49-F238E27FC236}">
                <a16:creationId xmlns:a16="http://schemas.microsoft.com/office/drawing/2014/main" id="{4FA909CB-8148-B84E-DE3B-408D19B78CC8}"/>
              </a:ext>
            </a:extLst>
          </p:cNvPr>
          <p:cNvCxnSpPr>
            <a:cxnSpLocks/>
          </p:cNvCxnSpPr>
          <p:nvPr/>
        </p:nvCxnSpPr>
        <p:spPr>
          <a:xfrm>
            <a:off x="4349974" y="3816735"/>
            <a:ext cx="73152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6B2E33BC-267B-30E0-52A6-5190C9470359}"/>
              </a:ext>
            </a:extLst>
          </p:cNvPr>
          <p:cNvCxnSpPr>
            <a:cxnSpLocks/>
          </p:cNvCxnSpPr>
          <p:nvPr/>
        </p:nvCxnSpPr>
        <p:spPr>
          <a:xfrm>
            <a:off x="6687081" y="3815648"/>
            <a:ext cx="822960" cy="26367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6" name="Straight Arrow Connector 125">
            <a:extLst>
              <a:ext uri="{FF2B5EF4-FFF2-40B4-BE49-F238E27FC236}">
                <a16:creationId xmlns:a16="http://schemas.microsoft.com/office/drawing/2014/main" id="{C8FD881D-C9CC-BA22-B106-C8A52A3F6DB2}"/>
              </a:ext>
            </a:extLst>
          </p:cNvPr>
          <p:cNvCxnSpPr/>
          <p:nvPr/>
        </p:nvCxnSpPr>
        <p:spPr>
          <a:xfrm flipV="1">
            <a:off x="9082035" y="3816735"/>
            <a:ext cx="205675" cy="25075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8" name="Straight Arrow Connector 127">
            <a:extLst>
              <a:ext uri="{FF2B5EF4-FFF2-40B4-BE49-F238E27FC236}">
                <a16:creationId xmlns:a16="http://schemas.microsoft.com/office/drawing/2014/main" id="{DA7AC20D-3EF3-89D0-1FB3-27C2BC8FECDF}"/>
              </a:ext>
            </a:extLst>
          </p:cNvPr>
          <p:cNvCxnSpPr/>
          <p:nvPr/>
        </p:nvCxnSpPr>
        <p:spPr>
          <a:xfrm>
            <a:off x="4291058" y="4697876"/>
            <a:ext cx="34327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9" name="Straight Arrow Connector 128">
            <a:extLst>
              <a:ext uri="{FF2B5EF4-FFF2-40B4-BE49-F238E27FC236}">
                <a16:creationId xmlns:a16="http://schemas.microsoft.com/office/drawing/2014/main" id="{EEEE012F-B4D2-CA11-D8F7-2A5522F3D616}"/>
              </a:ext>
            </a:extLst>
          </p:cNvPr>
          <p:cNvCxnSpPr>
            <a:cxnSpLocks/>
          </p:cNvCxnSpPr>
          <p:nvPr/>
        </p:nvCxnSpPr>
        <p:spPr>
          <a:xfrm flipV="1">
            <a:off x="6695692" y="4490503"/>
            <a:ext cx="1096080" cy="42251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571337F7-2975-A1B6-C610-F8DAD4325005}"/>
              </a:ext>
            </a:extLst>
          </p:cNvPr>
          <p:cNvCxnSpPr>
            <a:cxnSpLocks/>
          </p:cNvCxnSpPr>
          <p:nvPr/>
        </p:nvCxnSpPr>
        <p:spPr>
          <a:xfrm flipV="1">
            <a:off x="7918130" y="4549538"/>
            <a:ext cx="309976" cy="72695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5" name="Straight Arrow Connector 134">
            <a:extLst>
              <a:ext uri="{FF2B5EF4-FFF2-40B4-BE49-F238E27FC236}">
                <a16:creationId xmlns:a16="http://schemas.microsoft.com/office/drawing/2014/main" id="{E2589760-A815-8BFA-388F-7C1B5DEA1F07}"/>
              </a:ext>
            </a:extLst>
          </p:cNvPr>
          <p:cNvCxnSpPr>
            <a:cxnSpLocks/>
          </p:cNvCxnSpPr>
          <p:nvPr/>
        </p:nvCxnSpPr>
        <p:spPr>
          <a:xfrm>
            <a:off x="6648846" y="5154528"/>
            <a:ext cx="749622" cy="21463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8" name="TextBox 137">
            <a:extLst>
              <a:ext uri="{FF2B5EF4-FFF2-40B4-BE49-F238E27FC236}">
                <a16:creationId xmlns:a16="http://schemas.microsoft.com/office/drawing/2014/main" id="{3BFF4D4D-ADF9-AE3B-AE6F-39208A03CE8B}"/>
              </a:ext>
            </a:extLst>
          </p:cNvPr>
          <p:cNvSpPr txBox="1"/>
          <p:nvPr/>
        </p:nvSpPr>
        <p:spPr>
          <a:xfrm>
            <a:off x="6464654" y="4845607"/>
            <a:ext cx="176330" cy="184666"/>
          </a:xfrm>
          <a:prstGeom prst="rect">
            <a:avLst/>
          </a:prstGeom>
        </p:spPr>
        <p:txBody>
          <a:bodyPr vert="horz" wrap="none" lIns="0" tIns="0" rIns="0" bIns="0" rtlCol="0">
            <a:spAutoFit/>
          </a:bodyPr>
          <a:lstStyle/>
          <a:p>
            <a:pPr algn="l"/>
            <a:r>
              <a:rPr lang="en-US" sz="1200" b="1" dirty="0"/>
              <a:t>TF</a:t>
            </a:r>
          </a:p>
        </p:txBody>
      </p:sp>
      <p:sp>
        <p:nvSpPr>
          <p:cNvPr id="140" name="TextBox 139">
            <a:extLst>
              <a:ext uri="{FF2B5EF4-FFF2-40B4-BE49-F238E27FC236}">
                <a16:creationId xmlns:a16="http://schemas.microsoft.com/office/drawing/2014/main" id="{220486CC-CAF8-83FF-076F-65FF28F0A4BB}"/>
              </a:ext>
            </a:extLst>
          </p:cNvPr>
          <p:cNvSpPr txBox="1"/>
          <p:nvPr/>
        </p:nvSpPr>
        <p:spPr>
          <a:xfrm>
            <a:off x="7756669" y="5299524"/>
            <a:ext cx="176330" cy="184666"/>
          </a:xfrm>
          <a:prstGeom prst="rect">
            <a:avLst/>
          </a:prstGeom>
        </p:spPr>
        <p:txBody>
          <a:bodyPr vert="horz" wrap="none" lIns="0" tIns="0" rIns="0" bIns="0" rtlCol="0">
            <a:spAutoFit/>
          </a:bodyPr>
          <a:lstStyle/>
          <a:p>
            <a:pPr algn="l"/>
            <a:r>
              <a:rPr lang="en-US" sz="1200" b="1" dirty="0"/>
              <a:t>TF</a:t>
            </a:r>
          </a:p>
        </p:txBody>
      </p:sp>
      <p:cxnSp>
        <p:nvCxnSpPr>
          <p:cNvPr id="141" name="Straight Arrow Connector 140">
            <a:extLst>
              <a:ext uri="{FF2B5EF4-FFF2-40B4-BE49-F238E27FC236}">
                <a16:creationId xmlns:a16="http://schemas.microsoft.com/office/drawing/2014/main" id="{FEB08A38-040F-1240-B94D-F41DF1E87BD2}"/>
              </a:ext>
            </a:extLst>
          </p:cNvPr>
          <p:cNvCxnSpPr>
            <a:cxnSpLocks/>
          </p:cNvCxnSpPr>
          <p:nvPr/>
        </p:nvCxnSpPr>
        <p:spPr>
          <a:xfrm rot="16200000">
            <a:off x="8789688" y="5355798"/>
            <a:ext cx="34327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2" name="Hexagon 141">
            <a:extLst>
              <a:ext uri="{FF2B5EF4-FFF2-40B4-BE49-F238E27FC236}">
                <a16:creationId xmlns:a16="http://schemas.microsoft.com/office/drawing/2014/main" id="{EC259B2B-D33A-6A52-556A-0D1B39D07C80}"/>
              </a:ext>
            </a:extLst>
          </p:cNvPr>
          <p:cNvSpPr/>
          <p:nvPr/>
        </p:nvSpPr>
        <p:spPr>
          <a:xfrm>
            <a:off x="5751911" y="5102568"/>
            <a:ext cx="282203" cy="285876"/>
          </a:xfrm>
          <a:prstGeom prst="hexagon">
            <a:avLst/>
          </a:prstGeom>
          <a:solidFill>
            <a:srgbClr val="4DA1BB"/>
          </a:solidFill>
          <a:ln w="6350" cap="flat" cmpd="sng" algn="ctr">
            <a:solidFill>
              <a:sysClr val="windowText" lastClr="000000"/>
            </a:solidFill>
            <a:prstDash val="solid"/>
            <a:miter lim="800000"/>
          </a:ln>
          <a:effectLst>
            <a:glow rad="63500">
              <a:srgbClr val="5B9BD5">
                <a:satMod val="175000"/>
                <a:alpha val="40000"/>
              </a:srgbClr>
            </a:glow>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panose="020F0502020204030204"/>
              <a:cs typeface="Arial" panose="020B0604020202020204" pitchFamily="34" charset="0"/>
            </a:endParaRPr>
          </a:p>
        </p:txBody>
      </p:sp>
      <p:sp>
        <p:nvSpPr>
          <p:cNvPr id="143" name="Oval 142">
            <a:extLst>
              <a:ext uri="{FF2B5EF4-FFF2-40B4-BE49-F238E27FC236}">
                <a16:creationId xmlns:a16="http://schemas.microsoft.com/office/drawing/2014/main" id="{AEFEBE93-8B80-B897-9E46-B45A85310E0D}"/>
              </a:ext>
            </a:extLst>
          </p:cNvPr>
          <p:cNvSpPr/>
          <p:nvPr/>
        </p:nvSpPr>
        <p:spPr bwMode="auto">
          <a:xfrm rot="18900000">
            <a:off x="6016625" y="4809850"/>
            <a:ext cx="158750" cy="365760"/>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w="0">
            <a:solidFill>
              <a:schemeClr val="tx1"/>
            </a:solidFill>
            <a:miter lim="800000"/>
            <a:headEnd/>
            <a:tailEnd/>
          </a:ln>
          <a:effectLst>
            <a:glow rad="63500">
              <a:schemeClr val="accent1">
                <a:satMod val="175000"/>
                <a:alpha val="40000"/>
              </a:schemeClr>
            </a:glow>
          </a:effectLst>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4213819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A8BCC-85F5-7097-8B24-5DFA8419E05C}"/>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CBE19683-8D63-88BA-9337-DA22FED8B7B4}"/>
              </a:ext>
            </a:extLst>
          </p:cNvPr>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pPr defTabSz="457200" eaLnBrk="0" hangingPunct="0">
              <a:lnSpc>
                <a:spcPct val="90000"/>
              </a:lnSpc>
            </a:pPr>
            <a:r>
              <a:rPr lang="it-IT" b="1" kern="1200" dirty="0">
                <a:ea typeface="ＭＳ Ｐゴシック" pitchFamily="34" charset="-128"/>
              </a:rPr>
              <a:t>Effect of Elevated Hematocrit in PV/ET</a:t>
            </a:r>
            <a:endParaRPr lang="en-GB" b="1" kern="1200" dirty="0">
              <a:ea typeface="ＭＳ Ｐゴシック" pitchFamily="34" charset="-128"/>
            </a:endParaRPr>
          </a:p>
        </p:txBody>
      </p:sp>
      <p:sp>
        <p:nvSpPr>
          <p:cNvPr id="2" name="Content Placeholder 1">
            <a:extLst>
              <a:ext uri="{FF2B5EF4-FFF2-40B4-BE49-F238E27FC236}">
                <a16:creationId xmlns:a16="http://schemas.microsoft.com/office/drawing/2014/main" id="{FBC5142D-8E15-81CC-C29A-2A46D6BC1322}"/>
              </a:ext>
            </a:extLst>
          </p:cNvPr>
          <p:cNvSpPr>
            <a:spLocks noGrp="1"/>
          </p:cNvSpPr>
          <p:nvPr>
            <p:ph sz="quarter" idx="10"/>
          </p:nvPr>
        </p:nvSpPr>
        <p:spPr/>
        <p:txBody>
          <a:bodyPr/>
          <a:lstStyle/>
          <a:p>
            <a:pPr algn="ctr"/>
            <a:r>
              <a:rPr lang="en-US" dirty="0">
                <a:cs typeface="Arial" panose="020B0604020202020204" pitchFamily="34" charset="0"/>
              </a:rPr>
              <a:t>Barbui. Blood. 2013;122:2176.</a:t>
            </a:r>
          </a:p>
        </p:txBody>
      </p:sp>
      <p:sp>
        <p:nvSpPr>
          <p:cNvPr id="4" name="TextBox 3">
            <a:extLst>
              <a:ext uri="{FF2B5EF4-FFF2-40B4-BE49-F238E27FC236}">
                <a16:creationId xmlns:a16="http://schemas.microsoft.com/office/drawing/2014/main" id="{48C8DD94-C74A-D07C-6388-B8B8A38A6F21}"/>
              </a:ext>
            </a:extLst>
          </p:cNvPr>
          <p:cNvSpPr txBox="1"/>
          <p:nvPr/>
        </p:nvSpPr>
        <p:spPr>
          <a:xfrm>
            <a:off x="3490452" y="1388990"/>
            <a:ext cx="4955458" cy="656120"/>
          </a:xfrm>
          <a:prstGeom prst="rect">
            <a:avLst/>
          </a:prstGeom>
          <a:solidFill>
            <a:schemeClr val="accent1"/>
          </a:solidFill>
        </p:spPr>
        <p:txBody>
          <a:bodyPr vert="horz" wrap="square" lIns="0" tIns="0" rIns="0" bIns="0" rtlCol="0" anchor="ctr">
            <a:noAutofit/>
          </a:bodyPr>
          <a:lstStyle/>
          <a:p>
            <a:pPr algn="ctr"/>
            <a:r>
              <a:rPr lang="en-US" sz="2400" b="1" dirty="0">
                <a:solidFill>
                  <a:schemeClr val="bg2"/>
                </a:solidFill>
              </a:rPr>
              <a:t>Elevated hematocrit</a:t>
            </a:r>
          </a:p>
        </p:txBody>
      </p:sp>
      <p:cxnSp>
        <p:nvCxnSpPr>
          <p:cNvPr id="6" name="Straight Arrow Connector 5">
            <a:extLst>
              <a:ext uri="{FF2B5EF4-FFF2-40B4-BE49-F238E27FC236}">
                <a16:creationId xmlns:a16="http://schemas.microsoft.com/office/drawing/2014/main" id="{85E3B339-C4F9-FFC5-C3AB-2EEDE63860D6}"/>
              </a:ext>
            </a:extLst>
          </p:cNvPr>
          <p:cNvCxnSpPr/>
          <p:nvPr/>
        </p:nvCxnSpPr>
        <p:spPr>
          <a:xfrm flipH="1">
            <a:off x="3618271" y="2094271"/>
            <a:ext cx="521110" cy="84557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B8AF5E0E-478B-30B0-C73C-2176C699D030}"/>
              </a:ext>
            </a:extLst>
          </p:cNvPr>
          <p:cNvCxnSpPr>
            <a:cxnSpLocks/>
          </p:cNvCxnSpPr>
          <p:nvPr/>
        </p:nvCxnSpPr>
        <p:spPr>
          <a:xfrm>
            <a:off x="7624916" y="2045110"/>
            <a:ext cx="703007" cy="8947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4FF5895D-1550-2A58-F6D9-D9AB16FCBA99}"/>
              </a:ext>
            </a:extLst>
          </p:cNvPr>
          <p:cNvCxnSpPr>
            <a:cxnSpLocks/>
          </p:cNvCxnSpPr>
          <p:nvPr/>
        </p:nvCxnSpPr>
        <p:spPr>
          <a:xfrm>
            <a:off x="5968181" y="2069690"/>
            <a:ext cx="0" cy="61451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A5B838C-6942-59FB-622D-2BA8F390A0DB}"/>
              </a:ext>
            </a:extLst>
          </p:cNvPr>
          <p:cNvCxnSpPr/>
          <p:nvPr/>
        </p:nvCxnSpPr>
        <p:spPr>
          <a:xfrm flipV="1">
            <a:off x="2744771" y="2970494"/>
            <a:ext cx="0" cy="44245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6DE84120-2F44-5046-9CF2-B421F05DF331}"/>
              </a:ext>
            </a:extLst>
          </p:cNvPr>
          <p:cNvCxnSpPr/>
          <p:nvPr/>
        </p:nvCxnSpPr>
        <p:spPr>
          <a:xfrm flipV="1">
            <a:off x="5020245" y="2757531"/>
            <a:ext cx="0" cy="44245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7197D2F-1998-893A-1EFB-87EEF97D1DD5}"/>
              </a:ext>
            </a:extLst>
          </p:cNvPr>
          <p:cNvCxnSpPr/>
          <p:nvPr/>
        </p:nvCxnSpPr>
        <p:spPr>
          <a:xfrm flipV="1">
            <a:off x="5129826" y="3943850"/>
            <a:ext cx="0" cy="44245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E43358CE-6C13-C80C-5BD1-AEF8BAA9B951}"/>
              </a:ext>
            </a:extLst>
          </p:cNvPr>
          <p:cNvCxnSpPr/>
          <p:nvPr/>
        </p:nvCxnSpPr>
        <p:spPr>
          <a:xfrm flipV="1">
            <a:off x="7801584" y="4179590"/>
            <a:ext cx="0" cy="44245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Arrow: Up 17">
            <a:extLst>
              <a:ext uri="{FF2B5EF4-FFF2-40B4-BE49-F238E27FC236}">
                <a16:creationId xmlns:a16="http://schemas.microsoft.com/office/drawing/2014/main" id="{04455CF9-43C1-5F5C-D080-D0216E39C7EE}"/>
              </a:ext>
            </a:extLst>
          </p:cNvPr>
          <p:cNvSpPr/>
          <p:nvPr/>
        </p:nvSpPr>
        <p:spPr>
          <a:xfrm>
            <a:off x="4139381" y="5016726"/>
            <a:ext cx="570271" cy="904568"/>
          </a:xfrm>
          <a:prstGeom prst="up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02FBD39C-DD29-4D24-7034-FB7DCA1B642C}"/>
              </a:ext>
            </a:extLst>
          </p:cNvPr>
          <p:cNvSpPr txBox="1"/>
          <p:nvPr/>
        </p:nvSpPr>
        <p:spPr>
          <a:xfrm>
            <a:off x="4537587" y="5237951"/>
            <a:ext cx="3116826" cy="724903"/>
          </a:xfrm>
          <a:prstGeom prst="rect">
            <a:avLst/>
          </a:prstGeom>
          <a:noFill/>
        </p:spPr>
        <p:txBody>
          <a:bodyPr vert="horz" wrap="square" lIns="0" tIns="0" rIns="0" bIns="0" rtlCol="0" anchor="ctr">
            <a:noAutofit/>
          </a:bodyPr>
          <a:lstStyle/>
          <a:p>
            <a:pPr algn="ctr"/>
            <a:r>
              <a:rPr lang="en-US" sz="2000" b="1" dirty="0">
                <a:solidFill>
                  <a:schemeClr val="accent6"/>
                </a:solidFill>
              </a:rPr>
              <a:t>Hypercoagulation</a:t>
            </a:r>
          </a:p>
        </p:txBody>
      </p:sp>
      <p:sp>
        <p:nvSpPr>
          <p:cNvPr id="20" name="TextBox 19">
            <a:extLst>
              <a:ext uri="{FF2B5EF4-FFF2-40B4-BE49-F238E27FC236}">
                <a16:creationId xmlns:a16="http://schemas.microsoft.com/office/drawing/2014/main" id="{B289F8D9-5139-36A9-2D3E-210BF0F82C1B}"/>
              </a:ext>
            </a:extLst>
          </p:cNvPr>
          <p:cNvSpPr txBox="1"/>
          <p:nvPr/>
        </p:nvSpPr>
        <p:spPr>
          <a:xfrm>
            <a:off x="2879691" y="3104424"/>
            <a:ext cx="1533764" cy="717755"/>
          </a:xfrm>
          <a:prstGeom prst="rect">
            <a:avLst/>
          </a:prstGeom>
        </p:spPr>
        <p:txBody>
          <a:bodyPr vert="horz" wrap="square" lIns="0" tIns="0" rIns="0" bIns="0" rtlCol="0">
            <a:noAutofit/>
          </a:bodyPr>
          <a:lstStyle/>
          <a:p>
            <a:pPr algn="l"/>
            <a:r>
              <a:rPr lang="en-US" sz="1600" dirty="0"/>
              <a:t>Blood viscosity</a:t>
            </a:r>
          </a:p>
        </p:txBody>
      </p:sp>
      <p:sp>
        <p:nvSpPr>
          <p:cNvPr id="21" name="TextBox 20">
            <a:extLst>
              <a:ext uri="{FF2B5EF4-FFF2-40B4-BE49-F238E27FC236}">
                <a16:creationId xmlns:a16="http://schemas.microsoft.com/office/drawing/2014/main" id="{56E50371-F7E6-91BF-6A5D-2BC4B26B8EC0}"/>
              </a:ext>
            </a:extLst>
          </p:cNvPr>
          <p:cNvSpPr txBox="1"/>
          <p:nvPr/>
        </p:nvSpPr>
        <p:spPr>
          <a:xfrm>
            <a:off x="4999703" y="2718619"/>
            <a:ext cx="2173685" cy="717755"/>
          </a:xfrm>
          <a:prstGeom prst="rect">
            <a:avLst/>
          </a:prstGeom>
        </p:spPr>
        <p:txBody>
          <a:bodyPr vert="horz" wrap="square" lIns="0" tIns="0" rIns="0" bIns="0" rtlCol="0">
            <a:noAutofit/>
          </a:bodyPr>
          <a:lstStyle/>
          <a:p>
            <a:pPr algn="ctr"/>
            <a:r>
              <a:rPr lang="en-US" sz="1600" dirty="0"/>
              <a:t>Shear-induced platelet activation</a:t>
            </a:r>
          </a:p>
        </p:txBody>
      </p:sp>
      <p:sp>
        <p:nvSpPr>
          <p:cNvPr id="22" name="TextBox 21">
            <a:extLst>
              <a:ext uri="{FF2B5EF4-FFF2-40B4-BE49-F238E27FC236}">
                <a16:creationId xmlns:a16="http://schemas.microsoft.com/office/drawing/2014/main" id="{631610F8-64B9-FB00-6BD4-0DF975C64A30}"/>
              </a:ext>
            </a:extLst>
          </p:cNvPr>
          <p:cNvSpPr txBox="1"/>
          <p:nvPr/>
        </p:nvSpPr>
        <p:spPr>
          <a:xfrm>
            <a:off x="5010831" y="3970778"/>
            <a:ext cx="2173685" cy="717755"/>
          </a:xfrm>
          <a:prstGeom prst="rect">
            <a:avLst/>
          </a:prstGeom>
        </p:spPr>
        <p:txBody>
          <a:bodyPr vert="horz" wrap="square" lIns="0" tIns="0" rIns="0" bIns="0" rtlCol="0">
            <a:noAutofit/>
          </a:bodyPr>
          <a:lstStyle/>
          <a:p>
            <a:pPr algn="ctr"/>
            <a:r>
              <a:rPr lang="en-US" sz="1600" dirty="0"/>
              <a:t>Platelet-platelet interactions</a:t>
            </a:r>
          </a:p>
        </p:txBody>
      </p:sp>
      <p:sp>
        <p:nvSpPr>
          <p:cNvPr id="23" name="TextBox 22">
            <a:extLst>
              <a:ext uri="{FF2B5EF4-FFF2-40B4-BE49-F238E27FC236}">
                <a16:creationId xmlns:a16="http://schemas.microsoft.com/office/drawing/2014/main" id="{FB0ABB4F-D203-11FC-4720-74AE3E6CE97A}"/>
              </a:ext>
            </a:extLst>
          </p:cNvPr>
          <p:cNvSpPr txBox="1"/>
          <p:nvPr/>
        </p:nvSpPr>
        <p:spPr>
          <a:xfrm>
            <a:off x="7156592" y="2974258"/>
            <a:ext cx="2748494" cy="717755"/>
          </a:xfrm>
          <a:prstGeom prst="rect">
            <a:avLst/>
          </a:prstGeom>
        </p:spPr>
        <p:txBody>
          <a:bodyPr vert="horz" wrap="square" lIns="0" tIns="0" rIns="0" bIns="0" rtlCol="0">
            <a:noAutofit/>
          </a:bodyPr>
          <a:lstStyle/>
          <a:p>
            <a:pPr algn="ctr"/>
            <a:r>
              <a:rPr lang="en-US" sz="1600" dirty="0"/>
              <a:t>Biochemical changes in red cell membrane</a:t>
            </a:r>
          </a:p>
        </p:txBody>
      </p:sp>
      <p:sp>
        <p:nvSpPr>
          <p:cNvPr id="24" name="TextBox 23">
            <a:extLst>
              <a:ext uri="{FF2B5EF4-FFF2-40B4-BE49-F238E27FC236}">
                <a16:creationId xmlns:a16="http://schemas.microsoft.com/office/drawing/2014/main" id="{29FEE950-9780-245A-A406-47078566575D}"/>
              </a:ext>
            </a:extLst>
          </p:cNvPr>
          <p:cNvSpPr txBox="1"/>
          <p:nvPr/>
        </p:nvSpPr>
        <p:spPr>
          <a:xfrm>
            <a:off x="7624916" y="4165076"/>
            <a:ext cx="2040124" cy="717755"/>
          </a:xfrm>
          <a:prstGeom prst="rect">
            <a:avLst/>
          </a:prstGeom>
        </p:spPr>
        <p:txBody>
          <a:bodyPr vert="horz" wrap="square" lIns="0" tIns="0" rIns="0" bIns="0" rtlCol="0">
            <a:noAutofit/>
          </a:bodyPr>
          <a:lstStyle/>
          <a:p>
            <a:pPr algn="ctr"/>
            <a:r>
              <a:rPr lang="en-US" sz="1600" dirty="0"/>
              <a:t>Red blood cell aggregates</a:t>
            </a:r>
          </a:p>
        </p:txBody>
      </p:sp>
      <p:sp>
        <p:nvSpPr>
          <p:cNvPr id="26" name="Left Brace 25">
            <a:extLst>
              <a:ext uri="{FF2B5EF4-FFF2-40B4-BE49-F238E27FC236}">
                <a16:creationId xmlns:a16="http://schemas.microsoft.com/office/drawing/2014/main" id="{531BE3E0-8A04-9549-3BB8-F19D2C973209}"/>
              </a:ext>
            </a:extLst>
          </p:cNvPr>
          <p:cNvSpPr/>
          <p:nvPr/>
        </p:nvSpPr>
        <p:spPr>
          <a:xfrm rot="16200000">
            <a:off x="5697819" y="1139899"/>
            <a:ext cx="825155" cy="7109280"/>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27" name="Straight Arrow Connector 26">
            <a:extLst>
              <a:ext uri="{FF2B5EF4-FFF2-40B4-BE49-F238E27FC236}">
                <a16:creationId xmlns:a16="http://schemas.microsoft.com/office/drawing/2014/main" id="{A330658B-08C8-F676-A92D-DF7B2B9CA229}"/>
              </a:ext>
            </a:extLst>
          </p:cNvPr>
          <p:cNvCxnSpPr>
            <a:cxnSpLocks/>
          </p:cNvCxnSpPr>
          <p:nvPr/>
        </p:nvCxnSpPr>
        <p:spPr>
          <a:xfrm>
            <a:off x="5968181" y="3282005"/>
            <a:ext cx="0" cy="61451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BB195600-D4ED-F3AA-2EC8-752788755A03}"/>
              </a:ext>
            </a:extLst>
          </p:cNvPr>
          <p:cNvCxnSpPr>
            <a:cxnSpLocks/>
          </p:cNvCxnSpPr>
          <p:nvPr/>
        </p:nvCxnSpPr>
        <p:spPr>
          <a:xfrm>
            <a:off x="8450179" y="3604269"/>
            <a:ext cx="194799" cy="53066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97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D1912-AE5F-3395-C346-4D52366379FD}"/>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9095B9E5-B5BD-1A48-620B-81E54C101D01}"/>
              </a:ext>
            </a:extLst>
          </p:cNvPr>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pPr defTabSz="457200" eaLnBrk="0" hangingPunct="0">
              <a:lnSpc>
                <a:spcPct val="90000"/>
              </a:lnSpc>
            </a:pPr>
            <a:r>
              <a:rPr lang="it-IT" b="1" kern="1200" dirty="0">
                <a:ea typeface="ＭＳ Ｐゴシック" pitchFamily="34" charset="-128"/>
              </a:rPr>
              <a:t>Predictive Scores for Thrombosis in MPN</a:t>
            </a:r>
            <a:endParaRPr lang="en-GB" b="1" kern="1200" dirty="0">
              <a:ea typeface="ＭＳ Ｐゴシック" pitchFamily="34" charset="-128"/>
            </a:endParaRPr>
          </a:p>
        </p:txBody>
      </p:sp>
      <p:sp>
        <p:nvSpPr>
          <p:cNvPr id="3" name="Content Placeholder 2">
            <a:extLst>
              <a:ext uri="{FF2B5EF4-FFF2-40B4-BE49-F238E27FC236}">
                <a16:creationId xmlns:a16="http://schemas.microsoft.com/office/drawing/2014/main" id="{A99151A6-3E91-93B6-BB72-1200E119CB95}"/>
              </a:ext>
            </a:extLst>
          </p:cNvPr>
          <p:cNvSpPr>
            <a:spLocks noGrp="1"/>
          </p:cNvSpPr>
          <p:nvPr>
            <p:ph sz="quarter" idx="10"/>
          </p:nvPr>
        </p:nvSpPr>
        <p:spPr/>
        <p:txBody>
          <a:bodyPr/>
          <a:lstStyle/>
          <a:p>
            <a:pPr algn="ctr"/>
            <a:r>
              <a:rPr lang="en-US" dirty="0">
                <a:latin typeface="+mn-lt"/>
                <a:cs typeface="Arial" panose="020B0604020202020204" pitchFamily="34" charset="0"/>
              </a:rPr>
              <a:t>Guy. Blood. 2025;145:1769.</a:t>
            </a:r>
          </a:p>
        </p:txBody>
      </p:sp>
      <p:graphicFrame>
        <p:nvGraphicFramePr>
          <p:cNvPr id="4" name="Table 3">
            <a:extLst>
              <a:ext uri="{FF2B5EF4-FFF2-40B4-BE49-F238E27FC236}">
                <a16:creationId xmlns:a16="http://schemas.microsoft.com/office/drawing/2014/main" id="{F3AB8D43-B758-90C6-EB7D-0716EBFF24E9}"/>
              </a:ext>
            </a:extLst>
          </p:cNvPr>
          <p:cNvGraphicFramePr>
            <a:graphicFrameLocks noGrp="1"/>
          </p:cNvGraphicFramePr>
          <p:nvPr>
            <p:extLst>
              <p:ext uri="{D42A27DB-BD31-4B8C-83A1-F6EECF244321}">
                <p14:modId xmlns:p14="http://schemas.microsoft.com/office/powerpoint/2010/main" val="1588441819"/>
              </p:ext>
            </p:extLst>
          </p:nvPr>
        </p:nvGraphicFramePr>
        <p:xfrm>
          <a:off x="231078" y="1101542"/>
          <a:ext cx="11328917" cy="5029200"/>
        </p:xfrm>
        <a:graphic>
          <a:graphicData uri="http://schemas.openxmlformats.org/drawingml/2006/table">
            <a:tbl>
              <a:tblPr firstRow="1" firstCol="1" bandRow="1">
                <a:tableStyleId>{5C22544A-7EE6-4342-B048-85BDC9FD1C3A}</a:tableStyleId>
              </a:tblPr>
              <a:tblGrid>
                <a:gridCol w="1558033">
                  <a:extLst>
                    <a:ext uri="{9D8B030D-6E8A-4147-A177-3AD203B41FA5}">
                      <a16:colId xmlns:a16="http://schemas.microsoft.com/office/drawing/2014/main" val="2309208738"/>
                    </a:ext>
                  </a:extLst>
                </a:gridCol>
                <a:gridCol w="904284">
                  <a:extLst>
                    <a:ext uri="{9D8B030D-6E8A-4147-A177-3AD203B41FA5}">
                      <a16:colId xmlns:a16="http://schemas.microsoft.com/office/drawing/2014/main" val="1415252294"/>
                    </a:ext>
                  </a:extLst>
                </a:gridCol>
                <a:gridCol w="986045">
                  <a:extLst>
                    <a:ext uri="{9D8B030D-6E8A-4147-A177-3AD203B41FA5}">
                      <a16:colId xmlns:a16="http://schemas.microsoft.com/office/drawing/2014/main" val="298594515"/>
                    </a:ext>
                  </a:extLst>
                </a:gridCol>
                <a:gridCol w="1315095">
                  <a:extLst>
                    <a:ext uri="{9D8B030D-6E8A-4147-A177-3AD203B41FA5}">
                      <a16:colId xmlns:a16="http://schemas.microsoft.com/office/drawing/2014/main" val="1581972236"/>
                    </a:ext>
                  </a:extLst>
                </a:gridCol>
                <a:gridCol w="983813">
                  <a:extLst>
                    <a:ext uri="{9D8B030D-6E8A-4147-A177-3AD203B41FA5}">
                      <a16:colId xmlns:a16="http://schemas.microsoft.com/office/drawing/2014/main" val="3951368443"/>
                    </a:ext>
                  </a:extLst>
                </a:gridCol>
                <a:gridCol w="1149454">
                  <a:extLst>
                    <a:ext uri="{9D8B030D-6E8A-4147-A177-3AD203B41FA5}">
                      <a16:colId xmlns:a16="http://schemas.microsoft.com/office/drawing/2014/main" val="1111767074"/>
                    </a:ext>
                  </a:extLst>
                </a:gridCol>
                <a:gridCol w="1149454">
                  <a:extLst>
                    <a:ext uri="{9D8B030D-6E8A-4147-A177-3AD203B41FA5}">
                      <a16:colId xmlns:a16="http://schemas.microsoft.com/office/drawing/2014/main" val="2922280610"/>
                    </a:ext>
                  </a:extLst>
                </a:gridCol>
                <a:gridCol w="3282739">
                  <a:extLst>
                    <a:ext uri="{9D8B030D-6E8A-4147-A177-3AD203B41FA5}">
                      <a16:colId xmlns:a16="http://schemas.microsoft.com/office/drawing/2014/main" val="1361274440"/>
                    </a:ext>
                  </a:extLst>
                </a:gridCol>
              </a:tblGrid>
              <a:tr h="0">
                <a:tc rowSpan="2">
                  <a:txBody>
                    <a:bodyPr/>
                    <a:lstStyle/>
                    <a:p>
                      <a:pPr marL="0" marR="0">
                        <a:buNone/>
                      </a:pPr>
                      <a:r>
                        <a:rPr lang="en-US" sz="1200" kern="100" dirty="0">
                          <a:solidFill>
                            <a:schemeClr val="bg2"/>
                          </a:solidFill>
                          <a:effectLst/>
                          <a:latin typeface="+mn-lt"/>
                          <a:ea typeface="Aptos" panose="020B0004020202020204" pitchFamily="34" charset="0"/>
                          <a:cs typeface="Times New Roman" panose="02020603050405020304" pitchFamily="18" charset="0"/>
                        </a:rPr>
                        <a:t>Scores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rowSpan="2">
                  <a:txBody>
                    <a:bodyPr/>
                    <a:lstStyle/>
                    <a:p>
                      <a:pPr marL="0" marR="0" algn="ctr">
                        <a:buNone/>
                      </a:pPr>
                      <a:r>
                        <a:rPr lang="en-US" sz="1200" kern="100" dirty="0">
                          <a:solidFill>
                            <a:schemeClr val="bg2"/>
                          </a:solidFill>
                          <a:effectLst/>
                          <a:latin typeface="+mn-lt"/>
                          <a:ea typeface="Aptos" panose="020B0004020202020204" pitchFamily="34" charset="0"/>
                          <a:cs typeface="Times New Roman" panose="02020603050405020304" pitchFamily="18" charset="0"/>
                        </a:rPr>
                        <a:t>MPN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5">
                  <a:txBody>
                    <a:bodyPr/>
                    <a:lstStyle/>
                    <a:p>
                      <a:pPr marL="0" marR="0" algn="ctr">
                        <a:buNone/>
                      </a:pPr>
                      <a:r>
                        <a:rPr lang="en-US" sz="1200" kern="100" dirty="0">
                          <a:solidFill>
                            <a:schemeClr val="bg2"/>
                          </a:solidFill>
                          <a:effectLst/>
                          <a:latin typeface="+mn-lt"/>
                          <a:ea typeface="Aptos" panose="020B0004020202020204" pitchFamily="34" charset="0"/>
                          <a:cs typeface="Times New Roman" panose="02020603050405020304" pitchFamily="18" charset="0"/>
                        </a:rPr>
                        <a:t>Criteria</a:t>
                      </a:r>
                    </a:p>
                  </a:txBody>
                  <a:tcPr anchor="ctr">
                    <a:lnL w="12700" cmpd="sng">
                      <a:noFill/>
                    </a:lnL>
                    <a:lnR w="12700" cmpd="sng">
                      <a:noFill/>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a:buNone/>
                      </a:pPr>
                      <a:endParaRPr lang="en-US" sz="1200" kern="100" dirty="0">
                        <a:effectLst/>
                        <a:latin typeface="+mn-lt"/>
                        <a:ea typeface="Aptos" panose="020B0004020202020204" pitchFamily="34" charset="0"/>
                        <a:cs typeface="Times New Roman" panose="02020603050405020304" pitchFamily="18" charset="0"/>
                      </a:endParaRPr>
                    </a:p>
                  </a:txBody>
                  <a:tcPr/>
                </a:tc>
                <a:tc hMerge="1">
                  <a:txBody>
                    <a:bodyPr/>
                    <a:lstStyle/>
                    <a:p>
                      <a:pPr marL="0" marR="0">
                        <a:buNone/>
                      </a:pPr>
                      <a:endParaRPr lang="en-US" sz="1200" kern="100" dirty="0">
                        <a:effectLst/>
                        <a:latin typeface="+mn-lt"/>
                        <a:ea typeface="Aptos" panose="020B0004020202020204" pitchFamily="34" charset="0"/>
                        <a:cs typeface="Times New Roman" panose="02020603050405020304" pitchFamily="18" charset="0"/>
                      </a:endParaRPr>
                    </a:p>
                  </a:txBody>
                  <a:tcPr/>
                </a:tc>
                <a:tc hMerge="1">
                  <a:txBody>
                    <a:bodyPr/>
                    <a:lstStyle/>
                    <a:p>
                      <a:pPr marL="0" marR="0">
                        <a:buNone/>
                      </a:pPr>
                      <a:endParaRPr lang="en-US" sz="1200" kern="100" dirty="0">
                        <a:effectLst/>
                        <a:latin typeface="+mn-lt"/>
                        <a:ea typeface="Aptos" panose="020B0004020202020204" pitchFamily="34" charset="0"/>
                        <a:cs typeface="Times New Roman" panose="02020603050405020304" pitchFamily="18" charset="0"/>
                      </a:endParaRPr>
                    </a:p>
                  </a:txBody>
                  <a:tcPr/>
                </a:tc>
                <a:tc hMerge="1">
                  <a:txBody>
                    <a:bodyPr/>
                    <a:lstStyle/>
                    <a:p>
                      <a:pPr marL="0" marR="0">
                        <a:buNone/>
                      </a:pPr>
                      <a:endParaRPr lang="en-US" sz="1200" kern="100" dirty="0">
                        <a:effectLst/>
                        <a:latin typeface="+mn-lt"/>
                        <a:ea typeface="Aptos" panose="020B0004020202020204" pitchFamily="34" charset="0"/>
                        <a:cs typeface="Times New Roman" panose="02020603050405020304" pitchFamily="18" charset="0"/>
                      </a:endParaRPr>
                    </a:p>
                  </a:txBody>
                  <a:tcPr/>
                </a:tc>
                <a:tc rowSpan="2">
                  <a:txBody>
                    <a:bodyPr/>
                    <a:lstStyle/>
                    <a:p>
                      <a:pPr marL="0" marR="0" algn="ctr">
                        <a:buNone/>
                      </a:pPr>
                      <a:r>
                        <a:rPr lang="en-US" sz="1200" kern="100" dirty="0">
                          <a:solidFill>
                            <a:schemeClr val="bg2"/>
                          </a:solidFill>
                          <a:effectLst/>
                          <a:latin typeface="+mn-lt"/>
                          <a:ea typeface="Aptos" panose="020B0004020202020204" pitchFamily="34" charset="0"/>
                          <a:cs typeface="Times New Roman" panose="02020603050405020304" pitchFamily="18" charset="0"/>
                        </a:rPr>
                        <a:t>Results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999731838"/>
                  </a:ext>
                </a:extLst>
              </a:tr>
              <a:tr h="0">
                <a:tc vMerge="1">
                  <a:txBody>
                    <a:bodyPr/>
                    <a:lstStyle/>
                    <a:p>
                      <a:pPr marL="0" marR="0">
                        <a:buNone/>
                      </a:pPr>
                      <a:endParaRPr lang="en-US" sz="1200" kern="100" dirty="0">
                        <a:effectLst/>
                        <a:latin typeface="+mn-lt"/>
                        <a:ea typeface="Aptos" panose="020B0004020202020204" pitchFamily="34" charset="0"/>
                        <a:cs typeface="Times New Roman" panose="02020603050405020304" pitchFamily="18" charset="0"/>
                      </a:endParaRPr>
                    </a:p>
                  </a:txBody>
                  <a:tcPr/>
                </a:tc>
                <a:tc vMerge="1">
                  <a:txBody>
                    <a:bodyPr/>
                    <a:lstStyle/>
                    <a:p>
                      <a:pPr marL="0" marR="0">
                        <a:buNone/>
                      </a:pPr>
                      <a:endParaRPr lang="en-US" sz="1200" b="1" kern="100" dirty="0">
                        <a:solidFill>
                          <a:schemeClr val="bg1"/>
                        </a:solidFill>
                        <a:effectLst/>
                        <a:latin typeface="+mn-lt"/>
                        <a:ea typeface="Aptos" panose="020B0004020202020204" pitchFamily="34" charset="0"/>
                        <a:cs typeface="Times New Roman" panose="02020603050405020304" pitchFamily="18" charset="0"/>
                      </a:endParaRPr>
                    </a:p>
                  </a:txBody>
                  <a:tcPr>
                    <a:solidFill>
                      <a:schemeClr val="accent1"/>
                    </a:solidFill>
                  </a:tcPr>
                </a:tc>
                <a:tc>
                  <a:txBody>
                    <a:bodyPr/>
                    <a:lstStyle/>
                    <a:p>
                      <a:pPr algn="ctr" fontAlgn="t">
                        <a:buNone/>
                      </a:pPr>
                      <a:r>
                        <a:rPr lang="en-US" sz="1200" b="1">
                          <a:solidFill>
                            <a:schemeClr val="bg2"/>
                          </a:solidFill>
                          <a:effectLst/>
                          <a:latin typeface="+mn-lt"/>
                        </a:rPr>
                        <a:t>Age &gt;60 Yr</a:t>
                      </a:r>
                      <a:endParaRPr lang="en-US" sz="1200" b="1" dirty="0">
                        <a:solidFill>
                          <a:schemeClr val="bg2"/>
                        </a:solidFill>
                        <a:effectLst/>
                        <a:latin typeface="+mn-lt"/>
                      </a:endParaRPr>
                    </a:p>
                  </a:txBody>
                  <a:tcPr anchor="ctr">
                    <a:lnL w="38100" cmpd="sng">
                      <a:noFill/>
                    </a:lnL>
                    <a:lnR w="12700" cmpd="sng">
                      <a:noFill/>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a:txBody>
                    <a:bodyPr/>
                    <a:lstStyle/>
                    <a:p>
                      <a:pPr algn="ctr" fontAlgn="t">
                        <a:buNone/>
                      </a:pPr>
                      <a:r>
                        <a:rPr lang="en-US" sz="1200" b="1" dirty="0">
                          <a:solidFill>
                            <a:schemeClr val="bg2"/>
                          </a:solidFill>
                          <a:effectLst/>
                          <a:latin typeface="+mn-lt"/>
                        </a:rPr>
                        <a:t>Previous Thrombosis</a:t>
                      </a:r>
                    </a:p>
                  </a:txBody>
                  <a:tcPr anchor="ctr">
                    <a:lnL w="12700" cmpd="sng">
                      <a:noFill/>
                    </a:lnL>
                    <a:lnR w="12700" cmpd="sng">
                      <a:noFill/>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a:txBody>
                    <a:bodyPr/>
                    <a:lstStyle/>
                    <a:p>
                      <a:pPr algn="ctr" fontAlgn="t">
                        <a:buNone/>
                      </a:pPr>
                      <a:r>
                        <a:rPr lang="en-US" sz="1200" b="1" i="1" dirty="0">
                          <a:solidFill>
                            <a:schemeClr val="bg2"/>
                          </a:solidFill>
                          <a:effectLst/>
                          <a:latin typeface="+mn-lt"/>
                        </a:rPr>
                        <a:t>JAK2 </a:t>
                      </a:r>
                      <a:r>
                        <a:rPr lang="en-US" sz="1200" b="1" dirty="0">
                          <a:solidFill>
                            <a:schemeClr val="bg2"/>
                          </a:solidFill>
                          <a:effectLst/>
                          <a:latin typeface="+mn-lt"/>
                        </a:rPr>
                        <a:t>V617F Mutation</a:t>
                      </a:r>
                    </a:p>
                  </a:txBody>
                  <a:tcPr anchor="ctr">
                    <a:lnL w="12700" cmpd="sng">
                      <a:noFill/>
                    </a:lnL>
                    <a:lnR w="12700" cmpd="sng">
                      <a:noFill/>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a:txBody>
                    <a:bodyPr/>
                    <a:lstStyle/>
                    <a:p>
                      <a:pPr algn="ctr" fontAlgn="t">
                        <a:buNone/>
                      </a:pPr>
                      <a:r>
                        <a:rPr lang="en-US" sz="1200" b="1" i="1" dirty="0">
                          <a:solidFill>
                            <a:schemeClr val="bg2"/>
                          </a:solidFill>
                          <a:effectLst/>
                          <a:latin typeface="+mn-lt"/>
                        </a:rPr>
                        <a:t>TET2</a:t>
                      </a:r>
                      <a:r>
                        <a:rPr lang="en-US" sz="1200" b="1" dirty="0">
                          <a:solidFill>
                            <a:schemeClr val="bg2"/>
                          </a:solidFill>
                          <a:effectLst/>
                          <a:latin typeface="+mn-lt"/>
                        </a:rPr>
                        <a:t> or </a:t>
                      </a:r>
                      <a:br>
                        <a:rPr lang="en-US" sz="1200" b="1" dirty="0">
                          <a:solidFill>
                            <a:schemeClr val="bg2"/>
                          </a:solidFill>
                          <a:effectLst/>
                          <a:latin typeface="+mn-lt"/>
                        </a:rPr>
                      </a:br>
                      <a:r>
                        <a:rPr lang="en-US" sz="1200" b="1" i="1" dirty="0">
                          <a:solidFill>
                            <a:schemeClr val="bg2"/>
                          </a:solidFill>
                          <a:effectLst/>
                          <a:latin typeface="+mn-lt"/>
                        </a:rPr>
                        <a:t>DNMT3A</a:t>
                      </a:r>
                      <a:r>
                        <a:rPr lang="en-US" sz="1200" b="1" dirty="0">
                          <a:solidFill>
                            <a:schemeClr val="bg2"/>
                          </a:solidFill>
                          <a:effectLst/>
                          <a:latin typeface="+mn-lt"/>
                        </a:rPr>
                        <a:t> </a:t>
                      </a:r>
                      <a:br>
                        <a:rPr lang="en-US" sz="1200" b="1" dirty="0">
                          <a:solidFill>
                            <a:schemeClr val="bg2"/>
                          </a:solidFill>
                          <a:effectLst/>
                          <a:latin typeface="+mn-lt"/>
                        </a:rPr>
                      </a:br>
                      <a:r>
                        <a:rPr lang="en-US" sz="1200" b="1" dirty="0">
                          <a:solidFill>
                            <a:schemeClr val="bg2"/>
                          </a:solidFill>
                          <a:effectLst/>
                          <a:latin typeface="+mn-lt"/>
                        </a:rPr>
                        <a:t>Mutation</a:t>
                      </a:r>
                    </a:p>
                  </a:txBody>
                  <a:tcPr anchor="ctr">
                    <a:lnL w="12700" cmpd="sng">
                      <a:noFill/>
                    </a:lnL>
                    <a:lnR w="12700" cmpd="sng">
                      <a:noFill/>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a:txBody>
                    <a:bodyPr/>
                    <a:lstStyle/>
                    <a:p>
                      <a:pPr algn="ctr" fontAlgn="t">
                        <a:buNone/>
                      </a:pPr>
                      <a:r>
                        <a:rPr lang="en-US" sz="1200" b="1" dirty="0">
                          <a:solidFill>
                            <a:schemeClr val="bg2"/>
                          </a:solidFill>
                          <a:effectLst/>
                          <a:latin typeface="+mn-lt"/>
                        </a:rPr>
                        <a:t>CV Risk Factors</a:t>
                      </a:r>
                    </a:p>
                  </a:txBody>
                  <a:tcPr anchor="ctr">
                    <a:lnL w="12700" cmpd="sng">
                      <a:noFill/>
                    </a:lnL>
                    <a:lnR w="38100" cmpd="sng">
                      <a:noFill/>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vMerge="1">
                  <a:txBody>
                    <a:bodyPr/>
                    <a:lstStyle/>
                    <a:p>
                      <a:pPr marL="0" marR="0">
                        <a:buNone/>
                      </a:pPr>
                      <a:endParaRPr lang="en-US" sz="1200" b="1" kern="100" dirty="0">
                        <a:solidFill>
                          <a:schemeClr val="bg1"/>
                        </a:solidFill>
                        <a:effectLst/>
                        <a:latin typeface="+mn-lt"/>
                        <a:ea typeface="Aptos" panose="020B0004020202020204" pitchFamily="34" charset="0"/>
                        <a:cs typeface="Times New Roman" panose="02020603050405020304" pitchFamily="18" charset="0"/>
                      </a:endParaRPr>
                    </a:p>
                  </a:txBody>
                  <a:tcPr>
                    <a:solidFill>
                      <a:schemeClr val="accent1"/>
                    </a:solidFill>
                  </a:tcPr>
                </a:tc>
                <a:extLst>
                  <a:ext uri="{0D108BD9-81ED-4DB2-BD59-A6C34878D82A}">
                    <a16:rowId xmlns:a16="http://schemas.microsoft.com/office/drawing/2014/main" val="2129308940"/>
                  </a:ext>
                </a:extLst>
              </a:tr>
              <a:tr h="0">
                <a:tc>
                  <a:txBody>
                    <a:bodyPr/>
                    <a:lstStyle/>
                    <a:p>
                      <a:pPr marL="0" marR="0">
                        <a:buNone/>
                      </a:pPr>
                      <a:r>
                        <a:rPr lang="en-US" sz="1200" kern="100" dirty="0">
                          <a:solidFill>
                            <a:schemeClr val="tx1"/>
                          </a:solidFill>
                          <a:effectLst/>
                          <a:latin typeface="+mn-lt"/>
                        </a:rPr>
                        <a:t>Conventional risk score (ELN)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algn="ctr">
                        <a:buNone/>
                      </a:pPr>
                      <a:r>
                        <a:rPr lang="en-US" sz="1200" kern="100" dirty="0">
                          <a:solidFill>
                            <a:schemeClr val="tx1"/>
                          </a:solidFill>
                          <a:effectLst/>
                          <a:latin typeface="+mn-lt"/>
                        </a:rPr>
                        <a:t>PV/ET/MF</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algn="ctr">
                        <a:buNone/>
                      </a:pPr>
                      <a:r>
                        <a:rPr lang="en-US" sz="1200" kern="100" dirty="0">
                          <a:solidFill>
                            <a:schemeClr val="tx1"/>
                          </a:solidFill>
                          <a:effectLst/>
                          <a:latin typeface="+mn-lt"/>
                        </a:rPr>
                        <a:t>Yes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algn="ctr">
                        <a:buNone/>
                      </a:pPr>
                      <a:r>
                        <a:rPr lang="en-US" sz="1200" kern="100" dirty="0">
                          <a:solidFill>
                            <a:schemeClr val="tx1"/>
                          </a:solidFill>
                          <a:effectLst/>
                          <a:latin typeface="+mn-lt"/>
                        </a:rPr>
                        <a:t>Yes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algn="ctr">
                        <a:buNone/>
                      </a:pPr>
                      <a:r>
                        <a:rPr lang="en-US" sz="1200" kern="100" dirty="0">
                          <a:solidFill>
                            <a:schemeClr val="tx1"/>
                          </a:solidFill>
                          <a:effectLst/>
                          <a:latin typeface="+mn-lt"/>
                        </a:rPr>
                        <a:t>No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algn="ctr">
                        <a:buNone/>
                      </a:pPr>
                      <a:r>
                        <a:rPr lang="en-US" sz="1200" kern="100" dirty="0">
                          <a:solidFill>
                            <a:schemeClr val="tx1"/>
                          </a:solidFill>
                          <a:effectLst/>
                          <a:latin typeface="+mn-lt"/>
                        </a:rPr>
                        <a:t>No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algn="ctr">
                        <a:buNone/>
                      </a:pPr>
                      <a:r>
                        <a:rPr lang="en-US" sz="1200" kern="100" dirty="0">
                          <a:solidFill>
                            <a:schemeClr val="tx1"/>
                          </a:solidFill>
                          <a:effectLst/>
                          <a:latin typeface="+mn-lt"/>
                        </a:rPr>
                        <a:t>No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a:buNone/>
                      </a:pPr>
                      <a:r>
                        <a:rPr lang="en-US" sz="1200" kern="100" dirty="0">
                          <a:solidFill>
                            <a:schemeClr val="tx1"/>
                          </a:solidFill>
                          <a:effectLst/>
                          <a:latin typeface="+mn-lt"/>
                        </a:rPr>
                        <a:t>0 criteria: low risk</a:t>
                      </a:r>
                      <a:br>
                        <a:rPr lang="en-US" sz="1200" kern="100" dirty="0">
                          <a:solidFill>
                            <a:schemeClr val="tx1"/>
                          </a:solidFill>
                          <a:effectLst/>
                          <a:latin typeface="+mn-lt"/>
                        </a:rPr>
                      </a:br>
                      <a:r>
                        <a:rPr lang="en-US" sz="1200" kern="100" dirty="0">
                          <a:solidFill>
                            <a:schemeClr val="tx1"/>
                          </a:solidFill>
                          <a:effectLst/>
                          <a:latin typeface="+mn-lt"/>
                        </a:rPr>
                        <a:t>≥1 criteria: high risk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995153628"/>
                  </a:ext>
                </a:extLst>
              </a:tr>
              <a:tr h="0">
                <a:tc>
                  <a:txBody>
                    <a:bodyPr/>
                    <a:lstStyle/>
                    <a:p>
                      <a:pPr marL="0" marR="0">
                        <a:buNone/>
                      </a:pPr>
                      <a:r>
                        <a:rPr lang="en-US" sz="1200" kern="100" dirty="0">
                          <a:solidFill>
                            <a:schemeClr val="tx1"/>
                          </a:solidFill>
                          <a:effectLst/>
                          <a:latin typeface="+mn-lt"/>
                        </a:rPr>
                        <a:t>IPSET-Thrombosis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buNone/>
                      </a:pPr>
                      <a:r>
                        <a:rPr lang="en-US" sz="1200" kern="100" dirty="0">
                          <a:solidFill>
                            <a:schemeClr val="tx1"/>
                          </a:solidFill>
                          <a:effectLst/>
                          <a:latin typeface="+mn-lt"/>
                        </a:rPr>
                        <a:t>ET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buNone/>
                      </a:pPr>
                      <a:r>
                        <a:rPr lang="en-US" sz="1200" kern="100">
                          <a:solidFill>
                            <a:schemeClr val="tx1"/>
                          </a:solidFill>
                          <a:effectLst/>
                          <a:latin typeface="+mn-lt"/>
                        </a:rPr>
                        <a:t>Yes</a:t>
                      </a:r>
                      <a:br>
                        <a:rPr lang="en-US" sz="1200" kern="100">
                          <a:solidFill>
                            <a:schemeClr val="tx1"/>
                          </a:solidFill>
                          <a:effectLst/>
                          <a:latin typeface="+mn-lt"/>
                        </a:rPr>
                      </a:br>
                      <a:r>
                        <a:rPr lang="en-US" sz="1200" kern="100">
                          <a:solidFill>
                            <a:schemeClr val="tx1"/>
                          </a:solidFill>
                          <a:effectLst/>
                          <a:latin typeface="+mn-lt"/>
                        </a:rPr>
                        <a:t>( 1 pt)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buNone/>
                      </a:pPr>
                      <a:r>
                        <a:rPr lang="en-US" sz="1200" kern="100" dirty="0">
                          <a:solidFill>
                            <a:schemeClr val="tx1"/>
                          </a:solidFill>
                          <a:effectLst/>
                          <a:latin typeface="+mn-lt"/>
                        </a:rPr>
                        <a:t>Yes</a:t>
                      </a:r>
                      <a:br>
                        <a:rPr lang="en-US" sz="1200" kern="100" dirty="0">
                          <a:solidFill>
                            <a:schemeClr val="tx1"/>
                          </a:solidFill>
                          <a:effectLst/>
                          <a:latin typeface="+mn-lt"/>
                        </a:rPr>
                      </a:br>
                      <a:r>
                        <a:rPr lang="en-US" sz="1200" kern="100" dirty="0">
                          <a:solidFill>
                            <a:schemeClr val="tx1"/>
                          </a:solidFill>
                          <a:effectLst/>
                          <a:latin typeface="+mn-lt"/>
                        </a:rPr>
                        <a:t>(2 pt)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buNone/>
                      </a:pPr>
                      <a:r>
                        <a:rPr lang="en-US" sz="1200" kern="100" dirty="0">
                          <a:solidFill>
                            <a:schemeClr val="tx1"/>
                          </a:solidFill>
                          <a:effectLst/>
                          <a:latin typeface="+mn-lt"/>
                        </a:rPr>
                        <a:t>Yes</a:t>
                      </a:r>
                      <a:br>
                        <a:rPr lang="en-US" sz="1200" kern="100" dirty="0">
                          <a:solidFill>
                            <a:schemeClr val="tx1"/>
                          </a:solidFill>
                          <a:effectLst/>
                          <a:latin typeface="+mn-lt"/>
                        </a:rPr>
                      </a:br>
                      <a:r>
                        <a:rPr lang="en-US" sz="1200" kern="100" dirty="0">
                          <a:solidFill>
                            <a:schemeClr val="tx1"/>
                          </a:solidFill>
                          <a:effectLst/>
                          <a:latin typeface="+mn-lt"/>
                        </a:rPr>
                        <a:t>(2 pt)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buNone/>
                      </a:pPr>
                      <a:r>
                        <a:rPr lang="en-US" sz="1200" kern="100" dirty="0">
                          <a:solidFill>
                            <a:schemeClr val="tx1"/>
                          </a:solidFill>
                          <a:effectLst/>
                          <a:latin typeface="+mn-lt"/>
                        </a:rPr>
                        <a:t>No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buNone/>
                      </a:pPr>
                      <a:r>
                        <a:rPr lang="en-US" sz="1200" kern="100" dirty="0">
                          <a:solidFill>
                            <a:schemeClr val="tx1"/>
                          </a:solidFill>
                          <a:effectLst/>
                          <a:latin typeface="+mn-lt"/>
                        </a:rPr>
                        <a:t>Yes</a:t>
                      </a:r>
                      <a:br>
                        <a:rPr lang="en-US" sz="1200" kern="100" dirty="0">
                          <a:solidFill>
                            <a:schemeClr val="tx1"/>
                          </a:solidFill>
                          <a:effectLst/>
                          <a:latin typeface="+mn-lt"/>
                        </a:rPr>
                      </a:br>
                      <a:r>
                        <a:rPr lang="en-US" sz="1200" kern="100" dirty="0">
                          <a:solidFill>
                            <a:schemeClr val="tx1"/>
                          </a:solidFill>
                          <a:effectLst/>
                          <a:latin typeface="+mn-lt"/>
                        </a:rPr>
                        <a:t>(1 pt)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buNone/>
                      </a:pPr>
                      <a:r>
                        <a:rPr lang="en-US" sz="1200" kern="100" dirty="0">
                          <a:solidFill>
                            <a:schemeClr val="tx1"/>
                          </a:solidFill>
                          <a:effectLst/>
                          <a:latin typeface="+mn-lt"/>
                        </a:rPr>
                        <a:t>0-1: low risk</a:t>
                      </a:r>
                      <a:br>
                        <a:rPr lang="en-US" sz="1200" kern="100" dirty="0">
                          <a:solidFill>
                            <a:schemeClr val="tx1"/>
                          </a:solidFill>
                          <a:effectLst/>
                          <a:latin typeface="+mn-lt"/>
                        </a:rPr>
                      </a:br>
                      <a:r>
                        <a:rPr lang="en-US" sz="1200" kern="100" dirty="0">
                          <a:solidFill>
                            <a:schemeClr val="tx1"/>
                          </a:solidFill>
                          <a:effectLst/>
                          <a:latin typeface="+mn-lt"/>
                        </a:rPr>
                        <a:t>2: intermediate risk</a:t>
                      </a:r>
                      <a:br>
                        <a:rPr lang="en-US" sz="1200" kern="100" dirty="0">
                          <a:solidFill>
                            <a:schemeClr val="tx1"/>
                          </a:solidFill>
                          <a:effectLst/>
                          <a:latin typeface="+mn-lt"/>
                        </a:rPr>
                      </a:br>
                      <a:r>
                        <a:rPr lang="en-US" sz="1200" kern="100" dirty="0">
                          <a:solidFill>
                            <a:schemeClr val="tx1"/>
                          </a:solidFill>
                          <a:effectLst/>
                          <a:latin typeface="+mn-lt"/>
                        </a:rPr>
                        <a:t>≥3: high risk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80255219"/>
                  </a:ext>
                </a:extLst>
              </a:tr>
              <a:tr h="0">
                <a:tc>
                  <a:txBody>
                    <a:bodyPr/>
                    <a:lstStyle/>
                    <a:p>
                      <a:pPr marL="0" marR="0">
                        <a:buNone/>
                      </a:pPr>
                      <a:r>
                        <a:rPr lang="en-US" sz="1200" kern="100" dirty="0">
                          <a:solidFill>
                            <a:schemeClr val="tx1"/>
                          </a:solidFill>
                          <a:effectLst/>
                          <a:latin typeface="+mn-lt"/>
                        </a:rPr>
                        <a:t>Revised IPSET-Thrombosis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algn="ctr">
                        <a:buNone/>
                      </a:pPr>
                      <a:r>
                        <a:rPr lang="en-US" sz="1200" kern="100" dirty="0">
                          <a:solidFill>
                            <a:schemeClr val="tx1"/>
                          </a:solidFill>
                          <a:effectLst/>
                          <a:latin typeface="+mn-lt"/>
                        </a:rPr>
                        <a:t>ET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algn="ctr">
                        <a:buNone/>
                      </a:pPr>
                      <a:r>
                        <a:rPr lang="en-US" sz="1200" kern="100" dirty="0">
                          <a:solidFill>
                            <a:schemeClr val="tx1"/>
                          </a:solidFill>
                          <a:effectLst/>
                          <a:latin typeface="+mn-lt"/>
                        </a:rPr>
                        <a:t>Yes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algn="ctr">
                        <a:buNone/>
                      </a:pPr>
                      <a:r>
                        <a:rPr lang="en-US" sz="1200" kern="100" dirty="0">
                          <a:solidFill>
                            <a:schemeClr val="tx1"/>
                          </a:solidFill>
                          <a:effectLst/>
                          <a:latin typeface="+mn-lt"/>
                        </a:rPr>
                        <a:t>Yes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algn="ctr">
                        <a:buNone/>
                      </a:pPr>
                      <a:r>
                        <a:rPr lang="en-US" sz="1200" kern="100" dirty="0">
                          <a:solidFill>
                            <a:schemeClr val="tx1"/>
                          </a:solidFill>
                          <a:effectLst/>
                          <a:latin typeface="+mn-lt"/>
                        </a:rPr>
                        <a:t>Yes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algn="ctr">
                        <a:buNone/>
                      </a:pPr>
                      <a:r>
                        <a:rPr lang="en-US" sz="1200" kern="100" dirty="0">
                          <a:solidFill>
                            <a:schemeClr val="tx1"/>
                          </a:solidFill>
                          <a:effectLst/>
                          <a:latin typeface="+mn-lt"/>
                        </a:rPr>
                        <a:t>No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algn="ctr">
                        <a:buNone/>
                      </a:pPr>
                      <a:r>
                        <a:rPr lang="en-US" sz="1200" kern="100" dirty="0">
                          <a:solidFill>
                            <a:schemeClr val="tx1"/>
                          </a:solidFill>
                          <a:effectLst/>
                          <a:latin typeface="+mn-lt"/>
                        </a:rPr>
                        <a:t>No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171450" marR="0" indent="-171450">
                        <a:buFont typeface="Arial" panose="020B0604020202020204" pitchFamily="34" charset="0"/>
                        <a:buChar char="•"/>
                      </a:pPr>
                      <a:r>
                        <a:rPr lang="en-US" sz="1200" kern="100" dirty="0">
                          <a:solidFill>
                            <a:schemeClr val="tx1"/>
                          </a:solidFill>
                          <a:effectLst/>
                          <a:latin typeface="+mn-lt"/>
                        </a:rPr>
                        <a:t>Very low risk if aged &lt;60 yr + no history of thrombosis + no </a:t>
                      </a:r>
                      <a:r>
                        <a:rPr lang="en-US" sz="1200" i="1" kern="100" dirty="0">
                          <a:solidFill>
                            <a:schemeClr val="tx1"/>
                          </a:solidFill>
                          <a:effectLst/>
                          <a:latin typeface="+mn-lt"/>
                        </a:rPr>
                        <a:t>JAK2</a:t>
                      </a:r>
                      <a:r>
                        <a:rPr lang="en-US" sz="1200" kern="100" dirty="0">
                          <a:solidFill>
                            <a:schemeClr val="tx1"/>
                          </a:solidFill>
                          <a:effectLst/>
                          <a:latin typeface="+mn-lt"/>
                        </a:rPr>
                        <a:t> V617F mutation</a:t>
                      </a:r>
                    </a:p>
                    <a:p>
                      <a:pPr marL="171450" marR="0" indent="-171450">
                        <a:buFont typeface="Arial" panose="020B0604020202020204" pitchFamily="34" charset="0"/>
                        <a:buChar char="•"/>
                      </a:pPr>
                      <a:r>
                        <a:rPr lang="en-US" sz="1200" kern="100" dirty="0">
                          <a:solidFill>
                            <a:schemeClr val="tx1"/>
                          </a:solidFill>
                          <a:effectLst/>
                          <a:latin typeface="+mn-lt"/>
                        </a:rPr>
                        <a:t>Low risk if aged &lt;60 yr + no history of thrombosis + </a:t>
                      </a:r>
                      <a:r>
                        <a:rPr lang="en-US" sz="1200" i="1" kern="100" dirty="0">
                          <a:solidFill>
                            <a:schemeClr val="tx1"/>
                          </a:solidFill>
                          <a:effectLst/>
                          <a:latin typeface="+mn-lt"/>
                        </a:rPr>
                        <a:t>JAK2</a:t>
                      </a:r>
                      <a:r>
                        <a:rPr lang="en-US" sz="1200" kern="100" dirty="0">
                          <a:solidFill>
                            <a:schemeClr val="tx1"/>
                          </a:solidFill>
                          <a:effectLst/>
                          <a:latin typeface="+mn-lt"/>
                        </a:rPr>
                        <a:t> V617F mutation</a:t>
                      </a:r>
                    </a:p>
                    <a:p>
                      <a:pPr marL="171450" marR="0" indent="-171450">
                        <a:buFont typeface="Arial" panose="020B0604020202020204" pitchFamily="34" charset="0"/>
                        <a:buChar char="•"/>
                      </a:pPr>
                      <a:r>
                        <a:rPr lang="en-US" sz="1200" kern="100" dirty="0">
                          <a:solidFill>
                            <a:schemeClr val="tx1"/>
                          </a:solidFill>
                          <a:effectLst/>
                          <a:latin typeface="+mn-lt"/>
                        </a:rPr>
                        <a:t>Intermediate risk if aged &gt;60 yr + no thrombosis history + no </a:t>
                      </a:r>
                      <a:r>
                        <a:rPr lang="en-US" sz="1200" i="1" kern="100" dirty="0">
                          <a:solidFill>
                            <a:schemeClr val="tx1"/>
                          </a:solidFill>
                          <a:effectLst/>
                          <a:latin typeface="+mn-lt"/>
                        </a:rPr>
                        <a:t>JAK2</a:t>
                      </a:r>
                      <a:r>
                        <a:rPr lang="en-US" sz="1200" kern="100" dirty="0">
                          <a:solidFill>
                            <a:schemeClr val="tx1"/>
                          </a:solidFill>
                          <a:effectLst/>
                          <a:latin typeface="+mn-lt"/>
                        </a:rPr>
                        <a:t> V617F mutation</a:t>
                      </a:r>
                    </a:p>
                    <a:p>
                      <a:pPr marL="171450" marR="0" indent="-171450">
                        <a:buFont typeface="Arial" panose="020B0604020202020204" pitchFamily="34" charset="0"/>
                        <a:buChar char="•"/>
                      </a:pPr>
                      <a:r>
                        <a:rPr lang="en-US" sz="1200" kern="100" dirty="0">
                          <a:solidFill>
                            <a:schemeClr val="tx1"/>
                          </a:solidFill>
                          <a:effectLst/>
                          <a:latin typeface="+mn-lt"/>
                        </a:rPr>
                        <a:t>High risk if aged &gt;60 yr + </a:t>
                      </a:r>
                      <a:r>
                        <a:rPr lang="en-US" sz="1200" i="1" kern="100" dirty="0">
                          <a:solidFill>
                            <a:schemeClr val="tx1"/>
                          </a:solidFill>
                          <a:effectLst/>
                          <a:latin typeface="+mn-lt"/>
                        </a:rPr>
                        <a:t>JAK2</a:t>
                      </a:r>
                      <a:r>
                        <a:rPr lang="en-US" sz="1200" kern="100" dirty="0">
                          <a:solidFill>
                            <a:schemeClr val="tx1"/>
                          </a:solidFill>
                          <a:effectLst/>
                          <a:latin typeface="+mn-lt"/>
                        </a:rPr>
                        <a:t> V617F mutation or history of thrombosis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45933839"/>
                  </a:ext>
                </a:extLst>
              </a:tr>
              <a:tr h="0">
                <a:tc>
                  <a:txBody>
                    <a:bodyPr/>
                    <a:lstStyle/>
                    <a:p>
                      <a:pPr marL="0" marR="0">
                        <a:buNone/>
                      </a:pPr>
                      <a:r>
                        <a:rPr lang="en-US" sz="1200" kern="100" dirty="0">
                          <a:solidFill>
                            <a:schemeClr val="tx1"/>
                          </a:solidFill>
                          <a:effectLst/>
                          <a:latin typeface="+mn-lt"/>
                        </a:rPr>
                        <a:t>Arterial thrombosis score</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buNone/>
                      </a:pPr>
                      <a:r>
                        <a:rPr lang="en-US" sz="1200" kern="100" dirty="0">
                          <a:solidFill>
                            <a:schemeClr val="tx1"/>
                          </a:solidFill>
                          <a:effectLst/>
                          <a:latin typeface="+mn-lt"/>
                        </a:rPr>
                        <a:t>PV/ET/MF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buNone/>
                      </a:pPr>
                      <a:r>
                        <a:rPr lang="en-US" sz="1200" kern="100" dirty="0">
                          <a:solidFill>
                            <a:schemeClr val="tx1"/>
                          </a:solidFill>
                          <a:effectLst/>
                          <a:latin typeface="+mn-lt"/>
                        </a:rPr>
                        <a:t>Yes</a:t>
                      </a:r>
                      <a:br>
                        <a:rPr lang="en-US" sz="1200" kern="100" dirty="0">
                          <a:solidFill>
                            <a:schemeClr val="tx1"/>
                          </a:solidFill>
                          <a:effectLst/>
                          <a:latin typeface="+mn-lt"/>
                        </a:rPr>
                      </a:br>
                      <a:r>
                        <a:rPr lang="en-US" sz="1200" kern="100" dirty="0">
                          <a:solidFill>
                            <a:schemeClr val="tx1"/>
                          </a:solidFill>
                          <a:effectLst/>
                          <a:latin typeface="+mn-lt"/>
                        </a:rPr>
                        <a:t>(2 pt)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buNone/>
                      </a:pPr>
                      <a:r>
                        <a:rPr lang="en-US" sz="1200" kern="100" dirty="0">
                          <a:solidFill>
                            <a:schemeClr val="tx1"/>
                          </a:solidFill>
                          <a:effectLst/>
                          <a:latin typeface="+mn-lt"/>
                        </a:rPr>
                        <a:t>Yes (arterial)</a:t>
                      </a:r>
                      <a:br>
                        <a:rPr lang="en-US" sz="1200" kern="100" dirty="0">
                          <a:solidFill>
                            <a:schemeClr val="tx1"/>
                          </a:solidFill>
                          <a:effectLst/>
                          <a:latin typeface="+mn-lt"/>
                        </a:rPr>
                      </a:br>
                      <a:r>
                        <a:rPr lang="en-US" sz="1200" kern="100" dirty="0">
                          <a:solidFill>
                            <a:schemeClr val="tx1"/>
                          </a:solidFill>
                          <a:effectLst/>
                          <a:latin typeface="+mn-lt"/>
                        </a:rPr>
                        <a:t>(1 pt)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buNone/>
                      </a:pPr>
                      <a:r>
                        <a:rPr lang="en-US" sz="1200" kern="100" dirty="0">
                          <a:solidFill>
                            <a:schemeClr val="tx1"/>
                          </a:solidFill>
                          <a:effectLst/>
                          <a:latin typeface="+mn-lt"/>
                        </a:rPr>
                        <a:t>No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buNone/>
                      </a:pPr>
                      <a:r>
                        <a:rPr lang="en-US" sz="1200" kern="100" dirty="0">
                          <a:solidFill>
                            <a:schemeClr val="tx1"/>
                          </a:solidFill>
                          <a:effectLst/>
                          <a:latin typeface="+mn-lt"/>
                        </a:rPr>
                        <a:t>Yes</a:t>
                      </a:r>
                      <a:br>
                        <a:rPr lang="en-US" sz="1200" kern="100" dirty="0">
                          <a:solidFill>
                            <a:schemeClr val="tx1"/>
                          </a:solidFill>
                          <a:effectLst/>
                          <a:latin typeface="+mn-lt"/>
                        </a:rPr>
                      </a:br>
                      <a:r>
                        <a:rPr lang="en-US" sz="1200" kern="100" dirty="0">
                          <a:solidFill>
                            <a:schemeClr val="tx1"/>
                          </a:solidFill>
                          <a:effectLst/>
                          <a:latin typeface="+mn-lt"/>
                        </a:rPr>
                        <a:t>(1 pt)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buNone/>
                      </a:pPr>
                      <a:r>
                        <a:rPr lang="en-US" sz="1200" kern="100" dirty="0">
                          <a:solidFill>
                            <a:schemeClr val="tx1"/>
                          </a:solidFill>
                          <a:effectLst/>
                          <a:latin typeface="+mn-lt"/>
                        </a:rPr>
                        <a:t>Yes</a:t>
                      </a:r>
                      <a:br>
                        <a:rPr lang="en-US" sz="1200" kern="100" dirty="0">
                          <a:solidFill>
                            <a:schemeClr val="tx1"/>
                          </a:solidFill>
                          <a:effectLst/>
                          <a:latin typeface="+mn-lt"/>
                        </a:rPr>
                      </a:br>
                      <a:r>
                        <a:rPr lang="en-US" sz="1200" kern="100" dirty="0">
                          <a:solidFill>
                            <a:schemeClr val="tx1"/>
                          </a:solidFill>
                          <a:effectLst/>
                          <a:latin typeface="+mn-lt"/>
                        </a:rPr>
                        <a:t>(3 pt)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buNone/>
                      </a:pPr>
                      <a:r>
                        <a:rPr lang="en-US" sz="1200" kern="100" dirty="0">
                          <a:solidFill>
                            <a:schemeClr val="tx1"/>
                          </a:solidFill>
                          <a:effectLst/>
                          <a:latin typeface="+mn-lt"/>
                        </a:rPr>
                        <a:t>0-3: low risk</a:t>
                      </a:r>
                      <a:br>
                        <a:rPr lang="en-US" sz="1200" kern="100" dirty="0">
                          <a:solidFill>
                            <a:schemeClr val="tx1"/>
                          </a:solidFill>
                          <a:effectLst/>
                          <a:latin typeface="+mn-lt"/>
                        </a:rPr>
                      </a:br>
                      <a:r>
                        <a:rPr lang="en-US" sz="1200" kern="100" dirty="0">
                          <a:solidFill>
                            <a:schemeClr val="tx1"/>
                          </a:solidFill>
                          <a:effectLst/>
                          <a:latin typeface="+mn-lt"/>
                        </a:rPr>
                        <a:t>4-7: high risk </a:t>
                      </a:r>
                      <a:endParaRPr lang="en-US" sz="1200" kern="100" dirty="0">
                        <a:solidFill>
                          <a:schemeClr val="tx1"/>
                        </a:solidFill>
                        <a:effectLst/>
                        <a:latin typeface="+mn-lt"/>
                        <a:ea typeface="Aptos" panose="020B0004020202020204" pitchFamily="34" charset="0"/>
                        <a:cs typeface="Times New Roman" panose="02020603050405020304"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45978519"/>
                  </a:ext>
                </a:extLst>
              </a:tr>
              <a:tr h="0">
                <a:tc>
                  <a:txBody>
                    <a:bodyPr/>
                    <a:lstStyle/>
                    <a:p>
                      <a:pPr algn="l" fontAlgn="t">
                        <a:buNone/>
                      </a:pPr>
                      <a:r>
                        <a:rPr lang="en-US" sz="1200" dirty="0">
                          <a:solidFill>
                            <a:schemeClr val="tx1"/>
                          </a:solidFill>
                          <a:effectLst/>
                          <a:latin typeface="+mn-lt"/>
                        </a:rPr>
                        <a:t>Venous thrombosis score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t">
                        <a:buNone/>
                      </a:pPr>
                      <a:r>
                        <a:rPr lang="en-US" sz="1200" dirty="0">
                          <a:solidFill>
                            <a:schemeClr val="tx1"/>
                          </a:solidFill>
                          <a:effectLst/>
                          <a:latin typeface="+mn-lt"/>
                        </a:rPr>
                        <a:t>PV/ET/MF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t">
                        <a:buNone/>
                      </a:pPr>
                      <a:r>
                        <a:rPr lang="en-US" sz="1200" dirty="0">
                          <a:solidFill>
                            <a:schemeClr val="tx1"/>
                          </a:solidFill>
                          <a:effectLst/>
                          <a:latin typeface="+mn-lt"/>
                        </a:rPr>
                        <a:t>No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t">
                        <a:buNone/>
                      </a:pPr>
                      <a:r>
                        <a:rPr lang="en-US" sz="1200" dirty="0">
                          <a:solidFill>
                            <a:schemeClr val="tx1"/>
                          </a:solidFill>
                          <a:effectLst/>
                          <a:latin typeface="+mn-lt"/>
                        </a:rPr>
                        <a:t>Yes (venous)</a:t>
                      </a:r>
                      <a:br>
                        <a:rPr lang="en-US" sz="1200" dirty="0">
                          <a:solidFill>
                            <a:schemeClr val="tx1"/>
                          </a:solidFill>
                          <a:effectLst/>
                          <a:latin typeface="+mn-lt"/>
                        </a:rPr>
                      </a:br>
                      <a:r>
                        <a:rPr lang="en-US" sz="1200" dirty="0">
                          <a:solidFill>
                            <a:schemeClr val="tx1"/>
                          </a:solidFill>
                          <a:effectLst/>
                          <a:latin typeface="+mn-lt"/>
                        </a:rPr>
                        <a:t>(1 pt)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t">
                        <a:buNone/>
                      </a:pPr>
                      <a:r>
                        <a:rPr lang="en-US" sz="1200" dirty="0">
                          <a:solidFill>
                            <a:schemeClr val="tx1"/>
                          </a:solidFill>
                          <a:effectLst/>
                          <a:latin typeface="+mn-lt"/>
                        </a:rPr>
                        <a:t>Yes if AB of &gt;50%</a:t>
                      </a:r>
                      <a:br>
                        <a:rPr lang="en-US" sz="1200" dirty="0">
                          <a:solidFill>
                            <a:schemeClr val="tx1"/>
                          </a:solidFill>
                          <a:effectLst/>
                          <a:latin typeface="+mn-lt"/>
                        </a:rPr>
                      </a:br>
                      <a:r>
                        <a:rPr lang="en-US" sz="1200" dirty="0">
                          <a:solidFill>
                            <a:schemeClr val="tx1"/>
                          </a:solidFill>
                          <a:effectLst/>
                          <a:latin typeface="+mn-lt"/>
                        </a:rPr>
                        <a:t>(1 pt)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t">
                        <a:buNone/>
                      </a:pPr>
                      <a:r>
                        <a:rPr lang="en-US" sz="1200" dirty="0">
                          <a:solidFill>
                            <a:schemeClr val="tx1"/>
                          </a:solidFill>
                          <a:effectLst/>
                          <a:latin typeface="+mn-lt"/>
                        </a:rPr>
                        <a:t>No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fontAlgn="t">
                        <a:buNone/>
                      </a:pPr>
                      <a:r>
                        <a:rPr lang="en-US" sz="1200" dirty="0">
                          <a:solidFill>
                            <a:schemeClr val="tx1"/>
                          </a:solidFill>
                          <a:effectLst/>
                          <a:latin typeface="+mn-lt"/>
                        </a:rPr>
                        <a:t>No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l" fontAlgn="t">
                        <a:buNone/>
                      </a:pPr>
                      <a:r>
                        <a:rPr lang="en-US" sz="1200" dirty="0">
                          <a:solidFill>
                            <a:schemeClr val="tx1"/>
                          </a:solidFill>
                          <a:effectLst/>
                          <a:latin typeface="+mn-lt"/>
                        </a:rPr>
                        <a:t>0: low risk</a:t>
                      </a:r>
                      <a:br>
                        <a:rPr lang="en-US" sz="1200" dirty="0">
                          <a:solidFill>
                            <a:schemeClr val="tx1"/>
                          </a:solidFill>
                          <a:effectLst/>
                          <a:latin typeface="+mn-lt"/>
                        </a:rPr>
                      </a:br>
                      <a:r>
                        <a:rPr lang="en-US" sz="1200" dirty="0">
                          <a:solidFill>
                            <a:schemeClr val="tx1"/>
                          </a:solidFill>
                          <a:effectLst/>
                          <a:latin typeface="+mn-lt"/>
                        </a:rPr>
                        <a:t>1: intermediate risk</a:t>
                      </a:r>
                      <a:br>
                        <a:rPr lang="en-US" sz="1200" dirty="0">
                          <a:solidFill>
                            <a:schemeClr val="tx1"/>
                          </a:solidFill>
                          <a:effectLst/>
                          <a:latin typeface="+mn-lt"/>
                        </a:rPr>
                      </a:br>
                      <a:r>
                        <a:rPr lang="en-US" sz="1200" dirty="0">
                          <a:solidFill>
                            <a:schemeClr val="tx1"/>
                          </a:solidFill>
                          <a:effectLst/>
                          <a:latin typeface="+mn-lt"/>
                        </a:rPr>
                        <a:t>2: high risk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29976729"/>
                  </a:ext>
                </a:extLst>
              </a:tr>
            </a:tbl>
          </a:graphicData>
        </a:graphic>
      </p:graphicFrame>
    </p:spTree>
    <p:extLst>
      <p:ext uri="{BB962C8B-B14F-4D97-AF65-F5344CB8AC3E}">
        <p14:creationId xmlns:p14="http://schemas.microsoft.com/office/powerpoint/2010/main" val="2422238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A68304-EF4D-31C8-B593-2E815720AE34}"/>
              </a:ext>
            </a:extLst>
          </p:cNvPr>
          <p:cNvSpPr>
            <a:spLocks noGrp="1"/>
          </p:cNvSpPr>
          <p:nvPr>
            <p:ph type="title"/>
          </p:nvPr>
        </p:nvSpPr>
        <p:spPr/>
        <p:txBody>
          <a:bodyPr/>
          <a:lstStyle/>
          <a:p>
            <a:r>
              <a:rPr lang="en-US" dirty="0"/>
              <a:t>Management of Arterial Thrombosis in a Patient With Newly Diagnosed MPN</a:t>
            </a:r>
          </a:p>
        </p:txBody>
      </p:sp>
      <p:sp>
        <p:nvSpPr>
          <p:cNvPr id="6" name="Content Placeholder 5">
            <a:extLst>
              <a:ext uri="{FF2B5EF4-FFF2-40B4-BE49-F238E27FC236}">
                <a16:creationId xmlns:a16="http://schemas.microsoft.com/office/drawing/2014/main" id="{FFEADC3D-BEB1-7F35-39F3-50B4434F8C06}"/>
              </a:ext>
            </a:extLst>
          </p:cNvPr>
          <p:cNvSpPr>
            <a:spLocks noGrp="1"/>
          </p:cNvSpPr>
          <p:nvPr>
            <p:ph sz="quarter" idx="10"/>
          </p:nvPr>
        </p:nvSpPr>
        <p:spPr/>
        <p:txBody>
          <a:bodyPr/>
          <a:lstStyle/>
          <a:p>
            <a:pPr algn="ctr"/>
            <a:r>
              <a:rPr lang="en-US" dirty="0">
                <a:latin typeface="+mn-lt"/>
                <a:cs typeface="Arial" panose="020B0604020202020204" pitchFamily="34" charset="0"/>
              </a:rPr>
              <a:t>Guy. Blood. 2025;145:1769.</a:t>
            </a:r>
          </a:p>
        </p:txBody>
      </p:sp>
      <p:sp>
        <p:nvSpPr>
          <p:cNvPr id="20" name="TextBox 19">
            <a:extLst>
              <a:ext uri="{FF2B5EF4-FFF2-40B4-BE49-F238E27FC236}">
                <a16:creationId xmlns:a16="http://schemas.microsoft.com/office/drawing/2014/main" id="{9A8A8E8E-C966-F35B-79B8-2815C5513C04}"/>
              </a:ext>
            </a:extLst>
          </p:cNvPr>
          <p:cNvSpPr txBox="1"/>
          <p:nvPr/>
        </p:nvSpPr>
        <p:spPr>
          <a:xfrm>
            <a:off x="7149830" y="1033451"/>
            <a:ext cx="4821508" cy="1112093"/>
          </a:xfrm>
          <a:prstGeom prst="rect">
            <a:avLst/>
          </a:prstGeom>
          <a:solidFill>
            <a:schemeClr val="accent6"/>
          </a:solidFill>
        </p:spPr>
        <p:txBody>
          <a:bodyPr vert="horz" wrap="square" lIns="0" tIns="0" rIns="0" bIns="0" rtlCol="0">
            <a:noAutofit/>
          </a:bodyPr>
          <a:lstStyle/>
          <a:p>
            <a:pPr algn="ctr"/>
            <a:r>
              <a:rPr lang="en-US" sz="1400" b="1" dirty="0">
                <a:solidFill>
                  <a:schemeClr val="bg2"/>
                </a:solidFill>
              </a:rPr>
              <a:t>Cytoreductive Treatment</a:t>
            </a:r>
          </a:p>
          <a:p>
            <a:r>
              <a:rPr lang="en-US" sz="1400" dirty="0">
                <a:solidFill>
                  <a:schemeClr val="bg2"/>
                </a:solidFill>
              </a:rPr>
              <a:t> </a:t>
            </a:r>
            <a:r>
              <a:rPr lang="en-US" sz="1400" u="sng" dirty="0">
                <a:solidFill>
                  <a:schemeClr val="bg2"/>
                </a:solidFill>
              </a:rPr>
              <a:t>Goals:</a:t>
            </a:r>
          </a:p>
          <a:p>
            <a:pPr marL="283464" indent="-171450" algn="l">
              <a:buFont typeface="Arial" panose="020B0604020202020204" pitchFamily="34" charset="0"/>
              <a:buChar char="•"/>
            </a:pPr>
            <a:r>
              <a:rPr lang="en-US" sz="1400" dirty="0">
                <a:solidFill>
                  <a:schemeClr val="bg2"/>
                </a:solidFill>
              </a:rPr>
              <a:t>In patients with ET and pre-PMF: Plt &lt;400 x 10</a:t>
            </a:r>
            <a:r>
              <a:rPr lang="en-US" sz="1400" baseline="30000" dirty="0">
                <a:solidFill>
                  <a:schemeClr val="bg2"/>
                </a:solidFill>
              </a:rPr>
              <a:t>9</a:t>
            </a:r>
            <a:r>
              <a:rPr lang="en-US" sz="1400" dirty="0">
                <a:solidFill>
                  <a:schemeClr val="bg2"/>
                </a:solidFill>
              </a:rPr>
              <a:t>/L</a:t>
            </a:r>
          </a:p>
          <a:p>
            <a:pPr marL="283464" indent="-171450" algn="l">
              <a:buFont typeface="Arial" panose="020B0604020202020204" pitchFamily="34" charset="0"/>
              <a:buChar char="•"/>
            </a:pPr>
            <a:r>
              <a:rPr lang="en-US" sz="1400" dirty="0">
                <a:solidFill>
                  <a:schemeClr val="bg2"/>
                </a:solidFill>
              </a:rPr>
              <a:t>In patients with PV: Hct &lt;45%</a:t>
            </a:r>
          </a:p>
          <a:p>
            <a:pPr marL="283464" indent="-171450" algn="l">
              <a:buFont typeface="Arial" panose="020B0604020202020204" pitchFamily="34" charset="0"/>
              <a:buChar char="•"/>
            </a:pPr>
            <a:r>
              <a:rPr lang="en-US" sz="1400" dirty="0">
                <a:solidFill>
                  <a:schemeClr val="bg2"/>
                </a:solidFill>
              </a:rPr>
              <a:t>In patients with PMF: Plt &lt;400 x 10</a:t>
            </a:r>
            <a:r>
              <a:rPr lang="en-US" sz="1400" baseline="30000" dirty="0">
                <a:solidFill>
                  <a:schemeClr val="bg2"/>
                </a:solidFill>
              </a:rPr>
              <a:t>9</a:t>
            </a:r>
            <a:r>
              <a:rPr lang="en-US" sz="1400" dirty="0">
                <a:solidFill>
                  <a:schemeClr val="bg2"/>
                </a:solidFill>
              </a:rPr>
              <a:t>/L and Hct &lt;45%</a:t>
            </a:r>
          </a:p>
          <a:p>
            <a:pPr marL="112014"/>
            <a:endParaRPr lang="en-US" sz="1400" dirty="0">
              <a:solidFill>
                <a:schemeClr val="bg2"/>
              </a:solidFill>
            </a:endParaRPr>
          </a:p>
        </p:txBody>
      </p:sp>
      <p:sp>
        <p:nvSpPr>
          <p:cNvPr id="22" name="TextBox 21">
            <a:extLst>
              <a:ext uri="{FF2B5EF4-FFF2-40B4-BE49-F238E27FC236}">
                <a16:creationId xmlns:a16="http://schemas.microsoft.com/office/drawing/2014/main" id="{61EC5A7F-578C-65C8-71D5-F39CFF50A5F6}"/>
              </a:ext>
            </a:extLst>
          </p:cNvPr>
          <p:cNvSpPr txBox="1"/>
          <p:nvPr/>
        </p:nvSpPr>
        <p:spPr>
          <a:xfrm>
            <a:off x="1820796" y="2196692"/>
            <a:ext cx="10150542" cy="502445"/>
          </a:xfrm>
          <a:prstGeom prst="rect">
            <a:avLst/>
          </a:prstGeom>
          <a:solidFill>
            <a:schemeClr val="tx1"/>
          </a:solidFill>
        </p:spPr>
        <p:txBody>
          <a:bodyPr vert="horz" wrap="square" lIns="0" tIns="0" rIns="0" bIns="0" rtlCol="0" anchor="ctr">
            <a:noAutofit/>
          </a:bodyPr>
          <a:lstStyle/>
          <a:p>
            <a:pPr algn="ctr"/>
            <a:endParaRPr lang="en-US" sz="1200" b="1" dirty="0">
              <a:solidFill>
                <a:schemeClr val="bg2"/>
              </a:solidFill>
            </a:endParaRPr>
          </a:p>
        </p:txBody>
      </p:sp>
      <p:sp>
        <p:nvSpPr>
          <p:cNvPr id="23" name="TextBox 22">
            <a:extLst>
              <a:ext uri="{FF2B5EF4-FFF2-40B4-BE49-F238E27FC236}">
                <a16:creationId xmlns:a16="http://schemas.microsoft.com/office/drawing/2014/main" id="{5CF7672A-DF18-69C9-A06E-8F56B441C918}"/>
              </a:ext>
            </a:extLst>
          </p:cNvPr>
          <p:cNvSpPr txBox="1"/>
          <p:nvPr/>
        </p:nvSpPr>
        <p:spPr>
          <a:xfrm>
            <a:off x="1820797" y="2740094"/>
            <a:ext cx="550986" cy="450214"/>
          </a:xfrm>
          <a:prstGeom prst="rect">
            <a:avLst/>
          </a:prstGeom>
          <a:solidFill>
            <a:schemeClr val="accent4"/>
          </a:solidFill>
        </p:spPr>
        <p:txBody>
          <a:bodyPr vert="horz" wrap="square" lIns="0" tIns="0" rIns="0" bIns="0" rtlCol="0" anchor="ctr">
            <a:noAutofit/>
          </a:bodyPr>
          <a:lstStyle/>
          <a:p>
            <a:pPr algn="ctr"/>
            <a:r>
              <a:rPr lang="en-US" sz="1200" b="1" dirty="0">
                <a:solidFill>
                  <a:schemeClr val="bg2"/>
                </a:solidFill>
              </a:rPr>
              <a:t>0 wk</a:t>
            </a:r>
          </a:p>
        </p:txBody>
      </p:sp>
      <p:sp>
        <p:nvSpPr>
          <p:cNvPr id="30" name="TextBox 29">
            <a:extLst>
              <a:ext uri="{FF2B5EF4-FFF2-40B4-BE49-F238E27FC236}">
                <a16:creationId xmlns:a16="http://schemas.microsoft.com/office/drawing/2014/main" id="{03DE1926-1ED2-AF57-DBAD-B689BC71043D}"/>
              </a:ext>
            </a:extLst>
          </p:cNvPr>
          <p:cNvSpPr txBox="1"/>
          <p:nvPr/>
        </p:nvSpPr>
        <p:spPr>
          <a:xfrm>
            <a:off x="2430237" y="2740094"/>
            <a:ext cx="1554480" cy="450214"/>
          </a:xfrm>
          <a:prstGeom prst="rect">
            <a:avLst/>
          </a:prstGeom>
          <a:solidFill>
            <a:schemeClr val="accent4"/>
          </a:solidFill>
        </p:spPr>
        <p:txBody>
          <a:bodyPr vert="horz" wrap="square" lIns="0" tIns="0" rIns="0" bIns="0" rtlCol="0" anchor="ctr">
            <a:noAutofit/>
          </a:bodyPr>
          <a:lstStyle/>
          <a:p>
            <a:pPr algn="ctr"/>
            <a:r>
              <a:rPr lang="en-US" sz="1200" b="1" dirty="0">
                <a:solidFill>
                  <a:schemeClr val="bg2"/>
                </a:solidFill>
              </a:rPr>
              <a:t>45 days</a:t>
            </a:r>
          </a:p>
        </p:txBody>
      </p:sp>
      <p:sp>
        <p:nvSpPr>
          <p:cNvPr id="34" name="TextBox 33">
            <a:extLst>
              <a:ext uri="{FF2B5EF4-FFF2-40B4-BE49-F238E27FC236}">
                <a16:creationId xmlns:a16="http://schemas.microsoft.com/office/drawing/2014/main" id="{A26A78DD-66B2-3C14-CE74-FFE090F3B6D1}"/>
              </a:ext>
            </a:extLst>
          </p:cNvPr>
          <p:cNvSpPr txBox="1"/>
          <p:nvPr/>
        </p:nvSpPr>
        <p:spPr>
          <a:xfrm>
            <a:off x="4045640" y="2740094"/>
            <a:ext cx="1554480" cy="450214"/>
          </a:xfrm>
          <a:prstGeom prst="rect">
            <a:avLst/>
          </a:prstGeom>
          <a:solidFill>
            <a:schemeClr val="accent4"/>
          </a:solidFill>
        </p:spPr>
        <p:txBody>
          <a:bodyPr vert="horz" wrap="square" lIns="0" tIns="0" rIns="0" bIns="0" rtlCol="0" anchor="ctr">
            <a:noAutofit/>
          </a:bodyPr>
          <a:lstStyle/>
          <a:p>
            <a:pPr algn="ctr"/>
            <a:r>
              <a:rPr lang="en-US" sz="1200" b="1" dirty="0">
                <a:solidFill>
                  <a:schemeClr val="bg2"/>
                </a:solidFill>
              </a:rPr>
              <a:t>3 </a:t>
            </a:r>
            <a:r>
              <a:rPr lang="en-US" sz="1200" b="1">
                <a:solidFill>
                  <a:schemeClr val="bg2"/>
                </a:solidFill>
              </a:rPr>
              <a:t>mo</a:t>
            </a:r>
            <a:endParaRPr lang="en-US" sz="1200" b="1" dirty="0">
              <a:solidFill>
                <a:schemeClr val="bg2"/>
              </a:solidFill>
            </a:endParaRPr>
          </a:p>
        </p:txBody>
      </p:sp>
      <p:sp>
        <p:nvSpPr>
          <p:cNvPr id="35" name="TextBox 34">
            <a:extLst>
              <a:ext uri="{FF2B5EF4-FFF2-40B4-BE49-F238E27FC236}">
                <a16:creationId xmlns:a16="http://schemas.microsoft.com/office/drawing/2014/main" id="{BA519226-557D-CD2F-097D-79DFA770ACED}"/>
              </a:ext>
            </a:extLst>
          </p:cNvPr>
          <p:cNvSpPr txBox="1"/>
          <p:nvPr/>
        </p:nvSpPr>
        <p:spPr>
          <a:xfrm>
            <a:off x="5665758" y="2740094"/>
            <a:ext cx="1554480" cy="450214"/>
          </a:xfrm>
          <a:prstGeom prst="rect">
            <a:avLst/>
          </a:prstGeom>
          <a:solidFill>
            <a:schemeClr val="accent4"/>
          </a:solidFill>
        </p:spPr>
        <p:txBody>
          <a:bodyPr vert="horz" wrap="square" lIns="0" tIns="0" rIns="0" bIns="0" rtlCol="0" anchor="ctr">
            <a:noAutofit/>
          </a:bodyPr>
          <a:lstStyle/>
          <a:p>
            <a:pPr algn="ctr"/>
            <a:r>
              <a:rPr lang="en-US" sz="1200" b="1" dirty="0">
                <a:solidFill>
                  <a:schemeClr val="bg2"/>
                </a:solidFill>
              </a:rPr>
              <a:t>6 </a:t>
            </a:r>
            <a:r>
              <a:rPr lang="en-US" sz="1200" b="1">
                <a:solidFill>
                  <a:schemeClr val="bg2"/>
                </a:solidFill>
              </a:rPr>
              <a:t>mo</a:t>
            </a:r>
            <a:endParaRPr lang="en-US" sz="1200" b="1" dirty="0">
              <a:solidFill>
                <a:schemeClr val="bg2"/>
              </a:solidFill>
            </a:endParaRPr>
          </a:p>
        </p:txBody>
      </p:sp>
      <p:cxnSp>
        <p:nvCxnSpPr>
          <p:cNvPr id="36" name="Straight Arrow Connector 35">
            <a:extLst>
              <a:ext uri="{FF2B5EF4-FFF2-40B4-BE49-F238E27FC236}">
                <a16:creationId xmlns:a16="http://schemas.microsoft.com/office/drawing/2014/main" id="{F9B64858-D87A-2B0B-E118-75EF02460FBE}"/>
              </a:ext>
            </a:extLst>
          </p:cNvPr>
          <p:cNvCxnSpPr>
            <a:cxnSpLocks/>
          </p:cNvCxnSpPr>
          <p:nvPr/>
        </p:nvCxnSpPr>
        <p:spPr>
          <a:xfrm>
            <a:off x="1967478" y="2524807"/>
            <a:ext cx="9912102" cy="0"/>
          </a:xfrm>
          <a:prstGeom prst="straightConnector1">
            <a:avLst/>
          </a:prstGeom>
          <a:ln w="57150">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8C7B793D-7494-93D2-FE50-34BC2D34599C}"/>
              </a:ext>
            </a:extLst>
          </p:cNvPr>
          <p:cNvSpPr txBox="1"/>
          <p:nvPr/>
        </p:nvSpPr>
        <p:spPr>
          <a:xfrm>
            <a:off x="6206157" y="2258086"/>
            <a:ext cx="1434744" cy="180637"/>
          </a:xfrm>
          <a:prstGeom prst="rect">
            <a:avLst/>
          </a:prstGeom>
        </p:spPr>
        <p:txBody>
          <a:bodyPr vert="horz" wrap="square" lIns="0" tIns="0" rIns="0" bIns="0" rtlCol="0">
            <a:noAutofit/>
          </a:bodyPr>
          <a:lstStyle/>
          <a:p>
            <a:pPr algn="ctr"/>
            <a:r>
              <a:rPr lang="en-US" sz="1200" b="1" dirty="0">
                <a:solidFill>
                  <a:schemeClr val="bg2"/>
                </a:solidFill>
              </a:rPr>
              <a:t>Time From Event</a:t>
            </a:r>
          </a:p>
        </p:txBody>
      </p:sp>
      <p:cxnSp>
        <p:nvCxnSpPr>
          <p:cNvPr id="38" name="Straight Connector 37">
            <a:extLst>
              <a:ext uri="{FF2B5EF4-FFF2-40B4-BE49-F238E27FC236}">
                <a16:creationId xmlns:a16="http://schemas.microsoft.com/office/drawing/2014/main" id="{A5D0170C-430C-3F22-8E60-A44F991CBF8C}"/>
              </a:ext>
            </a:extLst>
          </p:cNvPr>
          <p:cNvCxnSpPr>
            <a:cxnSpLocks/>
          </p:cNvCxnSpPr>
          <p:nvPr/>
        </p:nvCxnSpPr>
        <p:spPr>
          <a:xfrm>
            <a:off x="1713788" y="3643563"/>
            <a:ext cx="81381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A137AA63-0DD5-43D4-EA38-48010A1B3549}"/>
              </a:ext>
            </a:extLst>
          </p:cNvPr>
          <p:cNvSpPr txBox="1"/>
          <p:nvPr/>
        </p:nvSpPr>
        <p:spPr>
          <a:xfrm>
            <a:off x="1820797" y="3232083"/>
            <a:ext cx="3779323" cy="822960"/>
          </a:xfrm>
          <a:prstGeom prst="rect">
            <a:avLst/>
          </a:prstGeom>
          <a:solidFill>
            <a:schemeClr val="bg1"/>
          </a:solidFill>
          <a:ln>
            <a:solidFill>
              <a:schemeClr val="tx1"/>
            </a:solidFill>
          </a:ln>
        </p:spPr>
        <p:txBody>
          <a:bodyPr vert="horz" wrap="square" lIns="0" tIns="0" rIns="0" bIns="0" rtlCol="0" anchor="ctr">
            <a:noAutofit/>
          </a:bodyPr>
          <a:lstStyle/>
          <a:p>
            <a:pPr algn="ctr"/>
            <a:r>
              <a:rPr lang="en-US" sz="1200" dirty="0"/>
              <a:t>Discuss SAPT or DAPT in accordance with neurology guidelines</a:t>
            </a:r>
          </a:p>
        </p:txBody>
      </p:sp>
      <p:cxnSp>
        <p:nvCxnSpPr>
          <p:cNvPr id="40" name="Straight Connector 39">
            <a:extLst>
              <a:ext uri="{FF2B5EF4-FFF2-40B4-BE49-F238E27FC236}">
                <a16:creationId xmlns:a16="http://schemas.microsoft.com/office/drawing/2014/main" id="{38362E9F-9BC2-0B19-9861-9CE6F285161C}"/>
              </a:ext>
            </a:extLst>
          </p:cNvPr>
          <p:cNvCxnSpPr>
            <a:cxnSpLocks/>
          </p:cNvCxnSpPr>
          <p:nvPr/>
        </p:nvCxnSpPr>
        <p:spPr>
          <a:xfrm>
            <a:off x="1713788" y="4629483"/>
            <a:ext cx="81381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C6251B0-F0D3-FD48-8957-5698CE440176}"/>
              </a:ext>
            </a:extLst>
          </p:cNvPr>
          <p:cNvCxnSpPr>
            <a:cxnSpLocks/>
          </p:cNvCxnSpPr>
          <p:nvPr/>
        </p:nvCxnSpPr>
        <p:spPr>
          <a:xfrm>
            <a:off x="1470116" y="5622323"/>
            <a:ext cx="639662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7E7B6CF3-6E44-DF37-903B-474D716DFE21}"/>
              </a:ext>
            </a:extLst>
          </p:cNvPr>
          <p:cNvSpPr txBox="1"/>
          <p:nvPr/>
        </p:nvSpPr>
        <p:spPr>
          <a:xfrm>
            <a:off x="1820797" y="4218003"/>
            <a:ext cx="7019187" cy="822960"/>
          </a:xfrm>
          <a:prstGeom prst="rect">
            <a:avLst/>
          </a:prstGeom>
          <a:solidFill>
            <a:schemeClr val="bg1"/>
          </a:solidFill>
          <a:ln>
            <a:solidFill>
              <a:schemeClr val="tx1"/>
            </a:solidFill>
          </a:ln>
        </p:spPr>
        <p:txBody>
          <a:bodyPr vert="horz" wrap="square" lIns="0" tIns="0" rIns="0" bIns="0" rtlCol="0" anchor="ctr">
            <a:noAutofit/>
          </a:bodyPr>
          <a:lstStyle/>
          <a:p>
            <a:pPr algn="ctr"/>
            <a:r>
              <a:rPr lang="en-US" sz="1200" dirty="0"/>
              <a:t>Start dual antiplatelet therapy (aspirin + P2Y12 inhibitor)</a:t>
            </a:r>
          </a:p>
        </p:txBody>
      </p:sp>
      <p:sp>
        <p:nvSpPr>
          <p:cNvPr id="44" name="TextBox 43">
            <a:extLst>
              <a:ext uri="{FF2B5EF4-FFF2-40B4-BE49-F238E27FC236}">
                <a16:creationId xmlns:a16="http://schemas.microsoft.com/office/drawing/2014/main" id="{FCD920A7-B069-6467-2FBF-715B4CE44796}"/>
              </a:ext>
            </a:extLst>
          </p:cNvPr>
          <p:cNvSpPr txBox="1"/>
          <p:nvPr/>
        </p:nvSpPr>
        <p:spPr>
          <a:xfrm>
            <a:off x="8897257" y="4218003"/>
            <a:ext cx="3074080" cy="822960"/>
          </a:xfrm>
          <a:prstGeom prst="rect">
            <a:avLst/>
          </a:prstGeom>
          <a:solidFill>
            <a:schemeClr val="bg1"/>
          </a:solidFill>
          <a:ln>
            <a:solidFill>
              <a:schemeClr val="tx1"/>
            </a:solidFill>
          </a:ln>
        </p:spPr>
        <p:txBody>
          <a:bodyPr vert="horz" wrap="square" lIns="0" tIns="0" rIns="0" bIns="0" rtlCol="0" anchor="ctr">
            <a:noAutofit/>
          </a:bodyPr>
          <a:lstStyle/>
          <a:p>
            <a:pPr algn="ctr"/>
            <a:r>
              <a:rPr lang="en-US" sz="1200" dirty="0"/>
              <a:t>Indefinite low-dose aspirin</a:t>
            </a:r>
          </a:p>
        </p:txBody>
      </p:sp>
      <p:sp>
        <p:nvSpPr>
          <p:cNvPr id="45" name="TextBox 44">
            <a:extLst>
              <a:ext uri="{FF2B5EF4-FFF2-40B4-BE49-F238E27FC236}">
                <a16:creationId xmlns:a16="http://schemas.microsoft.com/office/drawing/2014/main" id="{AEE3BF14-ACCE-BA1C-A38F-FC643F6CC9C8}"/>
              </a:ext>
            </a:extLst>
          </p:cNvPr>
          <p:cNvSpPr txBox="1"/>
          <p:nvPr/>
        </p:nvSpPr>
        <p:spPr>
          <a:xfrm>
            <a:off x="1820796" y="5217764"/>
            <a:ext cx="5399441" cy="809118"/>
          </a:xfrm>
          <a:prstGeom prst="rect">
            <a:avLst/>
          </a:prstGeom>
          <a:solidFill>
            <a:schemeClr val="bg1"/>
          </a:solidFill>
          <a:ln>
            <a:solidFill>
              <a:schemeClr val="tx1"/>
            </a:solidFill>
          </a:ln>
        </p:spPr>
        <p:txBody>
          <a:bodyPr vert="horz" wrap="square" lIns="0" tIns="0" rIns="0" bIns="0" rtlCol="0" anchor="ctr">
            <a:noAutofit/>
          </a:bodyPr>
          <a:lstStyle/>
          <a:p>
            <a:pPr algn="ctr"/>
            <a:r>
              <a:rPr lang="en-US" sz="1200" dirty="0"/>
              <a:t>Multidisciplinary consultation to determine need for revascularization and evaluate antithrombotic tx</a:t>
            </a:r>
          </a:p>
        </p:txBody>
      </p:sp>
      <p:sp>
        <p:nvSpPr>
          <p:cNvPr id="46" name="TextBox 45">
            <a:extLst>
              <a:ext uri="{FF2B5EF4-FFF2-40B4-BE49-F238E27FC236}">
                <a16:creationId xmlns:a16="http://schemas.microsoft.com/office/drawing/2014/main" id="{4906834C-434D-0E28-57EA-8E8C34F4B87E}"/>
              </a:ext>
            </a:extLst>
          </p:cNvPr>
          <p:cNvSpPr txBox="1"/>
          <p:nvPr/>
        </p:nvSpPr>
        <p:spPr>
          <a:xfrm>
            <a:off x="7285504" y="5217765"/>
            <a:ext cx="4685834" cy="809117"/>
          </a:xfrm>
          <a:prstGeom prst="rect">
            <a:avLst/>
          </a:prstGeom>
          <a:solidFill>
            <a:schemeClr val="bg1"/>
          </a:solidFill>
          <a:ln>
            <a:solidFill>
              <a:schemeClr val="tx1"/>
            </a:solidFill>
          </a:ln>
        </p:spPr>
        <p:txBody>
          <a:bodyPr vert="horz" wrap="square" lIns="0" tIns="0" rIns="0" bIns="0" rtlCol="0" anchor="ctr">
            <a:noAutofit/>
          </a:bodyPr>
          <a:lstStyle/>
          <a:p>
            <a:pPr algn="ctr"/>
            <a:r>
              <a:rPr lang="en-US" sz="1200" dirty="0"/>
              <a:t>Indefinite low-dose aspirin</a:t>
            </a:r>
          </a:p>
        </p:txBody>
      </p:sp>
      <p:sp>
        <p:nvSpPr>
          <p:cNvPr id="47" name="TextBox 46">
            <a:extLst>
              <a:ext uri="{FF2B5EF4-FFF2-40B4-BE49-F238E27FC236}">
                <a16:creationId xmlns:a16="http://schemas.microsoft.com/office/drawing/2014/main" id="{918CCB8E-B11D-89E5-88DA-B036F4451C11}"/>
              </a:ext>
            </a:extLst>
          </p:cNvPr>
          <p:cNvSpPr txBox="1"/>
          <p:nvPr/>
        </p:nvSpPr>
        <p:spPr>
          <a:xfrm>
            <a:off x="5661045" y="3232083"/>
            <a:ext cx="6310294" cy="822960"/>
          </a:xfrm>
          <a:prstGeom prst="rect">
            <a:avLst/>
          </a:prstGeom>
          <a:solidFill>
            <a:schemeClr val="bg1"/>
          </a:solidFill>
          <a:ln>
            <a:solidFill>
              <a:schemeClr val="tx1"/>
            </a:solidFill>
          </a:ln>
        </p:spPr>
        <p:txBody>
          <a:bodyPr vert="horz" wrap="square" lIns="0" tIns="0" rIns="0" bIns="0" rtlCol="0" anchor="ctr">
            <a:noAutofit/>
          </a:bodyPr>
          <a:lstStyle/>
          <a:p>
            <a:pPr algn="ctr"/>
            <a:r>
              <a:rPr lang="en-US" sz="1200" dirty="0"/>
              <a:t>Indefinite low-dose aspirin</a:t>
            </a:r>
          </a:p>
        </p:txBody>
      </p:sp>
      <p:sp>
        <p:nvSpPr>
          <p:cNvPr id="48" name="TextBox 47">
            <a:extLst>
              <a:ext uri="{FF2B5EF4-FFF2-40B4-BE49-F238E27FC236}">
                <a16:creationId xmlns:a16="http://schemas.microsoft.com/office/drawing/2014/main" id="{7AE4B180-79A7-8365-20F7-44FB7B436438}"/>
              </a:ext>
            </a:extLst>
          </p:cNvPr>
          <p:cNvSpPr txBox="1"/>
          <p:nvPr/>
        </p:nvSpPr>
        <p:spPr>
          <a:xfrm>
            <a:off x="5492548" y="1033565"/>
            <a:ext cx="1657282" cy="1109899"/>
          </a:xfrm>
          <a:prstGeom prst="rect">
            <a:avLst/>
          </a:prstGeom>
          <a:solidFill>
            <a:schemeClr val="tx1"/>
          </a:solidFill>
        </p:spPr>
        <p:txBody>
          <a:bodyPr vert="horz" wrap="square" lIns="0" tIns="0" rIns="0" bIns="0" rtlCol="0" anchor="ctr">
            <a:noAutofit/>
          </a:bodyPr>
          <a:lstStyle/>
          <a:p>
            <a:pPr algn="ctr"/>
            <a:r>
              <a:rPr lang="en-US" sz="1400" b="1" dirty="0">
                <a:solidFill>
                  <a:schemeClr val="bg2"/>
                </a:solidFill>
              </a:rPr>
              <a:t>MPN Management</a:t>
            </a:r>
          </a:p>
        </p:txBody>
      </p:sp>
      <p:sp>
        <p:nvSpPr>
          <p:cNvPr id="49" name="TextBox 48">
            <a:extLst>
              <a:ext uri="{FF2B5EF4-FFF2-40B4-BE49-F238E27FC236}">
                <a16:creationId xmlns:a16="http://schemas.microsoft.com/office/drawing/2014/main" id="{6189FF7C-1C95-0C09-88AA-9A3260A420F6}"/>
              </a:ext>
            </a:extLst>
          </p:cNvPr>
          <p:cNvSpPr txBox="1"/>
          <p:nvPr/>
        </p:nvSpPr>
        <p:spPr>
          <a:xfrm>
            <a:off x="239457" y="2740094"/>
            <a:ext cx="1517301" cy="450214"/>
          </a:xfrm>
          <a:prstGeom prst="rect">
            <a:avLst/>
          </a:prstGeom>
          <a:solidFill>
            <a:schemeClr val="tx1"/>
          </a:solidFill>
        </p:spPr>
        <p:txBody>
          <a:bodyPr vert="horz" wrap="square" lIns="0" tIns="0" rIns="0" bIns="0" rtlCol="0" anchor="ctr">
            <a:noAutofit/>
          </a:bodyPr>
          <a:lstStyle/>
          <a:p>
            <a:pPr algn="ctr"/>
            <a:r>
              <a:rPr lang="en-US" sz="1200" b="1" dirty="0">
                <a:solidFill>
                  <a:schemeClr val="bg2"/>
                </a:solidFill>
              </a:rPr>
              <a:t>Antithrombotic Strategy</a:t>
            </a:r>
          </a:p>
        </p:txBody>
      </p:sp>
      <p:sp>
        <p:nvSpPr>
          <p:cNvPr id="50" name="TextBox 49">
            <a:extLst>
              <a:ext uri="{FF2B5EF4-FFF2-40B4-BE49-F238E27FC236}">
                <a16:creationId xmlns:a16="http://schemas.microsoft.com/office/drawing/2014/main" id="{205A23CE-6DFC-6ED2-49CA-7F551DD1E117}"/>
              </a:ext>
            </a:extLst>
          </p:cNvPr>
          <p:cNvSpPr txBox="1"/>
          <p:nvPr/>
        </p:nvSpPr>
        <p:spPr>
          <a:xfrm>
            <a:off x="239457" y="3232083"/>
            <a:ext cx="1517301" cy="822960"/>
          </a:xfrm>
          <a:prstGeom prst="rect">
            <a:avLst/>
          </a:prstGeom>
          <a:solidFill>
            <a:schemeClr val="accent1"/>
          </a:solidFill>
        </p:spPr>
        <p:txBody>
          <a:bodyPr vert="horz" wrap="square" lIns="0" tIns="0" rIns="0" bIns="0" rtlCol="0" anchor="ctr">
            <a:noAutofit/>
          </a:bodyPr>
          <a:lstStyle/>
          <a:p>
            <a:pPr algn="ctr"/>
            <a:r>
              <a:rPr lang="en-US" sz="1200" b="1" dirty="0">
                <a:solidFill>
                  <a:schemeClr val="bg2"/>
                </a:solidFill>
              </a:rPr>
              <a:t>Ischemic stroke </a:t>
            </a:r>
            <a:br>
              <a:rPr lang="en-US" sz="1200" b="1" dirty="0">
                <a:solidFill>
                  <a:schemeClr val="bg2"/>
                </a:solidFill>
              </a:rPr>
            </a:br>
            <a:r>
              <a:rPr lang="en-US" sz="1200" b="1" dirty="0">
                <a:solidFill>
                  <a:schemeClr val="bg2"/>
                </a:solidFill>
              </a:rPr>
              <a:t>or transient ischemic attack</a:t>
            </a:r>
          </a:p>
        </p:txBody>
      </p:sp>
      <p:sp>
        <p:nvSpPr>
          <p:cNvPr id="51" name="TextBox 50">
            <a:extLst>
              <a:ext uri="{FF2B5EF4-FFF2-40B4-BE49-F238E27FC236}">
                <a16:creationId xmlns:a16="http://schemas.microsoft.com/office/drawing/2014/main" id="{5930249C-D627-A569-8B95-B6D1B2588E16}"/>
              </a:ext>
            </a:extLst>
          </p:cNvPr>
          <p:cNvSpPr txBox="1"/>
          <p:nvPr/>
        </p:nvSpPr>
        <p:spPr>
          <a:xfrm>
            <a:off x="239456" y="4218003"/>
            <a:ext cx="1517301" cy="822960"/>
          </a:xfrm>
          <a:prstGeom prst="rect">
            <a:avLst/>
          </a:prstGeom>
          <a:solidFill>
            <a:schemeClr val="accent1"/>
          </a:solidFill>
        </p:spPr>
        <p:txBody>
          <a:bodyPr vert="horz" wrap="square" lIns="0" tIns="0" rIns="0" bIns="0" rtlCol="0" anchor="ctr">
            <a:noAutofit/>
          </a:bodyPr>
          <a:lstStyle/>
          <a:p>
            <a:pPr algn="ctr"/>
            <a:r>
              <a:rPr lang="en-US" sz="1200" b="1" dirty="0">
                <a:solidFill>
                  <a:schemeClr val="bg2"/>
                </a:solidFill>
              </a:rPr>
              <a:t>Acute coronary syndrome</a:t>
            </a:r>
          </a:p>
        </p:txBody>
      </p:sp>
      <p:sp>
        <p:nvSpPr>
          <p:cNvPr id="52" name="TextBox 51">
            <a:extLst>
              <a:ext uri="{FF2B5EF4-FFF2-40B4-BE49-F238E27FC236}">
                <a16:creationId xmlns:a16="http://schemas.microsoft.com/office/drawing/2014/main" id="{B67BB58F-DC03-CEDE-5943-159C5D0CA862}"/>
              </a:ext>
            </a:extLst>
          </p:cNvPr>
          <p:cNvSpPr txBox="1"/>
          <p:nvPr/>
        </p:nvSpPr>
        <p:spPr>
          <a:xfrm>
            <a:off x="239455" y="5210843"/>
            <a:ext cx="1517301" cy="822960"/>
          </a:xfrm>
          <a:prstGeom prst="rect">
            <a:avLst/>
          </a:prstGeom>
          <a:solidFill>
            <a:schemeClr val="accent1"/>
          </a:solidFill>
        </p:spPr>
        <p:txBody>
          <a:bodyPr vert="horz" wrap="square" lIns="0" tIns="0" rIns="0" bIns="0" rtlCol="0" anchor="ctr">
            <a:noAutofit/>
          </a:bodyPr>
          <a:lstStyle/>
          <a:p>
            <a:pPr algn="ctr"/>
            <a:r>
              <a:rPr lang="en-US" sz="1200" b="1" dirty="0">
                <a:solidFill>
                  <a:schemeClr val="bg2"/>
                </a:solidFill>
              </a:rPr>
              <a:t>Peripheral arterial disease with acute limb ischemia</a:t>
            </a:r>
          </a:p>
        </p:txBody>
      </p:sp>
      <p:sp>
        <p:nvSpPr>
          <p:cNvPr id="71" name="TextBox 70">
            <a:extLst>
              <a:ext uri="{FF2B5EF4-FFF2-40B4-BE49-F238E27FC236}">
                <a16:creationId xmlns:a16="http://schemas.microsoft.com/office/drawing/2014/main" id="{D7437295-1FA8-6E65-9265-F7B79A8BE98D}"/>
              </a:ext>
            </a:extLst>
          </p:cNvPr>
          <p:cNvSpPr txBox="1"/>
          <p:nvPr/>
        </p:nvSpPr>
        <p:spPr>
          <a:xfrm>
            <a:off x="7285504" y="2740094"/>
            <a:ext cx="1554480" cy="450214"/>
          </a:xfrm>
          <a:prstGeom prst="rect">
            <a:avLst/>
          </a:prstGeom>
          <a:solidFill>
            <a:schemeClr val="accent4"/>
          </a:solidFill>
        </p:spPr>
        <p:txBody>
          <a:bodyPr vert="horz" wrap="square" lIns="0" tIns="0" rIns="0" bIns="0" rtlCol="0" anchor="ctr">
            <a:noAutofit/>
          </a:bodyPr>
          <a:lstStyle/>
          <a:p>
            <a:pPr algn="ctr"/>
            <a:r>
              <a:rPr lang="en-US" sz="1200" b="1" dirty="0">
                <a:solidFill>
                  <a:schemeClr val="bg2"/>
                </a:solidFill>
              </a:rPr>
              <a:t>12 </a:t>
            </a:r>
            <a:r>
              <a:rPr lang="en-US" sz="1200" b="1">
                <a:solidFill>
                  <a:schemeClr val="bg2"/>
                </a:solidFill>
              </a:rPr>
              <a:t>mo</a:t>
            </a:r>
            <a:endParaRPr lang="en-US" sz="1200" b="1" dirty="0">
              <a:solidFill>
                <a:schemeClr val="bg2"/>
              </a:solidFill>
            </a:endParaRPr>
          </a:p>
        </p:txBody>
      </p:sp>
    </p:spTree>
    <p:extLst>
      <p:ext uri="{BB962C8B-B14F-4D97-AF65-F5344CB8AC3E}">
        <p14:creationId xmlns:p14="http://schemas.microsoft.com/office/powerpoint/2010/main" val="300281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83D4B-980B-0A16-9C8B-9C80BBAF9B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8B4DD0-E8DB-8BC0-09C4-2970551B62CA}"/>
              </a:ext>
            </a:extLst>
          </p:cNvPr>
          <p:cNvSpPr>
            <a:spLocks noGrp="1"/>
          </p:cNvSpPr>
          <p:nvPr>
            <p:ph type="title"/>
          </p:nvPr>
        </p:nvSpPr>
        <p:spPr>
          <a:xfrm>
            <a:off x="231078" y="260162"/>
            <a:ext cx="11740260" cy="1044132"/>
          </a:xfrm>
        </p:spPr>
        <p:txBody>
          <a:bodyPr/>
          <a:lstStyle/>
          <a:p>
            <a:r>
              <a:rPr lang="en-US" dirty="0"/>
              <a:t>Management of Venous Thrombosis in a Patient With Newly Diagnosed MPN</a:t>
            </a:r>
          </a:p>
        </p:txBody>
      </p:sp>
      <p:sp>
        <p:nvSpPr>
          <p:cNvPr id="47" name="Content Placeholder 46">
            <a:extLst>
              <a:ext uri="{FF2B5EF4-FFF2-40B4-BE49-F238E27FC236}">
                <a16:creationId xmlns:a16="http://schemas.microsoft.com/office/drawing/2014/main" id="{0EE9254B-712B-B132-AA23-731A3F0B1079}"/>
              </a:ext>
            </a:extLst>
          </p:cNvPr>
          <p:cNvSpPr>
            <a:spLocks noGrp="1"/>
          </p:cNvSpPr>
          <p:nvPr>
            <p:ph sz="quarter" idx="10"/>
          </p:nvPr>
        </p:nvSpPr>
        <p:spPr/>
        <p:txBody>
          <a:bodyPr/>
          <a:lstStyle/>
          <a:p>
            <a:pPr algn="ctr"/>
            <a:r>
              <a:rPr lang="en-US" dirty="0">
                <a:cs typeface="Arial" panose="020B0604020202020204" pitchFamily="34" charset="0"/>
              </a:rPr>
              <a:t>Guy. Blood. 2025;145:1769.</a:t>
            </a:r>
          </a:p>
        </p:txBody>
      </p:sp>
      <p:sp>
        <p:nvSpPr>
          <p:cNvPr id="67" name="TextBox 66">
            <a:extLst>
              <a:ext uri="{FF2B5EF4-FFF2-40B4-BE49-F238E27FC236}">
                <a16:creationId xmlns:a16="http://schemas.microsoft.com/office/drawing/2014/main" id="{5EB33D41-FC3C-5969-402F-C326D01C0B13}"/>
              </a:ext>
            </a:extLst>
          </p:cNvPr>
          <p:cNvSpPr txBox="1"/>
          <p:nvPr/>
        </p:nvSpPr>
        <p:spPr>
          <a:xfrm>
            <a:off x="1835812" y="6002810"/>
            <a:ext cx="10135525" cy="327025"/>
          </a:xfrm>
          <a:prstGeom prst="rect">
            <a:avLst/>
          </a:prstGeom>
        </p:spPr>
        <p:txBody>
          <a:bodyPr vert="horz" wrap="square" lIns="0" tIns="0" rIns="0" bIns="0" rtlCol="0">
            <a:noAutofit/>
          </a:bodyPr>
          <a:lstStyle/>
          <a:p>
            <a:r>
              <a:rPr lang="en-US" sz="900" dirty="0"/>
              <a:t>*In patients with pre-PMF and PMF, decision to maintain low-dose aspirin should be evaluated carefully depending on bleeding risk. </a:t>
            </a:r>
            <a:r>
              <a:rPr lang="en-US" sz="900" baseline="30000" dirty="0"/>
              <a:t>†</a:t>
            </a:r>
            <a:r>
              <a:rPr lang="en-US" sz="900" dirty="0"/>
              <a:t>Risk factors: age &gt;75 yr, prior major bleeding event, renal or liver dysfunction, uncontrolled HPN, thrombocytopenia, GI disease, prior stroke.</a:t>
            </a:r>
          </a:p>
        </p:txBody>
      </p:sp>
      <p:cxnSp>
        <p:nvCxnSpPr>
          <p:cNvPr id="29" name="Straight Connector 28">
            <a:extLst>
              <a:ext uri="{FF2B5EF4-FFF2-40B4-BE49-F238E27FC236}">
                <a16:creationId xmlns:a16="http://schemas.microsoft.com/office/drawing/2014/main" id="{2DF603D3-2A35-763A-5AAA-4226F5073884}"/>
              </a:ext>
            </a:extLst>
          </p:cNvPr>
          <p:cNvCxnSpPr>
            <a:cxnSpLocks/>
          </p:cNvCxnSpPr>
          <p:nvPr/>
        </p:nvCxnSpPr>
        <p:spPr>
          <a:xfrm>
            <a:off x="1709690" y="5663439"/>
            <a:ext cx="81381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B64F134-1FC8-4847-E10B-7FFFA4A7CF6D}"/>
              </a:ext>
            </a:extLst>
          </p:cNvPr>
          <p:cNvSpPr txBox="1"/>
          <p:nvPr/>
        </p:nvSpPr>
        <p:spPr>
          <a:xfrm>
            <a:off x="7149830" y="816052"/>
            <a:ext cx="4821508" cy="900381"/>
          </a:xfrm>
          <a:prstGeom prst="rect">
            <a:avLst/>
          </a:prstGeom>
          <a:solidFill>
            <a:schemeClr val="accent6"/>
          </a:solidFill>
        </p:spPr>
        <p:txBody>
          <a:bodyPr vert="horz" wrap="square" lIns="0" tIns="0" rIns="0" bIns="0" rtlCol="0">
            <a:noAutofit/>
          </a:bodyPr>
          <a:lstStyle/>
          <a:p>
            <a:pPr algn="ctr"/>
            <a:r>
              <a:rPr lang="en-US" sz="1100" b="1" dirty="0">
                <a:solidFill>
                  <a:schemeClr val="bg2"/>
                </a:solidFill>
              </a:rPr>
              <a:t>Cytoreductive Treatment</a:t>
            </a:r>
          </a:p>
          <a:p>
            <a:r>
              <a:rPr lang="en-US" sz="1100" dirty="0">
                <a:solidFill>
                  <a:schemeClr val="bg2"/>
                </a:solidFill>
              </a:rPr>
              <a:t> </a:t>
            </a:r>
            <a:r>
              <a:rPr lang="en-US" sz="1100" u="sng" dirty="0">
                <a:solidFill>
                  <a:schemeClr val="bg2"/>
                </a:solidFill>
              </a:rPr>
              <a:t>Goals:</a:t>
            </a:r>
          </a:p>
          <a:p>
            <a:pPr marL="283464" indent="-171450" algn="l">
              <a:buFont typeface="Arial" panose="020B0604020202020204" pitchFamily="34" charset="0"/>
              <a:buChar char="•"/>
            </a:pPr>
            <a:r>
              <a:rPr lang="en-US" sz="1100" dirty="0">
                <a:solidFill>
                  <a:schemeClr val="bg2"/>
                </a:solidFill>
              </a:rPr>
              <a:t>In patients with ET and pre-PMF: Plt &lt;400 x 10</a:t>
            </a:r>
            <a:r>
              <a:rPr lang="en-US" sz="1100" baseline="30000" dirty="0">
                <a:solidFill>
                  <a:schemeClr val="bg2"/>
                </a:solidFill>
              </a:rPr>
              <a:t>9</a:t>
            </a:r>
            <a:r>
              <a:rPr lang="en-US" sz="1100" dirty="0">
                <a:solidFill>
                  <a:schemeClr val="bg2"/>
                </a:solidFill>
              </a:rPr>
              <a:t>/L</a:t>
            </a:r>
          </a:p>
          <a:p>
            <a:pPr marL="283464" indent="-171450">
              <a:buFont typeface="Arial" panose="020B0604020202020204" pitchFamily="34" charset="0"/>
              <a:buChar char="•"/>
            </a:pPr>
            <a:r>
              <a:rPr lang="en-US" sz="1100" dirty="0">
                <a:solidFill>
                  <a:schemeClr val="bg2"/>
                </a:solidFill>
              </a:rPr>
              <a:t>In patients with PV: Hct &lt;45%</a:t>
            </a:r>
          </a:p>
          <a:p>
            <a:pPr marL="283464" indent="-171450">
              <a:buFont typeface="Arial" panose="020B0604020202020204" pitchFamily="34" charset="0"/>
              <a:buChar char="•"/>
            </a:pPr>
            <a:r>
              <a:rPr lang="en-US" sz="1100" dirty="0">
                <a:solidFill>
                  <a:schemeClr val="bg2"/>
                </a:solidFill>
              </a:rPr>
              <a:t>In patients with PMF: Plt &lt;400 x 10</a:t>
            </a:r>
            <a:r>
              <a:rPr lang="en-US" sz="1100" baseline="30000" dirty="0">
                <a:solidFill>
                  <a:schemeClr val="bg2"/>
                </a:solidFill>
              </a:rPr>
              <a:t>9</a:t>
            </a:r>
            <a:r>
              <a:rPr lang="en-US" sz="1100" dirty="0">
                <a:solidFill>
                  <a:schemeClr val="bg2"/>
                </a:solidFill>
              </a:rPr>
              <a:t>/L and Hct &lt;45%</a:t>
            </a:r>
          </a:p>
        </p:txBody>
      </p:sp>
      <p:sp>
        <p:nvSpPr>
          <p:cNvPr id="11" name="TextBox 10">
            <a:extLst>
              <a:ext uri="{FF2B5EF4-FFF2-40B4-BE49-F238E27FC236}">
                <a16:creationId xmlns:a16="http://schemas.microsoft.com/office/drawing/2014/main" id="{A4357690-6CFD-1E13-B425-3DF2BB1784CC}"/>
              </a:ext>
            </a:extLst>
          </p:cNvPr>
          <p:cNvSpPr txBox="1"/>
          <p:nvPr/>
        </p:nvSpPr>
        <p:spPr>
          <a:xfrm>
            <a:off x="1820796" y="1748072"/>
            <a:ext cx="10150542" cy="502445"/>
          </a:xfrm>
          <a:prstGeom prst="rect">
            <a:avLst/>
          </a:prstGeom>
          <a:solidFill>
            <a:schemeClr val="tx1"/>
          </a:solidFill>
        </p:spPr>
        <p:txBody>
          <a:bodyPr vert="horz" wrap="square" lIns="0" tIns="0" rIns="0" bIns="0" rtlCol="0" anchor="ctr">
            <a:noAutofit/>
          </a:bodyPr>
          <a:lstStyle/>
          <a:p>
            <a:pPr algn="ctr"/>
            <a:endParaRPr lang="en-US" sz="1200" b="1" dirty="0">
              <a:solidFill>
                <a:schemeClr val="bg2"/>
              </a:solidFill>
            </a:endParaRPr>
          </a:p>
        </p:txBody>
      </p:sp>
      <p:sp>
        <p:nvSpPr>
          <p:cNvPr id="12" name="TextBox 11">
            <a:extLst>
              <a:ext uri="{FF2B5EF4-FFF2-40B4-BE49-F238E27FC236}">
                <a16:creationId xmlns:a16="http://schemas.microsoft.com/office/drawing/2014/main" id="{070F77B4-30AD-87DB-FB5A-32F9937DEEDF}"/>
              </a:ext>
            </a:extLst>
          </p:cNvPr>
          <p:cNvSpPr txBox="1"/>
          <p:nvPr/>
        </p:nvSpPr>
        <p:spPr>
          <a:xfrm>
            <a:off x="1820797" y="2291474"/>
            <a:ext cx="550986" cy="450214"/>
          </a:xfrm>
          <a:prstGeom prst="rect">
            <a:avLst/>
          </a:prstGeom>
          <a:solidFill>
            <a:schemeClr val="accent4"/>
          </a:solidFill>
        </p:spPr>
        <p:txBody>
          <a:bodyPr vert="horz" wrap="square" lIns="0" tIns="0" rIns="0" bIns="0" rtlCol="0" anchor="ctr">
            <a:noAutofit/>
          </a:bodyPr>
          <a:lstStyle/>
          <a:p>
            <a:pPr algn="ctr"/>
            <a:r>
              <a:rPr lang="en-US" sz="1100" b="1" dirty="0">
                <a:solidFill>
                  <a:schemeClr val="bg2"/>
                </a:solidFill>
              </a:rPr>
              <a:t>0 wk</a:t>
            </a:r>
          </a:p>
        </p:txBody>
      </p:sp>
      <p:sp>
        <p:nvSpPr>
          <p:cNvPr id="13" name="TextBox 12">
            <a:extLst>
              <a:ext uri="{FF2B5EF4-FFF2-40B4-BE49-F238E27FC236}">
                <a16:creationId xmlns:a16="http://schemas.microsoft.com/office/drawing/2014/main" id="{97C3C1A2-11D0-AE98-2FCB-B6F97A142518}"/>
              </a:ext>
            </a:extLst>
          </p:cNvPr>
          <p:cNvSpPr txBox="1"/>
          <p:nvPr/>
        </p:nvSpPr>
        <p:spPr>
          <a:xfrm>
            <a:off x="2430237" y="2291474"/>
            <a:ext cx="1280160" cy="450214"/>
          </a:xfrm>
          <a:prstGeom prst="rect">
            <a:avLst/>
          </a:prstGeom>
          <a:solidFill>
            <a:schemeClr val="accent4"/>
          </a:solidFill>
        </p:spPr>
        <p:txBody>
          <a:bodyPr vert="horz" wrap="square" lIns="0" tIns="0" rIns="0" bIns="0" rtlCol="0" anchor="ctr">
            <a:noAutofit/>
          </a:bodyPr>
          <a:lstStyle/>
          <a:p>
            <a:pPr algn="ctr"/>
            <a:r>
              <a:rPr lang="en-US" sz="1100" b="1" dirty="0">
                <a:solidFill>
                  <a:schemeClr val="bg2"/>
                </a:solidFill>
              </a:rPr>
              <a:t>45 days</a:t>
            </a:r>
          </a:p>
        </p:txBody>
      </p:sp>
      <p:sp>
        <p:nvSpPr>
          <p:cNvPr id="14" name="TextBox 13">
            <a:extLst>
              <a:ext uri="{FF2B5EF4-FFF2-40B4-BE49-F238E27FC236}">
                <a16:creationId xmlns:a16="http://schemas.microsoft.com/office/drawing/2014/main" id="{8A3FA2C8-797D-68FB-126D-30967B184A03}"/>
              </a:ext>
            </a:extLst>
          </p:cNvPr>
          <p:cNvSpPr txBox="1"/>
          <p:nvPr/>
        </p:nvSpPr>
        <p:spPr>
          <a:xfrm>
            <a:off x="3797808" y="2291474"/>
            <a:ext cx="1280160" cy="450214"/>
          </a:xfrm>
          <a:prstGeom prst="rect">
            <a:avLst/>
          </a:prstGeom>
          <a:solidFill>
            <a:schemeClr val="accent4"/>
          </a:solidFill>
        </p:spPr>
        <p:txBody>
          <a:bodyPr vert="horz" wrap="square" lIns="0" tIns="0" rIns="0" bIns="0" rtlCol="0" anchor="ctr">
            <a:noAutofit/>
          </a:bodyPr>
          <a:lstStyle/>
          <a:p>
            <a:pPr algn="ctr"/>
            <a:r>
              <a:rPr lang="en-US" sz="1100" b="1" dirty="0">
                <a:solidFill>
                  <a:schemeClr val="bg2"/>
                </a:solidFill>
              </a:rPr>
              <a:t>3 </a:t>
            </a:r>
            <a:r>
              <a:rPr lang="en-US" sz="1100" b="1">
                <a:solidFill>
                  <a:schemeClr val="bg2"/>
                </a:solidFill>
              </a:rPr>
              <a:t>mo</a:t>
            </a:r>
            <a:endParaRPr lang="en-US" sz="1100" b="1" dirty="0">
              <a:solidFill>
                <a:schemeClr val="bg2"/>
              </a:solidFill>
            </a:endParaRPr>
          </a:p>
        </p:txBody>
      </p:sp>
      <p:sp>
        <p:nvSpPr>
          <p:cNvPr id="15" name="TextBox 14">
            <a:extLst>
              <a:ext uri="{FF2B5EF4-FFF2-40B4-BE49-F238E27FC236}">
                <a16:creationId xmlns:a16="http://schemas.microsoft.com/office/drawing/2014/main" id="{95516269-C71D-BDD3-D459-226E0DB83712}"/>
              </a:ext>
            </a:extLst>
          </p:cNvPr>
          <p:cNvSpPr txBox="1"/>
          <p:nvPr/>
        </p:nvSpPr>
        <p:spPr>
          <a:xfrm>
            <a:off x="5165153" y="2291474"/>
            <a:ext cx="1280160" cy="450214"/>
          </a:xfrm>
          <a:prstGeom prst="rect">
            <a:avLst/>
          </a:prstGeom>
          <a:solidFill>
            <a:schemeClr val="accent4"/>
          </a:solidFill>
        </p:spPr>
        <p:txBody>
          <a:bodyPr vert="horz" wrap="square" lIns="0" tIns="0" rIns="0" bIns="0" rtlCol="0" anchor="ctr">
            <a:noAutofit/>
          </a:bodyPr>
          <a:lstStyle/>
          <a:p>
            <a:pPr algn="ctr"/>
            <a:r>
              <a:rPr lang="en-US" sz="1100" b="1" dirty="0">
                <a:solidFill>
                  <a:schemeClr val="bg2"/>
                </a:solidFill>
              </a:rPr>
              <a:t>6 </a:t>
            </a:r>
            <a:r>
              <a:rPr lang="en-US" sz="1100" b="1">
                <a:solidFill>
                  <a:schemeClr val="bg2"/>
                </a:solidFill>
              </a:rPr>
              <a:t>mo</a:t>
            </a:r>
            <a:endParaRPr lang="en-US" sz="1100" b="1" dirty="0">
              <a:solidFill>
                <a:schemeClr val="bg2"/>
              </a:solidFill>
            </a:endParaRPr>
          </a:p>
        </p:txBody>
      </p:sp>
      <p:cxnSp>
        <p:nvCxnSpPr>
          <p:cNvPr id="17" name="Straight Arrow Connector 16">
            <a:extLst>
              <a:ext uri="{FF2B5EF4-FFF2-40B4-BE49-F238E27FC236}">
                <a16:creationId xmlns:a16="http://schemas.microsoft.com/office/drawing/2014/main" id="{7A89EC5C-6CA5-435C-AD36-2BD9123BBFEA}"/>
              </a:ext>
            </a:extLst>
          </p:cNvPr>
          <p:cNvCxnSpPr>
            <a:cxnSpLocks/>
          </p:cNvCxnSpPr>
          <p:nvPr/>
        </p:nvCxnSpPr>
        <p:spPr>
          <a:xfrm>
            <a:off x="1967478" y="2076187"/>
            <a:ext cx="9912102" cy="0"/>
          </a:xfrm>
          <a:prstGeom prst="straightConnector1">
            <a:avLst/>
          </a:prstGeom>
          <a:ln w="57150">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C187865-E311-8C4C-2B2F-ABEA4CBA6A55}"/>
              </a:ext>
            </a:extLst>
          </p:cNvPr>
          <p:cNvSpPr txBox="1"/>
          <p:nvPr/>
        </p:nvSpPr>
        <p:spPr>
          <a:xfrm>
            <a:off x="6206157" y="1809466"/>
            <a:ext cx="1434744" cy="180637"/>
          </a:xfrm>
          <a:prstGeom prst="rect">
            <a:avLst/>
          </a:prstGeom>
        </p:spPr>
        <p:txBody>
          <a:bodyPr vert="horz" wrap="square" lIns="0" tIns="0" rIns="0" bIns="0" rtlCol="0">
            <a:noAutofit/>
          </a:bodyPr>
          <a:lstStyle/>
          <a:p>
            <a:pPr algn="ctr"/>
            <a:r>
              <a:rPr lang="en-US" sz="1100" b="1" dirty="0">
                <a:solidFill>
                  <a:schemeClr val="bg2"/>
                </a:solidFill>
              </a:rPr>
              <a:t>Time From Event</a:t>
            </a:r>
          </a:p>
        </p:txBody>
      </p:sp>
      <p:cxnSp>
        <p:nvCxnSpPr>
          <p:cNvPr id="19" name="Straight Connector 18">
            <a:extLst>
              <a:ext uri="{FF2B5EF4-FFF2-40B4-BE49-F238E27FC236}">
                <a16:creationId xmlns:a16="http://schemas.microsoft.com/office/drawing/2014/main" id="{2E2AC9C0-3C4D-B800-E8C0-E4395DCF6504}"/>
              </a:ext>
            </a:extLst>
          </p:cNvPr>
          <p:cNvCxnSpPr>
            <a:cxnSpLocks/>
          </p:cNvCxnSpPr>
          <p:nvPr/>
        </p:nvCxnSpPr>
        <p:spPr>
          <a:xfrm>
            <a:off x="1713788" y="3103503"/>
            <a:ext cx="81381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D80338BA-24E9-6758-F845-03B04DD9A374}"/>
              </a:ext>
            </a:extLst>
          </p:cNvPr>
          <p:cNvSpPr txBox="1"/>
          <p:nvPr/>
        </p:nvSpPr>
        <p:spPr>
          <a:xfrm>
            <a:off x="1820797" y="2783463"/>
            <a:ext cx="1977011" cy="640080"/>
          </a:xfrm>
          <a:prstGeom prst="rect">
            <a:avLst/>
          </a:prstGeom>
          <a:solidFill>
            <a:schemeClr val="bg1"/>
          </a:solidFill>
          <a:ln>
            <a:solidFill>
              <a:schemeClr val="tx1"/>
            </a:solidFill>
          </a:ln>
        </p:spPr>
        <p:txBody>
          <a:bodyPr vert="horz" wrap="square" lIns="0" tIns="0" rIns="0" bIns="0" rtlCol="0" anchor="ctr">
            <a:noAutofit/>
          </a:bodyPr>
          <a:lstStyle/>
          <a:p>
            <a:pPr algn="ctr"/>
            <a:r>
              <a:rPr lang="en-US" sz="1100" dirty="0"/>
              <a:t>Fondaparinux 2.5 mg QD</a:t>
            </a:r>
          </a:p>
        </p:txBody>
      </p:sp>
      <p:cxnSp>
        <p:nvCxnSpPr>
          <p:cNvPr id="21" name="Straight Connector 20">
            <a:extLst>
              <a:ext uri="{FF2B5EF4-FFF2-40B4-BE49-F238E27FC236}">
                <a16:creationId xmlns:a16="http://schemas.microsoft.com/office/drawing/2014/main" id="{E53CD289-6742-F447-9A49-B773E6459015}"/>
              </a:ext>
            </a:extLst>
          </p:cNvPr>
          <p:cNvCxnSpPr>
            <a:cxnSpLocks/>
          </p:cNvCxnSpPr>
          <p:nvPr/>
        </p:nvCxnSpPr>
        <p:spPr>
          <a:xfrm>
            <a:off x="1713788" y="3796708"/>
            <a:ext cx="81381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A91AED3-EBE6-EC9E-A1D4-5C04C92D8928}"/>
              </a:ext>
            </a:extLst>
          </p:cNvPr>
          <p:cNvCxnSpPr>
            <a:cxnSpLocks/>
          </p:cNvCxnSpPr>
          <p:nvPr/>
        </p:nvCxnSpPr>
        <p:spPr>
          <a:xfrm>
            <a:off x="1470116" y="4701890"/>
            <a:ext cx="50292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D591CC67-37B6-58B1-7B75-95D7735C0497}"/>
              </a:ext>
            </a:extLst>
          </p:cNvPr>
          <p:cNvSpPr txBox="1"/>
          <p:nvPr/>
        </p:nvSpPr>
        <p:spPr>
          <a:xfrm>
            <a:off x="3861847" y="2783463"/>
            <a:ext cx="1216121" cy="640080"/>
          </a:xfrm>
          <a:prstGeom prst="rect">
            <a:avLst/>
          </a:prstGeom>
          <a:solidFill>
            <a:schemeClr val="bg1"/>
          </a:solidFill>
          <a:ln>
            <a:solidFill>
              <a:schemeClr val="tx1"/>
            </a:solidFill>
          </a:ln>
        </p:spPr>
        <p:txBody>
          <a:bodyPr vert="horz" wrap="square" lIns="0" tIns="0" rIns="0" bIns="0" rtlCol="0" anchor="ctr">
            <a:noAutofit/>
          </a:bodyPr>
          <a:lstStyle/>
          <a:p>
            <a:pPr algn="ctr"/>
            <a:r>
              <a:rPr lang="en-US" sz="1100" dirty="0"/>
              <a:t>If CBC not controlled, continue for 3 </a:t>
            </a:r>
            <a:r>
              <a:rPr lang="en-US" sz="1100" dirty="0" err="1"/>
              <a:t>mo</a:t>
            </a:r>
            <a:endParaRPr lang="en-US" sz="1100" dirty="0"/>
          </a:p>
        </p:txBody>
      </p:sp>
      <p:sp>
        <p:nvSpPr>
          <p:cNvPr id="24" name="TextBox 23">
            <a:extLst>
              <a:ext uri="{FF2B5EF4-FFF2-40B4-BE49-F238E27FC236}">
                <a16:creationId xmlns:a16="http://schemas.microsoft.com/office/drawing/2014/main" id="{DEF2C0BE-62FB-B932-10BB-9C9AC4779E48}"/>
              </a:ext>
            </a:extLst>
          </p:cNvPr>
          <p:cNvSpPr txBox="1"/>
          <p:nvPr/>
        </p:nvSpPr>
        <p:spPr>
          <a:xfrm>
            <a:off x="1820798" y="3476668"/>
            <a:ext cx="4624516" cy="640080"/>
          </a:xfrm>
          <a:prstGeom prst="rect">
            <a:avLst/>
          </a:prstGeom>
          <a:solidFill>
            <a:schemeClr val="bg1"/>
          </a:solidFill>
          <a:ln>
            <a:solidFill>
              <a:schemeClr val="tx1"/>
            </a:solidFill>
          </a:ln>
        </p:spPr>
        <p:txBody>
          <a:bodyPr vert="horz" wrap="square" lIns="0" tIns="0" rIns="0" bIns="0" rtlCol="0" anchor="ctr">
            <a:noAutofit/>
          </a:bodyPr>
          <a:lstStyle/>
          <a:p>
            <a:pPr algn="ctr"/>
            <a:r>
              <a:rPr lang="en-US" sz="1100" dirty="0"/>
              <a:t>Therapeutic dose of anticoagulant</a:t>
            </a:r>
          </a:p>
        </p:txBody>
      </p:sp>
      <p:sp>
        <p:nvSpPr>
          <p:cNvPr id="25" name="TextBox 24">
            <a:extLst>
              <a:ext uri="{FF2B5EF4-FFF2-40B4-BE49-F238E27FC236}">
                <a16:creationId xmlns:a16="http://schemas.microsoft.com/office/drawing/2014/main" id="{B854001A-A0D4-196D-0C01-A8857A8A12EB}"/>
              </a:ext>
            </a:extLst>
          </p:cNvPr>
          <p:cNvSpPr txBox="1"/>
          <p:nvPr/>
        </p:nvSpPr>
        <p:spPr>
          <a:xfrm>
            <a:off x="6509356" y="3476668"/>
            <a:ext cx="5461982" cy="640080"/>
          </a:xfrm>
          <a:prstGeom prst="rect">
            <a:avLst/>
          </a:prstGeom>
          <a:solidFill>
            <a:schemeClr val="bg1"/>
          </a:solidFill>
          <a:ln>
            <a:solidFill>
              <a:schemeClr val="tx1"/>
            </a:solidFill>
          </a:ln>
        </p:spPr>
        <p:txBody>
          <a:bodyPr vert="horz" wrap="square" lIns="0" tIns="0" rIns="0" bIns="0" rtlCol="0" anchor="ctr">
            <a:noAutofit/>
          </a:bodyPr>
          <a:lstStyle/>
          <a:p>
            <a:pPr algn="ctr"/>
            <a:r>
              <a:rPr lang="en-US" sz="1100" dirty="0"/>
              <a:t>Indefinite low-dose aspirin*</a:t>
            </a:r>
          </a:p>
        </p:txBody>
      </p:sp>
      <p:sp>
        <p:nvSpPr>
          <p:cNvPr id="26" name="TextBox 25">
            <a:extLst>
              <a:ext uri="{FF2B5EF4-FFF2-40B4-BE49-F238E27FC236}">
                <a16:creationId xmlns:a16="http://schemas.microsoft.com/office/drawing/2014/main" id="{B0FD7CDD-5AD8-704B-728A-B84888F828EA}"/>
              </a:ext>
            </a:extLst>
          </p:cNvPr>
          <p:cNvSpPr txBox="1"/>
          <p:nvPr/>
        </p:nvSpPr>
        <p:spPr>
          <a:xfrm>
            <a:off x="1820798" y="4278486"/>
            <a:ext cx="4624516" cy="1077535"/>
          </a:xfrm>
          <a:prstGeom prst="rect">
            <a:avLst/>
          </a:prstGeom>
          <a:solidFill>
            <a:schemeClr val="bg1"/>
          </a:solidFill>
          <a:ln>
            <a:solidFill>
              <a:schemeClr val="tx1"/>
            </a:solidFill>
          </a:ln>
        </p:spPr>
        <p:txBody>
          <a:bodyPr vert="horz" wrap="square" lIns="0" tIns="0" rIns="0" bIns="0" rtlCol="0" anchor="ctr">
            <a:noAutofit/>
          </a:bodyPr>
          <a:lstStyle/>
          <a:p>
            <a:pPr algn="ctr"/>
            <a:r>
              <a:rPr lang="en-US" sz="1100" dirty="0"/>
              <a:t>Therapeutic dose of anticoagulant</a:t>
            </a:r>
          </a:p>
        </p:txBody>
      </p:sp>
      <p:sp>
        <p:nvSpPr>
          <p:cNvPr id="31" name="TextBox 30">
            <a:extLst>
              <a:ext uri="{FF2B5EF4-FFF2-40B4-BE49-F238E27FC236}">
                <a16:creationId xmlns:a16="http://schemas.microsoft.com/office/drawing/2014/main" id="{03699CCA-265D-5307-6F0E-E553321222D2}"/>
              </a:ext>
            </a:extLst>
          </p:cNvPr>
          <p:cNvSpPr txBox="1"/>
          <p:nvPr/>
        </p:nvSpPr>
        <p:spPr>
          <a:xfrm>
            <a:off x="6509356" y="5434839"/>
            <a:ext cx="5461982" cy="457200"/>
          </a:xfrm>
          <a:prstGeom prst="rect">
            <a:avLst/>
          </a:prstGeom>
          <a:solidFill>
            <a:schemeClr val="bg1"/>
          </a:solidFill>
          <a:ln>
            <a:solidFill>
              <a:schemeClr val="tx1"/>
            </a:solidFill>
          </a:ln>
        </p:spPr>
        <p:txBody>
          <a:bodyPr vert="horz" wrap="square" lIns="0" tIns="0" rIns="0" bIns="0" rtlCol="0" anchor="ctr">
            <a:noAutofit/>
          </a:bodyPr>
          <a:lstStyle/>
          <a:p>
            <a:pPr algn="ctr"/>
            <a:r>
              <a:rPr lang="en-US" sz="1100" dirty="0"/>
              <a:t>Long-term therapeutic dose of anticoagulant</a:t>
            </a:r>
          </a:p>
        </p:txBody>
      </p:sp>
      <p:sp>
        <p:nvSpPr>
          <p:cNvPr id="34" name="TextBox 33">
            <a:extLst>
              <a:ext uri="{FF2B5EF4-FFF2-40B4-BE49-F238E27FC236}">
                <a16:creationId xmlns:a16="http://schemas.microsoft.com/office/drawing/2014/main" id="{0F6D054B-0197-F343-BA44-BD5903F38C78}"/>
              </a:ext>
            </a:extLst>
          </p:cNvPr>
          <p:cNvSpPr txBox="1"/>
          <p:nvPr/>
        </p:nvSpPr>
        <p:spPr>
          <a:xfrm>
            <a:off x="5165154" y="2783463"/>
            <a:ext cx="6806186" cy="640080"/>
          </a:xfrm>
          <a:prstGeom prst="rect">
            <a:avLst/>
          </a:prstGeom>
          <a:solidFill>
            <a:schemeClr val="bg1"/>
          </a:solidFill>
          <a:ln>
            <a:solidFill>
              <a:schemeClr val="tx1"/>
            </a:solidFill>
          </a:ln>
        </p:spPr>
        <p:txBody>
          <a:bodyPr vert="horz" wrap="square" lIns="0" tIns="0" rIns="0" bIns="0" rtlCol="0" anchor="ctr">
            <a:noAutofit/>
          </a:bodyPr>
          <a:lstStyle/>
          <a:p>
            <a:pPr algn="ctr"/>
            <a:r>
              <a:rPr lang="en-US" sz="1100" dirty="0"/>
              <a:t>Indefinite low-dose aspirin*</a:t>
            </a:r>
          </a:p>
        </p:txBody>
      </p:sp>
      <p:sp>
        <p:nvSpPr>
          <p:cNvPr id="3" name="TextBox 2">
            <a:extLst>
              <a:ext uri="{FF2B5EF4-FFF2-40B4-BE49-F238E27FC236}">
                <a16:creationId xmlns:a16="http://schemas.microsoft.com/office/drawing/2014/main" id="{AC53BEA8-CBDF-84D9-5817-AFCAE8A6D681}"/>
              </a:ext>
            </a:extLst>
          </p:cNvPr>
          <p:cNvSpPr txBox="1"/>
          <p:nvPr/>
        </p:nvSpPr>
        <p:spPr>
          <a:xfrm>
            <a:off x="5492548" y="816052"/>
            <a:ext cx="1657282" cy="898604"/>
          </a:xfrm>
          <a:prstGeom prst="rect">
            <a:avLst/>
          </a:prstGeom>
          <a:solidFill>
            <a:schemeClr val="tx1"/>
          </a:solidFill>
        </p:spPr>
        <p:txBody>
          <a:bodyPr vert="horz" wrap="square" lIns="0" tIns="0" rIns="0" bIns="0" rtlCol="0" anchor="ctr">
            <a:noAutofit/>
          </a:bodyPr>
          <a:lstStyle/>
          <a:p>
            <a:pPr algn="ctr"/>
            <a:r>
              <a:rPr lang="en-US" sz="1100" b="1" dirty="0">
                <a:solidFill>
                  <a:schemeClr val="bg2"/>
                </a:solidFill>
              </a:rPr>
              <a:t>MPN Management</a:t>
            </a:r>
          </a:p>
        </p:txBody>
      </p:sp>
      <p:sp>
        <p:nvSpPr>
          <p:cNvPr id="5" name="TextBox 4">
            <a:extLst>
              <a:ext uri="{FF2B5EF4-FFF2-40B4-BE49-F238E27FC236}">
                <a16:creationId xmlns:a16="http://schemas.microsoft.com/office/drawing/2014/main" id="{8EA735C1-8E56-7137-BE64-AC65000B77ED}"/>
              </a:ext>
            </a:extLst>
          </p:cNvPr>
          <p:cNvSpPr txBox="1"/>
          <p:nvPr/>
        </p:nvSpPr>
        <p:spPr>
          <a:xfrm>
            <a:off x="239457" y="2291474"/>
            <a:ext cx="1517301" cy="450214"/>
          </a:xfrm>
          <a:prstGeom prst="rect">
            <a:avLst/>
          </a:prstGeom>
          <a:solidFill>
            <a:schemeClr val="tx1"/>
          </a:solidFill>
        </p:spPr>
        <p:txBody>
          <a:bodyPr vert="horz" wrap="square" lIns="0" tIns="0" rIns="0" bIns="0" rtlCol="0" anchor="ctr">
            <a:noAutofit/>
          </a:bodyPr>
          <a:lstStyle/>
          <a:p>
            <a:pPr algn="ctr"/>
            <a:r>
              <a:rPr lang="en-US" sz="1100" b="1" dirty="0">
                <a:solidFill>
                  <a:schemeClr val="bg2"/>
                </a:solidFill>
              </a:rPr>
              <a:t>Antithrombotic Strategy</a:t>
            </a:r>
          </a:p>
        </p:txBody>
      </p:sp>
      <p:sp>
        <p:nvSpPr>
          <p:cNvPr id="8" name="TextBox 7">
            <a:extLst>
              <a:ext uri="{FF2B5EF4-FFF2-40B4-BE49-F238E27FC236}">
                <a16:creationId xmlns:a16="http://schemas.microsoft.com/office/drawing/2014/main" id="{A086179C-CA2E-0842-EA91-04C85ADF78B4}"/>
              </a:ext>
            </a:extLst>
          </p:cNvPr>
          <p:cNvSpPr txBox="1"/>
          <p:nvPr/>
        </p:nvSpPr>
        <p:spPr>
          <a:xfrm>
            <a:off x="239457" y="2783463"/>
            <a:ext cx="1517301" cy="640080"/>
          </a:xfrm>
          <a:prstGeom prst="rect">
            <a:avLst/>
          </a:prstGeom>
          <a:solidFill>
            <a:schemeClr val="accent1"/>
          </a:solidFill>
        </p:spPr>
        <p:txBody>
          <a:bodyPr vert="horz" wrap="square" lIns="0" tIns="0" rIns="0" bIns="0" rtlCol="0" anchor="ctr">
            <a:noAutofit/>
          </a:bodyPr>
          <a:lstStyle/>
          <a:p>
            <a:pPr algn="ctr"/>
            <a:r>
              <a:rPr lang="en-US" sz="1100" b="1" dirty="0">
                <a:solidFill>
                  <a:schemeClr val="bg2"/>
                </a:solidFill>
              </a:rPr>
              <a:t>Superficial venous thrombosis</a:t>
            </a:r>
          </a:p>
        </p:txBody>
      </p:sp>
      <p:sp>
        <p:nvSpPr>
          <p:cNvPr id="9" name="TextBox 8">
            <a:extLst>
              <a:ext uri="{FF2B5EF4-FFF2-40B4-BE49-F238E27FC236}">
                <a16:creationId xmlns:a16="http://schemas.microsoft.com/office/drawing/2014/main" id="{D17EA497-AEE7-7606-64EC-2F9B128CDB58}"/>
              </a:ext>
            </a:extLst>
          </p:cNvPr>
          <p:cNvSpPr txBox="1"/>
          <p:nvPr/>
        </p:nvSpPr>
        <p:spPr>
          <a:xfrm>
            <a:off x="239456" y="3476668"/>
            <a:ext cx="1517301" cy="640080"/>
          </a:xfrm>
          <a:prstGeom prst="rect">
            <a:avLst/>
          </a:prstGeom>
          <a:solidFill>
            <a:schemeClr val="accent1"/>
          </a:solidFill>
        </p:spPr>
        <p:txBody>
          <a:bodyPr vert="horz" wrap="square" lIns="0" tIns="0" rIns="0" bIns="0" rtlCol="0" anchor="ctr">
            <a:noAutofit/>
          </a:bodyPr>
          <a:lstStyle/>
          <a:p>
            <a:pPr algn="ctr"/>
            <a:r>
              <a:rPr lang="en-US" sz="1100" b="1" dirty="0">
                <a:solidFill>
                  <a:schemeClr val="bg2"/>
                </a:solidFill>
              </a:rPr>
              <a:t>Distal deep vein </a:t>
            </a:r>
          </a:p>
          <a:p>
            <a:pPr algn="ctr"/>
            <a:r>
              <a:rPr lang="en-US" sz="1100" b="1" dirty="0">
                <a:solidFill>
                  <a:schemeClr val="bg2"/>
                </a:solidFill>
              </a:rPr>
              <a:t>thrombosis</a:t>
            </a:r>
          </a:p>
        </p:txBody>
      </p:sp>
      <p:sp>
        <p:nvSpPr>
          <p:cNvPr id="10" name="TextBox 9">
            <a:extLst>
              <a:ext uri="{FF2B5EF4-FFF2-40B4-BE49-F238E27FC236}">
                <a16:creationId xmlns:a16="http://schemas.microsoft.com/office/drawing/2014/main" id="{7F15AF2E-DB53-DCDB-BCC0-7BEF672A0B16}"/>
              </a:ext>
            </a:extLst>
          </p:cNvPr>
          <p:cNvSpPr txBox="1"/>
          <p:nvPr/>
        </p:nvSpPr>
        <p:spPr>
          <a:xfrm>
            <a:off x="239455" y="4264643"/>
            <a:ext cx="1517301" cy="1100423"/>
          </a:xfrm>
          <a:prstGeom prst="rect">
            <a:avLst/>
          </a:prstGeom>
          <a:solidFill>
            <a:schemeClr val="accent1"/>
          </a:solidFill>
        </p:spPr>
        <p:txBody>
          <a:bodyPr vert="horz" wrap="square" lIns="0" tIns="0" rIns="0" bIns="0" rtlCol="0" anchor="ctr">
            <a:noAutofit/>
          </a:bodyPr>
          <a:lstStyle/>
          <a:p>
            <a:pPr algn="ctr"/>
            <a:r>
              <a:rPr lang="en-US" sz="1100" b="1" dirty="0">
                <a:solidFill>
                  <a:schemeClr val="bg2"/>
                </a:solidFill>
              </a:rPr>
              <a:t>Proximal deep vein thrombosis and PE</a:t>
            </a:r>
          </a:p>
        </p:txBody>
      </p:sp>
      <p:sp>
        <p:nvSpPr>
          <p:cNvPr id="28" name="TextBox 27">
            <a:extLst>
              <a:ext uri="{FF2B5EF4-FFF2-40B4-BE49-F238E27FC236}">
                <a16:creationId xmlns:a16="http://schemas.microsoft.com/office/drawing/2014/main" id="{D6BB31E1-8316-2275-623C-347DF6567B8D}"/>
              </a:ext>
            </a:extLst>
          </p:cNvPr>
          <p:cNvSpPr txBox="1"/>
          <p:nvPr/>
        </p:nvSpPr>
        <p:spPr>
          <a:xfrm>
            <a:off x="239455" y="5434838"/>
            <a:ext cx="1517301" cy="457203"/>
          </a:xfrm>
          <a:prstGeom prst="rect">
            <a:avLst/>
          </a:prstGeom>
          <a:solidFill>
            <a:schemeClr val="accent1"/>
          </a:solidFill>
        </p:spPr>
        <p:txBody>
          <a:bodyPr vert="horz" wrap="square" lIns="0" tIns="0" rIns="0" bIns="0" rtlCol="0" anchor="ctr">
            <a:noAutofit/>
          </a:bodyPr>
          <a:lstStyle/>
          <a:p>
            <a:pPr algn="ctr"/>
            <a:r>
              <a:rPr lang="en-US" sz="1100" b="1" dirty="0">
                <a:solidFill>
                  <a:schemeClr val="bg2"/>
                </a:solidFill>
              </a:rPr>
              <a:t>Life-threatening PE</a:t>
            </a:r>
          </a:p>
        </p:txBody>
      </p:sp>
      <p:grpSp>
        <p:nvGrpSpPr>
          <p:cNvPr id="64" name="Group 63">
            <a:extLst>
              <a:ext uri="{FF2B5EF4-FFF2-40B4-BE49-F238E27FC236}">
                <a16:creationId xmlns:a16="http://schemas.microsoft.com/office/drawing/2014/main" id="{0BCDE483-A753-AC99-8004-28F83257C6F3}"/>
              </a:ext>
            </a:extLst>
          </p:cNvPr>
          <p:cNvGrpSpPr/>
          <p:nvPr/>
        </p:nvGrpSpPr>
        <p:grpSpPr>
          <a:xfrm>
            <a:off x="6150613" y="4195565"/>
            <a:ext cx="5820724" cy="1166917"/>
            <a:chOff x="5962241" y="4186519"/>
            <a:chExt cx="5820724" cy="1166917"/>
          </a:xfrm>
        </p:grpSpPr>
        <p:sp>
          <p:nvSpPr>
            <p:cNvPr id="35" name="TextBox 34">
              <a:extLst>
                <a:ext uri="{FF2B5EF4-FFF2-40B4-BE49-F238E27FC236}">
                  <a16:creationId xmlns:a16="http://schemas.microsoft.com/office/drawing/2014/main" id="{293D9C68-FA75-3534-9B97-184225249F9F}"/>
                </a:ext>
              </a:extLst>
            </p:cNvPr>
            <p:cNvSpPr txBox="1"/>
            <p:nvPr/>
          </p:nvSpPr>
          <p:spPr>
            <a:xfrm>
              <a:off x="5962241" y="4427606"/>
              <a:ext cx="795528" cy="548569"/>
            </a:xfrm>
            <a:prstGeom prst="rect">
              <a:avLst/>
            </a:prstGeom>
            <a:solidFill>
              <a:schemeClr val="bg2"/>
            </a:solidFill>
            <a:ln>
              <a:solidFill>
                <a:schemeClr val="tx1"/>
              </a:solidFill>
            </a:ln>
          </p:spPr>
          <p:txBody>
            <a:bodyPr vert="horz" wrap="square" lIns="0" tIns="0" rIns="0" bIns="0" rtlCol="0" anchor="ctr">
              <a:noAutofit/>
            </a:bodyPr>
            <a:lstStyle/>
            <a:p>
              <a:pPr algn="ctr"/>
              <a:r>
                <a:rPr lang="en-US" sz="1000" b="1" dirty="0"/>
                <a:t>MPN controlled?</a:t>
              </a:r>
            </a:p>
          </p:txBody>
        </p:sp>
        <p:sp>
          <p:nvSpPr>
            <p:cNvPr id="42" name="TextBox 41">
              <a:extLst>
                <a:ext uri="{FF2B5EF4-FFF2-40B4-BE49-F238E27FC236}">
                  <a16:creationId xmlns:a16="http://schemas.microsoft.com/office/drawing/2014/main" id="{EF7C57BD-EA78-F267-BD1E-CB957CCE3695}"/>
                </a:ext>
              </a:extLst>
            </p:cNvPr>
            <p:cNvSpPr txBox="1"/>
            <p:nvPr/>
          </p:nvSpPr>
          <p:spPr>
            <a:xfrm>
              <a:off x="6747876" y="4208620"/>
              <a:ext cx="652516" cy="437099"/>
            </a:xfrm>
            <a:prstGeom prst="rect">
              <a:avLst/>
            </a:prstGeom>
          </p:spPr>
          <p:txBody>
            <a:bodyPr vert="horz" wrap="square" lIns="0" tIns="0" rIns="0" bIns="0" rtlCol="0" anchor="ctr">
              <a:noAutofit/>
            </a:bodyPr>
            <a:lstStyle/>
            <a:p>
              <a:pPr algn="ctr"/>
              <a:r>
                <a:rPr lang="en-US" sz="900" dirty="0"/>
                <a:t>Yes</a:t>
              </a:r>
            </a:p>
          </p:txBody>
        </p:sp>
        <p:sp>
          <p:nvSpPr>
            <p:cNvPr id="43" name="TextBox 42">
              <a:extLst>
                <a:ext uri="{FF2B5EF4-FFF2-40B4-BE49-F238E27FC236}">
                  <a16:creationId xmlns:a16="http://schemas.microsoft.com/office/drawing/2014/main" id="{7DBA3183-BB41-ED30-26B4-13D907CAEEC7}"/>
                </a:ext>
              </a:extLst>
            </p:cNvPr>
            <p:cNvSpPr txBox="1"/>
            <p:nvPr/>
          </p:nvSpPr>
          <p:spPr>
            <a:xfrm>
              <a:off x="6764230" y="4810646"/>
              <a:ext cx="652516" cy="437099"/>
            </a:xfrm>
            <a:prstGeom prst="rect">
              <a:avLst/>
            </a:prstGeom>
          </p:spPr>
          <p:txBody>
            <a:bodyPr vert="horz" wrap="square" lIns="0" tIns="0" rIns="0" bIns="0" rtlCol="0" anchor="ctr">
              <a:noAutofit/>
            </a:bodyPr>
            <a:lstStyle/>
            <a:p>
              <a:pPr algn="ctr"/>
              <a:r>
                <a:rPr lang="en-US" sz="900" dirty="0"/>
                <a:t>No</a:t>
              </a:r>
            </a:p>
          </p:txBody>
        </p:sp>
        <p:sp>
          <p:nvSpPr>
            <p:cNvPr id="52" name="TextBox 51">
              <a:extLst>
                <a:ext uri="{FF2B5EF4-FFF2-40B4-BE49-F238E27FC236}">
                  <a16:creationId xmlns:a16="http://schemas.microsoft.com/office/drawing/2014/main" id="{F11DA9BE-0339-C801-24D6-60C57B043B18}"/>
                </a:ext>
              </a:extLst>
            </p:cNvPr>
            <p:cNvSpPr txBox="1"/>
            <p:nvPr/>
          </p:nvSpPr>
          <p:spPr>
            <a:xfrm>
              <a:off x="8746303" y="4709295"/>
              <a:ext cx="1165634" cy="637680"/>
            </a:xfrm>
            <a:prstGeom prst="rect">
              <a:avLst/>
            </a:prstGeom>
            <a:solidFill>
              <a:schemeClr val="bg2"/>
            </a:solidFill>
            <a:ln>
              <a:solidFill>
                <a:schemeClr val="tx1"/>
              </a:solidFill>
            </a:ln>
          </p:spPr>
          <p:txBody>
            <a:bodyPr vert="horz" wrap="square" lIns="0" tIns="0" rIns="0" bIns="0" rtlCol="0" anchor="ctr">
              <a:noAutofit/>
            </a:bodyPr>
            <a:lstStyle/>
            <a:p>
              <a:pPr algn="ctr"/>
              <a:r>
                <a:rPr lang="en-US" sz="900" dirty="0"/>
                <a:t>No bleeding symptoms and without risk factors</a:t>
              </a:r>
              <a:endParaRPr lang="en-US" sz="900" baseline="30000" dirty="0"/>
            </a:p>
          </p:txBody>
        </p:sp>
        <p:sp>
          <p:nvSpPr>
            <p:cNvPr id="53" name="TextBox 52">
              <a:extLst>
                <a:ext uri="{FF2B5EF4-FFF2-40B4-BE49-F238E27FC236}">
                  <a16:creationId xmlns:a16="http://schemas.microsoft.com/office/drawing/2014/main" id="{4DE6B1E9-88DC-673F-86C2-CBD1FE44B864}"/>
                </a:ext>
              </a:extLst>
            </p:cNvPr>
            <p:cNvSpPr txBox="1"/>
            <p:nvPr/>
          </p:nvSpPr>
          <p:spPr>
            <a:xfrm>
              <a:off x="10137044" y="4706895"/>
              <a:ext cx="1645920" cy="640080"/>
            </a:xfrm>
            <a:prstGeom prst="rect">
              <a:avLst/>
            </a:prstGeom>
            <a:solidFill>
              <a:schemeClr val="bg2"/>
            </a:solidFill>
            <a:ln>
              <a:solidFill>
                <a:schemeClr val="tx1"/>
              </a:solidFill>
            </a:ln>
          </p:spPr>
          <p:txBody>
            <a:bodyPr vert="horz" wrap="square" lIns="0" tIns="0" rIns="0" bIns="0" rtlCol="0" anchor="ctr">
              <a:noAutofit/>
            </a:bodyPr>
            <a:lstStyle/>
            <a:p>
              <a:pPr algn="ctr"/>
              <a:r>
                <a:rPr lang="en-US" sz="900" dirty="0"/>
                <a:t>Therapeutic dose of anticoagulant; low-dose DOAC should be evaluated in prospective clinical trials</a:t>
              </a:r>
              <a:endParaRPr lang="en-US" sz="900" baseline="30000" dirty="0"/>
            </a:p>
          </p:txBody>
        </p:sp>
        <p:cxnSp>
          <p:nvCxnSpPr>
            <p:cNvPr id="55" name="Straight Arrow Connector 54">
              <a:extLst>
                <a:ext uri="{FF2B5EF4-FFF2-40B4-BE49-F238E27FC236}">
                  <a16:creationId xmlns:a16="http://schemas.microsoft.com/office/drawing/2014/main" id="{8D8B6320-6A0F-FF46-9F96-4095F450756A}"/>
                </a:ext>
              </a:extLst>
            </p:cNvPr>
            <p:cNvCxnSpPr>
              <a:cxnSpLocks/>
            </p:cNvCxnSpPr>
            <p:nvPr/>
          </p:nvCxnSpPr>
          <p:spPr>
            <a:xfrm>
              <a:off x="9925073" y="4415119"/>
              <a:ext cx="211971"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99B270E3-D746-C536-04CA-E555A324FE7C}"/>
                </a:ext>
              </a:extLst>
            </p:cNvPr>
            <p:cNvSpPr txBox="1"/>
            <p:nvPr/>
          </p:nvSpPr>
          <p:spPr>
            <a:xfrm>
              <a:off x="7210685" y="4186519"/>
              <a:ext cx="1280160" cy="457200"/>
            </a:xfrm>
            <a:prstGeom prst="rect">
              <a:avLst/>
            </a:prstGeom>
            <a:solidFill>
              <a:schemeClr val="bg2"/>
            </a:solidFill>
            <a:ln>
              <a:solidFill>
                <a:schemeClr val="tx1"/>
              </a:solidFill>
            </a:ln>
          </p:spPr>
          <p:txBody>
            <a:bodyPr vert="horz" wrap="square" lIns="0" tIns="0" rIns="0" bIns="0" rtlCol="0" anchor="ctr">
              <a:noAutofit/>
            </a:bodyPr>
            <a:lstStyle/>
            <a:p>
              <a:pPr algn="ctr"/>
              <a:r>
                <a:rPr lang="en-US" sz="900" b="1" dirty="0"/>
                <a:t>Evaluate bleeding risk</a:t>
              </a:r>
              <a:r>
                <a:rPr lang="en-US" sz="900" b="1" baseline="30000" dirty="0"/>
                <a:t>†</a:t>
              </a:r>
            </a:p>
          </p:txBody>
        </p:sp>
        <p:sp>
          <p:nvSpPr>
            <p:cNvPr id="48" name="TextBox 47">
              <a:extLst>
                <a:ext uri="{FF2B5EF4-FFF2-40B4-BE49-F238E27FC236}">
                  <a16:creationId xmlns:a16="http://schemas.microsoft.com/office/drawing/2014/main" id="{253C82BF-9E09-ACDD-F0BA-93A66E38629D}"/>
                </a:ext>
              </a:extLst>
            </p:cNvPr>
            <p:cNvSpPr txBox="1"/>
            <p:nvPr/>
          </p:nvSpPr>
          <p:spPr>
            <a:xfrm>
              <a:off x="8746303" y="4186519"/>
              <a:ext cx="1165633" cy="457200"/>
            </a:xfrm>
            <a:prstGeom prst="rect">
              <a:avLst/>
            </a:prstGeom>
            <a:solidFill>
              <a:schemeClr val="bg2"/>
            </a:solidFill>
            <a:ln>
              <a:solidFill>
                <a:schemeClr val="tx1"/>
              </a:solidFill>
            </a:ln>
          </p:spPr>
          <p:txBody>
            <a:bodyPr vert="horz" wrap="square" lIns="0" tIns="0" rIns="0" bIns="0" rtlCol="0" anchor="ctr">
              <a:noAutofit/>
            </a:bodyPr>
            <a:lstStyle/>
            <a:p>
              <a:pPr algn="ctr"/>
              <a:r>
                <a:rPr lang="en-US" sz="900" dirty="0"/>
                <a:t>Bleeding symptoms or high risk of bleeding</a:t>
              </a:r>
              <a:endParaRPr lang="en-US" sz="900" baseline="30000" dirty="0"/>
            </a:p>
          </p:txBody>
        </p:sp>
        <p:sp>
          <p:nvSpPr>
            <p:cNvPr id="49" name="TextBox 48">
              <a:extLst>
                <a:ext uri="{FF2B5EF4-FFF2-40B4-BE49-F238E27FC236}">
                  <a16:creationId xmlns:a16="http://schemas.microsoft.com/office/drawing/2014/main" id="{1211DCD6-080A-7C9D-38DF-CE82CF39C85C}"/>
                </a:ext>
              </a:extLst>
            </p:cNvPr>
            <p:cNvSpPr txBox="1"/>
            <p:nvPr/>
          </p:nvSpPr>
          <p:spPr>
            <a:xfrm>
              <a:off x="10137045" y="4186519"/>
              <a:ext cx="1645920" cy="457200"/>
            </a:xfrm>
            <a:prstGeom prst="rect">
              <a:avLst/>
            </a:prstGeom>
            <a:solidFill>
              <a:schemeClr val="bg2"/>
            </a:solidFill>
            <a:ln>
              <a:solidFill>
                <a:schemeClr val="tx1"/>
              </a:solidFill>
            </a:ln>
          </p:spPr>
          <p:txBody>
            <a:bodyPr vert="horz" wrap="square" lIns="0" tIns="0" rIns="0" bIns="0" rtlCol="0" anchor="ctr">
              <a:noAutofit/>
            </a:bodyPr>
            <a:lstStyle/>
            <a:p>
              <a:pPr algn="ctr"/>
              <a:r>
                <a:rPr lang="en-US" sz="900" dirty="0"/>
                <a:t>Discuss low-dose DOAC or indefinite low-dose aspirin*</a:t>
              </a:r>
              <a:endParaRPr lang="en-US" sz="900" baseline="30000" dirty="0"/>
            </a:p>
          </p:txBody>
        </p:sp>
        <p:sp>
          <p:nvSpPr>
            <p:cNvPr id="45" name="TextBox 44">
              <a:extLst>
                <a:ext uri="{FF2B5EF4-FFF2-40B4-BE49-F238E27FC236}">
                  <a16:creationId xmlns:a16="http://schemas.microsoft.com/office/drawing/2014/main" id="{F5F50CE0-4D68-6530-544A-B7690AE7DCCD}"/>
                </a:ext>
              </a:extLst>
            </p:cNvPr>
            <p:cNvSpPr txBox="1"/>
            <p:nvPr/>
          </p:nvSpPr>
          <p:spPr>
            <a:xfrm>
              <a:off x="7210685" y="4706895"/>
              <a:ext cx="1280160" cy="640080"/>
            </a:xfrm>
            <a:prstGeom prst="rect">
              <a:avLst/>
            </a:prstGeom>
            <a:solidFill>
              <a:schemeClr val="bg2"/>
            </a:solidFill>
            <a:ln>
              <a:solidFill>
                <a:schemeClr val="tx1"/>
              </a:solidFill>
            </a:ln>
          </p:spPr>
          <p:txBody>
            <a:bodyPr vert="horz" wrap="square" lIns="0" tIns="0" rIns="0" bIns="0" rtlCol="0" anchor="ctr">
              <a:noAutofit/>
            </a:bodyPr>
            <a:lstStyle/>
            <a:p>
              <a:pPr algn="ctr"/>
              <a:r>
                <a:rPr lang="en-US" sz="900" dirty="0"/>
                <a:t>Therapeutic dose of anticoagulant until disease controlled</a:t>
              </a:r>
              <a:endParaRPr lang="en-US" sz="900" baseline="30000" dirty="0"/>
            </a:p>
          </p:txBody>
        </p:sp>
        <p:cxnSp>
          <p:nvCxnSpPr>
            <p:cNvPr id="37" name="Straight Arrow Connector 36">
              <a:extLst>
                <a:ext uri="{FF2B5EF4-FFF2-40B4-BE49-F238E27FC236}">
                  <a16:creationId xmlns:a16="http://schemas.microsoft.com/office/drawing/2014/main" id="{8025E71C-C472-3453-FB16-20BF58C51459}"/>
                </a:ext>
              </a:extLst>
            </p:cNvPr>
            <p:cNvCxnSpPr>
              <a:cxnSpLocks/>
            </p:cNvCxnSpPr>
            <p:nvPr/>
          </p:nvCxnSpPr>
          <p:spPr>
            <a:xfrm flipV="1">
              <a:off x="6775633" y="4444433"/>
              <a:ext cx="179542" cy="15458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C386E6C-BED0-2B0D-C444-AB2C7AB7B802}"/>
                </a:ext>
              </a:extLst>
            </p:cNvPr>
            <p:cNvCxnSpPr>
              <a:cxnSpLocks/>
            </p:cNvCxnSpPr>
            <p:nvPr/>
          </p:nvCxnSpPr>
          <p:spPr>
            <a:xfrm>
              <a:off x="6775633" y="4867309"/>
              <a:ext cx="179542" cy="15458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79B751EB-63CC-20D6-290F-F99E2C3C0E1D}"/>
                </a:ext>
              </a:extLst>
            </p:cNvPr>
            <p:cNvCxnSpPr>
              <a:cxnSpLocks/>
            </p:cNvCxnSpPr>
            <p:nvPr/>
          </p:nvCxnSpPr>
          <p:spPr>
            <a:xfrm>
              <a:off x="8521195" y="4415119"/>
              <a:ext cx="211971"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9" name="Freeform: Shape 58">
              <a:extLst>
                <a:ext uri="{FF2B5EF4-FFF2-40B4-BE49-F238E27FC236}">
                  <a16:creationId xmlns:a16="http://schemas.microsoft.com/office/drawing/2014/main" id="{74AAD894-1930-8BD2-70B8-814B101BFFB8}"/>
                </a:ext>
              </a:extLst>
            </p:cNvPr>
            <p:cNvSpPr/>
            <p:nvPr/>
          </p:nvSpPr>
          <p:spPr>
            <a:xfrm>
              <a:off x="8602980" y="4423096"/>
              <a:ext cx="121920" cy="617220"/>
            </a:xfrm>
            <a:custGeom>
              <a:avLst/>
              <a:gdLst>
                <a:gd name="csX0" fmla="*/ 0 w 121920"/>
                <a:gd name="csY0" fmla="*/ 0 h 617220"/>
                <a:gd name="csX1" fmla="*/ 0 w 121920"/>
                <a:gd name="csY1" fmla="*/ 617220 h 617220"/>
                <a:gd name="csX2" fmla="*/ 121920 w 121920"/>
                <a:gd name="csY2" fmla="*/ 617220 h 617220"/>
              </a:gdLst>
              <a:ahLst/>
              <a:cxnLst>
                <a:cxn ang="0">
                  <a:pos x="csX0" y="csY0"/>
                </a:cxn>
                <a:cxn ang="0">
                  <a:pos x="csX1" y="csY1"/>
                </a:cxn>
                <a:cxn ang="0">
                  <a:pos x="csX2" y="csY2"/>
                </a:cxn>
              </a:cxnLst>
              <a:rect l="l" t="t" r="r" b="b"/>
              <a:pathLst>
                <a:path w="121920" h="617220">
                  <a:moveTo>
                    <a:pt x="0" y="0"/>
                  </a:moveTo>
                  <a:lnTo>
                    <a:pt x="0" y="617220"/>
                  </a:lnTo>
                  <a:lnTo>
                    <a:pt x="121920" y="617220"/>
                  </a:lnTo>
                </a:path>
              </a:pathLst>
            </a:custGeom>
            <a:noFill/>
            <a:ln w="12700">
              <a:solidFill>
                <a:schemeClr val="tx1"/>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0" name="Straight Arrow Connector 59">
              <a:extLst>
                <a:ext uri="{FF2B5EF4-FFF2-40B4-BE49-F238E27FC236}">
                  <a16:creationId xmlns:a16="http://schemas.microsoft.com/office/drawing/2014/main" id="{99AE9333-4589-E519-6585-C41C8F2AD1F2}"/>
                </a:ext>
              </a:extLst>
            </p:cNvPr>
            <p:cNvCxnSpPr>
              <a:cxnSpLocks/>
            </p:cNvCxnSpPr>
            <p:nvPr/>
          </p:nvCxnSpPr>
          <p:spPr>
            <a:xfrm>
              <a:off x="9925073" y="5021895"/>
              <a:ext cx="211971"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2" name="Freeform: Shape 61">
              <a:extLst>
                <a:ext uri="{FF2B5EF4-FFF2-40B4-BE49-F238E27FC236}">
                  <a16:creationId xmlns:a16="http://schemas.microsoft.com/office/drawing/2014/main" id="{69B511F9-FF83-3C5E-EEB7-7F58E60D2F7B}"/>
                </a:ext>
              </a:extLst>
            </p:cNvPr>
            <p:cNvSpPr/>
            <p:nvPr/>
          </p:nvSpPr>
          <p:spPr>
            <a:xfrm>
              <a:off x="6354746" y="5002916"/>
              <a:ext cx="876300" cy="350520"/>
            </a:xfrm>
            <a:custGeom>
              <a:avLst/>
              <a:gdLst>
                <a:gd name="csX0" fmla="*/ 845820 w 845820"/>
                <a:gd name="csY0" fmla="*/ 365760 h 365760"/>
                <a:gd name="csX1" fmla="*/ 0 w 845820"/>
                <a:gd name="csY1" fmla="*/ 365760 h 365760"/>
                <a:gd name="csX2" fmla="*/ 0 w 845820"/>
                <a:gd name="csY2" fmla="*/ 0 h 365760"/>
              </a:gdLst>
              <a:ahLst/>
              <a:cxnLst>
                <a:cxn ang="0">
                  <a:pos x="csX0" y="csY0"/>
                </a:cxn>
                <a:cxn ang="0">
                  <a:pos x="csX1" y="csY1"/>
                </a:cxn>
                <a:cxn ang="0">
                  <a:pos x="csX2" y="csY2"/>
                </a:cxn>
              </a:cxnLst>
              <a:rect l="l" t="t" r="r" b="b"/>
              <a:pathLst>
                <a:path w="845820" h="365760">
                  <a:moveTo>
                    <a:pt x="845820" y="365760"/>
                  </a:moveTo>
                  <a:lnTo>
                    <a:pt x="0" y="365760"/>
                  </a:lnTo>
                  <a:lnTo>
                    <a:pt x="0" y="0"/>
                  </a:lnTo>
                </a:path>
              </a:pathLst>
            </a:custGeom>
            <a:noFill/>
            <a:ln w="12700">
              <a:solidFill>
                <a:schemeClr val="tx1"/>
              </a:solidFill>
              <a:prstDash val="dash"/>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TextBox 5">
            <a:extLst>
              <a:ext uri="{FF2B5EF4-FFF2-40B4-BE49-F238E27FC236}">
                <a16:creationId xmlns:a16="http://schemas.microsoft.com/office/drawing/2014/main" id="{6D548DB0-9B73-8563-3D22-20CDD4096D61}"/>
              </a:ext>
            </a:extLst>
          </p:cNvPr>
          <p:cNvSpPr txBox="1"/>
          <p:nvPr/>
        </p:nvSpPr>
        <p:spPr>
          <a:xfrm>
            <a:off x="1820798" y="5422468"/>
            <a:ext cx="4624516" cy="457203"/>
          </a:xfrm>
          <a:prstGeom prst="rect">
            <a:avLst/>
          </a:prstGeom>
          <a:solidFill>
            <a:schemeClr val="bg1"/>
          </a:solidFill>
          <a:ln>
            <a:solidFill>
              <a:schemeClr val="tx1"/>
            </a:solidFill>
          </a:ln>
        </p:spPr>
        <p:txBody>
          <a:bodyPr vert="horz" wrap="square" lIns="0" tIns="0" rIns="0" bIns="0" rtlCol="0" anchor="ctr">
            <a:noAutofit/>
          </a:bodyPr>
          <a:lstStyle/>
          <a:p>
            <a:pPr algn="ctr"/>
            <a:r>
              <a:rPr lang="en-US" sz="1100" dirty="0"/>
              <a:t>Therapeutic dose of anticoagulant</a:t>
            </a:r>
          </a:p>
        </p:txBody>
      </p:sp>
    </p:spTree>
    <p:extLst>
      <p:ext uri="{BB962C8B-B14F-4D97-AF65-F5344CB8AC3E}">
        <p14:creationId xmlns:p14="http://schemas.microsoft.com/office/powerpoint/2010/main" val="1519125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C3E78D-878C-A7CD-EE4D-78E9624558A2}"/>
              </a:ext>
            </a:extLst>
          </p:cNvPr>
          <p:cNvSpPr>
            <a:spLocks noGrp="1"/>
          </p:cNvSpPr>
          <p:nvPr>
            <p:ph type="title"/>
          </p:nvPr>
        </p:nvSpPr>
        <p:spPr>
          <a:xfrm>
            <a:off x="231078" y="260162"/>
            <a:ext cx="11740260" cy="1044132"/>
          </a:xfrm>
        </p:spPr>
        <p:txBody>
          <a:bodyPr/>
          <a:lstStyle/>
          <a:p>
            <a:r>
              <a:rPr lang="en-US" dirty="0"/>
              <a:t>Management of Thrombosis in a Patient With MPN Already Treated With Cytoreductive Therapy + Aspirin</a:t>
            </a:r>
          </a:p>
        </p:txBody>
      </p:sp>
      <p:sp>
        <p:nvSpPr>
          <p:cNvPr id="32" name="Content Placeholder 31">
            <a:extLst>
              <a:ext uri="{FF2B5EF4-FFF2-40B4-BE49-F238E27FC236}">
                <a16:creationId xmlns:a16="http://schemas.microsoft.com/office/drawing/2014/main" id="{4258B59D-FCDF-4B0E-DD9C-3D731FC66A3E}"/>
              </a:ext>
            </a:extLst>
          </p:cNvPr>
          <p:cNvSpPr>
            <a:spLocks noGrp="1"/>
          </p:cNvSpPr>
          <p:nvPr>
            <p:ph sz="quarter" idx="10"/>
          </p:nvPr>
        </p:nvSpPr>
        <p:spPr/>
        <p:txBody>
          <a:bodyPr/>
          <a:lstStyle/>
          <a:p>
            <a:pPr algn="ctr"/>
            <a:r>
              <a:rPr lang="en-US" dirty="0">
                <a:cs typeface="Arial" panose="020B0604020202020204" pitchFamily="34" charset="0"/>
              </a:rPr>
              <a:t>Guy. Blood. 2025;145:1769.</a:t>
            </a:r>
          </a:p>
        </p:txBody>
      </p:sp>
      <p:cxnSp>
        <p:nvCxnSpPr>
          <p:cNvPr id="35" name="Straight Arrow Connector 34">
            <a:extLst>
              <a:ext uri="{FF2B5EF4-FFF2-40B4-BE49-F238E27FC236}">
                <a16:creationId xmlns:a16="http://schemas.microsoft.com/office/drawing/2014/main" id="{E580ED5F-2EA2-1453-F677-33C607E738E3}"/>
              </a:ext>
            </a:extLst>
          </p:cNvPr>
          <p:cNvCxnSpPr>
            <a:cxnSpLocks/>
          </p:cNvCxnSpPr>
          <p:nvPr/>
        </p:nvCxnSpPr>
        <p:spPr>
          <a:xfrm flipV="1">
            <a:off x="9302806" y="5440625"/>
            <a:ext cx="207616" cy="18370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9872114D-FB4E-2F06-5E32-6A8F3110B646}"/>
              </a:ext>
            </a:extLst>
          </p:cNvPr>
          <p:cNvSpPr txBox="1"/>
          <p:nvPr/>
        </p:nvSpPr>
        <p:spPr>
          <a:xfrm>
            <a:off x="9351007" y="5161608"/>
            <a:ext cx="576504" cy="437099"/>
          </a:xfrm>
          <a:prstGeom prst="rect">
            <a:avLst/>
          </a:prstGeom>
        </p:spPr>
        <p:txBody>
          <a:bodyPr vert="horz" wrap="square" lIns="0" tIns="0" rIns="0" bIns="0" rtlCol="0" anchor="ctr">
            <a:noAutofit/>
          </a:bodyPr>
          <a:lstStyle/>
          <a:p>
            <a:pPr algn="ctr"/>
            <a:r>
              <a:rPr lang="en-US" sz="1000" dirty="0"/>
              <a:t>Yes</a:t>
            </a:r>
          </a:p>
        </p:txBody>
      </p:sp>
      <p:sp>
        <p:nvSpPr>
          <p:cNvPr id="38" name="TextBox 37">
            <a:extLst>
              <a:ext uri="{FF2B5EF4-FFF2-40B4-BE49-F238E27FC236}">
                <a16:creationId xmlns:a16="http://schemas.microsoft.com/office/drawing/2014/main" id="{0314F18D-D7CE-1E69-4F5F-B743A23F71C4}"/>
              </a:ext>
            </a:extLst>
          </p:cNvPr>
          <p:cNvSpPr txBox="1"/>
          <p:nvPr/>
        </p:nvSpPr>
        <p:spPr>
          <a:xfrm>
            <a:off x="9351347" y="5776417"/>
            <a:ext cx="576504" cy="437099"/>
          </a:xfrm>
          <a:prstGeom prst="rect">
            <a:avLst/>
          </a:prstGeom>
        </p:spPr>
        <p:txBody>
          <a:bodyPr vert="horz" wrap="square" lIns="0" tIns="0" rIns="0" bIns="0" rtlCol="0" anchor="ctr">
            <a:noAutofit/>
          </a:bodyPr>
          <a:lstStyle/>
          <a:p>
            <a:pPr algn="ctr"/>
            <a:r>
              <a:rPr lang="en-US" sz="1000" dirty="0"/>
              <a:t>No</a:t>
            </a:r>
          </a:p>
        </p:txBody>
      </p:sp>
      <p:sp>
        <p:nvSpPr>
          <p:cNvPr id="54" name="TextBox 53">
            <a:extLst>
              <a:ext uri="{FF2B5EF4-FFF2-40B4-BE49-F238E27FC236}">
                <a16:creationId xmlns:a16="http://schemas.microsoft.com/office/drawing/2014/main" id="{191DDC3B-742F-1BA0-7109-09B4A4D75C91}"/>
              </a:ext>
            </a:extLst>
          </p:cNvPr>
          <p:cNvSpPr txBox="1"/>
          <p:nvPr/>
        </p:nvSpPr>
        <p:spPr>
          <a:xfrm>
            <a:off x="10091290" y="5161608"/>
            <a:ext cx="1880047" cy="427863"/>
          </a:xfrm>
          <a:prstGeom prst="rect">
            <a:avLst/>
          </a:prstGeom>
          <a:solidFill>
            <a:schemeClr val="bg2"/>
          </a:solidFill>
          <a:ln>
            <a:solidFill>
              <a:schemeClr val="tx1"/>
            </a:solidFill>
          </a:ln>
        </p:spPr>
        <p:txBody>
          <a:bodyPr vert="horz" wrap="square" lIns="0" tIns="0" rIns="0" bIns="0" rtlCol="0" anchor="ctr">
            <a:noAutofit/>
          </a:bodyPr>
          <a:lstStyle/>
          <a:p>
            <a:pPr algn="ctr"/>
            <a:r>
              <a:rPr lang="en-US" sz="1000" dirty="0"/>
              <a:t>Long-term therapeutic dose of anticoagulant</a:t>
            </a:r>
            <a:endParaRPr lang="en-US" sz="1000" baseline="30000" dirty="0"/>
          </a:p>
        </p:txBody>
      </p:sp>
      <p:sp>
        <p:nvSpPr>
          <p:cNvPr id="60" name="TextBox 59">
            <a:extLst>
              <a:ext uri="{FF2B5EF4-FFF2-40B4-BE49-F238E27FC236}">
                <a16:creationId xmlns:a16="http://schemas.microsoft.com/office/drawing/2014/main" id="{B80BFC35-6521-4257-760E-33D68EACD88B}"/>
              </a:ext>
            </a:extLst>
          </p:cNvPr>
          <p:cNvSpPr txBox="1"/>
          <p:nvPr/>
        </p:nvSpPr>
        <p:spPr>
          <a:xfrm>
            <a:off x="10091290" y="5646297"/>
            <a:ext cx="1880047" cy="656078"/>
          </a:xfrm>
          <a:prstGeom prst="rect">
            <a:avLst/>
          </a:prstGeom>
          <a:solidFill>
            <a:schemeClr val="bg2"/>
          </a:solidFill>
          <a:ln>
            <a:solidFill>
              <a:schemeClr val="tx1"/>
            </a:solidFill>
          </a:ln>
        </p:spPr>
        <p:txBody>
          <a:bodyPr vert="horz" wrap="square" lIns="0" tIns="0" rIns="0" bIns="0" rtlCol="0" anchor="ctr">
            <a:noAutofit/>
          </a:bodyPr>
          <a:lstStyle/>
          <a:p>
            <a:pPr algn="ctr"/>
            <a:r>
              <a:rPr lang="en-US" sz="1000" dirty="0"/>
              <a:t>If controlled after 6 mo of anticoagulant, evaluate bleeding risk and discuss antithrombotic tx</a:t>
            </a:r>
            <a:endParaRPr lang="en-US" sz="1000" baseline="30000" dirty="0"/>
          </a:p>
        </p:txBody>
      </p:sp>
      <p:sp>
        <p:nvSpPr>
          <p:cNvPr id="4" name="TextBox 3">
            <a:extLst>
              <a:ext uri="{FF2B5EF4-FFF2-40B4-BE49-F238E27FC236}">
                <a16:creationId xmlns:a16="http://schemas.microsoft.com/office/drawing/2014/main" id="{C94B1E06-8938-FA23-158F-739A3480732B}"/>
              </a:ext>
            </a:extLst>
          </p:cNvPr>
          <p:cNvSpPr txBox="1"/>
          <p:nvPr/>
        </p:nvSpPr>
        <p:spPr>
          <a:xfrm>
            <a:off x="7149830" y="1333500"/>
            <a:ext cx="4821508" cy="1112093"/>
          </a:xfrm>
          <a:prstGeom prst="rect">
            <a:avLst/>
          </a:prstGeom>
          <a:solidFill>
            <a:schemeClr val="accent6"/>
          </a:solidFill>
        </p:spPr>
        <p:txBody>
          <a:bodyPr vert="horz" wrap="square" lIns="0" tIns="0" rIns="0" bIns="0" rtlCol="0">
            <a:noAutofit/>
          </a:bodyPr>
          <a:lstStyle/>
          <a:p>
            <a:pPr algn="ctr"/>
            <a:r>
              <a:rPr lang="en-US" sz="1400" b="1" dirty="0">
                <a:solidFill>
                  <a:schemeClr val="bg2"/>
                </a:solidFill>
              </a:rPr>
              <a:t>Cytoreductive Treatment</a:t>
            </a:r>
          </a:p>
          <a:p>
            <a:r>
              <a:rPr lang="en-US" sz="1400" dirty="0">
                <a:solidFill>
                  <a:schemeClr val="bg2"/>
                </a:solidFill>
              </a:rPr>
              <a:t> </a:t>
            </a:r>
            <a:r>
              <a:rPr lang="en-US" sz="1400" u="sng" dirty="0">
                <a:solidFill>
                  <a:schemeClr val="bg2"/>
                </a:solidFill>
              </a:rPr>
              <a:t>Goals:</a:t>
            </a:r>
          </a:p>
          <a:p>
            <a:pPr marL="283464" indent="-171450" algn="l">
              <a:buFont typeface="Arial" panose="020B0604020202020204" pitchFamily="34" charset="0"/>
              <a:buChar char="•"/>
            </a:pPr>
            <a:r>
              <a:rPr lang="en-US" sz="1400" dirty="0">
                <a:solidFill>
                  <a:schemeClr val="bg2"/>
                </a:solidFill>
              </a:rPr>
              <a:t>In patients with ET and pre-PMF: Plt &lt;400 x 10</a:t>
            </a:r>
            <a:r>
              <a:rPr lang="en-US" sz="1400" baseline="30000" dirty="0">
                <a:solidFill>
                  <a:schemeClr val="bg2"/>
                </a:solidFill>
              </a:rPr>
              <a:t>9</a:t>
            </a:r>
            <a:r>
              <a:rPr lang="en-US" sz="1400" dirty="0">
                <a:solidFill>
                  <a:schemeClr val="bg2"/>
                </a:solidFill>
              </a:rPr>
              <a:t>/L</a:t>
            </a:r>
          </a:p>
          <a:p>
            <a:pPr marL="283464" indent="-171450" algn="l">
              <a:buFont typeface="Arial" panose="020B0604020202020204" pitchFamily="34" charset="0"/>
              <a:buChar char="•"/>
            </a:pPr>
            <a:r>
              <a:rPr lang="en-US" sz="1400" dirty="0">
                <a:solidFill>
                  <a:schemeClr val="bg2"/>
                </a:solidFill>
              </a:rPr>
              <a:t>In patients with PV: Hct &lt;45%</a:t>
            </a:r>
          </a:p>
          <a:p>
            <a:pPr marL="283464" indent="-171450" algn="l">
              <a:buFont typeface="Arial" panose="020B0604020202020204" pitchFamily="34" charset="0"/>
              <a:buChar char="•"/>
            </a:pPr>
            <a:r>
              <a:rPr lang="en-US" sz="1400" dirty="0">
                <a:solidFill>
                  <a:schemeClr val="bg2"/>
                </a:solidFill>
              </a:rPr>
              <a:t>In patients with PMF: Plt &lt;400 x 10</a:t>
            </a:r>
            <a:r>
              <a:rPr lang="en-US" sz="1400" baseline="30000" dirty="0">
                <a:solidFill>
                  <a:schemeClr val="bg2"/>
                </a:solidFill>
              </a:rPr>
              <a:t>9</a:t>
            </a:r>
            <a:r>
              <a:rPr lang="en-US" sz="1400" dirty="0">
                <a:solidFill>
                  <a:schemeClr val="bg2"/>
                </a:solidFill>
              </a:rPr>
              <a:t>/L and Hct &lt;45%</a:t>
            </a:r>
          </a:p>
        </p:txBody>
      </p:sp>
      <p:sp>
        <p:nvSpPr>
          <p:cNvPr id="5" name="TextBox 4">
            <a:extLst>
              <a:ext uri="{FF2B5EF4-FFF2-40B4-BE49-F238E27FC236}">
                <a16:creationId xmlns:a16="http://schemas.microsoft.com/office/drawing/2014/main" id="{23DDE429-84C4-8A65-C649-4413897034A3}"/>
              </a:ext>
            </a:extLst>
          </p:cNvPr>
          <p:cNvSpPr txBox="1"/>
          <p:nvPr/>
        </p:nvSpPr>
        <p:spPr>
          <a:xfrm>
            <a:off x="1820796" y="2496741"/>
            <a:ext cx="10150542" cy="502445"/>
          </a:xfrm>
          <a:prstGeom prst="rect">
            <a:avLst/>
          </a:prstGeom>
          <a:solidFill>
            <a:schemeClr val="tx1"/>
          </a:solidFill>
        </p:spPr>
        <p:txBody>
          <a:bodyPr vert="horz" wrap="square" lIns="0" tIns="0" rIns="0" bIns="0" rtlCol="0" anchor="ctr">
            <a:noAutofit/>
          </a:bodyPr>
          <a:lstStyle/>
          <a:p>
            <a:pPr algn="ctr"/>
            <a:endParaRPr lang="en-US" sz="1200" b="1" dirty="0">
              <a:solidFill>
                <a:schemeClr val="bg2"/>
              </a:solidFill>
            </a:endParaRPr>
          </a:p>
        </p:txBody>
      </p:sp>
      <p:sp>
        <p:nvSpPr>
          <p:cNvPr id="6" name="TextBox 5">
            <a:extLst>
              <a:ext uri="{FF2B5EF4-FFF2-40B4-BE49-F238E27FC236}">
                <a16:creationId xmlns:a16="http://schemas.microsoft.com/office/drawing/2014/main" id="{CA3FAE4A-7D7B-5678-9040-CEEF1503B691}"/>
              </a:ext>
            </a:extLst>
          </p:cNvPr>
          <p:cNvSpPr txBox="1"/>
          <p:nvPr/>
        </p:nvSpPr>
        <p:spPr>
          <a:xfrm>
            <a:off x="1820797" y="3040143"/>
            <a:ext cx="550986" cy="450214"/>
          </a:xfrm>
          <a:prstGeom prst="rect">
            <a:avLst/>
          </a:prstGeom>
          <a:solidFill>
            <a:schemeClr val="accent4"/>
          </a:solidFill>
        </p:spPr>
        <p:txBody>
          <a:bodyPr vert="horz" wrap="square" lIns="0" tIns="0" rIns="0" bIns="0" rtlCol="0" anchor="ctr">
            <a:noAutofit/>
          </a:bodyPr>
          <a:lstStyle/>
          <a:p>
            <a:pPr algn="ctr"/>
            <a:r>
              <a:rPr lang="en-US" sz="1200" b="1" dirty="0">
                <a:solidFill>
                  <a:schemeClr val="bg2"/>
                </a:solidFill>
              </a:rPr>
              <a:t>0 wk</a:t>
            </a:r>
          </a:p>
        </p:txBody>
      </p:sp>
      <p:sp>
        <p:nvSpPr>
          <p:cNvPr id="13" name="TextBox 12">
            <a:extLst>
              <a:ext uri="{FF2B5EF4-FFF2-40B4-BE49-F238E27FC236}">
                <a16:creationId xmlns:a16="http://schemas.microsoft.com/office/drawing/2014/main" id="{8FD8B956-35BA-2B72-1FE0-588C3DAD48A9}"/>
              </a:ext>
            </a:extLst>
          </p:cNvPr>
          <p:cNvSpPr txBox="1"/>
          <p:nvPr/>
        </p:nvSpPr>
        <p:spPr>
          <a:xfrm>
            <a:off x="5665758" y="3040143"/>
            <a:ext cx="1554480" cy="450214"/>
          </a:xfrm>
          <a:prstGeom prst="rect">
            <a:avLst/>
          </a:prstGeom>
          <a:solidFill>
            <a:schemeClr val="accent4"/>
          </a:solidFill>
        </p:spPr>
        <p:txBody>
          <a:bodyPr vert="horz" wrap="square" lIns="0" tIns="0" rIns="0" bIns="0" rtlCol="0" anchor="ctr">
            <a:noAutofit/>
          </a:bodyPr>
          <a:lstStyle/>
          <a:p>
            <a:pPr algn="ctr"/>
            <a:r>
              <a:rPr lang="en-US" sz="1200" b="1" dirty="0">
                <a:solidFill>
                  <a:schemeClr val="bg2"/>
                </a:solidFill>
              </a:rPr>
              <a:t>6 </a:t>
            </a:r>
            <a:r>
              <a:rPr lang="en-US" sz="1200" b="1">
                <a:solidFill>
                  <a:schemeClr val="bg2"/>
                </a:solidFill>
              </a:rPr>
              <a:t>mo</a:t>
            </a:r>
            <a:endParaRPr lang="en-US" sz="1200" b="1" dirty="0">
              <a:solidFill>
                <a:schemeClr val="bg2"/>
              </a:solidFill>
            </a:endParaRPr>
          </a:p>
        </p:txBody>
      </p:sp>
      <p:cxnSp>
        <p:nvCxnSpPr>
          <p:cNvPr id="16" name="Straight Arrow Connector 15">
            <a:extLst>
              <a:ext uri="{FF2B5EF4-FFF2-40B4-BE49-F238E27FC236}">
                <a16:creationId xmlns:a16="http://schemas.microsoft.com/office/drawing/2014/main" id="{A54A7C96-00E2-70F4-9AE7-0BDE65E00EAA}"/>
              </a:ext>
            </a:extLst>
          </p:cNvPr>
          <p:cNvCxnSpPr>
            <a:cxnSpLocks/>
          </p:cNvCxnSpPr>
          <p:nvPr/>
        </p:nvCxnSpPr>
        <p:spPr>
          <a:xfrm>
            <a:off x="1967478" y="2824856"/>
            <a:ext cx="9912102" cy="0"/>
          </a:xfrm>
          <a:prstGeom prst="straightConnector1">
            <a:avLst/>
          </a:prstGeom>
          <a:ln w="57150">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3DA23A0E-26F0-3D25-6CAD-A017A5A44060}"/>
              </a:ext>
            </a:extLst>
          </p:cNvPr>
          <p:cNvSpPr txBox="1"/>
          <p:nvPr/>
        </p:nvSpPr>
        <p:spPr>
          <a:xfrm>
            <a:off x="6206157" y="2558135"/>
            <a:ext cx="1434744" cy="180637"/>
          </a:xfrm>
          <a:prstGeom prst="rect">
            <a:avLst/>
          </a:prstGeom>
        </p:spPr>
        <p:txBody>
          <a:bodyPr vert="horz" wrap="square" lIns="0" tIns="0" rIns="0" bIns="0" rtlCol="0">
            <a:noAutofit/>
          </a:bodyPr>
          <a:lstStyle/>
          <a:p>
            <a:pPr algn="ctr"/>
            <a:r>
              <a:rPr lang="en-US" sz="1200" b="1" dirty="0">
                <a:solidFill>
                  <a:schemeClr val="bg2"/>
                </a:solidFill>
              </a:rPr>
              <a:t>Time From Event</a:t>
            </a:r>
          </a:p>
        </p:txBody>
      </p:sp>
      <p:cxnSp>
        <p:nvCxnSpPr>
          <p:cNvPr id="19" name="Straight Connector 18">
            <a:extLst>
              <a:ext uri="{FF2B5EF4-FFF2-40B4-BE49-F238E27FC236}">
                <a16:creationId xmlns:a16="http://schemas.microsoft.com/office/drawing/2014/main" id="{D25F8EA8-37F1-5F37-4C90-D2E760AA4E2C}"/>
              </a:ext>
            </a:extLst>
          </p:cNvPr>
          <p:cNvCxnSpPr>
            <a:cxnSpLocks/>
          </p:cNvCxnSpPr>
          <p:nvPr/>
        </p:nvCxnSpPr>
        <p:spPr>
          <a:xfrm>
            <a:off x="1713788" y="3943612"/>
            <a:ext cx="81381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4544D3ED-3A18-D8DF-4E4B-149B5E7A25A8}"/>
              </a:ext>
            </a:extLst>
          </p:cNvPr>
          <p:cNvSpPr txBox="1"/>
          <p:nvPr/>
        </p:nvSpPr>
        <p:spPr>
          <a:xfrm>
            <a:off x="1820796" y="3532132"/>
            <a:ext cx="10150541" cy="822960"/>
          </a:xfrm>
          <a:prstGeom prst="rect">
            <a:avLst/>
          </a:prstGeom>
          <a:solidFill>
            <a:schemeClr val="bg1"/>
          </a:solidFill>
          <a:ln>
            <a:solidFill>
              <a:schemeClr val="tx1"/>
            </a:solidFill>
          </a:ln>
        </p:spPr>
        <p:txBody>
          <a:bodyPr vert="horz" wrap="square" lIns="0" tIns="0" rIns="0" bIns="0" rtlCol="0" anchor="ctr">
            <a:noAutofit/>
          </a:bodyPr>
          <a:lstStyle/>
          <a:p>
            <a:pPr algn="ctr"/>
            <a:r>
              <a:rPr lang="en-US" sz="1200" dirty="0"/>
              <a:t>Screen for an occult cancer; multidisciplinary consult to determine need for antithrombotic strategy modification</a:t>
            </a:r>
          </a:p>
          <a:p>
            <a:pPr algn="ctr"/>
            <a:r>
              <a:rPr lang="en-US" sz="1200" i="1" dirty="0"/>
              <a:t>Potential options: switch to another antiplatelet agent, DAPT, or SAPT and low-dose DOAC</a:t>
            </a:r>
          </a:p>
        </p:txBody>
      </p:sp>
      <p:cxnSp>
        <p:nvCxnSpPr>
          <p:cNvPr id="26" name="Straight Connector 25">
            <a:extLst>
              <a:ext uri="{FF2B5EF4-FFF2-40B4-BE49-F238E27FC236}">
                <a16:creationId xmlns:a16="http://schemas.microsoft.com/office/drawing/2014/main" id="{05B29C48-94CA-27CA-D2B5-3ABF2E7A1743}"/>
              </a:ext>
            </a:extLst>
          </p:cNvPr>
          <p:cNvCxnSpPr>
            <a:cxnSpLocks/>
          </p:cNvCxnSpPr>
          <p:nvPr/>
        </p:nvCxnSpPr>
        <p:spPr>
          <a:xfrm>
            <a:off x="1713788" y="4825601"/>
            <a:ext cx="584461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A131949D-C0D4-D274-7F42-4C9C18929CFC}"/>
              </a:ext>
            </a:extLst>
          </p:cNvPr>
          <p:cNvSpPr txBox="1"/>
          <p:nvPr/>
        </p:nvSpPr>
        <p:spPr>
          <a:xfrm>
            <a:off x="1820797" y="4414121"/>
            <a:ext cx="5399441" cy="822960"/>
          </a:xfrm>
          <a:prstGeom prst="rect">
            <a:avLst/>
          </a:prstGeom>
          <a:solidFill>
            <a:schemeClr val="bg1"/>
          </a:solidFill>
          <a:ln>
            <a:solidFill>
              <a:schemeClr val="tx1"/>
            </a:solidFill>
          </a:ln>
        </p:spPr>
        <p:txBody>
          <a:bodyPr vert="horz" wrap="square" lIns="0" tIns="0" rIns="0" bIns="0" rtlCol="0" anchor="ctr">
            <a:noAutofit/>
          </a:bodyPr>
          <a:lstStyle/>
          <a:p>
            <a:pPr algn="ctr"/>
            <a:r>
              <a:rPr lang="en-US" sz="1200" dirty="0"/>
              <a:t>Screen for an occult cancer; stop aspirin and start anticoagulant (LMWH/VKA or DOAC) for 6 </a:t>
            </a:r>
            <a:r>
              <a:rPr lang="en-US" sz="1200"/>
              <a:t>mo</a:t>
            </a:r>
            <a:endParaRPr lang="en-US" sz="1200" dirty="0"/>
          </a:p>
        </p:txBody>
      </p:sp>
      <p:sp>
        <p:nvSpPr>
          <p:cNvPr id="44" name="TextBox 43">
            <a:extLst>
              <a:ext uri="{FF2B5EF4-FFF2-40B4-BE49-F238E27FC236}">
                <a16:creationId xmlns:a16="http://schemas.microsoft.com/office/drawing/2014/main" id="{7A3A010B-2A3F-25A1-C52F-5698880C3016}"/>
              </a:ext>
            </a:extLst>
          </p:cNvPr>
          <p:cNvSpPr txBox="1"/>
          <p:nvPr/>
        </p:nvSpPr>
        <p:spPr>
          <a:xfrm>
            <a:off x="5492548" y="1333614"/>
            <a:ext cx="1657282" cy="1109899"/>
          </a:xfrm>
          <a:prstGeom prst="rect">
            <a:avLst/>
          </a:prstGeom>
          <a:solidFill>
            <a:schemeClr val="tx1"/>
          </a:solidFill>
        </p:spPr>
        <p:txBody>
          <a:bodyPr vert="horz" wrap="square" lIns="0" tIns="0" rIns="0" bIns="0" rtlCol="0" anchor="ctr">
            <a:noAutofit/>
          </a:bodyPr>
          <a:lstStyle/>
          <a:p>
            <a:pPr algn="ctr"/>
            <a:r>
              <a:rPr lang="en-US" sz="1400" b="1" dirty="0">
                <a:solidFill>
                  <a:schemeClr val="bg2"/>
                </a:solidFill>
              </a:rPr>
              <a:t>MPN Management</a:t>
            </a:r>
          </a:p>
        </p:txBody>
      </p:sp>
      <p:sp>
        <p:nvSpPr>
          <p:cNvPr id="46" name="TextBox 45">
            <a:extLst>
              <a:ext uri="{FF2B5EF4-FFF2-40B4-BE49-F238E27FC236}">
                <a16:creationId xmlns:a16="http://schemas.microsoft.com/office/drawing/2014/main" id="{E40D5F8E-52E6-10D2-3188-E0BE9A8C63DC}"/>
              </a:ext>
            </a:extLst>
          </p:cNvPr>
          <p:cNvSpPr txBox="1"/>
          <p:nvPr/>
        </p:nvSpPr>
        <p:spPr>
          <a:xfrm>
            <a:off x="239457" y="3040143"/>
            <a:ext cx="1517301" cy="450214"/>
          </a:xfrm>
          <a:prstGeom prst="rect">
            <a:avLst/>
          </a:prstGeom>
          <a:solidFill>
            <a:schemeClr val="tx1"/>
          </a:solidFill>
        </p:spPr>
        <p:txBody>
          <a:bodyPr vert="horz" wrap="square" lIns="0" tIns="0" rIns="0" bIns="0" rtlCol="0" anchor="ctr">
            <a:noAutofit/>
          </a:bodyPr>
          <a:lstStyle/>
          <a:p>
            <a:pPr algn="ctr"/>
            <a:r>
              <a:rPr lang="en-US" sz="1200" b="1" dirty="0">
                <a:solidFill>
                  <a:schemeClr val="bg2"/>
                </a:solidFill>
              </a:rPr>
              <a:t>Antithrombotic Strategy</a:t>
            </a:r>
          </a:p>
        </p:txBody>
      </p:sp>
      <p:sp>
        <p:nvSpPr>
          <p:cNvPr id="48" name="TextBox 47">
            <a:extLst>
              <a:ext uri="{FF2B5EF4-FFF2-40B4-BE49-F238E27FC236}">
                <a16:creationId xmlns:a16="http://schemas.microsoft.com/office/drawing/2014/main" id="{6D2582A0-8A52-ADE0-52A8-FF0EB1D49943}"/>
              </a:ext>
            </a:extLst>
          </p:cNvPr>
          <p:cNvSpPr txBox="1"/>
          <p:nvPr/>
        </p:nvSpPr>
        <p:spPr>
          <a:xfrm>
            <a:off x="239457" y="3532132"/>
            <a:ext cx="1517301" cy="822960"/>
          </a:xfrm>
          <a:prstGeom prst="rect">
            <a:avLst/>
          </a:prstGeom>
          <a:solidFill>
            <a:schemeClr val="accent1"/>
          </a:solidFill>
        </p:spPr>
        <p:txBody>
          <a:bodyPr vert="horz" wrap="square" lIns="0" tIns="0" rIns="0" bIns="0" rtlCol="0" anchor="ctr">
            <a:noAutofit/>
          </a:bodyPr>
          <a:lstStyle/>
          <a:p>
            <a:pPr algn="ctr"/>
            <a:r>
              <a:rPr lang="en-US" sz="1200" b="1" dirty="0">
                <a:solidFill>
                  <a:schemeClr val="bg2"/>
                </a:solidFill>
              </a:rPr>
              <a:t>Arterial thrombosis</a:t>
            </a:r>
          </a:p>
        </p:txBody>
      </p:sp>
      <p:sp>
        <p:nvSpPr>
          <p:cNvPr id="49" name="TextBox 48">
            <a:extLst>
              <a:ext uri="{FF2B5EF4-FFF2-40B4-BE49-F238E27FC236}">
                <a16:creationId xmlns:a16="http://schemas.microsoft.com/office/drawing/2014/main" id="{BEEFD2A7-A668-57E7-470A-058496640EFB}"/>
              </a:ext>
            </a:extLst>
          </p:cNvPr>
          <p:cNvSpPr txBox="1"/>
          <p:nvPr/>
        </p:nvSpPr>
        <p:spPr>
          <a:xfrm>
            <a:off x="239456" y="4414121"/>
            <a:ext cx="1517301" cy="822960"/>
          </a:xfrm>
          <a:prstGeom prst="rect">
            <a:avLst/>
          </a:prstGeom>
          <a:solidFill>
            <a:schemeClr val="accent1"/>
          </a:solidFill>
        </p:spPr>
        <p:txBody>
          <a:bodyPr vert="horz" wrap="square" lIns="0" tIns="0" rIns="0" bIns="0" rtlCol="0" anchor="ctr">
            <a:noAutofit/>
          </a:bodyPr>
          <a:lstStyle/>
          <a:p>
            <a:pPr algn="ctr"/>
            <a:r>
              <a:rPr lang="en-US" sz="1200" b="1" dirty="0">
                <a:solidFill>
                  <a:schemeClr val="bg2"/>
                </a:solidFill>
              </a:rPr>
              <a:t>Venous thrombosis</a:t>
            </a:r>
          </a:p>
        </p:txBody>
      </p:sp>
      <p:sp>
        <p:nvSpPr>
          <p:cNvPr id="34" name="TextBox 33">
            <a:extLst>
              <a:ext uri="{FF2B5EF4-FFF2-40B4-BE49-F238E27FC236}">
                <a16:creationId xmlns:a16="http://schemas.microsoft.com/office/drawing/2014/main" id="{174E6AC9-47E4-0036-9D80-9ECB6D035359}"/>
              </a:ext>
            </a:extLst>
          </p:cNvPr>
          <p:cNvSpPr txBox="1"/>
          <p:nvPr/>
        </p:nvSpPr>
        <p:spPr>
          <a:xfrm>
            <a:off x="7333864" y="4683131"/>
            <a:ext cx="1626207" cy="276661"/>
          </a:xfrm>
          <a:prstGeom prst="rect">
            <a:avLst/>
          </a:prstGeom>
          <a:solidFill>
            <a:schemeClr val="bg2"/>
          </a:solidFill>
          <a:ln>
            <a:solidFill>
              <a:schemeClr val="tx1"/>
            </a:solidFill>
          </a:ln>
        </p:spPr>
        <p:txBody>
          <a:bodyPr vert="horz" wrap="square" lIns="0" tIns="0" rIns="0" bIns="0" rtlCol="0" anchor="ctr">
            <a:noAutofit/>
          </a:bodyPr>
          <a:lstStyle/>
          <a:p>
            <a:pPr algn="ctr"/>
            <a:r>
              <a:rPr lang="en-US" sz="1000" b="1" dirty="0"/>
              <a:t>Life-threatening PE?</a:t>
            </a:r>
          </a:p>
        </p:txBody>
      </p:sp>
      <p:cxnSp>
        <p:nvCxnSpPr>
          <p:cNvPr id="65" name="Straight Arrow Connector 64">
            <a:extLst>
              <a:ext uri="{FF2B5EF4-FFF2-40B4-BE49-F238E27FC236}">
                <a16:creationId xmlns:a16="http://schemas.microsoft.com/office/drawing/2014/main" id="{CC095D6B-4EBF-B856-4CF2-0CB236341B32}"/>
              </a:ext>
            </a:extLst>
          </p:cNvPr>
          <p:cNvCxnSpPr>
            <a:cxnSpLocks/>
          </p:cNvCxnSpPr>
          <p:nvPr/>
        </p:nvCxnSpPr>
        <p:spPr>
          <a:xfrm>
            <a:off x="9799294" y="5380157"/>
            <a:ext cx="234131"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E645FEB5-D1D1-DE69-22B4-211B63C289D5}"/>
              </a:ext>
            </a:extLst>
          </p:cNvPr>
          <p:cNvCxnSpPr>
            <a:cxnSpLocks/>
          </p:cNvCxnSpPr>
          <p:nvPr/>
        </p:nvCxnSpPr>
        <p:spPr>
          <a:xfrm>
            <a:off x="9799294" y="5994966"/>
            <a:ext cx="234131"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9" name="Group 68">
            <a:extLst>
              <a:ext uri="{FF2B5EF4-FFF2-40B4-BE49-F238E27FC236}">
                <a16:creationId xmlns:a16="http://schemas.microsoft.com/office/drawing/2014/main" id="{F952CC19-F6E2-4181-3669-31B546EACD0F}"/>
              </a:ext>
            </a:extLst>
          </p:cNvPr>
          <p:cNvGrpSpPr/>
          <p:nvPr/>
        </p:nvGrpSpPr>
        <p:grpSpPr>
          <a:xfrm>
            <a:off x="7344407" y="4938441"/>
            <a:ext cx="1605120" cy="463512"/>
            <a:chOff x="9344366" y="5408752"/>
            <a:chExt cx="1605120" cy="463512"/>
          </a:xfrm>
        </p:grpSpPr>
        <p:cxnSp>
          <p:nvCxnSpPr>
            <p:cNvPr id="71" name="Straight Arrow Connector 70">
              <a:extLst>
                <a:ext uri="{FF2B5EF4-FFF2-40B4-BE49-F238E27FC236}">
                  <a16:creationId xmlns:a16="http://schemas.microsoft.com/office/drawing/2014/main" id="{7622D92D-6E52-0688-A9D2-AC0B66F3912C}"/>
                </a:ext>
              </a:extLst>
            </p:cNvPr>
            <p:cNvCxnSpPr>
              <a:cxnSpLocks/>
            </p:cNvCxnSpPr>
            <p:nvPr/>
          </p:nvCxnSpPr>
          <p:spPr>
            <a:xfrm flipH="1">
              <a:off x="9805485" y="5486393"/>
              <a:ext cx="311285" cy="10346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908B144A-4C84-AFA1-5746-AD2807242C6C}"/>
                </a:ext>
              </a:extLst>
            </p:cNvPr>
            <p:cNvSpPr txBox="1"/>
            <p:nvPr/>
          </p:nvSpPr>
          <p:spPr>
            <a:xfrm>
              <a:off x="9344366" y="5408752"/>
              <a:ext cx="652516" cy="437099"/>
            </a:xfrm>
            <a:prstGeom prst="rect">
              <a:avLst/>
            </a:prstGeom>
          </p:spPr>
          <p:txBody>
            <a:bodyPr vert="horz" wrap="square" lIns="0" tIns="0" rIns="0" bIns="0" rtlCol="0" anchor="ctr">
              <a:noAutofit/>
            </a:bodyPr>
            <a:lstStyle/>
            <a:p>
              <a:pPr algn="ctr"/>
              <a:r>
                <a:rPr lang="en-US" sz="1000" dirty="0"/>
                <a:t>Yes</a:t>
              </a:r>
            </a:p>
          </p:txBody>
        </p:sp>
        <p:sp>
          <p:nvSpPr>
            <p:cNvPr id="73" name="TextBox 72">
              <a:extLst>
                <a:ext uri="{FF2B5EF4-FFF2-40B4-BE49-F238E27FC236}">
                  <a16:creationId xmlns:a16="http://schemas.microsoft.com/office/drawing/2014/main" id="{70B94AE8-3753-05F5-9ECA-6C9579D3191E}"/>
                </a:ext>
              </a:extLst>
            </p:cNvPr>
            <p:cNvSpPr txBox="1"/>
            <p:nvPr/>
          </p:nvSpPr>
          <p:spPr>
            <a:xfrm>
              <a:off x="10296970" y="5408752"/>
              <a:ext cx="652516" cy="437099"/>
            </a:xfrm>
            <a:prstGeom prst="rect">
              <a:avLst/>
            </a:prstGeom>
          </p:spPr>
          <p:txBody>
            <a:bodyPr vert="horz" wrap="square" lIns="0" tIns="0" rIns="0" bIns="0" rtlCol="0" anchor="ctr">
              <a:noAutofit/>
            </a:bodyPr>
            <a:lstStyle/>
            <a:p>
              <a:pPr algn="ctr"/>
              <a:r>
                <a:rPr lang="en-US" sz="1000" dirty="0"/>
                <a:t>No</a:t>
              </a:r>
            </a:p>
          </p:txBody>
        </p:sp>
        <p:cxnSp>
          <p:nvCxnSpPr>
            <p:cNvPr id="74" name="Straight Arrow Connector 73">
              <a:extLst>
                <a:ext uri="{FF2B5EF4-FFF2-40B4-BE49-F238E27FC236}">
                  <a16:creationId xmlns:a16="http://schemas.microsoft.com/office/drawing/2014/main" id="{5485C5FE-276E-6BC3-77DB-1AD984BECE6B}"/>
                </a:ext>
              </a:extLst>
            </p:cNvPr>
            <p:cNvCxnSpPr/>
            <p:nvPr/>
          </p:nvCxnSpPr>
          <p:spPr>
            <a:xfrm>
              <a:off x="9692707" y="5689384"/>
              <a:ext cx="0" cy="18288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7CBF8A9D-7F18-7F9F-FAEB-A542E8EE145A}"/>
                </a:ext>
              </a:extLst>
            </p:cNvPr>
            <p:cNvCxnSpPr>
              <a:cxnSpLocks/>
            </p:cNvCxnSpPr>
            <p:nvPr/>
          </p:nvCxnSpPr>
          <p:spPr>
            <a:xfrm>
              <a:off x="10192179" y="5486393"/>
              <a:ext cx="311285" cy="10346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63233FF8-8270-CEB8-6D5A-B3C52071A728}"/>
                </a:ext>
              </a:extLst>
            </p:cNvPr>
            <p:cNvCxnSpPr/>
            <p:nvPr/>
          </p:nvCxnSpPr>
          <p:spPr>
            <a:xfrm>
              <a:off x="10623228" y="5689384"/>
              <a:ext cx="0" cy="18288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77" name="TextBox 76">
            <a:extLst>
              <a:ext uri="{FF2B5EF4-FFF2-40B4-BE49-F238E27FC236}">
                <a16:creationId xmlns:a16="http://schemas.microsoft.com/office/drawing/2014/main" id="{E22719F6-34E3-ED65-EAE7-C2A0C4229636}"/>
              </a:ext>
            </a:extLst>
          </p:cNvPr>
          <p:cNvSpPr txBox="1"/>
          <p:nvPr/>
        </p:nvSpPr>
        <p:spPr>
          <a:xfrm>
            <a:off x="6983442" y="5429331"/>
            <a:ext cx="1026963" cy="684047"/>
          </a:xfrm>
          <a:prstGeom prst="rect">
            <a:avLst/>
          </a:prstGeom>
          <a:solidFill>
            <a:schemeClr val="bg2"/>
          </a:solidFill>
          <a:ln>
            <a:solidFill>
              <a:schemeClr val="tx1"/>
            </a:solidFill>
          </a:ln>
        </p:spPr>
        <p:txBody>
          <a:bodyPr vert="horz" wrap="square" lIns="0" tIns="0" rIns="0" bIns="0" rtlCol="0" anchor="ctr">
            <a:noAutofit/>
          </a:bodyPr>
          <a:lstStyle/>
          <a:p>
            <a:pPr algn="ctr"/>
            <a:r>
              <a:rPr lang="en-US" sz="1000" dirty="0"/>
              <a:t>Long-term therapeutic dose of anticoagulant</a:t>
            </a:r>
            <a:endParaRPr lang="en-US" sz="1000" baseline="30000" dirty="0"/>
          </a:p>
        </p:txBody>
      </p:sp>
      <p:sp>
        <p:nvSpPr>
          <p:cNvPr id="78" name="TextBox 77">
            <a:extLst>
              <a:ext uri="{FF2B5EF4-FFF2-40B4-BE49-F238E27FC236}">
                <a16:creationId xmlns:a16="http://schemas.microsoft.com/office/drawing/2014/main" id="{B25F2866-5D5B-8883-F529-7E262AC69D20}"/>
              </a:ext>
            </a:extLst>
          </p:cNvPr>
          <p:cNvSpPr txBox="1"/>
          <p:nvPr/>
        </p:nvSpPr>
        <p:spPr>
          <a:xfrm>
            <a:off x="8247486" y="5429331"/>
            <a:ext cx="1026963" cy="684047"/>
          </a:xfrm>
          <a:prstGeom prst="rect">
            <a:avLst/>
          </a:prstGeom>
          <a:solidFill>
            <a:schemeClr val="bg2"/>
          </a:solidFill>
          <a:ln>
            <a:solidFill>
              <a:schemeClr val="tx1"/>
            </a:solidFill>
          </a:ln>
        </p:spPr>
        <p:txBody>
          <a:bodyPr vert="horz" wrap="square" lIns="0" tIns="0" rIns="0" bIns="0" rtlCol="0" anchor="ctr">
            <a:noAutofit/>
          </a:bodyPr>
          <a:lstStyle/>
          <a:p>
            <a:pPr algn="ctr"/>
            <a:r>
              <a:rPr lang="en-US" sz="1000" b="1" dirty="0"/>
              <a:t>Was MPN controlled at time of thrombosis?</a:t>
            </a:r>
            <a:endParaRPr lang="en-US" sz="1000" b="1" baseline="30000" dirty="0"/>
          </a:p>
        </p:txBody>
      </p:sp>
      <p:cxnSp>
        <p:nvCxnSpPr>
          <p:cNvPr id="81" name="Straight Arrow Connector 80">
            <a:extLst>
              <a:ext uri="{FF2B5EF4-FFF2-40B4-BE49-F238E27FC236}">
                <a16:creationId xmlns:a16="http://schemas.microsoft.com/office/drawing/2014/main" id="{6A8909EC-1F12-CC39-013C-5B98892AD394}"/>
              </a:ext>
            </a:extLst>
          </p:cNvPr>
          <p:cNvCxnSpPr>
            <a:cxnSpLocks/>
          </p:cNvCxnSpPr>
          <p:nvPr/>
        </p:nvCxnSpPr>
        <p:spPr>
          <a:xfrm>
            <a:off x="9302806" y="5790634"/>
            <a:ext cx="207616" cy="18370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949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31DC0-3F1C-18C1-DEA6-E2A7692694A3}"/>
              </a:ext>
            </a:extLst>
          </p:cNvPr>
          <p:cNvSpPr>
            <a:spLocks noGrp="1"/>
          </p:cNvSpPr>
          <p:nvPr>
            <p:ph type="title"/>
          </p:nvPr>
        </p:nvSpPr>
        <p:spPr/>
        <p:txBody>
          <a:bodyPr/>
          <a:lstStyle/>
          <a:p>
            <a:r>
              <a:rPr lang="en-US" dirty="0"/>
              <a:t>Atypical Venous Thrombotic Events</a:t>
            </a:r>
          </a:p>
        </p:txBody>
      </p:sp>
      <p:sp>
        <p:nvSpPr>
          <p:cNvPr id="7" name="Content Placeholder 6">
            <a:extLst>
              <a:ext uri="{FF2B5EF4-FFF2-40B4-BE49-F238E27FC236}">
                <a16:creationId xmlns:a16="http://schemas.microsoft.com/office/drawing/2014/main" id="{D110FD72-E369-2C31-5606-BDBEEE103625}"/>
              </a:ext>
            </a:extLst>
          </p:cNvPr>
          <p:cNvSpPr>
            <a:spLocks noGrp="1"/>
          </p:cNvSpPr>
          <p:nvPr>
            <p:ph idx="1"/>
          </p:nvPr>
        </p:nvSpPr>
        <p:spPr/>
        <p:txBody>
          <a:bodyPr/>
          <a:lstStyle/>
          <a:p>
            <a:r>
              <a:rPr lang="en-US" sz="2200" dirty="0"/>
              <a:t>Atypical thrombotic events include splanchnic vein thrombosis (SVT), cerebral venous thrombosis</a:t>
            </a:r>
          </a:p>
          <a:p>
            <a:r>
              <a:rPr lang="en-US" sz="2200" dirty="0"/>
              <a:t>Significantly more common in patients with MPN than in the general population:</a:t>
            </a:r>
          </a:p>
          <a:p>
            <a:pPr lvl="2"/>
            <a:r>
              <a:rPr lang="en-US" sz="2000" dirty="0"/>
              <a:t>Portal vein thrombosis: 2000x more common</a:t>
            </a:r>
          </a:p>
          <a:p>
            <a:pPr lvl="2"/>
            <a:r>
              <a:rPr lang="en-US" sz="2000" dirty="0"/>
              <a:t>Budd-Chiari syndrome: 10,000x more common</a:t>
            </a:r>
          </a:p>
          <a:p>
            <a:pPr lvl="2"/>
            <a:r>
              <a:rPr lang="en-US" sz="2000" dirty="0"/>
              <a:t>Cerebral venous thrombosis: 2000x more common</a:t>
            </a:r>
          </a:p>
          <a:p>
            <a:r>
              <a:rPr lang="en-US" sz="2200" dirty="0"/>
              <a:t>Upon diagnosis of noncirrhotic splanchnic thrombosis, MPN should be considered, as it is found in ~40% of patients with Budd-Chiari syndrome and 30% with portal vein thromboses</a:t>
            </a:r>
          </a:p>
          <a:p>
            <a:pPr lvl="2"/>
            <a:r>
              <a:rPr lang="en-US" sz="2000" dirty="0"/>
              <a:t>Among these, 15% to 17% do not exhibit myeloproliferation when determining blood count; however, they do harbor </a:t>
            </a:r>
            <a:r>
              <a:rPr lang="en-US" sz="2000" i="1" dirty="0"/>
              <a:t>JAK2 </a:t>
            </a:r>
            <a:r>
              <a:rPr lang="en-US" sz="2000" dirty="0"/>
              <a:t>V617F mutation and are often considered to have unclassifiable MPN</a:t>
            </a:r>
            <a:br>
              <a:rPr lang="en-US" sz="2000" dirty="0"/>
            </a:br>
            <a:endParaRPr lang="en-US" sz="2000" dirty="0"/>
          </a:p>
        </p:txBody>
      </p:sp>
      <p:sp>
        <p:nvSpPr>
          <p:cNvPr id="8" name="Content Placeholder 7">
            <a:extLst>
              <a:ext uri="{FF2B5EF4-FFF2-40B4-BE49-F238E27FC236}">
                <a16:creationId xmlns:a16="http://schemas.microsoft.com/office/drawing/2014/main" id="{CD4B1B82-EA5F-8ECC-E73C-69FE2EEDFECC}"/>
              </a:ext>
            </a:extLst>
          </p:cNvPr>
          <p:cNvSpPr>
            <a:spLocks noGrp="1"/>
          </p:cNvSpPr>
          <p:nvPr>
            <p:ph sz="quarter" idx="10"/>
          </p:nvPr>
        </p:nvSpPr>
        <p:spPr/>
        <p:txBody>
          <a:bodyPr/>
          <a:lstStyle/>
          <a:p>
            <a:pPr algn="ctr"/>
            <a:r>
              <a:rPr lang="en-US" dirty="0">
                <a:latin typeface="+mn-lt"/>
                <a:cs typeface="Arial" panose="020B0604020202020204" pitchFamily="34" charset="0"/>
              </a:rPr>
              <a:t>Guy. Blood. 2025;145:1769.</a:t>
            </a:r>
          </a:p>
        </p:txBody>
      </p:sp>
    </p:spTree>
    <p:extLst>
      <p:ext uri="{BB962C8B-B14F-4D97-AF65-F5344CB8AC3E}">
        <p14:creationId xmlns:p14="http://schemas.microsoft.com/office/powerpoint/2010/main" val="4207857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3BC1D-1AB1-00FE-BDF4-8282044307EF}"/>
              </a:ext>
            </a:extLst>
          </p:cNvPr>
          <p:cNvSpPr>
            <a:spLocks noGrp="1"/>
          </p:cNvSpPr>
          <p:nvPr>
            <p:ph type="title"/>
          </p:nvPr>
        </p:nvSpPr>
        <p:spPr>
          <a:xfrm>
            <a:off x="231078" y="260162"/>
            <a:ext cx="11740260" cy="1044132"/>
          </a:xfrm>
        </p:spPr>
        <p:txBody>
          <a:bodyPr/>
          <a:lstStyle/>
          <a:p>
            <a:r>
              <a:rPr lang="en-US" dirty="0"/>
              <a:t>Synopsis of ASH 2023 Guidelines on Thrombophilia Testing</a:t>
            </a:r>
            <a:br>
              <a:rPr lang="en-US" dirty="0"/>
            </a:br>
            <a:r>
              <a:rPr lang="en-US" dirty="0"/>
              <a:t>in Venous Thromboembolism</a:t>
            </a:r>
          </a:p>
        </p:txBody>
      </p:sp>
      <p:sp>
        <p:nvSpPr>
          <p:cNvPr id="6" name="Content Placeholder 5">
            <a:extLst>
              <a:ext uri="{FF2B5EF4-FFF2-40B4-BE49-F238E27FC236}">
                <a16:creationId xmlns:a16="http://schemas.microsoft.com/office/drawing/2014/main" id="{311260D0-5451-A5D7-AA55-3B901DA63085}"/>
              </a:ext>
            </a:extLst>
          </p:cNvPr>
          <p:cNvSpPr>
            <a:spLocks noGrp="1"/>
          </p:cNvSpPr>
          <p:nvPr>
            <p:ph idx="1"/>
          </p:nvPr>
        </p:nvSpPr>
        <p:spPr>
          <a:xfrm>
            <a:off x="231078" y="1403686"/>
            <a:ext cx="11740260" cy="3414797"/>
          </a:xfrm>
        </p:spPr>
        <p:txBody>
          <a:bodyPr/>
          <a:lstStyle/>
          <a:p>
            <a:endParaRPr lang="en-US" sz="1800" dirty="0">
              <a:latin typeface="+mn-lt"/>
            </a:endParaRPr>
          </a:p>
          <a:p>
            <a:endParaRPr lang="en-US" sz="1800" dirty="0">
              <a:latin typeface="+mn-lt"/>
            </a:endParaRPr>
          </a:p>
          <a:p>
            <a:endParaRPr lang="en-US" sz="1800" dirty="0">
              <a:latin typeface="+mn-lt"/>
            </a:endParaRPr>
          </a:p>
          <a:p>
            <a:endParaRPr lang="en-US" sz="1800" dirty="0">
              <a:latin typeface="+mn-lt"/>
            </a:endParaRPr>
          </a:p>
          <a:p>
            <a:endParaRPr lang="en-US" sz="1800" dirty="0">
              <a:latin typeface="+mn-lt"/>
            </a:endParaRPr>
          </a:p>
          <a:p>
            <a:endParaRPr lang="en-US" sz="1800" dirty="0">
              <a:latin typeface="+mn-lt"/>
            </a:endParaRPr>
          </a:p>
          <a:p>
            <a:endParaRPr lang="en-US" sz="1800" dirty="0">
              <a:latin typeface="+mn-lt"/>
            </a:endParaRPr>
          </a:p>
          <a:p>
            <a:r>
              <a:rPr lang="en-US" sz="1800" dirty="0">
                <a:latin typeface="+mn-lt"/>
              </a:rPr>
              <a:t>Apparent discordances between R7 and R8 and between R9 and R10 due to the different comparator being used</a:t>
            </a:r>
            <a:r>
              <a:rPr lang="en-US" sz="1800" dirty="0">
                <a:latin typeface="+mn-lt"/>
                <a:ea typeface="Calibri" panose="020F0502020204030204" pitchFamily="34" charset="0"/>
                <a:cs typeface="Calibri" panose="020F0502020204030204" pitchFamily="34" charset="0"/>
              </a:rPr>
              <a:t>→</a:t>
            </a:r>
            <a:r>
              <a:rPr lang="en-US" sz="1800" dirty="0">
                <a:latin typeface="+mn-lt"/>
              </a:rPr>
              <a:t>relates to overall uncertainty regarding how to treat these rare conditions</a:t>
            </a:r>
          </a:p>
          <a:p>
            <a:r>
              <a:rPr lang="en-US" sz="1800" dirty="0">
                <a:latin typeface="+mn-lt"/>
              </a:rPr>
              <a:t>Panel did not consider certain thrombophilic conditions such as </a:t>
            </a:r>
            <a:r>
              <a:rPr lang="en-US" sz="1800" i="1" dirty="0">
                <a:latin typeface="+mn-lt"/>
              </a:rPr>
              <a:t>JAK2</a:t>
            </a:r>
            <a:r>
              <a:rPr lang="en-US" sz="1800" dirty="0">
                <a:latin typeface="+mn-lt"/>
              </a:rPr>
              <a:t> V617F mutation or paroxysmal nocturnal hemoglobinuria, which are sometimes considered in these settings</a:t>
            </a:r>
          </a:p>
          <a:p>
            <a:endParaRPr lang="en-US" sz="1800" dirty="0">
              <a:latin typeface="+mn-lt"/>
            </a:endParaRPr>
          </a:p>
        </p:txBody>
      </p:sp>
      <p:sp>
        <p:nvSpPr>
          <p:cNvPr id="8" name="Content Placeholder 7">
            <a:extLst>
              <a:ext uri="{FF2B5EF4-FFF2-40B4-BE49-F238E27FC236}">
                <a16:creationId xmlns:a16="http://schemas.microsoft.com/office/drawing/2014/main" id="{9A700727-E537-1379-9D92-B2A9312639B9}"/>
              </a:ext>
            </a:extLst>
          </p:cNvPr>
          <p:cNvSpPr>
            <a:spLocks noGrp="1"/>
          </p:cNvSpPr>
          <p:nvPr>
            <p:ph sz="quarter" idx="10"/>
          </p:nvPr>
        </p:nvSpPr>
        <p:spPr/>
        <p:txBody>
          <a:bodyPr/>
          <a:lstStyle/>
          <a:p>
            <a:pPr algn="ctr"/>
            <a:r>
              <a:rPr lang="en-US" dirty="0">
                <a:latin typeface="+mn-lt"/>
                <a:cs typeface="Arial" panose="020B0604020202020204" pitchFamily="34" charset="0"/>
              </a:rPr>
              <a:t>Middledorp. Blood Adv. 2023;7:7101.</a:t>
            </a:r>
          </a:p>
        </p:txBody>
      </p:sp>
      <p:graphicFrame>
        <p:nvGraphicFramePr>
          <p:cNvPr id="4" name="Table 3">
            <a:extLst>
              <a:ext uri="{FF2B5EF4-FFF2-40B4-BE49-F238E27FC236}">
                <a16:creationId xmlns:a16="http://schemas.microsoft.com/office/drawing/2014/main" id="{90A7B30F-1D36-B305-7E94-DD8BF9FF6536}"/>
              </a:ext>
            </a:extLst>
          </p:cNvPr>
          <p:cNvGraphicFramePr>
            <a:graphicFrameLocks noGrp="1"/>
          </p:cNvGraphicFramePr>
          <p:nvPr>
            <p:extLst>
              <p:ext uri="{D42A27DB-BD31-4B8C-83A1-F6EECF244321}">
                <p14:modId xmlns:p14="http://schemas.microsoft.com/office/powerpoint/2010/main" val="3319574125"/>
              </p:ext>
            </p:extLst>
          </p:nvPr>
        </p:nvGraphicFramePr>
        <p:xfrm>
          <a:off x="231077" y="1403686"/>
          <a:ext cx="11854905" cy="3017520"/>
        </p:xfrm>
        <a:graphic>
          <a:graphicData uri="http://schemas.openxmlformats.org/drawingml/2006/table">
            <a:tbl>
              <a:tblPr firstRow="1" bandRow="1">
                <a:tableStyleId>{5C22544A-7EE6-4342-B048-85BDC9FD1C3A}</a:tableStyleId>
              </a:tblPr>
              <a:tblGrid>
                <a:gridCol w="1936159">
                  <a:extLst>
                    <a:ext uri="{9D8B030D-6E8A-4147-A177-3AD203B41FA5}">
                      <a16:colId xmlns:a16="http://schemas.microsoft.com/office/drawing/2014/main" val="3915853680"/>
                    </a:ext>
                  </a:extLst>
                </a:gridCol>
                <a:gridCol w="1569437">
                  <a:extLst>
                    <a:ext uri="{9D8B030D-6E8A-4147-A177-3AD203B41FA5}">
                      <a16:colId xmlns:a16="http://schemas.microsoft.com/office/drawing/2014/main" val="1714612637"/>
                    </a:ext>
                  </a:extLst>
                </a:gridCol>
                <a:gridCol w="5385583">
                  <a:extLst>
                    <a:ext uri="{9D8B030D-6E8A-4147-A177-3AD203B41FA5}">
                      <a16:colId xmlns:a16="http://schemas.microsoft.com/office/drawing/2014/main" val="3067465717"/>
                    </a:ext>
                  </a:extLst>
                </a:gridCol>
                <a:gridCol w="2963726">
                  <a:extLst>
                    <a:ext uri="{9D8B030D-6E8A-4147-A177-3AD203B41FA5}">
                      <a16:colId xmlns:a16="http://schemas.microsoft.com/office/drawing/2014/main" val="2170367243"/>
                    </a:ext>
                  </a:extLst>
                </a:gridCol>
              </a:tblGrid>
              <a:tr h="370840">
                <a:tc>
                  <a:txBody>
                    <a:bodyPr/>
                    <a:lstStyle/>
                    <a:p>
                      <a:r>
                        <a:rPr lang="en-US" sz="1400" b="1" dirty="0">
                          <a:solidFill>
                            <a:schemeClr val="bg2"/>
                          </a:solidFill>
                        </a:rPr>
                        <a:t>Recommendation No.</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400" b="1" dirty="0">
                          <a:solidFill>
                            <a:schemeClr val="bg2"/>
                          </a:solidFill>
                        </a:rPr>
                        <a:t>Population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400" b="1" dirty="0">
                          <a:solidFill>
                            <a:schemeClr val="bg2"/>
                          </a:solidFill>
                        </a:rPr>
                        <a:t>Recommendation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400" b="1" dirty="0">
                          <a:solidFill>
                            <a:schemeClr val="bg2"/>
                          </a:solidFill>
                        </a:rPr>
                        <a:t>Strength, Certainty in Evidence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4224807272"/>
                  </a:ext>
                </a:extLst>
              </a:tr>
              <a:tr h="370840">
                <a:tc>
                  <a:txBody>
                    <a:bodyPr/>
                    <a:lstStyle/>
                    <a:p>
                      <a:r>
                        <a:rPr lang="en-US" sz="1400" b="0" dirty="0">
                          <a:solidFill>
                            <a:schemeClr val="tx1"/>
                          </a:solidFill>
                        </a:rPr>
                        <a:t>R7</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400" dirty="0"/>
                        <a:t>Cerebral </a:t>
                      </a:r>
                      <a:r>
                        <a:rPr lang="en-US" sz="1400"/>
                        <a:t>vein thrombosis</a:t>
                      </a:r>
                      <a:endParaRPr lang="en-US" sz="14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400" dirty="0"/>
                        <a:t>In settings when anticoagulation would otherwise be d/c after primary short-term tx: test for thrombophilia, indefinite anticoagulant tx for patients with thrombophilia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400" dirty="0"/>
                        <a:t>Conditional, ⊕○○○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14245735"/>
                  </a:ext>
                </a:extLst>
              </a:tr>
              <a:tr h="370840">
                <a:tc>
                  <a:txBody>
                    <a:bodyPr/>
                    <a:lstStyle/>
                    <a:p>
                      <a:r>
                        <a:rPr lang="en-US" sz="1400" dirty="0"/>
                        <a:t>R8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endParaRPr lang="en-US" sz="1400" dirty="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dirty="0"/>
                        <a:t>In settings when anticoagulation would otherwise be continued indefinitely: do not test for thrombophilia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Conditional, ⊕○○○ </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93049718"/>
                  </a:ext>
                </a:extLst>
              </a:tr>
              <a:tr h="370840">
                <a:tc>
                  <a:txBody>
                    <a:bodyPr/>
                    <a:lstStyle/>
                    <a:p>
                      <a:r>
                        <a:rPr lang="en-US" sz="1400" dirty="0"/>
                        <a:t>R9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400" dirty="0"/>
                        <a:t>Splanchnic venous thrombosis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In settings when anticoagulation would otherwise be d/c after primary short-term tx: test for thrombophilia, indefinite anticoagulant tx for patients with thrombophilia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Conditional, ⊕○○○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30777548"/>
                  </a:ext>
                </a:extLst>
              </a:tr>
              <a:tr h="370840">
                <a:tc>
                  <a:txBody>
                    <a:bodyPr/>
                    <a:lstStyle/>
                    <a:p>
                      <a:r>
                        <a:rPr lang="en-US" sz="1400" dirty="0"/>
                        <a:t>R10</a:t>
                      </a:r>
                    </a:p>
                  </a:txBody>
                  <a:tcPr anchor="ctr">
                    <a:lnL w="12700" cmpd="sng">
                      <a:noFill/>
                    </a:lnL>
                    <a:lnR w="12700" cmpd="sng">
                      <a:noFill/>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400" dirty="0"/>
                    </a:p>
                  </a:txBody>
                  <a:tcPr anchor="ctr">
                    <a:lnL w="12700" cmpd="sng">
                      <a:noFill/>
                    </a:lnL>
                    <a:lnR w="12700" cmpd="sng">
                      <a:noFill/>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In settings when anticoagulation would otherwise be continued indefinitely: do not test for thrombophilia</a:t>
                      </a:r>
                    </a:p>
                  </a:txBody>
                  <a:tcPr>
                    <a:lnL w="12700" cmpd="sng">
                      <a:noFill/>
                    </a:lnL>
                    <a:lnR w="12700" cmpd="sng">
                      <a:noFill/>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Conditional, ⊕○○○ </a:t>
                      </a:r>
                    </a:p>
                  </a:txBody>
                  <a:tcPr anchor="ctr">
                    <a:lnL w="12700" cmpd="sng">
                      <a:noFill/>
                    </a:lnL>
                    <a:lnR w="12700" cmpd="sng">
                      <a:noFill/>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3741708"/>
                  </a:ext>
                </a:extLst>
              </a:tr>
            </a:tbl>
          </a:graphicData>
        </a:graphic>
      </p:graphicFrame>
      <p:sp>
        <p:nvSpPr>
          <p:cNvPr id="7" name="TextBox 6">
            <a:extLst>
              <a:ext uri="{FF2B5EF4-FFF2-40B4-BE49-F238E27FC236}">
                <a16:creationId xmlns:a16="http://schemas.microsoft.com/office/drawing/2014/main" id="{895B4E84-FC17-9F3D-29DD-BA95162713DF}"/>
              </a:ext>
            </a:extLst>
          </p:cNvPr>
          <p:cNvSpPr txBox="1"/>
          <p:nvPr/>
        </p:nvSpPr>
        <p:spPr>
          <a:xfrm>
            <a:off x="250726" y="5905098"/>
            <a:ext cx="6104020" cy="369332"/>
          </a:xfrm>
          <a:prstGeom prst="rect">
            <a:avLst/>
          </a:prstGeom>
          <a:noFill/>
        </p:spPr>
        <p:txBody>
          <a:bodyPr wrap="square">
            <a:spAutoFit/>
          </a:bodyPr>
          <a:lstStyle/>
          <a:p>
            <a:r>
              <a:rPr lang="en-US" sz="1800" dirty="0"/>
              <a:t>⊕○○○ </a:t>
            </a:r>
            <a:r>
              <a:rPr lang="en-US" sz="1200" dirty="0"/>
              <a:t>- Conditional based on very low certainty of evidence about effects</a:t>
            </a:r>
            <a:endParaRPr lang="en-US" dirty="0"/>
          </a:p>
        </p:txBody>
      </p:sp>
    </p:spTree>
    <p:extLst>
      <p:ext uri="{BB962C8B-B14F-4D97-AF65-F5344CB8AC3E}">
        <p14:creationId xmlns:p14="http://schemas.microsoft.com/office/powerpoint/2010/main" val="3944502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625035"/>
            <a:ext cx="11740260" cy="2217530"/>
          </a:xfrm>
        </p:spPr>
        <p:txBody>
          <a:bodyPr vert="horz" lIns="0" tIns="0" rIns="0" bIns="0" rtlCol="0" anchor="t">
            <a:spAutoFit/>
          </a:bodyPr>
          <a:lstStyle/>
          <a:p>
            <a:r>
              <a:rPr lang="en-US" dirty="0">
                <a:latin typeface="Poppins"/>
                <a:cs typeface="Poppins"/>
              </a:rPr>
              <a:t>Additional CME-certified text modules on ET and PV</a:t>
            </a:r>
          </a:p>
          <a:p>
            <a:r>
              <a:rPr lang="en-US" dirty="0">
                <a:latin typeface="Poppins"/>
                <a:cs typeface="Poppins"/>
              </a:rPr>
              <a:t>ClinicalThought commentaries</a:t>
            </a:r>
          </a:p>
          <a:p>
            <a:r>
              <a:rPr lang="en-US" dirty="0">
                <a:latin typeface="Poppins"/>
                <a:cs typeface="Poppins"/>
              </a:rPr>
              <a:t>CME-certified podcasts on ET and PV</a:t>
            </a:r>
            <a:endParaRPr lang="en-US" dirty="0"/>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743202"/>
            <a:ext cx="11740260" cy="521168"/>
          </a:xfrm>
        </p:spPr>
        <p:txBody>
          <a:bodyPr/>
          <a:lstStyle/>
          <a:p>
            <a:r>
              <a:rPr lang="en-US" altLang="en-US" dirty="0"/>
              <a:t>Go Online for More Coverage of MPNs!</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507350"/>
            <a:ext cx="11740260" cy="335476"/>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3_Office Theme">
  <a:themeElements>
    <a:clrScheme name="COGENT_training-decks_v1">
      <a:dk1>
        <a:srgbClr val="000000"/>
      </a:dk1>
      <a:lt1>
        <a:srgbClr val="FFFFFF"/>
      </a:lt1>
      <a:dk2>
        <a:srgbClr val="4C90FE"/>
      </a:dk2>
      <a:lt2>
        <a:srgbClr val="616664"/>
      </a:lt2>
      <a:accent1>
        <a:srgbClr val="1F2F2A"/>
      </a:accent1>
      <a:accent2>
        <a:srgbClr val="325B50"/>
      </a:accent2>
      <a:accent3>
        <a:srgbClr val="629950"/>
      </a:accent3>
      <a:accent4>
        <a:srgbClr val="99C355"/>
      </a:accent4>
      <a:accent5>
        <a:srgbClr val="E16437"/>
      </a:accent5>
      <a:accent6>
        <a:srgbClr val="BD3C1B"/>
      </a:accent6>
      <a:hlink>
        <a:srgbClr val="0563C1"/>
      </a:hlink>
      <a:folHlink>
        <a:srgbClr val="954F72"/>
      </a:folHlink>
    </a:clrScheme>
    <a:fontScheme name="Custom 1">
      <a:majorFont>
        <a:latin typeface="Titillium Web Semi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FE0E3826488CA4AA2FAFFA94370598F" ma:contentTypeVersion="11" ma:contentTypeDescription="Create a new document." ma:contentTypeScope="" ma:versionID="63c848c6bf770dfd2876e4b149cb185d">
  <xsd:schema xmlns:xsd="http://www.w3.org/2001/XMLSchema" xmlns:xs="http://www.w3.org/2001/XMLSchema" xmlns:p="http://schemas.microsoft.com/office/2006/metadata/properties" xmlns:ns2="08fc93f3-0d92-49f8-8864-e644bc49f253" xmlns:ns3="22fd6914-46d4-4c7e-bbad-46e82841b69d" targetNamespace="http://schemas.microsoft.com/office/2006/metadata/properties" ma:root="true" ma:fieldsID="2fba370e16edc21d7b5ea16616f5c615" ns2:_="" ns3:_="">
    <xsd:import namespace="08fc93f3-0d92-49f8-8864-e644bc49f253"/>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fc93f3-0d92-49f8-8864-e644bc49f25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08fc93f3-0d92-49f8-8864-e644bc49f25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5678A59-F1A8-4185-825D-B970A21713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fc93f3-0d92-49f8-8864-e644bc49f253"/>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B186BA9-C5B3-4FC4-AD2F-68DC8E3594AA}">
  <ds:schemaRefs>
    <ds:schemaRef ds:uri="http://schemas.microsoft.com/sharepoint/v3/contenttype/forms"/>
  </ds:schemaRefs>
</ds:datastoreItem>
</file>

<file path=customXml/itemProps3.xml><?xml version="1.0" encoding="utf-8"?>
<ds:datastoreItem xmlns:ds="http://schemas.openxmlformats.org/officeDocument/2006/customXml" ds:itemID="{BD39B14A-1B37-41BE-B446-33BE19129BB7}">
  <ds:schemaRefs>
    <ds:schemaRef ds:uri="http://schemas.microsoft.com/office/infopath/2007/PartnerControls"/>
    <ds:schemaRef ds:uri="http://purl.org/dc/elements/1.1/"/>
    <ds:schemaRef ds:uri="http://purl.org/dc/dcmitype/"/>
    <ds:schemaRef ds:uri="http://schemas.microsoft.com/office/2006/documentManagement/types"/>
    <ds:schemaRef ds:uri="http://www.w3.org/XML/1998/namespace"/>
    <ds:schemaRef ds:uri="http://schemas.microsoft.com/office/2006/metadata/properties"/>
    <ds:schemaRef ds:uri="22fd6914-46d4-4c7e-bbad-46e82841b69d"/>
    <ds:schemaRef ds:uri="http://schemas.openxmlformats.org/package/2006/metadata/core-properties"/>
    <ds:schemaRef ds:uri="08fc93f3-0d92-49f8-8864-e644bc49f253"/>
    <ds:schemaRef ds:uri="http://purl.org/dc/terms/"/>
  </ds:schemaRefs>
</ds:datastoreItem>
</file>

<file path=docProps/app.xml><?xml version="1.0" encoding="utf-8"?>
<Properties xmlns="http://schemas.openxmlformats.org/officeDocument/2006/extended-properties" xmlns:vt="http://schemas.openxmlformats.org/officeDocument/2006/docPropsVTypes">
  <TotalTime>3542</TotalTime>
  <Words>1706</Words>
  <Application>Microsoft Office PowerPoint</Application>
  <PresentationFormat>Widescreen</PresentationFormat>
  <Paragraphs>252</Paragraphs>
  <Slides>14</Slides>
  <Notes>14</Notes>
  <HiddenSlides>0</HiddenSlides>
  <MMClips>0</MMClips>
  <ScaleCrop>false</ScaleCrop>
  <HeadingPairs>
    <vt:vector size="8" baseType="variant">
      <vt:variant>
        <vt:lpstr>Fonts Used</vt:lpstr>
      </vt:variant>
      <vt:variant>
        <vt:i4>11</vt:i4>
      </vt:variant>
      <vt:variant>
        <vt:lpstr>Theme</vt:lpstr>
      </vt:variant>
      <vt:variant>
        <vt:i4>4</vt:i4>
      </vt:variant>
      <vt:variant>
        <vt:lpstr>Embedded OLE Servers</vt:lpstr>
      </vt:variant>
      <vt:variant>
        <vt:i4>1</vt:i4>
      </vt:variant>
      <vt:variant>
        <vt:lpstr>Slide Titles</vt:lpstr>
      </vt:variant>
      <vt:variant>
        <vt:i4>14</vt:i4>
      </vt:variant>
    </vt:vector>
  </HeadingPairs>
  <TitlesOfParts>
    <vt:vector size="30" baseType="lpstr">
      <vt:lpstr>ＭＳ Ｐゴシック</vt:lpstr>
      <vt:lpstr>Arial</vt:lpstr>
      <vt:lpstr>Calibri</vt:lpstr>
      <vt:lpstr>Newsreader ExtraBold</vt:lpstr>
      <vt:lpstr>Open Sans Light</vt:lpstr>
      <vt:lpstr>Poppins</vt:lpstr>
      <vt:lpstr>Poppins Light</vt:lpstr>
      <vt:lpstr>Times</vt:lpstr>
      <vt:lpstr>Times New Roman</vt:lpstr>
      <vt:lpstr>Titillium Web SemiBold</vt:lpstr>
      <vt:lpstr>Wingdings</vt:lpstr>
      <vt:lpstr>3_Office</vt:lpstr>
      <vt:lpstr>4_Office</vt:lpstr>
      <vt:lpstr>2_Office</vt:lpstr>
      <vt:lpstr>3_Office Theme</vt:lpstr>
      <vt:lpstr>think-cell Slide</vt:lpstr>
      <vt:lpstr>High Suspicion, Better Outcomes: Evaluating Thrombotic Events for Underlying ET or PV</vt:lpstr>
      <vt:lpstr>About These Slides</vt:lpstr>
      <vt:lpstr>Faculty</vt:lpstr>
      <vt:lpstr>Learning Objectives</vt:lpstr>
      <vt:lpstr>Statistics: Thrombotic Events in MPN</vt:lpstr>
      <vt:lpstr>Pathogenesis of Thrombosis in MPNs</vt:lpstr>
      <vt:lpstr>Effect of Elevated Hematocrit in PV/ET</vt:lpstr>
      <vt:lpstr>Predictive Scores for Thrombosis in MPN</vt:lpstr>
      <vt:lpstr>Management of Arterial Thrombosis in a Patient With Newly Diagnosed MPN</vt:lpstr>
      <vt:lpstr>Management of Venous Thrombosis in a Patient With Newly Diagnosed MPN</vt:lpstr>
      <vt:lpstr>Management of Thrombosis in a Patient With MPN Already Treated With Cytoreductive Therapy + Aspirin</vt:lpstr>
      <vt:lpstr>Atypical Venous Thrombotic Events</vt:lpstr>
      <vt:lpstr>Synopsis of ASH 2023 Guidelines on Thrombophilia Testing in Venous Thromboembolism</vt:lpstr>
      <vt:lpstr>Go Online for More Coverage of MPNs!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 Suspicion, Better Outcomes: Evaluating Thrombotic Events for Underlying ET or PV</dc:title>
  <dc:creator>Vachhani, Pankit (Campus)</dc:creator>
  <cp:lastModifiedBy>Valerie Wenzel</cp:lastModifiedBy>
  <cp:revision>66</cp:revision>
  <dcterms:created xsi:type="dcterms:W3CDTF">2026-03-01T23:25:47Z</dcterms:created>
  <dcterms:modified xsi:type="dcterms:W3CDTF">2026-05-13T14:30:03Z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e7542bc-63e5-412b-b0a0-d9586028a7d0_Enabled">
    <vt:lpwstr>true</vt:lpwstr>
  </property>
  <property fmtid="{D5CDD505-2E9C-101B-9397-08002B2CF9AE}" pid="3" name="MSIP_Label_ae7542bc-63e5-412b-b0a0-d9586028a7d0_SetDate">
    <vt:lpwstr>2026-03-01T23:41:08Z</vt:lpwstr>
  </property>
  <property fmtid="{D5CDD505-2E9C-101B-9397-08002B2CF9AE}" pid="4" name="MSIP_Label_ae7542bc-63e5-412b-b0a0-d9586028a7d0_Method">
    <vt:lpwstr>Standard</vt:lpwstr>
  </property>
  <property fmtid="{D5CDD505-2E9C-101B-9397-08002B2CF9AE}" pid="5" name="MSIP_Label_ae7542bc-63e5-412b-b0a0-d9586028a7d0_Name">
    <vt:lpwstr>Sensitive</vt:lpwstr>
  </property>
  <property fmtid="{D5CDD505-2E9C-101B-9397-08002B2CF9AE}" pid="6" name="MSIP_Label_ae7542bc-63e5-412b-b0a0-d9586028a7d0_SiteId">
    <vt:lpwstr>d8999fe4-76af-40b3-b435-1d8977abc08c</vt:lpwstr>
  </property>
  <property fmtid="{D5CDD505-2E9C-101B-9397-08002B2CF9AE}" pid="7" name="MSIP_Label_ae7542bc-63e5-412b-b0a0-d9586028a7d0_ActionId">
    <vt:lpwstr>d890c2af-57f9-473f-9249-6fa5cff5b4de</vt:lpwstr>
  </property>
  <property fmtid="{D5CDD505-2E9C-101B-9397-08002B2CF9AE}" pid="8" name="MSIP_Label_ae7542bc-63e5-412b-b0a0-d9586028a7d0_ContentBits">
    <vt:lpwstr>0</vt:lpwstr>
  </property>
  <property fmtid="{D5CDD505-2E9C-101B-9397-08002B2CF9AE}" pid="9" name="MSIP_Label_ae7542bc-63e5-412b-b0a0-d9586028a7d0_Tag">
    <vt:lpwstr>50, 3, 0, 1</vt:lpwstr>
  </property>
  <property fmtid="{D5CDD505-2E9C-101B-9397-08002B2CF9AE}" pid="10" name="ContentTypeId">
    <vt:lpwstr>0x0101007FE0E3826488CA4AA2FAFFA94370598F</vt:lpwstr>
  </property>
  <property fmtid="{D5CDD505-2E9C-101B-9397-08002B2CF9AE}" pid="11" name="MediaServiceImageTags">
    <vt:lpwstr/>
  </property>
</Properties>
</file>