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547" r:id="rId9"/>
    <p:sldId id="262" r:id="rId10"/>
    <p:sldId id="548" r:id="rId11"/>
    <p:sldId id="549" r:id="rId12"/>
    <p:sldId id="557" r:id="rId13"/>
    <p:sldId id="554" r:id="rId14"/>
    <p:sldId id="551"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14"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9" clrIdx="16">
    <p:extLst>
      <p:ext uri="{19B8F6BF-5375-455C-9EA6-DF929625EA0E}">
        <p15:presenceInfo xmlns:p15="http://schemas.microsoft.com/office/powerpoint/2012/main" userId="S::vcarter@clinicaloptions.com::9ce73b1e-6b1e-4cab-b34f-91637f33dd50" providerId="AD"/>
      </p:ext>
    </p:extLst>
  </p:cmAuthor>
  <p:cmAuthor id="18" name="mbecker@clinicaloptions.com" initials="m" lastIdx="1" clrIdx="17">
    <p:extLst>
      <p:ext uri="{19B8F6BF-5375-455C-9EA6-DF929625EA0E}">
        <p15:presenceInfo xmlns:p15="http://schemas.microsoft.com/office/powerpoint/2012/main" userId="mbecker@clinicaloptions.com" providerId="None"/>
      </p:ext>
    </p:extLst>
  </p:cmAuthor>
  <p:cmAuthor id="19" name="CLINICALOPTIONS\krosenthal" initials="C" lastIdx="10" clrIdx="18">
    <p:extLst>
      <p:ext uri="{19B8F6BF-5375-455C-9EA6-DF929625EA0E}">
        <p15:presenceInfo xmlns:p15="http://schemas.microsoft.com/office/powerpoint/2012/main" userId="CLINICALOPTIONS\krosent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15AE74-9497-42B7-8121-F539BBCBC5A3}" v="60" dt="2023-10-27T16:15:42.65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epNET, extrapancreatic neuroendocrine tumor; NET, neuroendocrine tumor; ORR, objective response rate; PFS, progression-free survival; pNET, pancreatic neuroendocrine tumor; SSA, somatostatin analogue.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468050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ECOG, European Cooperative Oncology Group; epNET, extrapancreatic neuroendocrine tumor; GI, gastrointestinal; NET, neuroendocrine tumor; ORR, objective response rate; OS, overall survival; PD, progressive disease; PFS, progression-free survival; pNET, pancreatic neuroendocrine tumor; PS, performance status; RECIST, </a:t>
            </a:r>
            <a:r>
              <a:rPr lang="en-US" b="0" i="1" u="none" strike="noStrike" dirty="0">
                <a:solidFill>
                  <a:srgbClr val="D7D3CE"/>
                </a:solidFill>
                <a:effectLst/>
                <a:latin typeface="Roboto" panose="02000000000000000000" pitchFamily="2" charset="0"/>
              </a:rPr>
              <a:t>Response Evaluation Criteria in Solid Tumors; </a:t>
            </a:r>
            <a:r>
              <a:rPr lang="en-US" b="0" i="1" dirty="0"/>
              <a:t>SSA, somatostatin analogue.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16310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ECOG, European Cooperative Oncology Group; epNET, extrapancreatic neuroendocrine tumor; GI, gastrointestinal; PS, performance status; SSA, somatostatin analogue; Tem, temozolomide;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172049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epNET, extrapancreatic neuroendocrine tumor; NE, not evaluable; ORR, objective response rate; OS, overall survival; PD, progressive disease; PFS, progression-free survival; PR partial response;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52463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ECOG, European Cooperative Oncology Group; pNET, pancreatic neuroendocrine tumor; PS, performance status; SSA, somatostatin analogue; Tem, temozolomide.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562578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evaluable; ORR, objective response rate; OS, overall survival; PD, progressive disease; PFS, progression-free survival; pNET, pancreatic neuroendocrine tumor;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88630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epNET, extrapancreatic neuroendocrine tumor; NOS, not otherwise specified; pNET, pancreatic neuroendocrine tumor.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62265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DSMB, data and safety monitoring board; epNET, extrapancreatic neuroendocrine tumor; NET, neuroendocrine tumor; ORR, objective response rate; OS, overall survival; PFS, progression-free survival; pNET, pancreatic neuroendocrine tumor.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719388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Alliance A021602/CABINET: Phase III Trial </a:t>
            </a:r>
            <a:br>
              <a:rPr lang="en-US" dirty="0"/>
            </a:br>
            <a:r>
              <a:rPr lang="en-US" dirty="0"/>
              <a:t>Evaluating Cabozantinib vs Placebo for </a:t>
            </a:r>
            <a:br>
              <a:rPr lang="en-US" dirty="0"/>
            </a:br>
            <a:r>
              <a:rPr lang="en-US" dirty="0"/>
              <a:t>Advanced Neuroendocrine Tumors After </a:t>
            </a:r>
            <a:br>
              <a:rPr lang="en-US" dirty="0"/>
            </a:br>
            <a:r>
              <a:rPr lang="en-US" dirty="0"/>
              <a:t>Disease Progression on 1 or More Therapies</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CABINET: Background</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dirty="0"/>
              <a:t>Advanced NETs have limited treatment options; new agents are needed to improve patient outcomes</a:t>
            </a:r>
          </a:p>
          <a:p>
            <a:r>
              <a:rPr lang="en-US" dirty="0"/>
              <a:t>Cabozantinib is multikinase inhibitor of VEGF-R, RET, c-MET, and AXL</a:t>
            </a:r>
          </a:p>
          <a:p>
            <a:pPr lvl="1"/>
            <a:r>
              <a:rPr lang="en-US" dirty="0"/>
              <a:t>Cabozantinib showed promising ORR and PFS in extra-pancreatic NET and pNET in phase II trial</a:t>
            </a:r>
            <a:r>
              <a:rPr lang="en-US" baseline="30000" dirty="0"/>
              <a:t>1</a:t>
            </a:r>
          </a:p>
          <a:p>
            <a:r>
              <a:rPr lang="en-US" dirty="0"/>
              <a:t>Alliance A021602/CABINET phase III trial is evaluating cabozantinib vs placebo in advanced epNET and pNET after ≥1 line of therapy (excluding SSA)</a:t>
            </a:r>
          </a:p>
          <a:p>
            <a:pPr lvl="1"/>
            <a:r>
              <a:rPr lang="en-US" dirty="0"/>
              <a:t>Current analysis reports efficacy and safety data from CABINET</a:t>
            </a:r>
            <a:r>
              <a:rPr lang="en-US" baseline="30000" dirty="0"/>
              <a:t>2</a:t>
            </a:r>
            <a:endParaRPr lang="en-US" dirty="0"/>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Chan. ASCO GI 2017. Abstr 228. 2. Chan. ESMO 2023. Abstr LBA53.</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CABINET: Cabozantinib vs Placebo for Advanced NET</a:t>
            </a:r>
          </a:p>
        </p:txBody>
      </p:sp>
      <p:sp>
        <p:nvSpPr>
          <p:cNvPr id="13" name="Content Placeholder 12">
            <a:extLst>
              <a:ext uri="{FF2B5EF4-FFF2-40B4-BE49-F238E27FC236}">
                <a16:creationId xmlns:a16="http://schemas.microsoft.com/office/drawing/2014/main" id="{2C062C33-53AA-0A01-74F2-A95594801454}"/>
              </a:ext>
            </a:extLst>
          </p:cNvPr>
          <p:cNvSpPr>
            <a:spLocks noGrp="1"/>
          </p:cNvSpPr>
          <p:nvPr>
            <p:ph idx="1"/>
          </p:nvPr>
        </p:nvSpPr>
        <p:spPr>
          <a:xfrm>
            <a:off x="604675" y="1513047"/>
            <a:ext cx="10877529" cy="4650686"/>
          </a:xfrm>
        </p:spPr>
        <p:txBody>
          <a:bodyPr/>
          <a:lstStyle/>
          <a:p>
            <a:r>
              <a:rPr lang="en-US" sz="2000" dirty="0"/>
              <a:t>Randomized, double-blind phase III trial</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b="1" dirty="0"/>
          </a:p>
          <a:p>
            <a:r>
              <a:rPr lang="en-US" sz="2000" b="1" dirty="0"/>
              <a:t>Primary endpoints </a:t>
            </a:r>
            <a:r>
              <a:rPr lang="en-US" sz="2000" dirty="0"/>
              <a:t>(per cohort): PFS by BICR</a:t>
            </a:r>
          </a:p>
          <a:p>
            <a:r>
              <a:rPr lang="en-US" sz="2000" b="1" dirty="0"/>
              <a:t>Secondary endpoints </a:t>
            </a:r>
            <a:r>
              <a:rPr lang="en-US" sz="2000" dirty="0"/>
              <a:t>(per cohort): OS, ORR, safety, and tolerability</a:t>
            </a:r>
          </a:p>
          <a:p>
            <a:endParaRPr lang="en-US" sz="2000" dirty="0"/>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6618661" y="2332715"/>
            <a:ext cx="1828800" cy="61543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Cabozantinib</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60 mg/d</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6618660" y="3003774"/>
            <a:ext cx="1828800" cy="650877"/>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535461" y="300120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6025933" y="3205387"/>
            <a:ext cx="29415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5984009" y="2559336"/>
            <a:ext cx="336074"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B60052D3-12A0-5A2E-70E6-E1259C50D9BA}"/>
              </a:ext>
            </a:extLst>
          </p:cNvPr>
          <p:cNvSpPr txBox="1"/>
          <p:nvPr/>
        </p:nvSpPr>
        <p:spPr bwMode="auto">
          <a:xfrm>
            <a:off x="5885212" y="2831932"/>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3" name="Rectangle 49">
            <a:extLst>
              <a:ext uri="{FF2B5EF4-FFF2-40B4-BE49-F238E27FC236}">
                <a16:creationId xmlns:a16="http://schemas.microsoft.com/office/drawing/2014/main" id="{1C50A278-0BB4-E58F-FF56-F921512EE752}"/>
              </a:ext>
            </a:extLst>
          </p:cNvPr>
          <p:cNvSpPr>
            <a:spLocks noChangeArrowheads="1"/>
          </p:cNvSpPr>
          <p:nvPr/>
        </p:nvSpPr>
        <p:spPr bwMode="auto">
          <a:xfrm>
            <a:off x="6618661" y="4063505"/>
            <a:ext cx="1828800" cy="61543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Cabozantinib</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60 mg/d</a:t>
            </a:r>
          </a:p>
        </p:txBody>
      </p:sp>
      <p:sp>
        <p:nvSpPr>
          <p:cNvPr id="4" name="Rectangle 50">
            <a:extLst>
              <a:ext uri="{FF2B5EF4-FFF2-40B4-BE49-F238E27FC236}">
                <a16:creationId xmlns:a16="http://schemas.microsoft.com/office/drawing/2014/main" id="{64583D00-55CD-3538-6DD1-2FED878F54C3}"/>
              </a:ext>
            </a:extLst>
          </p:cNvPr>
          <p:cNvSpPr>
            <a:spLocks noChangeArrowheads="1"/>
          </p:cNvSpPr>
          <p:nvPr/>
        </p:nvSpPr>
        <p:spPr bwMode="auto">
          <a:xfrm>
            <a:off x="6618660" y="4734564"/>
            <a:ext cx="1828800" cy="650877"/>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a:t>
            </a:r>
          </a:p>
        </p:txBody>
      </p:sp>
      <p:sp>
        <p:nvSpPr>
          <p:cNvPr id="6" name="Line 52">
            <a:extLst>
              <a:ext uri="{FF2B5EF4-FFF2-40B4-BE49-F238E27FC236}">
                <a16:creationId xmlns:a16="http://schemas.microsoft.com/office/drawing/2014/main" id="{3375636A-841E-871A-FF22-F83073DDB46A}"/>
              </a:ext>
            </a:extLst>
          </p:cNvPr>
          <p:cNvSpPr>
            <a:spLocks noChangeShapeType="1"/>
          </p:cNvSpPr>
          <p:nvPr/>
        </p:nvSpPr>
        <p:spPr bwMode="auto">
          <a:xfrm>
            <a:off x="8518780" y="471777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7" name="Line 53">
            <a:extLst>
              <a:ext uri="{FF2B5EF4-FFF2-40B4-BE49-F238E27FC236}">
                <a16:creationId xmlns:a16="http://schemas.microsoft.com/office/drawing/2014/main" id="{0AAB3796-6242-08B1-6BAF-0B9E03C77B2E}"/>
              </a:ext>
            </a:extLst>
          </p:cNvPr>
          <p:cNvSpPr>
            <a:spLocks noChangeShapeType="1"/>
          </p:cNvSpPr>
          <p:nvPr/>
        </p:nvSpPr>
        <p:spPr bwMode="auto">
          <a:xfrm>
            <a:off x="5992810" y="4886707"/>
            <a:ext cx="327273"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8" name="Line 54">
            <a:extLst>
              <a:ext uri="{FF2B5EF4-FFF2-40B4-BE49-F238E27FC236}">
                <a16:creationId xmlns:a16="http://schemas.microsoft.com/office/drawing/2014/main" id="{4D2A5C5C-A9A9-956C-72B1-50B01B3447C0}"/>
              </a:ext>
            </a:extLst>
          </p:cNvPr>
          <p:cNvSpPr>
            <a:spLocks noChangeShapeType="1"/>
          </p:cNvSpPr>
          <p:nvPr/>
        </p:nvSpPr>
        <p:spPr bwMode="auto">
          <a:xfrm flipV="1">
            <a:off x="5992810" y="4276806"/>
            <a:ext cx="327273"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F1CB7C2E-2DEB-E02A-DC2F-385E2B46E74B}"/>
              </a:ext>
            </a:extLst>
          </p:cNvPr>
          <p:cNvSpPr txBox="1"/>
          <p:nvPr/>
        </p:nvSpPr>
        <p:spPr bwMode="auto">
          <a:xfrm>
            <a:off x="5901709" y="4548502"/>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0" name="TextBox 9">
            <a:extLst>
              <a:ext uri="{FF2B5EF4-FFF2-40B4-BE49-F238E27FC236}">
                <a16:creationId xmlns:a16="http://schemas.microsoft.com/office/drawing/2014/main" id="{6E286F99-C609-173E-84E5-834BBA3099B3}"/>
              </a:ext>
            </a:extLst>
          </p:cNvPr>
          <p:cNvSpPr txBox="1"/>
          <p:nvPr/>
        </p:nvSpPr>
        <p:spPr bwMode="auto">
          <a:xfrm>
            <a:off x="4967524" y="4256114"/>
            <a:ext cx="9144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pNET Cohort</a:t>
            </a:r>
            <a:br>
              <a:rPr lang="en-US"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93)</a:t>
            </a:r>
          </a:p>
        </p:txBody>
      </p:sp>
      <p:sp>
        <p:nvSpPr>
          <p:cNvPr id="11" name="TextBox 10">
            <a:extLst>
              <a:ext uri="{FF2B5EF4-FFF2-40B4-BE49-F238E27FC236}">
                <a16:creationId xmlns:a16="http://schemas.microsoft.com/office/drawing/2014/main" id="{0DEC3319-F517-CCC2-2E23-CC12A73E4A92}"/>
              </a:ext>
            </a:extLst>
          </p:cNvPr>
          <p:cNvSpPr txBox="1"/>
          <p:nvPr/>
        </p:nvSpPr>
        <p:spPr bwMode="auto">
          <a:xfrm>
            <a:off x="4847634" y="2539544"/>
            <a:ext cx="10246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epNET </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Cohort</a:t>
            </a:r>
            <a:br>
              <a:rPr lang="en-US" dirty="0">
                <a:solidFill>
                  <a:schemeClr val="bg1"/>
                </a:solidFill>
                <a:latin typeface="Calibri" panose="020F0502020204030204" pitchFamily="34" charset="0"/>
              </a:rPr>
            </a:br>
            <a:r>
              <a:rPr lang="en-US" b="0" dirty="0">
                <a:solidFill>
                  <a:schemeClr val="bg1"/>
                </a:solidFill>
                <a:latin typeface="Calibri" panose="020F0502020204030204" pitchFamily="34" charset="0"/>
              </a:rPr>
              <a:t>(n = 197)</a:t>
            </a:r>
          </a:p>
        </p:txBody>
      </p:sp>
      <p:cxnSp>
        <p:nvCxnSpPr>
          <p:cNvPr id="15" name="Straight Arrow Connector 14">
            <a:extLst>
              <a:ext uri="{FF2B5EF4-FFF2-40B4-BE49-F238E27FC236}">
                <a16:creationId xmlns:a16="http://schemas.microsoft.com/office/drawing/2014/main" id="{6BF688F5-5A76-A36F-F654-5C981F9BC8D5}"/>
              </a:ext>
            </a:extLst>
          </p:cNvPr>
          <p:cNvCxnSpPr>
            <a:cxnSpLocks/>
          </p:cNvCxnSpPr>
          <p:nvPr/>
        </p:nvCxnSpPr>
        <p:spPr bwMode="auto">
          <a:xfrm>
            <a:off x="6053760" y="2327565"/>
            <a:ext cx="0" cy="365760"/>
          </a:xfrm>
          <a:prstGeom prst="straightConnector1">
            <a:avLst/>
          </a:prstGeom>
          <a:noFill/>
          <a:ln w="28575" cap="flat" cmpd="sng" algn="ctr">
            <a:solidFill>
              <a:schemeClr val="bg1"/>
            </a:solidFill>
            <a:prstDash val="sysDot"/>
            <a:round/>
            <a:headEnd type="none" w="med" len="med"/>
            <a:tailEnd type="triangle"/>
          </a:ln>
          <a:effectLst/>
        </p:spPr>
      </p:cxnSp>
      <p:cxnSp>
        <p:nvCxnSpPr>
          <p:cNvPr id="17" name="Straight Arrow Connector 16">
            <a:extLst>
              <a:ext uri="{FF2B5EF4-FFF2-40B4-BE49-F238E27FC236}">
                <a16:creationId xmlns:a16="http://schemas.microsoft.com/office/drawing/2014/main" id="{9D79FCC2-C934-1255-2D38-37A9FB5A16CA}"/>
              </a:ext>
            </a:extLst>
          </p:cNvPr>
          <p:cNvCxnSpPr>
            <a:cxnSpLocks/>
          </p:cNvCxnSpPr>
          <p:nvPr/>
        </p:nvCxnSpPr>
        <p:spPr bwMode="auto">
          <a:xfrm>
            <a:off x="6010216" y="4009663"/>
            <a:ext cx="0" cy="365760"/>
          </a:xfrm>
          <a:prstGeom prst="straightConnector1">
            <a:avLst/>
          </a:prstGeom>
          <a:noFill/>
          <a:ln w="28575" cap="flat" cmpd="sng" algn="ctr">
            <a:solidFill>
              <a:schemeClr val="bg1"/>
            </a:solidFill>
            <a:prstDash val="sysDot"/>
            <a:round/>
            <a:headEnd type="none" w="med" len="med"/>
            <a:tailEnd type="triangle"/>
          </a:ln>
          <a:effectLst/>
        </p:spPr>
      </p:cxnSp>
      <p:sp>
        <p:nvSpPr>
          <p:cNvPr id="18" name="TextBox 17">
            <a:extLst>
              <a:ext uri="{FF2B5EF4-FFF2-40B4-BE49-F238E27FC236}">
                <a16:creationId xmlns:a16="http://schemas.microsoft.com/office/drawing/2014/main" id="{A750DCB7-9E3D-127A-D867-5F6D09304056}"/>
              </a:ext>
            </a:extLst>
          </p:cNvPr>
          <p:cNvSpPr txBox="1"/>
          <p:nvPr/>
        </p:nvSpPr>
        <p:spPr bwMode="auto">
          <a:xfrm>
            <a:off x="4423230" y="3708111"/>
            <a:ext cx="36180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concurrent SSA and prior sunitinib </a:t>
            </a:r>
          </a:p>
        </p:txBody>
      </p:sp>
      <p:sp>
        <p:nvSpPr>
          <p:cNvPr id="20" name="TextBox 19">
            <a:extLst>
              <a:ext uri="{FF2B5EF4-FFF2-40B4-BE49-F238E27FC236}">
                <a16:creationId xmlns:a16="http://schemas.microsoft.com/office/drawing/2014/main" id="{2CA51B90-1F87-7922-4EE0-D8750D2D50C3}"/>
              </a:ext>
            </a:extLst>
          </p:cNvPr>
          <p:cNvSpPr txBox="1"/>
          <p:nvPr/>
        </p:nvSpPr>
        <p:spPr bwMode="auto">
          <a:xfrm>
            <a:off x="4251654" y="1804345"/>
            <a:ext cx="46390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concurrent SSA and primary tumor site</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(midgut GI/unknown vs nonmidgut/GI/lung/other)</a:t>
            </a:r>
          </a:p>
        </p:txBody>
      </p:sp>
      <p:sp>
        <p:nvSpPr>
          <p:cNvPr id="22" name="Text Box 45">
            <a:extLst>
              <a:ext uri="{FF2B5EF4-FFF2-40B4-BE49-F238E27FC236}">
                <a16:creationId xmlns:a16="http://schemas.microsoft.com/office/drawing/2014/main" id="{EC3C5914-D15E-0906-7F04-700EB6F123A0}"/>
              </a:ext>
            </a:extLst>
          </p:cNvPr>
          <p:cNvSpPr txBox="1">
            <a:spLocks noChangeArrowheads="1"/>
          </p:cNvSpPr>
          <p:nvPr/>
        </p:nvSpPr>
        <p:spPr bwMode="auto">
          <a:xfrm>
            <a:off x="548978" y="2185898"/>
            <a:ext cx="371931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Adults with locally advanced/unresectable or metastatic well- or moderately-differentiated </a:t>
            </a:r>
            <a:r>
              <a:rPr lang="en-US" altLang="en-US" sz="1600" b="0" dirty="0" err="1">
                <a:solidFill>
                  <a:schemeClr val="bg1"/>
                </a:solidFill>
                <a:latin typeface="Calibri" panose="020F0502020204030204" pitchFamily="34" charset="0"/>
              </a:rPr>
              <a:t>epNET</a:t>
            </a:r>
            <a:r>
              <a:rPr lang="en-US" altLang="en-US" sz="1600" b="0" dirty="0">
                <a:solidFill>
                  <a:schemeClr val="bg1"/>
                </a:solidFill>
                <a:latin typeface="Calibri" panose="020F0502020204030204" pitchFamily="34" charset="0"/>
              </a:rPr>
              <a:t> or pNET; disease progression ≤12 </a:t>
            </a:r>
            <a:r>
              <a:rPr lang="en-US" altLang="en-US" sz="1600" b="0" dirty="0" err="1">
                <a:solidFill>
                  <a:schemeClr val="bg1"/>
                </a:solidFill>
                <a:latin typeface="Calibri" panose="020F0502020204030204" pitchFamily="34" charset="0"/>
              </a:rPr>
              <a:t>mo</a:t>
            </a:r>
            <a:r>
              <a:rPr lang="en-US" altLang="en-US" sz="1600" b="0" dirty="0">
                <a:solidFill>
                  <a:schemeClr val="bg1"/>
                </a:solidFill>
                <a:latin typeface="Calibri" panose="020F0502020204030204" pitchFamily="34" charset="0"/>
              </a:rPr>
              <a:t> of randomization; ≥1 previous line of therapy (except SSA): everolimus, sunitinib, or Lu-177 dotatate for pNET, everolimus for lung NET, and everolimus or Lu-177 dotatate for GI NET; concurrent SSA allowed if dose stable ≥2 mo; measurable disease by RECIST v1.1; </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ECOG PS 0-2</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(Planned N = 395)</a:t>
            </a:r>
          </a:p>
        </p:txBody>
      </p:sp>
      <p:sp>
        <p:nvSpPr>
          <p:cNvPr id="23" name="Text Box 11">
            <a:extLst>
              <a:ext uri="{FF2B5EF4-FFF2-40B4-BE49-F238E27FC236}">
                <a16:creationId xmlns:a16="http://schemas.microsoft.com/office/drawing/2014/main" id="{C0F21BB5-4BBF-D61E-CACB-5254EE41288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Chan. ESMO 2023. Abstr LBA53.</a:t>
            </a:r>
          </a:p>
        </p:txBody>
      </p:sp>
      <p:sp>
        <p:nvSpPr>
          <p:cNvPr id="16" name="TextBox 15">
            <a:extLst>
              <a:ext uri="{FF2B5EF4-FFF2-40B4-BE49-F238E27FC236}">
                <a16:creationId xmlns:a16="http://schemas.microsoft.com/office/drawing/2014/main" id="{82B049EB-C660-192C-1083-E060CD46C55B}"/>
              </a:ext>
            </a:extLst>
          </p:cNvPr>
          <p:cNvSpPr txBox="1"/>
          <p:nvPr/>
        </p:nvSpPr>
        <p:spPr bwMode="auto">
          <a:xfrm>
            <a:off x="8998205" y="2842141"/>
            <a:ext cx="216430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Treat until PD; unblinding and crossover allowed after PD confirmation by central radiology review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CABINET: Baseline Characteristics in epNET Cohort</a:t>
            </a:r>
          </a:p>
        </p:txBody>
      </p:sp>
      <p:sp>
        <p:nvSpPr>
          <p:cNvPr id="6" name="Text Box 11">
            <a:extLst>
              <a:ext uri="{FF2B5EF4-FFF2-40B4-BE49-F238E27FC236}">
                <a16:creationId xmlns:a16="http://schemas.microsoft.com/office/drawing/2014/main" id="{6FD277EA-E44A-8DEB-0C93-071D362605B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 ESMO 2023. Abstr LBA53.</a:t>
            </a:r>
          </a:p>
        </p:txBody>
      </p:sp>
      <p:graphicFrame>
        <p:nvGraphicFramePr>
          <p:cNvPr id="7" name="Group 3">
            <a:extLst>
              <a:ext uri="{FF2B5EF4-FFF2-40B4-BE49-F238E27FC236}">
                <a16:creationId xmlns:a16="http://schemas.microsoft.com/office/drawing/2014/main" id="{B7CFCF40-47FC-C472-A845-B8069B04985B}"/>
              </a:ext>
            </a:extLst>
          </p:cNvPr>
          <p:cNvGraphicFramePr>
            <a:graphicFrameLocks/>
          </p:cNvGraphicFramePr>
          <p:nvPr>
            <p:extLst>
              <p:ext uri="{D42A27DB-BD31-4B8C-83A1-F6EECF244321}">
                <p14:modId xmlns:p14="http://schemas.microsoft.com/office/powerpoint/2010/main" val="2823539442"/>
              </p:ext>
            </p:extLst>
          </p:nvPr>
        </p:nvGraphicFramePr>
        <p:xfrm>
          <a:off x="520700" y="1445204"/>
          <a:ext cx="5734050" cy="4907392"/>
        </p:xfrm>
        <a:graphic>
          <a:graphicData uri="http://schemas.openxmlformats.org/drawingml/2006/table">
            <a:tbl>
              <a:tblPr/>
              <a:tblGrid>
                <a:gridCol w="2570436">
                  <a:extLst>
                    <a:ext uri="{9D8B030D-6E8A-4147-A177-3AD203B41FA5}">
                      <a16:colId xmlns:a16="http://schemas.microsoft.com/office/drawing/2014/main" val="20000"/>
                    </a:ext>
                  </a:extLst>
                </a:gridCol>
                <a:gridCol w="1581807">
                  <a:extLst>
                    <a:ext uri="{9D8B030D-6E8A-4147-A177-3AD203B41FA5}">
                      <a16:colId xmlns:a16="http://schemas.microsoft.com/office/drawing/2014/main" val="20001"/>
                    </a:ext>
                  </a:extLst>
                </a:gridCol>
                <a:gridCol w="1581807">
                  <a:extLst>
                    <a:ext uri="{9D8B030D-6E8A-4147-A177-3AD203B41FA5}">
                      <a16:colId xmlns:a16="http://schemas.microsoft.com/office/drawing/2014/main" val="3356789604"/>
                    </a:ext>
                  </a:extLst>
                </a:gridCol>
              </a:tblGrid>
              <a:tr h="3720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Cabozantinib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72068">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a:rPr>
                        <a:t>Median time from diagnosis to randomization,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(10-489)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(13-340)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18868">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(28-86)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(30-82)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2188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gender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6784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r h="8316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Differentiation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Moderate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specified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3740121"/>
                  </a:ext>
                </a:extLst>
              </a:tr>
              <a:tr h="8316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aphicFrame>
        <p:nvGraphicFramePr>
          <p:cNvPr id="8" name="Group 3">
            <a:extLst>
              <a:ext uri="{FF2B5EF4-FFF2-40B4-BE49-F238E27FC236}">
                <a16:creationId xmlns:a16="http://schemas.microsoft.com/office/drawing/2014/main" id="{4C954810-F26A-5119-14D6-609AE5B0A568}"/>
              </a:ext>
            </a:extLst>
          </p:cNvPr>
          <p:cNvGraphicFramePr>
            <a:graphicFrameLocks/>
          </p:cNvGraphicFramePr>
          <p:nvPr>
            <p:extLst>
              <p:ext uri="{D42A27DB-BD31-4B8C-83A1-F6EECF244321}">
                <p14:modId xmlns:p14="http://schemas.microsoft.com/office/powerpoint/2010/main" val="1727979052"/>
              </p:ext>
            </p:extLst>
          </p:nvPr>
        </p:nvGraphicFramePr>
        <p:xfrm>
          <a:off x="6331279" y="1445204"/>
          <a:ext cx="5340021" cy="4480672"/>
        </p:xfrm>
        <a:graphic>
          <a:graphicData uri="http://schemas.openxmlformats.org/drawingml/2006/table">
            <a:tbl>
              <a:tblPr/>
              <a:tblGrid>
                <a:gridCol w="2393803">
                  <a:extLst>
                    <a:ext uri="{9D8B030D-6E8A-4147-A177-3AD203B41FA5}">
                      <a16:colId xmlns:a16="http://schemas.microsoft.com/office/drawing/2014/main" val="20000"/>
                    </a:ext>
                  </a:extLst>
                </a:gridCol>
                <a:gridCol w="1473109">
                  <a:extLst>
                    <a:ext uri="{9D8B030D-6E8A-4147-A177-3AD203B41FA5}">
                      <a16:colId xmlns:a16="http://schemas.microsoft.com/office/drawing/2014/main" val="20001"/>
                    </a:ext>
                  </a:extLst>
                </a:gridCol>
                <a:gridCol w="1473109">
                  <a:extLst>
                    <a:ext uri="{9D8B030D-6E8A-4147-A177-3AD203B41FA5}">
                      <a16:colId xmlns:a16="http://schemas.microsoft.com/office/drawing/2014/main" val="3356789604"/>
                    </a:ext>
                  </a:extLst>
                </a:gridCol>
              </a:tblGrid>
              <a:tr h="138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Cabozantinib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tumor site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0">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a:rPr>
                        <a:t>Hormone syndrome present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1949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Concurrent SSA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194946">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kern="1200" cap="none" normalizeH="0" baseline="0" dirty="0">
                          <a:ln>
                            <a:noFill/>
                          </a:ln>
                          <a:solidFill>
                            <a:schemeClr val="bg2">
                              <a:lumMod val="10000"/>
                            </a:schemeClr>
                          </a:solidFill>
                          <a:effectLst/>
                          <a:latin typeface="Calibri"/>
                          <a:ea typeface="+mn-ea"/>
                          <a:cs typeface="+mn-cs"/>
                        </a:rPr>
                        <a:t>Prior SSA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r h="194946">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400" b="0" i="0" u="none" strike="noStrike" kern="1200" cap="none" normalizeH="0" baseline="0" dirty="0">
                          <a:ln>
                            <a:noFill/>
                          </a:ln>
                          <a:solidFill>
                            <a:schemeClr val="bg2">
                              <a:lumMod val="10000"/>
                            </a:schemeClr>
                          </a:solidFill>
                          <a:effectLst/>
                          <a:latin typeface="Calibri"/>
                          <a:ea typeface="+mn-ea"/>
                          <a:cs typeface="+mn-cs"/>
                        </a:rPr>
                        <a:t>Median lines of prior systemic therapy,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86017129"/>
                  </a:ext>
                </a:extLst>
              </a:tr>
              <a:tr h="1949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systemic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Everolimus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Lu-177 dotatate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Tem ± capecitabine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Platinum-based 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TKI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13740121"/>
                  </a:ext>
                </a:extLst>
              </a:tr>
            </a:tbl>
          </a:graphicData>
        </a:graphic>
      </p:graphicFrame>
    </p:spTree>
    <p:extLst>
      <p:ext uri="{BB962C8B-B14F-4D97-AF65-F5344CB8AC3E}">
        <p14:creationId xmlns:p14="http://schemas.microsoft.com/office/powerpoint/2010/main" val="73204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CABINET: Efficacy in </a:t>
            </a:r>
            <a:r>
              <a:rPr lang="en-US" dirty="0" err="1"/>
              <a:t>epNET</a:t>
            </a:r>
            <a:r>
              <a:rPr lang="en-US" dirty="0"/>
              <a:t> Cohort</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49831" y="5713163"/>
            <a:ext cx="10877529" cy="276999"/>
          </a:xfrm>
        </p:spPr>
        <p:txBody>
          <a:bodyPr/>
          <a:lstStyle/>
          <a:p>
            <a:pPr marL="0" indent="0">
              <a:buNone/>
            </a:pPr>
            <a:r>
              <a:rPr lang="en-US" sz="1400" dirty="0"/>
              <a:t>*Median follow-up of 13.9 mo.</a:t>
            </a:r>
          </a:p>
          <a:p>
            <a:endParaRPr lang="en-US" dirty="0"/>
          </a:p>
        </p:txBody>
      </p:sp>
      <p:sp>
        <p:nvSpPr>
          <p:cNvPr id="7" name="Text Box 11">
            <a:extLst>
              <a:ext uri="{FF2B5EF4-FFF2-40B4-BE49-F238E27FC236}">
                <a16:creationId xmlns:a16="http://schemas.microsoft.com/office/drawing/2014/main" id="{2ED9451D-A111-4381-B5DF-C752BF43D3A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 ESMO 2023. Abstr LBA53.</a:t>
            </a:r>
          </a:p>
        </p:txBody>
      </p:sp>
      <p:graphicFrame>
        <p:nvGraphicFramePr>
          <p:cNvPr id="6" name="Group 3">
            <a:extLst>
              <a:ext uri="{FF2B5EF4-FFF2-40B4-BE49-F238E27FC236}">
                <a16:creationId xmlns:a16="http://schemas.microsoft.com/office/drawing/2014/main" id="{579013EC-391D-4294-8ADA-C045B0726BFA}"/>
              </a:ext>
            </a:extLst>
          </p:cNvPr>
          <p:cNvGraphicFramePr>
            <a:graphicFrameLocks/>
          </p:cNvGraphicFramePr>
          <p:nvPr>
            <p:extLst>
              <p:ext uri="{D42A27DB-BD31-4B8C-83A1-F6EECF244321}">
                <p14:modId xmlns:p14="http://schemas.microsoft.com/office/powerpoint/2010/main" val="3230180492"/>
              </p:ext>
            </p:extLst>
          </p:nvPr>
        </p:nvGraphicFramePr>
        <p:xfrm>
          <a:off x="723899" y="1603375"/>
          <a:ext cx="10755312" cy="4063267"/>
        </p:xfrm>
        <a:graphic>
          <a:graphicData uri="http://schemas.openxmlformats.org/drawingml/2006/table">
            <a:tbl>
              <a:tblPr/>
              <a:tblGrid>
                <a:gridCol w="3585104">
                  <a:extLst>
                    <a:ext uri="{9D8B030D-6E8A-4147-A177-3AD203B41FA5}">
                      <a16:colId xmlns:a16="http://schemas.microsoft.com/office/drawing/2014/main" val="20000"/>
                    </a:ext>
                  </a:extLst>
                </a:gridCol>
                <a:gridCol w="3585104">
                  <a:extLst>
                    <a:ext uri="{9D8B030D-6E8A-4147-A177-3AD203B41FA5}">
                      <a16:colId xmlns:a16="http://schemas.microsoft.com/office/drawing/2014/main" val="20001"/>
                    </a:ext>
                  </a:extLst>
                </a:gridCol>
                <a:gridCol w="3585104">
                  <a:extLst>
                    <a:ext uri="{9D8B030D-6E8A-4147-A177-3AD203B41FA5}">
                      <a16:colId xmlns:a16="http://schemas.microsoft.com/office/drawing/2014/main" val="3356789604"/>
                    </a:ext>
                  </a:extLst>
                </a:gridCol>
              </a:tblGrid>
              <a:tr h="5488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Cabozantinib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92023">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Median PFS by local review,*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392023">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HR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0.45 (0.30-0.66; log-rank </a:t>
                      </a:r>
                      <a:r>
                        <a:rPr kumimoji="0" lang="en-US" sz="1800" b="0" i="1" u="none" strike="noStrike" cap="none" normalizeH="0" baseline="0" dirty="0">
                          <a:ln>
                            <a:noFill/>
                          </a:ln>
                          <a:solidFill>
                            <a:schemeClr val="bg2">
                              <a:lumMod val="10000"/>
                            </a:schemeClr>
                          </a:solidFill>
                          <a:effectLst/>
                          <a:latin typeface="+mn-lt"/>
                        </a:rPr>
                        <a:t>P</a:t>
                      </a:r>
                      <a:r>
                        <a:rPr kumimoji="0" lang="en-US" sz="1800" b="0" i="0" u="none" strike="noStrike" cap="none" normalizeH="0" baseline="0" dirty="0">
                          <a:ln>
                            <a:noFill/>
                          </a:ln>
                          <a:solidFill>
                            <a:schemeClr val="bg2">
                              <a:lumMod val="10000"/>
                            </a:schemeClr>
                          </a:solidFill>
                          <a:effectLst/>
                          <a:latin typeface="+mn-lt"/>
                        </a:rPr>
                        <a:t>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392023">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800" b="0" i="0" u="none" strike="noStrike" cap="none" normalizeH="0" baseline="0" dirty="0">
                          <a:ln>
                            <a:noFill/>
                          </a:ln>
                          <a:solidFill>
                            <a:schemeClr val="bg2">
                              <a:lumMod val="10000"/>
                            </a:schemeClr>
                          </a:solidFill>
                          <a:effectLst/>
                          <a:latin typeface="+mn-lt"/>
                        </a:rPr>
                        <a:t>Median PFS by BICR, HR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0.50 (0.32-0.79) log rank </a:t>
                      </a:r>
                      <a:r>
                        <a:rPr kumimoji="0" lang="en-US" sz="1800" b="0" i="1" u="none" strike="noStrike" cap="none" normalizeH="0" baseline="0" dirty="0">
                          <a:ln>
                            <a:noFill/>
                          </a:ln>
                          <a:solidFill>
                            <a:schemeClr val="bg2">
                              <a:lumMod val="10000"/>
                            </a:schemeClr>
                          </a:solidFill>
                          <a:effectLst/>
                          <a:latin typeface="+mn-lt"/>
                        </a:rPr>
                        <a:t>P</a:t>
                      </a:r>
                      <a:r>
                        <a:rPr kumimoji="0" lang="en-US" sz="1800" b="0" i="0" u="none" strike="noStrike" cap="none" normalizeH="0" baseline="0" dirty="0">
                          <a:ln>
                            <a:noFill/>
                          </a:ln>
                          <a:solidFill>
                            <a:schemeClr val="bg2">
                              <a:lumMod val="10000"/>
                            </a:schemeClr>
                          </a:solidFill>
                          <a:effectLst/>
                          <a:latin typeface="+mn-lt"/>
                        </a:rPr>
                        <a:t>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49557620"/>
                  </a:ext>
                </a:extLst>
              </a:tr>
              <a:tr h="3920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3920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HR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0.90 (0.56-1.46; log-rank </a:t>
                      </a:r>
                      <a:r>
                        <a:rPr kumimoji="0" lang="en-US" sz="1800" b="0" i="1" u="none" strike="noStrike" cap="none" normalizeH="0" baseline="0" dirty="0">
                          <a:ln>
                            <a:noFill/>
                          </a:ln>
                          <a:solidFill>
                            <a:schemeClr val="bg2">
                              <a:lumMod val="10000"/>
                            </a:schemeClr>
                          </a:solidFill>
                          <a:effectLst/>
                          <a:latin typeface="+mn-lt"/>
                        </a:rPr>
                        <a:t>P</a:t>
                      </a:r>
                      <a:r>
                        <a:rPr kumimoji="0" lang="en-US" sz="1800" b="0" i="0" u="none" strike="noStrike" cap="none" normalizeH="0" baseline="0" dirty="0">
                          <a:ln>
                            <a:noFill/>
                          </a:ln>
                          <a:solidFill>
                            <a:schemeClr val="bg2">
                              <a:lumMod val="10000"/>
                            </a:schemeClr>
                          </a:solidFill>
                          <a:effectLst/>
                          <a:latin typeface="+mn-lt"/>
                        </a:rPr>
                        <a:t> = 0.34)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r h="1254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ORR,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PR</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SD</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PD</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mn-lt"/>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13740121"/>
                  </a:ext>
                </a:extLst>
              </a:tr>
            </a:tbl>
          </a:graphicData>
        </a:graphic>
      </p:graphicFrame>
    </p:spTree>
    <p:extLst>
      <p:ext uri="{BB962C8B-B14F-4D97-AF65-F5344CB8AC3E}">
        <p14:creationId xmlns:p14="http://schemas.microsoft.com/office/powerpoint/2010/main" val="53009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CABINET: Baseline Characteristics in pNET Cohort</a:t>
            </a:r>
          </a:p>
        </p:txBody>
      </p:sp>
      <p:sp>
        <p:nvSpPr>
          <p:cNvPr id="5" name="Text Box 11">
            <a:extLst>
              <a:ext uri="{FF2B5EF4-FFF2-40B4-BE49-F238E27FC236}">
                <a16:creationId xmlns:a16="http://schemas.microsoft.com/office/drawing/2014/main" id="{AC4C35A5-D4B7-2151-EEAF-02D97EDB9B6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 ESMO 2023. Abstr LBA53.</a:t>
            </a:r>
          </a:p>
        </p:txBody>
      </p:sp>
      <p:graphicFrame>
        <p:nvGraphicFramePr>
          <p:cNvPr id="7" name="Group 3">
            <a:extLst>
              <a:ext uri="{FF2B5EF4-FFF2-40B4-BE49-F238E27FC236}">
                <a16:creationId xmlns:a16="http://schemas.microsoft.com/office/drawing/2014/main" id="{1A0B9379-06CB-278B-086F-754F08B63E35}"/>
              </a:ext>
            </a:extLst>
          </p:cNvPr>
          <p:cNvGraphicFramePr>
            <a:graphicFrameLocks/>
          </p:cNvGraphicFramePr>
          <p:nvPr>
            <p:extLst>
              <p:ext uri="{D42A27DB-BD31-4B8C-83A1-F6EECF244321}">
                <p14:modId xmlns:p14="http://schemas.microsoft.com/office/powerpoint/2010/main" val="802870633"/>
              </p:ext>
            </p:extLst>
          </p:nvPr>
        </p:nvGraphicFramePr>
        <p:xfrm>
          <a:off x="520700" y="1601260"/>
          <a:ext cx="5415098" cy="4785472"/>
        </p:xfrm>
        <a:graphic>
          <a:graphicData uri="http://schemas.openxmlformats.org/drawingml/2006/table">
            <a:tbl>
              <a:tblPr firstRow="1" bandRow="1">
                <a:tableStyleId>{EB344D84-9AFB-497E-A393-DC336BA19D2E}</a:tableStyleId>
              </a:tblPr>
              <a:tblGrid>
                <a:gridCol w="2468880">
                  <a:extLst>
                    <a:ext uri="{9D8B030D-6E8A-4147-A177-3AD203B41FA5}">
                      <a16:colId xmlns:a16="http://schemas.microsoft.com/office/drawing/2014/main" val="20000"/>
                    </a:ext>
                  </a:extLst>
                </a:gridCol>
                <a:gridCol w="1473109">
                  <a:extLst>
                    <a:ext uri="{9D8B030D-6E8A-4147-A177-3AD203B41FA5}">
                      <a16:colId xmlns:a16="http://schemas.microsoft.com/office/drawing/2014/main" val="20001"/>
                    </a:ext>
                  </a:extLst>
                </a:gridCol>
                <a:gridCol w="1473109">
                  <a:extLst>
                    <a:ext uri="{9D8B030D-6E8A-4147-A177-3AD203B41FA5}">
                      <a16:colId xmlns:a16="http://schemas.microsoft.com/office/drawing/2014/main" val="3356789604"/>
                    </a:ext>
                  </a:extLst>
                </a:gridCol>
              </a:tblGrid>
              <a:tr h="133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u="none" strike="noStrike" cap="none" normalizeH="0" baseline="0" dirty="0">
                          <a:ln>
                            <a:noFill/>
                          </a:ln>
                          <a:solidFill>
                            <a:schemeClr val="tx1"/>
                          </a:solidFill>
                          <a:effectLst/>
                        </a:rPr>
                        <a:t>Characteristic, n (%)</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Cabozantinib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(n = 62)</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(n = 31)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89741">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u="none" strike="noStrike" cap="none" normalizeH="0" baseline="0" dirty="0">
                          <a:ln>
                            <a:noFill/>
                          </a:ln>
                          <a:solidFill>
                            <a:schemeClr val="bg2">
                              <a:lumMod val="10000"/>
                            </a:schemeClr>
                          </a:solidFill>
                          <a:effectLst/>
                        </a:rPr>
                        <a:t>Median time</a:t>
                      </a:r>
                      <a:br>
                        <a:rPr kumimoji="0" lang="en-US" sz="1600" b="0" u="none" strike="noStrike" cap="none" normalizeH="0" baseline="0" dirty="0">
                          <a:ln>
                            <a:noFill/>
                          </a:ln>
                          <a:solidFill>
                            <a:schemeClr val="bg2">
                              <a:lumMod val="10000"/>
                            </a:schemeClr>
                          </a:solidFill>
                          <a:effectLst/>
                        </a:rPr>
                      </a:br>
                      <a:r>
                        <a:rPr kumimoji="0" lang="en-US" sz="1600" b="0" u="none" strike="noStrike" cap="none" normalizeH="0" baseline="0" dirty="0">
                          <a:ln>
                            <a:noFill/>
                          </a:ln>
                          <a:solidFill>
                            <a:schemeClr val="bg2">
                              <a:lumMod val="10000"/>
                            </a:schemeClr>
                          </a:solidFill>
                          <a:effectLst/>
                        </a:rPr>
                        <a:t>from diagnosis to randomization, mo (range)</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84 (1-213)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83 (18-197)</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33577931"/>
                  </a:ext>
                </a:extLst>
              </a:tr>
              <a:tr h="0">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u="none" strike="noStrike" cap="none" normalizeH="0" baseline="0" dirty="0">
                          <a:ln>
                            <a:noFill/>
                          </a:ln>
                          <a:solidFill>
                            <a:schemeClr val="bg2">
                              <a:lumMod val="10000"/>
                            </a:schemeClr>
                          </a:solidFill>
                          <a:effectLst/>
                        </a:rPr>
                        <a:t>Median age, yr (range)</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60 (29-79)</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64 (39-79)</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2586853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Female gender</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44</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42</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79905294"/>
                  </a:ext>
                </a:extLst>
              </a:tr>
              <a:tr h="245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ECOG 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2</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33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28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 (2)</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14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16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0</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41971950"/>
                  </a:ext>
                </a:extLst>
              </a:tr>
              <a:tr h="245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Differentiation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Well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Moderate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Not specified</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56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4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 (3)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29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 (3)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13740121"/>
                  </a:ext>
                </a:extLst>
              </a:tr>
              <a:tr h="133523">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u="none" strike="noStrike" kern="1200" cap="none" normalizeH="0" baseline="0" dirty="0">
                          <a:ln>
                            <a:noFill/>
                          </a:ln>
                          <a:solidFill>
                            <a:schemeClr val="bg2">
                              <a:lumMod val="10000"/>
                            </a:schemeClr>
                          </a:solidFill>
                          <a:effectLst/>
                          <a:latin typeface="+mn-lt"/>
                          <a:ea typeface="+mn-ea"/>
                          <a:cs typeface="+mn-cs"/>
                        </a:rPr>
                        <a:t>Hormone syndrome present</a:t>
                      </a: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11 (18)</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4 (13)</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47000607"/>
                  </a:ext>
                </a:extLst>
              </a:tr>
            </a:tbl>
          </a:graphicData>
        </a:graphic>
      </p:graphicFrame>
      <p:graphicFrame>
        <p:nvGraphicFramePr>
          <p:cNvPr id="8" name="Group 3">
            <a:extLst>
              <a:ext uri="{FF2B5EF4-FFF2-40B4-BE49-F238E27FC236}">
                <a16:creationId xmlns:a16="http://schemas.microsoft.com/office/drawing/2014/main" id="{31A9C18C-DA04-0532-BA63-227606F6166A}"/>
              </a:ext>
            </a:extLst>
          </p:cNvPr>
          <p:cNvGraphicFramePr>
            <a:graphicFrameLocks/>
          </p:cNvGraphicFramePr>
          <p:nvPr>
            <p:extLst>
              <p:ext uri="{D42A27DB-BD31-4B8C-83A1-F6EECF244321}">
                <p14:modId xmlns:p14="http://schemas.microsoft.com/office/powerpoint/2010/main" val="1330212336"/>
              </p:ext>
            </p:extLst>
          </p:nvPr>
        </p:nvGraphicFramePr>
        <p:xfrm>
          <a:off x="6242569" y="1601260"/>
          <a:ext cx="5531919" cy="4450176"/>
        </p:xfrm>
        <a:graphic>
          <a:graphicData uri="http://schemas.openxmlformats.org/drawingml/2006/table">
            <a:tbl>
              <a:tblPr firstRow="1" bandRow="1">
                <a:tableStyleId>{EB344D84-9AFB-497E-A393-DC336BA19D2E}</a:tableStyleId>
              </a:tblPr>
              <a:tblGrid>
                <a:gridCol w="2537440">
                  <a:extLst>
                    <a:ext uri="{9D8B030D-6E8A-4147-A177-3AD203B41FA5}">
                      <a16:colId xmlns:a16="http://schemas.microsoft.com/office/drawing/2014/main" val="20000"/>
                    </a:ext>
                  </a:extLst>
                </a:gridCol>
                <a:gridCol w="1468432">
                  <a:extLst>
                    <a:ext uri="{9D8B030D-6E8A-4147-A177-3AD203B41FA5}">
                      <a16:colId xmlns:a16="http://schemas.microsoft.com/office/drawing/2014/main" val="20001"/>
                    </a:ext>
                  </a:extLst>
                </a:gridCol>
                <a:gridCol w="1526047">
                  <a:extLst>
                    <a:ext uri="{9D8B030D-6E8A-4147-A177-3AD203B41FA5}">
                      <a16:colId xmlns:a16="http://schemas.microsoft.com/office/drawing/2014/main" val="3356789604"/>
                    </a:ext>
                  </a:extLst>
                </a:gridCol>
              </a:tblGrid>
              <a:tr h="392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u="none" strike="noStrike" cap="none" normalizeH="0" baseline="0" dirty="0">
                          <a:ln>
                            <a:noFill/>
                          </a:ln>
                          <a:solidFill>
                            <a:schemeClr val="tx1"/>
                          </a:solidFill>
                          <a:effectLst/>
                        </a:rPr>
                        <a:t>Characteristic, n (%)</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Cabozantinib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(n = 62)</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u="none" strike="noStrike" cap="none" normalizeH="0" baseline="0" dirty="0">
                          <a:ln>
                            <a:noFill/>
                          </a:ln>
                          <a:solidFill>
                            <a:schemeClr val="tx1"/>
                          </a:solidFill>
                          <a:effectLst/>
                        </a:rPr>
                        <a:t>(n = 31)</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887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Unknown</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14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39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6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 (5)</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5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19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 (10)</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78701865"/>
                  </a:ext>
                </a:extLst>
              </a:tr>
              <a:tr h="227008">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u="none" strike="noStrike" kern="1200" cap="none" normalizeH="0" baseline="0" dirty="0">
                          <a:ln>
                            <a:noFill/>
                          </a:ln>
                          <a:solidFill>
                            <a:schemeClr val="bg2">
                              <a:lumMod val="10000"/>
                            </a:schemeClr>
                          </a:solidFill>
                          <a:effectLst/>
                          <a:latin typeface="+mn-lt"/>
                          <a:ea typeface="+mn-ea"/>
                          <a:cs typeface="+mn-cs"/>
                        </a:rPr>
                        <a:t>Concurrent SSA</a:t>
                      </a: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37 (45)</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17 (44)</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25868536"/>
                  </a:ext>
                </a:extLst>
              </a:tr>
              <a:tr h="227008">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u="none" strike="noStrike" kern="1200" cap="none" normalizeH="0" baseline="0" dirty="0">
                          <a:ln>
                            <a:noFill/>
                          </a:ln>
                          <a:solidFill>
                            <a:schemeClr val="bg2">
                              <a:lumMod val="10000"/>
                            </a:schemeClr>
                          </a:solidFill>
                          <a:effectLst/>
                          <a:latin typeface="+mn-lt"/>
                          <a:ea typeface="+mn-ea"/>
                          <a:cs typeface="+mn-cs"/>
                        </a:rPr>
                        <a:t>Prior SSA</a:t>
                      </a: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60 (97)</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29 (94)</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79905294"/>
                  </a:ext>
                </a:extLst>
              </a:tr>
              <a:tr h="392098">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600" b="0" u="none" strike="noStrike" kern="1200" cap="none" normalizeH="0" baseline="0" dirty="0">
                          <a:ln>
                            <a:noFill/>
                          </a:ln>
                          <a:solidFill>
                            <a:schemeClr val="bg2">
                              <a:lumMod val="10000"/>
                            </a:schemeClr>
                          </a:solidFill>
                          <a:effectLst/>
                          <a:latin typeface="+mn-lt"/>
                          <a:ea typeface="+mn-ea"/>
                          <a:cs typeface="+mn-cs"/>
                        </a:rPr>
                        <a:t>Median lines of prior systemic therapy, n (range)</a:t>
                      </a: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kern="1200" cap="none" normalizeH="0" baseline="0" dirty="0">
                          <a:ln>
                            <a:noFill/>
                          </a:ln>
                          <a:solidFill>
                            <a:schemeClr val="bg2">
                              <a:lumMod val="10000"/>
                            </a:schemeClr>
                          </a:solidFill>
                          <a:effectLst/>
                          <a:latin typeface="+mn-lt"/>
                          <a:ea typeface="+mn-ea"/>
                          <a:cs typeface="+mn-cs"/>
                        </a:rPr>
                        <a:t>3 (1-9)</a:t>
                      </a: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kern="1200" cap="none" normalizeH="0" baseline="0" dirty="0">
                          <a:ln>
                            <a:noFill/>
                          </a:ln>
                          <a:solidFill>
                            <a:schemeClr val="bg2">
                              <a:lumMod val="10000"/>
                            </a:schemeClr>
                          </a:solidFill>
                          <a:effectLst/>
                          <a:latin typeface="+mn-lt"/>
                          <a:ea typeface="+mn-ea"/>
                          <a:cs typeface="+mn-cs"/>
                        </a:rPr>
                        <a:t>2 (0-7)</a:t>
                      </a: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64097971"/>
                  </a:ext>
                </a:extLst>
              </a:tr>
              <a:tr h="887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Prior systemic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Everolimus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Lu-177 dotatate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Sunitinib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u="none" strike="noStrike" cap="none" normalizeH="0" baseline="0" dirty="0">
                          <a:ln>
                            <a:noFill/>
                          </a:ln>
                          <a:solidFill>
                            <a:schemeClr val="bg2">
                              <a:lumMod val="10000"/>
                            </a:schemeClr>
                          </a:solidFill>
                          <a:effectLst/>
                        </a:rPr>
                        <a:t>Tem ± capecitabine</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51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34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18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42 (68)</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u="none" strike="noStrike" cap="none" normalizeH="0" baseline="0" dirty="0">
                        <a:ln>
                          <a:noFill/>
                        </a:ln>
                        <a:solidFill>
                          <a:schemeClr val="bg2">
                            <a:lumMod val="10000"/>
                          </a:schemeClr>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24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18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7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u="none" strike="noStrike" cap="none" normalizeH="0" baseline="0" dirty="0">
                          <a:ln>
                            <a:noFill/>
                          </a:ln>
                          <a:solidFill>
                            <a:schemeClr val="bg2">
                              <a:lumMod val="10000"/>
                            </a:schemeClr>
                          </a:solidFill>
                          <a:effectLst/>
                        </a:rPr>
                        <a:t>16 (52)</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41971950"/>
                  </a:ext>
                </a:extLst>
              </a:tr>
            </a:tbl>
          </a:graphicData>
        </a:graphic>
      </p:graphicFrame>
    </p:spTree>
    <p:extLst>
      <p:ext uri="{BB962C8B-B14F-4D97-AF65-F5344CB8AC3E}">
        <p14:creationId xmlns:p14="http://schemas.microsoft.com/office/powerpoint/2010/main" val="3434427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CABINET: Efficacy in </a:t>
            </a:r>
            <a:r>
              <a:rPr lang="en-US" dirty="0" err="1"/>
              <a:t>pNET</a:t>
            </a:r>
            <a:r>
              <a:rPr lang="en-US" dirty="0"/>
              <a:t> Cohort</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a:xfrm>
            <a:off x="649831" y="5742626"/>
            <a:ext cx="10877529" cy="276999"/>
          </a:xfrm>
        </p:spPr>
        <p:txBody>
          <a:bodyPr/>
          <a:lstStyle/>
          <a:p>
            <a:pPr marL="0" indent="0">
              <a:buNone/>
            </a:pPr>
            <a:r>
              <a:rPr lang="en-US" sz="1400" dirty="0"/>
              <a:t>*Median follow-up of 16.7 mo.</a:t>
            </a:r>
          </a:p>
        </p:txBody>
      </p:sp>
      <p:sp>
        <p:nvSpPr>
          <p:cNvPr id="5" name="Text Box 11">
            <a:extLst>
              <a:ext uri="{FF2B5EF4-FFF2-40B4-BE49-F238E27FC236}">
                <a16:creationId xmlns:a16="http://schemas.microsoft.com/office/drawing/2014/main" id="{6C6E08AF-FD4B-29B4-DFD2-4183E29E24F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 ESMO 2023. Abstr LBA53.</a:t>
            </a:r>
          </a:p>
        </p:txBody>
      </p:sp>
      <p:graphicFrame>
        <p:nvGraphicFramePr>
          <p:cNvPr id="4" name="Group 3">
            <a:extLst>
              <a:ext uri="{FF2B5EF4-FFF2-40B4-BE49-F238E27FC236}">
                <a16:creationId xmlns:a16="http://schemas.microsoft.com/office/drawing/2014/main" id="{FB9B2543-904A-6433-CA8A-EEBBBFB11AFE}"/>
              </a:ext>
            </a:extLst>
          </p:cNvPr>
          <p:cNvGraphicFramePr>
            <a:graphicFrameLocks/>
          </p:cNvGraphicFramePr>
          <p:nvPr>
            <p:extLst>
              <p:ext uri="{D42A27DB-BD31-4B8C-83A1-F6EECF244321}">
                <p14:modId xmlns:p14="http://schemas.microsoft.com/office/powerpoint/2010/main" val="2686580830"/>
              </p:ext>
            </p:extLst>
          </p:nvPr>
        </p:nvGraphicFramePr>
        <p:xfrm>
          <a:off x="723899" y="1603375"/>
          <a:ext cx="10755312" cy="3932032"/>
        </p:xfrm>
        <a:graphic>
          <a:graphicData uri="http://schemas.openxmlformats.org/drawingml/2006/table">
            <a:tbl>
              <a:tblPr/>
              <a:tblGrid>
                <a:gridCol w="3585104">
                  <a:extLst>
                    <a:ext uri="{9D8B030D-6E8A-4147-A177-3AD203B41FA5}">
                      <a16:colId xmlns:a16="http://schemas.microsoft.com/office/drawing/2014/main" val="20000"/>
                    </a:ext>
                  </a:extLst>
                </a:gridCol>
                <a:gridCol w="3585104">
                  <a:extLst>
                    <a:ext uri="{9D8B030D-6E8A-4147-A177-3AD203B41FA5}">
                      <a16:colId xmlns:a16="http://schemas.microsoft.com/office/drawing/2014/main" val="20001"/>
                    </a:ext>
                  </a:extLst>
                </a:gridCol>
                <a:gridCol w="3585104">
                  <a:extLst>
                    <a:ext uri="{9D8B030D-6E8A-4147-A177-3AD203B41FA5}">
                      <a16:colId xmlns:a16="http://schemas.microsoft.com/office/drawing/2014/main" val="3356789604"/>
                    </a:ext>
                  </a:extLst>
                </a:gridCol>
              </a:tblGrid>
              <a:tr h="2205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Cabozantinib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(n =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7563">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157563">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mn-lt"/>
                        </a:rPr>
                        <a:t>HR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0.27 (0.14-0.49; log-rank </a:t>
                      </a:r>
                      <a:r>
                        <a:rPr kumimoji="0" lang="en-US" sz="1800" b="0" i="1" u="none" strike="noStrike" cap="none" normalizeH="0" baseline="0" dirty="0">
                          <a:ln>
                            <a:noFill/>
                          </a:ln>
                          <a:solidFill>
                            <a:schemeClr val="bg2">
                              <a:lumMod val="10000"/>
                            </a:schemeClr>
                          </a:solidFill>
                          <a:effectLst/>
                          <a:latin typeface="+mn-lt"/>
                        </a:rPr>
                        <a:t>P</a:t>
                      </a:r>
                      <a:r>
                        <a:rPr kumimoji="0" lang="en-US" sz="1800" b="0" i="0" u="none" strike="noStrike" cap="none" normalizeH="0" baseline="0" dirty="0">
                          <a:ln>
                            <a:noFill/>
                          </a:ln>
                          <a:solidFill>
                            <a:schemeClr val="bg2">
                              <a:lumMod val="10000"/>
                            </a:schemeClr>
                          </a:solidFill>
                          <a:effectLst/>
                          <a:latin typeface="+mn-lt"/>
                        </a:rPr>
                        <a:t>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157563">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defRPr/>
                      </a:pPr>
                      <a:r>
                        <a:rPr kumimoji="0" lang="en-US" sz="1800" b="0" i="0" u="none" strike="noStrike" cap="none" normalizeH="0" baseline="0" dirty="0">
                          <a:ln>
                            <a:noFill/>
                          </a:ln>
                          <a:solidFill>
                            <a:schemeClr val="bg2">
                              <a:lumMod val="10000"/>
                            </a:schemeClr>
                          </a:solidFill>
                          <a:effectLst/>
                          <a:latin typeface="+mn-lt"/>
                        </a:rPr>
                        <a:t>Median PFS by BICR, HR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0.25 (0.12-0.54) log rank </a:t>
                      </a:r>
                      <a:r>
                        <a:rPr kumimoji="0" lang="en-US" sz="1800" b="0" i="1" u="none" strike="noStrike" cap="none" normalizeH="0" baseline="0" dirty="0">
                          <a:ln>
                            <a:noFill/>
                          </a:ln>
                          <a:solidFill>
                            <a:schemeClr val="bg2">
                              <a:lumMod val="10000"/>
                            </a:schemeClr>
                          </a:solidFill>
                          <a:effectLst/>
                          <a:latin typeface="+mn-lt"/>
                        </a:rPr>
                        <a:t>P</a:t>
                      </a:r>
                      <a:r>
                        <a:rPr kumimoji="0" lang="en-US" sz="1800" b="0" i="0" u="none" strike="noStrike" cap="none" normalizeH="0" baseline="0" dirty="0">
                          <a:ln>
                            <a:noFill/>
                          </a:ln>
                          <a:solidFill>
                            <a:schemeClr val="bg2">
                              <a:lumMod val="10000"/>
                            </a:schemeClr>
                          </a:solidFill>
                          <a:effectLst/>
                          <a:latin typeface="+mn-lt"/>
                        </a:rPr>
                        <a:t>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9291431"/>
                  </a:ext>
                </a:extLst>
              </a:tr>
              <a:tr h="1575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1575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HR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0.77 (0.34-1.73; log-rank </a:t>
                      </a:r>
                      <a:r>
                        <a:rPr kumimoji="0" lang="en-US" sz="1800" b="0" i="1" u="none" strike="noStrike" cap="none" normalizeH="0" baseline="0" dirty="0">
                          <a:ln>
                            <a:noFill/>
                          </a:ln>
                          <a:solidFill>
                            <a:schemeClr val="bg2">
                              <a:lumMod val="10000"/>
                            </a:schemeClr>
                          </a:solidFill>
                          <a:effectLst/>
                          <a:latin typeface="+mn-lt"/>
                        </a:rPr>
                        <a:t>P</a:t>
                      </a:r>
                      <a:r>
                        <a:rPr kumimoji="0" lang="en-US" sz="1800" b="0" i="0" u="none" strike="noStrike" cap="none" normalizeH="0" baseline="0" dirty="0">
                          <a:ln>
                            <a:noFill/>
                          </a:ln>
                          <a:solidFill>
                            <a:schemeClr val="bg2">
                              <a:lumMod val="10000"/>
                            </a:schemeClr>
                          </a:solidFill>
                          <a:effectLst/>
                          <a:latin typeface="+mn-lt"/>
                        </a:rPr>
                        <a:t> =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r h="5042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ORR, %</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PR</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SD</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PD</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mn-lt"/>
                          <a:ea typeface="+mn-ea"/>
                          <a:cs typeface="+mn-cs"/>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13740121"/>
                  </a:ext>
                </a:extLst>
              </a:tr>
            </a:tbl>
          </a:graphicData>
        </a:graphic>
      </p:graphicFrame>
    </p:spTree>
    <p:extLst>
      <p:ext uri="{BB962C8B-B14F-4D97-AF65-F5344CB8AC3E}">
        <p14:creationId xmlns:p14="http://schemas.microsoft.com/office/powerpoint/2010/main" val="1414385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CABINET: Adverse Events</a:t>
            </a:r>
          </a:p>
        </p:txBody>
      </p:sp>
      <p:sp>
        <p:nvSpPr>
          <p:cNvPr id="6" name="Text Box 11">
            <a:extLst>
              <a:ext uri="{FF2B5EF4-FFF2-40B4-BE49-F238E27FC236}">
                <a16:creationId xmlns:a16="http://schemas.microsoft.com/office/drawing/2014/main" id="{4ADB6980-D2E3-1963-B577-C736AE88B0B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 ESMO 2023. Abstr LBA53.</a:t>
            </a:r>
          </a:p>
        </p:txBody>
      </p:sp>
      <p:graphicFrame>
        <p:nvGraphicFramePr>
          <p:cNvPr id="7" name="Group 3">
            <a:extLst>
              <a:ext uri="{FF2B5EF4-FFF2-40B4-BE49-F238E27FC236}">
                <a16:creationId xmlns:a16="http://schemas.microsoft.com/office/drawing/2014/main" id="{2E132AE2-612E-22C8-F3EE-03E238B01CCF}"/>
              </a:ext>
            </a:extLst>
          </p:cNvPr>
          <p:cNvGraphicFramePr>
            <a:graphicFrameLocks/>
          </p:cNvGraphicFramePr>
          <p:nvPr>
            <p:extLst>
              <p:ext uri="{D42A27DB-BD31-4B8C-83A1-F6EECF244321}">
                <p14:modId xmlns:p14="http://schemas.microsoft.com/office/powerpoint/2010/main" val="458758529"/>
              </p:ext>
            </p:extLst>
          </p:nvPr>
        </p:nvGraphicFramePr>
        <p:xfrm>
          <a:off x="6191994" y="1858733"/>
          <a:ext cx="5582857" cy="3474800"/>
        </p:xfrm>
        <a:graphic>
          <a:graphicData uri="http://schemas.openxmlformats.org/drawingml/2006/table">
            <a:tbl>
              <a:tblPr/>
              <a:tblGrid>
                <a:gridCol w="2712334">
                  <a:extLst>
                    <a:ext uri="{9D8B030D-6E8A-4147-A177-3AD203B41FA5}">
                      <a16:colId xmlns:a16="http://schemas.microsoft.com/office/drawing/2014/main" val="20000"/>
                    </a:ext>
                  </a:extLst>
                </a:gridCol>
                <a:gridCol w="1496096">
                  <a:extLst>
                    <a:ext uri="{9D8B030D-6E8A-4147-A177-3AD203B41FA5}">
                      <a16:colId xmlns:a16="http://schemas.microsoft.com/office/drawing/2014/main" val="20001"/>
                    </a:ext>
                  </a:extLst>
                </a:gridCol>
                <a:gridCol w="1374427">
                  <a:extLst>
                    <a:ext uri="{9D8B030D-6E8A-4147-A177-3AD203B41FA5}">
                      <a16:colId xmlns:a16="http://schemas.microsoft.com/office/drawing/2014/main" val="3356789604"/>
                    </a:ext>
                  </a:extLst>
                </a:gridCol>
              </a:tblGrid>
              <a:tr h="1380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Cabozantinib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(56.7)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1949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1949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in ≥10%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Hypertension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Hyperglycemia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Thromboembolic event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Hand</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t>
                      </a:r>
                      <a:r>
                        <a:rPr kumimoji="0" lang="en-US" sz="1800" b="0" i="0" u="none" strike="noStrike" cap="none" normalizeH="0" baseline="0" dirty="0">
                          <a:ln>
                            <a:noFill/>
                          </a:ln>
                          <a:solidFill>
                            <a:schemeClr val="bg2">
                              <a:lumMod val="10000"/>
                            </a:schemeClr>
                          </a:solidFill>
                          <a:effectLst/>
                          <a:latin typeface="Calibri" panose="020F0502020204030204" pitchFamily="34" charset="0"/>
                        </a:rPr>
                        <a:t>foot syndrome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(26.7)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bl>
          </a:graphicData>
        </a:graphic>
      </p:graphicFrame>
      <p:graphicFrame>
        <p:nvGraphicFramePr>
          <p:cNvPr id="8" name="Group 3">
            <a:extLst>
              <a:ext uri="{FF2B5EF4-FFF2-40B4-BE49-F238E27FC236}">
                <a16:creationId xmlns:a16="http://schemas.microsoft.com/office/drawing/2014/main" id="{A37F0CA0-5BA5-6529-954A-7DC7532CA13C}"/>
              </a:ext>
            </a:extLst>
          </p:cNvPr>
          <p:cNvGraphicFramePr>
            <a:graphicFrameLocks/>
          </p:cNvGraphicFramePr>
          <p:nvPr>
            <p:extLst>
              <p:ext uri="{D42A27DB-BD31-4B8C-83A1-F6EECF244321}">
                <p14:modId xmlns:p14="http://schemas.microsoft.com/office/powerpoint/2010/main" val="868217644"/>
              </p:ext>
            </p:extLst>
          </p:nvPr>
        </p:nvGraphicFramePr>
        <p:xfrm>
          <a:off x="513143" y="1858733"/>
          <a:ext cx="5369136" cy="2926160"/>
        </p:xfrm>
        <a:graphic>
          <a:graphicData uri="http://schemas.openxmlformats.org/drawingml/2006/table">
            <a:tbl>
              <a:tblPr/>
              <a:tblGrid>
                <a:gridCol w="2305712">
                  <a:extLst>
                    <a:ext uri="{9D8B030D-6E8A-4147-A177-3AD203B41FA5}">
                      <a16:colId xmlns:a16="http://schemas.microsoft.com/office/drawing/2014/main" val="20000"/>
                    </a:ext>
                  </a:extLst>
                </a:gridCol>
                <a:gridCol w="1582283">
                  <a:extLst>
                    <a:ext uri="{9D8B030D-6E8A-4147-A177-3AD203B41FA5}">
                      <a16:colId xmlns:a16="http://schemas.microsoft.com/office/drawing/2014/main" val="20001"/>
                    </a:ext>
                  </a:extLst>
                </a:gridCol>
                <a:gridCol w="1481141">
                  <a:extLst>
                    <a:ext uri="{9D8B030D-6E8A-4147-A177-3AD203B41FA5}">
                      <a16:colId xmlns:a16="http://schemas.microsoft.com/office/drawing/2014/main" val="3356789604"/>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Cabozantinib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800" b="0" i="0" u="none" strike="noStrike" cap="none" normalizeH="0" baseline="0" dirty="0">
                          <a:ln>
                            <a:noFill/>
                          </a:ln>
                          <a:solidFill>
                            <a:schemeClr val="bg2">
                              <a:lumMod val="10000"/>
                            </a:schemeClr>
                          </a:solidFill>
                          <a:effectLst/>
                          <a:latin typeface="Calibri"/>
                        </a:rPr>
                        <a:t>Grade 3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(59.7)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4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1949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5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1949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 in ≥10%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Hypertension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(27.4)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bl>
          </a:graphicData>
        </a:graphic>
      </p:graphicFrame>
      <p:sp>
        <p:nvSpPr>
          <p:cNvPr id="9" name="TextBox 8">
            <a:extLst>
              <a:ext uri="{FF2B5EF4-FFF2-40B4-BE49-F238E27FC236}">
                <a16:creationId xmlns:a16="http://schemas.microsoft.com/office/drawing/2014/main" id="{418F9D8D-5592-A1D4-693A-705786C50B9C}"/>
              </a:ext>
            </a:extLst>
          </p:cNvPr>
          <p:cNvSpPr txBox="1"/>
          <p:nvPr/>
        </p:nvSpPr>
        <p:spPr bwMode="auto">
          <a:xfrm>
            <a:off x="609759" y="4817983"/>
            <a:ext cx="5582856"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600"/>
              </a:spcBef>
              <a:spcAft>
                <a:spcPct val="0"/>
              </a:spcAft>
              <a:buClrTx/>
              <a:buFont typeface="Wingdings" pitchFamily="2" charset="2"/>
              <a:buChar char="§"/>
            </a:pPr>
            <a:r>
              <a:rPr lang="en-US" b="0" dirty="0">
                <a:solidFill>
                  <a:schemeClr val="bg1"/>
                </a:solidFill>
                <a:latin typeface="Calibri" panose="020F0502020204030204" pitchFamily="34" charset="0"/>
              </a:rPr>
              <a:t>Grade 5 AEs with cabozantinib</a:t>
            </a:r>
          </a:p>
          <a:p>
            <a:pPr marL="742950" lvl="1" indent="-285750">
              <a:spcBef>
                <a:spcPts val="600"/>
              </a:spcBef>
              <a:buFont typeface="System Font Regular"/>
              <a:buChar char="−"/>
            </a:pPr>
            <a:r>
              <a:rPr lang="en-US" b="0" dirty="0">
                <a:solidFill>
                  <a:schemeClr val="bg1"/>
                </a:solidFill>
                <a:latin typeface="Calibri" panose="020F0502020204030204" pitchFamily="34" charset="0"/>
              </a:rPr>
              <a:t>Unrelated or unlikely related to therapy: n = 8</a:t>
            </a:r>
          </a:p>
          <a:p>
            <a:pPr marL="742950" lvl="1" indent="-285750">
              <a:spcBef>
                <a:spcPts val="600"/>
              </a:spcBef>
              <a:buFont typeface="System Font Regular"/>
              <a:buChar char="−"/>
            </a:pPr>
            <a:r>
              <a:rPr lang="en-US" b="0" dirty="0">
                <a:solidFill>
                  <a:schemeClr val="bg1"/>
                </a:solidFill>
                <a:latin typeface="Calibri" panose="020F0502020204030204" pitchFamily="34" charset="0"/>
              </a:rPr>
              <a:t>Possibly related to therapy: n = 3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 hemorrhage, 2 NOS)</a:t>
            </a:r>
          </a:p>
        </p:txBody>
      </p:sp>
      <p:sp>
        <p:nvSpPr>
          <p:cNvPr id="10" name="TextBox 9">
            <a:extLst>
              <a:ext uri="{FF2B5EF4-FFF2-40B4-BE49-F238E27FC236}">
                <a16:creationId xmlns:a16="http://schemas.microsoft.com/office/drawing/2014/main" id="{BC67F7FC-C1F8-85C3-CE03-0990E53D2EA1}"/>
              </a:ext>
            </a:extLst>
          </p:cNvPr>
          <p:cNvSpPr txBox="1"/>
          <p:nvPr/>
        </p:nvSpPr>
        <p:spPr bwMode="auto">
          <a:xfrm>
            <a:off x="6274191" y="5375426"/>
            <a:ext cx="5404665"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600"/>
              </a:spcBef>
              <a:spcAft>
                <a:spcPct val="0"/>
              </a:spcAft>
              <a:buClrTx/>
              <a:buFont typeface="Wingdings" pitchFamily="2" charset="2"/>
              <a:buChar char="§"/>
            </a:pPr>
            <a:r>
              <a:rPr lang="en-US" b="0" dirty="0">
                <a:solidFill>
                  <a:schemeClr val="bg1"/>
                </a:solidFill>
                <a:latin typeface="Calibri" panose="020F0502020204030204" pitchFamily="34" charset="0"/>
              </a:rPr>
              <a:t>Grade 5 AEs with cabozantinib</a:t>
            </a:r>
          </a:p>
          <a:p>
            <a:pPr marL="742950" lvl="1" indent="-285750">
              <a:spcBef>
                <a:spcPts val="600"/>
              </a:spcBef>
              <a:buFont typeface="System Font Regular"/>
              <a:buChar char="−"/>
            </a:pPr>
            <a:r>
              <a:rPr lang="en-US" b="0" dirty="0">
                <a:solidFill>
                  <a:schemeClr val="bg1"/>
                </a:solidFill>
                <a:latin typeface="Calibri" panose="020F0502020204030204" pitchFamily="34" charset="0"/>
              </a:rPr>
              <a:t>Unrelated to therapy: n = 2</a:t>
            </a:r>
          </a:p>
        </p:txBody>
      </p:sp>
      <p:sp>
        <p:nvSpPr>
          <p:cNvPr id="11" name="TextBox 10">
            <a:extLst>
              <a:ext uri="{FF2B5EF4-FFF2-40B4-BE49-F238E27FC236}">
                <a16:creationId xmlns:a16="http://schemas.microsoft.com/office/drawing/2014/main" id="{904696BF-2E83-1E03-4821-253787494CB1}"/>
              </a:ext>
            </a:extLst>
          </p:cNvPr>
          <p:cNvSpPr txBox="1"/>
          <p:nvPr/>
        </p:nvSpPr>
        <p:spPr bwMode="auto">
          <a:xfrm>
            <a:off x="2554370" y="1493103"/>
            <a:ext cx="1494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epNET Cohort</a:t>
            </a:r>
          </a:p>
        </p:txBody>
      </p:sp>
      <p:sp>
        <p:nvSpPr>
          <p:cNvPr id="12" name="TextBox 11">
            <a:extLst>
              <a:ext uri="{FF2B5EF4-FFF2-40B4-BE49-F238E27FC236}">
                <a16:creationId xmlns:a16="http://schemas.microsoft.com/office/drawing/2014/main" id="{F8B5F7D3-C813-2BFE-4182-19F02F539803}"/>
              </a:ext>
            </a:extLst>
          </p:cNvPr>
          <p:cNvSpPr txBox="1"/>
          <p:nvPr/>
        </p:nvSpPr>
        <p:spPr bwMode="auto">
          <a:xfrm>
            <a:off x="7977554" y="1493103"/>
            <a:ext cx="1393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pNET Cohort</a:t>
            </a:r>
          </a:p>
        </p:txBody>
      </p:sp>
    </p:spTree>
    <p:extLst>
      <p:ext uri="{BB962C8B-B14F-4D97-AF65-F5344CB8AC3E}">
        <p14:creationId xmlns:p14="http://schemas.microsoft.com/office/powerpoint/2010/main" val="1132408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CABINET: 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400" dirty="0"/>
              <a:t>In this updated phase III analysis of cabozantinib for previously treated NET, </a:t>
            </a:r>
            <a:br>
              <a:rPr lang="en-US" sz="2400" dirty="0"/>
            </a:br>
            <a:r>
              <a:rPr lang="en-US" sz="2400" dirty="0"/>
              <a:t>PFS benefit was observed with cabozantinib vs placebo in both epNET and pNET</a:t>
            </a:r>
          </a:p>
          <a:p>
            <a:pPr lvl="1"/>
            <a:r>
              <a:rPr lang="en-US" sz="2200" dirty="0"/>
              <a:t>epNET stratified HR: 0.45 and pNET stratified HR: 0.27</a:t>
            </a:r>
          </a:p>
          <a:p>
            <a:pPr lvl="1"/>
            <a:r>
              <a:rPr lang="en-US" sz="2200" dirty="0"/>
              <a:t>No OS benefit observed vs placebo in either cohort, data not mature and impacted due to crossover</a:t>
            </a:r>
          </a:p>
          <a:p>
            <a:pPr lvl="1"/>
            <a:r>
              <a:rPr lang="en-US" sz="2200" dirty="0"/>
              <a:t>ORR in </a:t>
            </a:r>
            <a:r>
              <a:rPr lang="en-US" sz="2200" dirty="0" err="1"/>
              <a:t>epNET</a:t>
            </a:r>
            <a:r>
              <a:rPr lang="en-US" sz="2200" dirty="0"/>
              <a:t> 4% with cabozantinib vs 1% with comparator; in </a:t>
            </a:r>
            <a:r>
              <a:rPr lang="en-US" sz="2200" dirty="0" err="1"/>
              <a:t>pNET</a:t>
            </a:r>
            <a:r>
              <a:rPr lang="en-US" sz="2200" dirty="0"/>
              <a:t> 18% with cabozantinib vs 6% with comparator</a:t>
            </a:r>
          </a:p>
          <a:p>
            <a:r>
              <a:rPr lang="en-US" sz="2600" dirty="0"/>
              <a:t>No new safety signals reported</a:t>
            </a:r>
          </a:p>
          <a:p>
            <a:r>
              <a:rPr lang="en-US" sz="2400" dirty="0"/>
              <a:t>DSMB voted to stop accrual, unblind trial, and allow crossover to cabozantinib</a:t>
            </a:r>
          </a:p>
          <a:p>
            <a:r>
              <a:rPr lang="en-US" sz="2400" dirty="0"/>
              <a:t>Investigators concluded that cabozantinib represents possible treatment option for patients with previously treated NET</a:t>
            </a:r>
          </a:p>
        </p:txBody>
      </p:sp>
      <p:sp>
        <p:nvSpPr>
          <p:cNvPr id="6" name="Text Box 11">
            <a:extLst>
              <a:ext uri="{FF2B5EF4-FFF2-40B4-BE49-F238E27FC236}">
                <a16:creationId xmlns:a16="http://schemas.microsoft.com/office/drawing/2014/main" id="{A3C6787F-0F95-5934-EBA2-701DF66A83B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Chan. ESMO 2023. Abstr LBA53.</a:t>
            </a:r>
          </a:p>
        </p:txBody>
      </p:sp>
    </p:spTree>
    <p:extLst>
      <p:ext uri="{BB962C8B-B14F-4D97-AF65-F5344CB8AC3E}">
        <p14:creationId xmlns:p14="http://schemas.microsoft.com/office/powerpoint/2010/main" val="3302649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56M7VY3CDVN5-708117329-2</_dlc_DocId>
    <_dlc_DocIdUrl xmlns="d54cbe69-32bd-412a-b004-9152f949605e">
      <Url>https://intranet.clinicaloptions.com/mews/oncology/ONC_2023_ESMO_CF_(PRP6560)/LBA53_Chan/_layouts/15/DocIdRedir.aspx?ID=56M7VY3CDVN5-708117329-2</Url>
      <Description>56M7VY3CDVN5-708117329-2</Description>
    </_dlc_DocIdUrl>
    <Document_x0020_Category xmlns="c8ffc915-57ee-42aa-ab4e-89598bf6a97b">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2FBB0BC522DF643B48391B2D2491155" ma:contentTypeVersion="1" ma:contentTypeDescription="Create a new document." ma:contentTypeScope="" ma:versionID="a5a39dc082d718d6d5c998d7bade5dba">
  <xsd:schema xmlns:xsd="http://www.w3.org/2001/XMLSchema" xmlns:xs="http://www.w3.org/2001/XMLSchema" xmlns:p="http://schemas.microsoft.com/office/2006/metadata/properties" xmlns:ns2="d54cbe69-32bd-412a-b004-9152f949605e" xmlns:ns3="c8ffc915-57ee-42aa-ab4e-89598bf6a97b" targetNamespace="http://schemas.microsoft.com/office/2006/metadata/properties" ma:root="true" ma:fieldsID="8b8f15a8201ede17326538268b29e6fa" ns2:_="" ns3:_="">
    <xsd:import namespace="d54cbe69-32bd-412a-b004-9152f949605e"/>
    <xsd:import namespace="c8ffc915-57ee-42aa-ab4e-89598bf6a97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8ffc915-57ee-42aa-ab4e-89598bf6a97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c8ffc915-57ee-42aa-ab4e-89598bf6a97b"/>
    <ds:schemaRef ds:uri="http://www.w3.org/XML/1998/namespace"/>
    <ds:schemaRef ds:uri="http://schemas.microsoft.com/office/2006/documentManagement/types"/>
    <ds:schemaRef ds:uri="http://purl.org/dc/terms/"/>
    <ds:schemaRef ds:uri="http://schemas.openxmlformats.org/package/2006/metadata/core-properties"/>
    <ds:schemaRef ds:uri="http://purl.org/dc/dcmitype/"/>
    <ds:schemaRef ds:uri="http://purl.org/dc/elements/1.1/"/>
    <ds:schemaRef ds:uri="http://schemas.microsoft.com/office/2006/metadata/properties"/>
    <ds:schemaRef ds:uri="http://schemas.microsoft.com/office/infopath/2007/PartnerControls"/>
    <ds:schemaRef ds:uri="d54cbe69-32bd-412a-b004-9152f949605e"/>
  </ds:schemaRefs>
</ds:datastoreItem>
</file>

<file path=customXml/itemProps2.xml><?xml version="1.0" encoding="utf-8"?>
<ds:datastoreItem xmlns:ds="http://schemas.openxmlformats.org/officeDocument/2006/customXml" ds:itemID="{646C6E82-F857-417D-9EA9-881EE6CF2D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8ffc915-57ee-42aa-ab4e-89598bf6a9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3595</TotalTime>
  <Words>2137</Words>
  <Application>Microsoft Office PowerPoint</Application>
  <PresentationFormat>Widescreen</PresentationFormat>
  <Paragraphs>412</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Roboto</vt:lpstr>
      <vt:lpstr>System Font Regular</vt:lpstr>
      <vt:lpstr>Times</vt:lpstr>
      <vt:lpstr>Wingdings</vt:lpstr>
      <vt:lpstr>2022_CCO_Template</vt:lpstr>
      <vt:lpstr>Alliance A021602/CABINET: Phase III Trial  Evaluating Cabozantinib vs Placebo for  Advanced Neuroendocrine Tumors After  Disease Progression on 1 or More Therapies</vt:lpstr>
      <vt:lpstr>About These Slides</vt:lpstr>
      <vt:lpstr>CABINET: Background</vt:lpstr>
      <vt:lpstr>CABINET: Cabozantinib vs Placebo for Advanced NET</vt:lpstr>
      <vt:lpstr>CABINET: Baseline Characteristics in epNET Cohort</vt:lpstr>
      <vt:lpstr>CABINET: Efficacy in epNET Cohort</vt:lpstr>
      <vt:lpstr>CABINET: Baseline Characteristics in pNET Cohort</vt:lpstr>
      <vt:lpstr>CABINET: Efficacy in pNET Cohort</vt:lpstr>
      <vt:lpstr>CABINET: Adverse Events</vt:lpstr>
      <vt:lpstr>CABINET: Investigators’ Conclusions</vt:lpstr>
      <vt:lpstr>Go Online for More CCO  Coverage of ESMO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Alliance A021602/CABINET: Phase III Trial Evaluating Cabozantinib vs Placebo for Advanced Neuroendocrine Tumors After Disease Progression on 1 or More Therapies</dc:title>
  <dc:creator>Preferred User</dc:creator>
  <cp:lastModifiedBy>nkolenko@clinicaloptions.com</cp:lastModifiedBy>
  <cp:revision>65</cp:revision>
  <cp:lastPrinted>2016-09-26T20:21:49Z</cp:lastPrinted>
  <dcterms:created xsi:type="dcterms:W3CDTF">2005-05-27T15:08:01Z</dcterms:created>
  <dcterms:modified xsi:type="dcterms:W3CDTF">2023-10-27T18:33:30Z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1124d195-39c5-42d5-9ce6-aeb8374ebb27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0x01010052FBB0BC522DF643B48391B2D2491155</vt:lpwstr>
  </property>
  <property fmtid="{D5CDD505-2E9C-101B-9397-08002B2CF9AE}" pid="9" name="MediaServiceImageTags">
    <vt:lpwstr/>
  </property>
</Properties>
</file>