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8" r:id="rId7"/>
  </p:sldMasterIdLst>
  <p:notesMasterIdLst>
    <p:notesMasterId r:id="rId19"/>
  </p:notesMasterIdLst>
  <p:handoutMasterIdLst>
    <p:handoutMasterId r:id="rId20"/>
  </p:handoutMasterIdLst>
  <p:sldIdLst>
    <p:sldId id="321" r:id="rId8"/>
    <p:sldId id="308" r:id="rId9"/>
    <p:sldId id="544" r:id="rId10"/>
    <p:sldId id="545" r:id="rId11"/>
    <p:sldId id="552" r:id="rId12"/>
    <p:sldId id="546" r:id="rId13"/>
    <p:sldId id="554" r:id="rId14"/>
    <p:sldId id="547" r:id="rId15"/>
    <p:sldId id="555" r:id="rId16"/>
    <p:sldId id="549" r:id="rId17"/>
    <p:sldId id="553" r:id="rId18"/>
  </p:sldIdLst>
  <p:sldSz cx="12192000" cy="6858000"/>
  <p:notesSz cx="7315200" cy="9601200"/>
  <p:custDataLst>
    <p:tags r:id="rId2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1DEB059-BF63-E75B-3DF1-CD9B1166B984}" name="Kara Nyberg" initials="KN" userId="63b453b522a604bf"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3"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aboecler@clinicaloptions.com" initials="a" lastIdx="1" clrIdx="14">
    <p:extLst>
      <p:ext uri="{19B8F6BF-5375-455C-9EA6-DF929625EA0E}">
        <p15:presenceInfo xmlns:p15="http://schemas.microsoft.com/office/powerpoint/2012/main" userId="aboecler@clinicaloptions.com" providerId="None"/>
      </p:ext>
    </p:extLst>
  </p:cmAuthor>
  <p:cmAuthor id="16" name="Christy Seals" initials="CS" lastIdx="1" clrIdx="15">
    <p:extLst>
      <p:ext uri="{19B8F6BF-5375-455C-9EA6-DF929625EA0E}">
        <p15:presenceInfo xmlns:p15="http://schemas.microsoft.com/office/powerpoint/2012/main" userId="S::cseals@clinicaloptions.com::0852e532-1f9e-4bbf-9b56-be19a9543a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F2D08BD-3529-42FD-BF4A-90DEF022B047}" v="1" dt="2022-12-13T23:40:51.646"/>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0608" autoAdjust="0"/>
  </p:normalViewPr>
  <p:slideViewPr>
    <p:cSldViewPr snapToGrid="0">
      <p:cViewPr varScale="1">
        <p:scale>
          <a:sx n="103" d="100"/>
          <a:sy n="103" d="100"/>
        </p:scale>
        <p:origin x="114" y="102"/>
      </p:cViewPr>
      <p:guideLst>
        <p:guide orient="horz" pos="4128"/>
        <p:guide orient="horz" pos="1008"/>
        <p:guide orient="horz" pos="4032"/>
        <p:guide orient="horz" pos="151"/>
        <p:guide orient="horz" pos="264"/>
        <p:guide orient="horz" pos="3912"/>
        <p:guide orient="horz"/>
        <p:guide pos="329"/>
        <p:guide pos="7407"/>
        <p:guide pos="3864"/>
        <p:guide pos="453"/>
        <p:guide pos="7248"/>
      </p:guideLst>
    </p:cSldViewPr>
  </p:slideViewPr>
  <p:notesTextViewPr>
    <p:cViewPr>
      <p:scale>
        <a:sx n="115" d="100"/>
        <a:sy n="115" d="100"/>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3.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commentAuthors" Target="commentAuthors.xml"/><Relationship Id="rId27"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ASCT, autologous stem cell transplant.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9872860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ASCT, autologous stem cell transplant; BCMA, </a:t>
            </a:r>
            <a:r>
              <a:rPr lang="en-US" b="0" i="1" dirty="0">
                <a:solidFill>
                  <a:srgbClr val="202124"/>
                </a:solidFill>
                <a:effectLst/>
                <a:latin typeface="Roboto" panose="02000000000000000000" pitchFamily="2" charset="0"/>
              </a:rPr>
              <a:t>B-cell maturation antigen; ide-cel, idecabtagene vicleucel; </a:t>
            </a:r>
            <a:r>
              <a:rPr lang="en-US" i="1" dirty="0"/>
              <a:t>IMiD, immunomodulatory drug; mAb, monoclonal antibody; MM, multiple myeloma; OS, overall survival; PD, progressive disease; PI, proteasome inhibitor; R/R, relapsed/refractory.</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11870873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ASCT, autologous stem cell transplant; BCMA, B-cell maturation antigen; CR, complete response; DoR, duration of response; ECOG, Eastern Cooperative Oncology Group; IMWG, International Myeloma Working Group; LEN, lenalidomide; </a:t>
            </a:r>
            <a:r>
              <a:rPr lang="es-ES" i="1" dirty="0"/>
              <a:t>MM, multiple myeloma; </a:t>
            </a:r>
            <a:r>
              <a:rPr lang="en-US" i="1" dirty="0"/>
              <a:t>MRD, measurable residual disease; ORR, overall response rate; OS, overall survival; PD, progressive disease; PFS, progression-free survival; PK, pharmacokinetics; PS, performance status; QoL, quality of life; sCR, stringent complete response; TTP, time to progression.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5225213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ASCT, autologous stem cell transplant; BMPC, bone marrow plasma cell; CR, complete response; ECOG, Eastern Cooperative Oncology Group; IMiD, immunomodulatory drug; IQR, interquartile range; LEN, lenalidomide; PD, progressive disease; PI, proteasome inhibitor; PR, partial response; PS, performance status; R-ISS, Revised International Staging System; sCR, stringent complete response; VGPR, very good partial response.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6759276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ORR, overall response rate; OS, overall survival; PFS, progression-free survival; PR, partial response; sCR, stringent complete response; SE, standard error; VGPR, very good partial response.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41292378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BCMA, B-cell maturation antigen; CR, complete response; ide-cel, i</a:t>
            </a:r>
            <a:r>
              <a:rPr lang="en-US" altLang="en-US" i="1" dirty="0"/>
              <a:t>decabtagene vicleucel; </a:t>
            </a:r>
            <a:r>
              <a:rPr lang="en-US" i="1" dirty="0"/>
              <a:t>OS, overall survival; PFS, progression-free survival; PR, partial response; sCR, stringent complete response; SE, standard error; VGPR, very good partial response.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9695375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CRS, cytokine-release syndrome; </a:t>
            </a:r>
            <a:r>
              <a:rPr lang="en-US" b="0" i="1" dirty="0">
                <a:solidFill>
                  <a:srgbClr val="202124"/>
                </a:solidFill>
                <a:effectLst/>
                <a:latin typeface="Roboto" panose="02000000000000000000" pitchFamily="2" charset="0"/>
              </a:rPr>
              <a:t>ide-cel, idecabtagene vicleucel; </a:t>
            </a:r>
            <a:r>
              <a:rPr lang="en-US" i="1" dirty="0"/>
              <a:t>NE, not estimable.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7510416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CRS, cytokine-release syndrome.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6758380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1L, first-line; ASCT, autologous stem cell transplant; CR, complete response; CRS, cytokine-release syndrome; ide-cel, i</a:t>
            </a:r>
            <a:r>
              <a:rPr lang="en-US" altLang="en-US" i="1" dirty="0"/>
              <a:t>decabtagene vicleucel; DoR, duration of response; </a:t>
            </a:r>
            <a:r>
              <a:rPr lang="en-US" i="1" dirty="0"/>
              <a:t>ORR, overall response rate; OS, overall survival; PFS, progression-free survival; sCR, stringent complete response.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11080577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0964532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98333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93540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462985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64330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21205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26050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4696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3783582026"/>
      </p:ext>
    </p:extLst>
  </p:cSld>
  <p:clrMap bg1="dk2" tx1="lt1" bg2="dk1" tx2="lt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Phase II KarMMa-2 Cohort 2a: Idecabtagene Vicleucel in Patients With Multiple Myeloma </a:t>
            </a:r>
            <a:br>
              <a:rPr lang="en-US" altLang="en-US" sz="4000" dirty="0"/>
            </a:br>
            <a:r>
              <a:rPr lang="en-US" altLang="en-US" sz="4000" dirty="0"/>
              <a:t>With Early Relapse After Frontline ASCT</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38062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Amgen, AstraZeneca, Epizyme, GSK, Incyte Corporation,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Jazz Pharmaceuticals, Karyopharm Therapeutics Inc., Novartis Pharmaceuticals Corporation, Sanofi, and Seagen.</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2022 ASH Annual Meeting; December 10-13, 2022;</a:t>
            </a:r>
            <a:br>
              <a:rPr lang="en-US" sz="1600" i="1" kern="0" dirty="0">
                <a:solidFill>
                  <a:schemeClr val="bg2"/>
                </a:solidFill>
                <a:latin typeface="Calibri"/>
                <a:ea typeface="+mj-ea"/>
                <a:cs typeface="Calibri"/>
              </a:rPr>
            </a:br>
            <a:r>
              <a:rPr lang="en-US" sz="1600" i="1" kern="0" dirty="0">
                <a:solidFill>
                  <a:schemeClr val="bg2"/>
                </a:solidFill>
                <a:latin typeface="Calibri"/>
                <a:ea typeface="+mj-ea"/>
                <a:cs typeface="Calibri"/>
              </a:rPr>
              <a:t>New Orleans, Louisiana</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KarMMa-2 Cohort 2a: 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5" y="1447799"/>
            <a:ext cx="10877529" cy="4490885"/>
          </a:xfrm>
        </p:spPr>
        <p:txBody>
          <a:bodyPr/>
          <a:lstStyle/>
          <a:p>
            <a:r>
              <a:rPr lang="en-US" sz="2200" dirty="0"/>
              <a:t>For patients with MM, presence of high-risk features is associated with poor prognosis and early relapse within 12 mo of undergoing frontline ASCT</a:t>
            </a:r>
            <a:r>
              <a:rPr lang="en-US" sz="2200" baseline="30000" dirty="0"/>
              <a:t>1-4</a:t>
            </a:r>
          </a:p>
          <a:p>
            <a:pPr lvl="1"/>
            <a:r>
              <a:rPr lang="en-US" sz="2000" dirty="0"/>
              <a:t>Median OS: 26 mo vs 91 mo for patients with early vs later relapse</a:t>
            </a:r>
            <a:r>
              <a:rPr lang="en-US" sz="2000" baseline="30000" dirty="0"/>
              <a:t>2</a:t>
            </a:r>
          </a:p>
          <a:p>
            <a:r>
              <a:rPr lang="en-US" altLang="en-US" sz="2200" dirty="0"/>
              <a:t>Based on results of the phase II </a:t>
            </a:r>
            <a:r>
              <a:rPr lang="en-US" sz="2400" dirty="0"/>
              <a:t>KarMMa trial, </a:t>
            </a:r>
            <a:r>
              <a:rPr lang="en-US" altLang="en-US" sz="2200" dirty="0"/>
              <a:t>ide-cel, a BCMA-directed CAR T-cell therapy, received FDA approval for patients with R/R MM after </a:t>
            </a:r>
            <a:r>
              <a:rPr lang="en-US" altLang="en-US" sz="2200" dirty="0">
                <a:cs typeface="Calibri" panose="020F0502020204030204" pitchFamily="34" charset="0"/>
              </a:rPr>
              <a:t>≥</a:t>
            </a:r>
            <a:r>
              <a:rPr lang="en-US" altLang="en-US" sz="2200" dirty="0"/>
              <a:t>4 previous lines of therapy, including an IMiD, a PI, and an anti-CD38 mAb (NCT03361748)</a:t>
            </a:r>
            <a:r>
              <a:rPr lang="en-US" altLang="en-US" sz="2200" baseline="30000" dirty="0"/>
              <a:t>5,6</a:t>
            </a:r>
          </a:p>
          <a:p>
            <a:r>
              <a:rPr lang="en-US" sz="2200" dirty="0"/>
              <a:t>The phase II KarMMa-2 trial is a multicohort trial investigating the efficacy and safety of </a:t>
            </a:r>
            <a:br>
              <a:rPr lang="en-US" sz="2200" dirty="0"/>
            </a:br>
            <a:r>
              <a:rPr lang="en-US" sz="2200" dirty="0"/>
              <a:t>i</a:t>
            </a:r>
            <a:r>
              <a:rPr lang="en-US" altLang="en-US" sz="2200" dirty="0"/>
              <a:t>de-cel in patients with R/R MM and those with clinical high-risk MM (NCT03601078)</a:t>
            </a:r>
          </a:p>
          <a:p>
            <a:pPr lvl="1"/>
            <a:r>
              <a:rPr lang="en-US" sz="2000" dirty="0"/>
              <a:t>Cohort 2a is for patients with PD within 18 mo of initiation of frontline therapy</a:t>
            </a:r>
          </a:p>
          <a:p>
            <a:r>
              <a:rPr lang="en-US" sz="2200" dirty="0"/>
              <a:t>Current analysis reports clinical outcomes for patients in cohort 2a of KarMMa-2</a:t>
            </a:r>
            <a:r>
              <a:rPr lang="en-US" sz="2200" baseline="30000" dirty="0"/>
              <a:t>7</a:t>
            </a:r>
          </a:p>
          <a:p>
            <a:endParaRPr lang="en-US" altLang="en-US" sz="22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019583"/>
            <a:ext cx="7853362" cy="646331"/>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Paiva. Blood. 2012;119:687. 2. Bygrave. Br J Haematol. 2021;193:551.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3. Davies. Blood Cancer Discov. 2022;3:273. 4. Majithia. Leukemia. 2016;30:2208.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5. Idecabtagene vicleucel PI. 6. Munshi. NEJM. 2021;384:705. 7.</a:t>
            </a:r>
            <a:r>
              <a:rPr lang="en-US" altLang="en-US" sz="1200" b="0" dirty="0">
                <a:solidFill>
                  <a:schemeClr val="bg2"/>
                </a:solidFill>
                <a:latin typeface="Calibri" panose="020F0502020204030204" pitchFamily="34" charset="0"/>
              </a:rPr>
              <a:t> </a:t>
            </a:r>
            <a:r>
              <a:rPr lang="en-US" altLang="en-US" sz="1200" b="0" spc="-10" dirty="0">
                <a:solidFill>
                  <a:schemeClr val="bg2"/>
                </a:solidFill>
                <a:latin typeface="Calibri" panose="020F0502020204030204" pitchFamily="34" charset="0"/>
              </a:rPr>
              <a:t>Usmani. ASH 2022. Abstr 361.</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KarMMa-2 Cohort 2a: Study Design</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Usmani. ASH 2022. Abstr 361.</a:t>
            </a:r>
            <a:endParaRPr lang="en-US" altLang="en-US" sz="1200" b="0" dirty="0">
              <a:solidFill>
                <a:schemeClr val="bg2"/>
              </a:solidFill>
              <a:latin typeface="Calibri" panose="020F0502020204030204" pitchFamily="34" charset="0"/>
            </a:endParaRPr>
          </a:p>
        </p:txBody>
      </p:sp>
      <p:sp>
        <p:nvSpPr>
          <p:cNvPr id="5" name="Content Placeholder 2">
            <a:extLst>
              <a:ext uri="{FF2B5EF4-FFF2-40B4-BE49-F238E27FC236}">
                <a16:creationId xmlns:a16="http://schemas.microsoft.com/office/drawing/2014/main" id="{2A240C5A-6F53-2A92-A72C-A92F7C6511FC}"/>
              </a:ext>
            </a:extLst>
          </p:cNvPr>
          <p:cNvSpPr>
            <a:spLocks noGrp="1"/>
          </p:cNvSpPr>
          <p:nvPr>
            <p:ph idx="1"/>
          </p:nvPr>
        </p:nvSpPr>
        <p:spPr>
          <a:xfrm>
            <a:off x="604675" y="1513047"/>
            <a:ext cx="10877529" cy="4650686"/>
          </a:xfrm>
        </p:spPr>
        <p:txBody>
          <a:bodyPr/>
          <a:lstStyle/>
          <a:p>
            <a:r>
              <a:rPr lang="en-US" sz="2000" dirty="0"/>
              <a:t>Multicenter, open-label, single-arm phase II trial</a:t>
            </a:r>
          </a:p>
          <a:p>
            <a:endParaRPr lang="en-US" sz="4000" dirty="0"/>
          </a:p>
          <a:p>
            <a:endParaRPr lang="en-US" sz="2000" dirty="0"/>
          </a:p>
          <a:p>
            <a:endParaRPr lang="en-US" sz="2000" dirty="0"/>
          </a:p>
          <a:p>
            <a:endParaRPr lang="en-US" sz="2000" dirty="0"/>
          </a:p>
          <a:p>
            <a:pPr marL="0" indent="0">
              <a:buNone/>
            </a:pPr>
            <a:endParaRPr lang="en-US" sz="3000" dirty="0"/>
          </a:p>
          <a:p>
            <a:r>
              <a:rPr lang="en-US" sz="2000" b="1" dirty="0"/>
              <a:t>Primary endpoint: </a:t>
            </a:r>
            <a:r>
              <a:rPr lang="en-US" sz="2000" dirty="0"/>
              <a:t>CR rate (CR and sCR) per IMWG criteria</a:t>
            </a:r>
          </a:p>
          <a:p>
            <a:r>
              <a:rPr lang="en-US" sz="2000" b="1" dirty="0"/>
              <a:t>Secondary endpoints: </a:t>
            </a:r>
            <a:r>
              <a:rPr lang="en-US" sz="2000" dirty="0"/>
              <a:t>ORR, TTR, DoR, PFS, TTP, OS, safety, PK, immunogenicity, health-related QoL</a:t>
            </a:r>
          </a:p>
          <a:p>
            <a:r>
              <a:rPr lang="en-US" sz="2000" b="1" dirty="0"/>
              <a:t>Exploratory endpoints: </a:t>
            </a:r>
            <a:r>
              <a:rPr lang="en-US" sz="2000" dirty="0"/>
              <a:t>MRD negativity, biomarker status (soluble BCMA level)</a:t>
            </a:r>
          </a:p>
        </p:txBody>
      </p:sp>
      <p:sp>
        <p:nvSpPr>
          <p:cNvPr id="6" name="Text Box 23">
            <a:extLst>
              <a:ext uri="{FF2B5EF4-FFF2-40B4-BE49-F238E27FC236}">
                <a16:creationId xmlns:a16="http://schemas.microsoft.com/office/drawing/2014/main" id="{2983D1DD-63F9-6290-809F-F1A238F1A641}"/>
              </a:ext>
            </a:extLst>
          </p:cNvPr>
          <p:cNvSpPr txBox="1">
            <a:spLocks noChangeArrowheads="1"/>
          </p:cNvSpPr>
          <p:nvPr/>
        </p:nvSpPr>
        <p:spPr bwMode="auto">
          <a:xfrm>
            <a:off x="225485" y="1906425"/>
            <a:ext cx="2659849"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GB" altLang="en-US" sz="1800" dirty="0">
                <a:solidFill>
                  <a:schemeClr val="bg1"/>
                </a:solidFill>
                <a:latin typeface="Calibri" panose="020F0502020204030204" pitchFamily="34" charset="0"/>
              </a:rPr>
              <a:t>Cohort 2a:</a:t>
            </a:r>
          </a:p>
          <a:p>
            <a:pPr algn="ctr">
              <a:lnSpc>
                <a:spcPct val="100000"/>
              </a:lnSpc>
              <a:spcBef>
                <a:spcPct val="0"/>
              </a:spcBef>
              <a:spcAft>
                <a:spcPct val="0"/>
              </a:spcAft>
              <a:buClrTx/>
              <a:buNone/>
            </a:pPr>
            <a:r>
              <a:rPr lang="en-GB" altLang="en-US" sz="1800" b="0" dirty="0">
                <a:solidFill>
                  <a:schemeClr val="bg1"/>
                </a:solidFill>
                <a:latin typeface="Calibri" panose="020F0502020204030204" pitchFamily="34" charset="0"/>
              </a:rPr>
              <a:t>Patients aged ≥18 yr with clinical high-risk MM; </a:t>
            </a:r>
            <a:br>
              <a:rPr lang="en-GB" altLang="en-US" sz="1800" b="0" dirty="0">
                <a:solidFill>
                  <a:schemeClr val="bg1"/>
                </a:solidFill>
                <a:latin typeface="Calibri" panose="020F0502020204030204" pitchFamily="34" charset="0"/>
              </a:rPr>
            </a:br>
            <a:r>
              <a:rPr lang="en-GB" altLang="en-US" sz="1800" b="0" dirty="0">
                <a:solidFill>
                  <a:schemeClr val="bg1"/>
                </a:solidFill>
                <a:latin typeface="Calibri" panose="020F0502020204030204" pitchFamily="34" charset="0"/>
              </a:rPr>
              <a:t>PD &lt;18 mo from start of 1L induction, ASCT (single or tandem), and </a:t>
            </a:r>
            <a:br>
              <a:rPr lang="en-GB" altLang="en-US" sz="1800" b="0" dirty="0">
                <a:solidFill>
                  <a:schemeClr val="bg1"/>
                </a:solidFill>
                <a:latin typeface="Calibri" panose="020F0502020204030204" pitchFamily="34" charset="0"/>
              </a:rPr>
            </a:br>
            <a:r>
              <a:rPr lang="en-GB" altLang="en-US" sz="1800" b="0" dirty="0">
                <a:solidFill>
                  <a:schemeClr val="bg1"/>
                </a:solidFill>
                <a:latin typeface="Calibri" panose="020F0502020204030204" pitchFamily="34" charset="0"/>
              </a:rPr>
              <a:t>LEN-containing maintenance; measurable disease; ECOG PS 0-1</a:t>
            </a:r>
          </a:p>
          <a:p>
            <a:pPr algn="ctr">
              <a:lnSpc>
                <a:spcPct val="100000"/>
              </a:lnSpc>
              <a:spcBef>
                <a:spcPct val="0"/>
              </a:spcBef>
              <a:spcAft>
                <a:spcPct val="0"/>
              </a:spcAft>
              <a:buClrTx/>
              <a:buNone/>
            </a:pPr>
            <a:r>
              <a:rPr lang="en-GB" altLang="en-US" sz="1800" b="0" dirty="0">
                <a:solidFill>
                  <a:schemeClr val="bg1"/>
                </a:solidFill>
                <a:latin typeface="Calibri" panose="020F0502020204030204" pitchFamily="34" charset="0"/>
              </a:rPr>
              <a:t>(N = 37) </a:t>
            </a:r>
            <a:endParaRPr lang="en-US" altLang="en-US" sz="1800" dirty="0">
              <a:solidFill>
                <a:schemeClr val="bg1"/>
              </a:solidFill>
              <a:latin typeface="Calibri" panose="020F0502020204030204" pitchFamily="34" charset="0"/>
            </a:endParaRPr>
          </a:p>
        </p:txBody>
      </p:sp>
      <p:sp>
        <p:nvSpPr>
          <p:cNvPr id="7" name="Line 33">
            <a:extLst>
              <a:ext uri="{FF2B5EF4-FFF2-40B4-BE49-F238E27FC236}">
                <a16:creationId xmlns:a16="http://schemas.microsoft.com/office/drawing/2014/main" id="{303BC341-C1AF-B058-866C-2EF92611FAC1}"/>
              </a:ext>
            </a:extLst>
          </p:cNvPr>
          <p:cNvSpPr>
            <a:spLocks noChangeShapeType="1"/>
          </p:cNvSpPr>
          <p:nvPr/>
        </p:nvSpPr>
        <p:spPr bwMode="auto">
          <a:xfrm>
            <a:off x="4941247" y="3220919"/>
            <a:ext cx="4572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dirty="0">
              <a:solidFill>
                <a:schemeClr val="bg1"/>
              </a:solidFill>
              <a:latin typeface="Calibri" panose="020F0502020204030204" pitchFamily="34" charset="0"/>
            </a:endParaRPr>
          </a:p>
        </p:txBody>
      </p:sp>
      <p:sp>
        <p:nvSpPr>
          <p:cNvPr id="8" name="Rectangle 24">
            <a:extLst>
              <a:ext uri="{FF2B5EF4-FFF2-40B4-BE49-F238E27FC236}">
                <a16:creationId xmlns:a16="http://schemas.microsoft.com/office/drawing/2014/main" id="{12382B62-BA33-72FA-B101-99C9E12F3B6E}"/>
              </a:ext>
            </a:extLst>
          </p:cNvPr>
          <p:cNvSpPr>
            <a:spLocks noChangeArrowheads="1"/>
          </p:cNvSpPr>
          <p:nvPr/>
        </p:nvSpPr>
        <p:spPr bwMode="auto">
          <a:xfrm>
            <a:off x="3369644" y="2446911"/>
            <a:ext cx="1552869" cy="1548017"/>
          </a:xfrm>
          <a:prstGeom prst="rect">
            <a:avLst/>
          </a:prstGeom>
          <a:solidFill>
            <a:srgbClr val="015873"/>
          </a:solidFill>
          <a:ln w="9525">
            <a:noFill/>
            <a:miter lim="800000"/>
            <a:headEnd/>
            <a:tailEnd/>
          </a:ln>
        </p:spPr>
        <p:txBody>
          <a:bodyPr wrap="square" anchor="ctr" anchorCtr="1"/>
          <a:lstStyle/>
          <a:p>
            <a:pPr algn="ctr">
              <a:defRPr/>
            </a:pPr>
            <a:r>
              <a:rPr lang="en-US" altLang="en-US" dirty="0">
                <a:latin typeface="Calibri" panose="020F0502020204030204" pitchFamily="34" charset="0"/>
                <a:cs typeface="Arial" charset="0"/>
              </a:rPr>
              <a:t>Leukapheresis</a:t>
            </a:r>
            <a:endParaRPr lang="en-US" altLang="en-US" b="0" dirty="0">
              <a:latin typeface="Calibri" panose="020F0502020204030204" pitchFamily="34" charset="0"/>
              <a:cs typeface="Arial" charset="0"/>
            </a:endParaRPr>
          </a:p>
        </p:txBody>
      </p:sp>
      <p:sp>
        <p:nvSpPr>
          <p:cNvPr id="9" name="Line 33">
            <a:extLst>
              <a:ext uri="{FF2B5EF4-FFF2-40B4-BE49-F238E27FC236}">
                <a16:creationId xmlns:a16="http://schemas.microsoft.com/office/drawing/2014/main" id="{AF677319-B2BF-F84B-25F2-B5C1DD7686A8}"/>
              </a:ext>
            </a:extLst>
          </p:cNvPr>
          <p:cNvSpPr>
            <a:spLocks noChangeShapeType="1"/>
          </p:cNvSpPr>
          <p:nvPr/>
        </p:nvSpPr>
        <p:spPr bwMode="auto">
          <a:xfrm>
            <a:off x="2869646" y="3220919"/>
            <a:ext cx="4572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dirty="0">
              <a:solidFill>
                <a:schemeClr val="bg1"/>
              </a:solidFill>
              <a:latin typeface="Calibri" panose="020F0502020204030204" pitchFamily="34" charset="0"/>
            </a:endParaRPr>
          </a:p>
        </p:txBody>
      </p:sp>
      <p:sp>
        <p:nvSpPr>
          <p:cNvPr id="10" name="Rectangle 24">
            <a:extLst>
              <a:ext uri="{FF2B5EF4-FFF2-40B4-BE49-F238E27FC236}">
                <a16:creationId xmlns:a16="http://schemas.microsoft.com/office/drawing/2014/main" id="{38B0E159-DDC7-3E04-424F-31E9D633514C}"/>
              </a:ext>
            </a:extLst>
          </p:cNvPr>
          <p:cNvSpPr>
            <a:spLocks noChangeArrowheads="1"/>
          </p:cNvSpPr>
          <p:nvPr/>
        </p:nvSpPr>
        <p:spPr bwMode="auto">
          <a:xfrm>
            <a:off x="5429213" y="2446911"/>
            <a:ext cx="3263338" cy="1548017"/>
          </a:xfrm>
          <a:prstGeom prst="rect">
            <a:avLst/>
          </a:prstGeom>
          <a:solidFill>
            <a:schemeClr val="accent3"/>
          </a:solidFill>
          <a:ln w="9525">
            <a:noFill/>
            <a:miter lim="800000"/>
            <a:headEnd/>
            <a:tailEnd/>
          </a:ln>
        </p:spPr>
        <p:txBody>
          <a:bodyPr wrap="none" anchor="ctr" anchorCtr="1"/>
          <a:lstStyle/>
          <a:p>
            <a:pPr algn="ctr">
              <a:defRPr/>
            </a:pPr>
            <a:r>
              <a:rPr lang="en-US" dirty="0">
                <a:latin typeface="Calibri" panose="020F0502020204030204" pitchFamily="34" charset="0"/>
                <a:cs typeface="Arial" charset="0"/>
              </a:rPr>
              <a:t>Cyclophosphamide </a:t>
            </a:r>
            <a:r>
              <a:rPr lang="en-US" b="0" dirty="0">
                <a:latin typeface="Calibri" panose="020F0502020204030204" pitchFamily="34" charset="0"/>
                <a:cs typeface="Arial" charset="0"/>
              </a:rPr>
              <a:t>300 mg/m</a:t>
            </a:r>
            <a:r>
              <a:rPr lang="en-US" b="0" baseline="30000" dirty="0">
                <a:latin typeface="Calibri" panose="020F0502020204030204" pitchFamily="34" charset="0"/>
                <a:cs typeface="Arial" charset="0"/>
              </a:rPr>
              <a:t>2</a:t>
            </a:r>
            <a:r>
              <a:rPr lang="en-US" b="0" dirty="0">
                <a:latin typeface="Calibri" panose="020F0502020204030204" pitchFamily="34" charset="0"/>
                <a:cs typeface="Arial" charset="0"/>
              </a:rPr>
              <a:t> +</a:t>
            </a:r>
            <a:endParaRPr lang="en-US" b="0" baseline="30000" dirty="0">
              <a:latin typeface="Calibri" panose="020F0502020204030204" pitchFamily="34" charset="0"/>
              <a:cs typeface="Arial" charset="0"/>
            </a:endParaRPr>
          </a:p>
          <a:p>
            <a:pPr algn="ctr">
              <a:defRPr/>
            </a:pPr>
            <a:r>
              <a:rPr lang="en-US" dirty="0">
                <a:latin typeface="Calibri" panose="020F0502020204030204" pitchFamily="34" charset="0"/>
                <a:cs typeface="Arial" charset="0"/>
              </a:rPr>
              <a:t>Fludarabine </a:t>
            </a:r>
            <a:r>
              <a:rPr lang="en-US" b="0" dirty="0">
                <a:latin typeface="Calibri" panose="020F0502020204030204" pitchFamily="34" charset="0"/>
                <a:cs typeface="Arial" charset="0"/>
              </a:rPr>
              <a:t>30 mg/m</a:t>
            </a:r>
            <a:r>
              <a:rPr lang="en-US" b="0" baseline="30000" dirty="0">
                <a:latin typeface="Calibri" panose="020F0502020204030204" pitchFamily="34" charset="0"/>
                <a:cs typeface="Arial" charset="0"/>
              </a:rPr>
              <a:t>2</a:t>
            </a:r>
            <a:r>
              <a:rPr lang="en-US" b="0" dirty="0">
                <a:latin typeface="Calibri" panose="020F0502020204030204" pitchFamily="34" charset="0"/>
                <a:cs typeface="Arial" charset="0"/>
              </a:rPr>
              <a:t> </a:t>
            </a:r>
          </a:p>
        </p:txBody>
      </p:sp>
      <p:sp>
        <p:nvSpPr>
          <p:cNvPr id="11" name="Line 33">
            <a:extLst>
              <a:ext uri="{FF2B5EF4-FFF2-40B4-BE49-F238E27FC236}">
                <a16:creationId xmlns:a16="http://schemas.microsoft.com/office/drawing/2014/main" id="{3FE6E360-78C5-9D43-645F-0C0B4EEF3DF2}"/>
              </a:ext>
            </a:extLst>
          </p:cNvPr>
          <p:cNvSpPr>
            <a:spLocks noChangeShapeType="1"/>
          </p:cNvSpPr>
          <p:nvPr/>
        </p:nvSpPr>
        <p:spPr bwMode="auto">
          <a:xfrm>
            <a:off x="8723317" y="3220919"/>
            <a:ext cx="4572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dirty="0">
              <a:solidFill>
                <a:schemeClr val="bg1"/>
              </a:solidFill>
              <a:latin typeface="Calibri" panose="020F0502020204030204" pitchFamily="34" charset="0"/>
            </a:endParaRPr>
          </a:p>
        </p:txBody>
      </p:sp>
      <p:sp>
        <p:nvSpPr>
          <p:cNvPr id="12" name="Rectangle 11">
            <a:extLst>
              <a:ext uri="{FF2B5EF4-FFF2-40B4-BE49-F238E27FC236}">
                <a16:creationId xmlns:a16="http://schemas.microsoft.com/office/drawing/2014/main" id="{DEBB5FA9-48A9-57EE-0450-894AAB822678}"/>
              </a:ext>
            </a:extLst>
          </p:cNvPr>
          <p:cNvSpPr>
            <a:spLocks noChangeArrowheads="1"/>
          </p:cNvSpPr>
          <p:nvPr/>
        </p:nvSpPr>
        <p:spPr bwMode="auto">
          <a:xfrm>
            <a:off x="9223315" y="2446912"/>
            <a:ext cx="2743200" cy="1548016"/>
          </a:xfrm>
          <a:prstGeom prst="rect">
            <a:avLst/>
          </a:prstGeom>
          <a:solidFill>
            <a:schemeClr val="accent2"/>
          </a:solidFill>
          <a:ln w="9525">
            <a:noFill/>
            <a:miter lim="800000"/>
            <a:headEnd/>
            <a:tailEnd/>
          </a:ln>
        </p:spPr>
        <p:txBody>
          <a:bodyPr wrap="square" anchor="ctr" anchorCtr="1"/>
          <a:lstStyle/>
          <a:p>
            <a:pPr algn="ctr">
              <a:defRPr/>
            </a:pPr>
            <a:r>
              <a:rPr lang="en-US" dirty="0">
                <a:latin typeface="Calibri" panose="020F0502020204030204" pitchFamily="34" charset="0"/>
                <a:cs typeface="Arial" charset="0"/>
              </a:rPr>
              <a:t>Idecabtagene Vicleucel</a:t>
            </a:r>
            <a:endParaRPr lang="en-US" b="0" dirty="0">
              <a:latin typeface="Calibri" panose="020F0502020204030204" pitchFamily="34" charset="0"/>
              <a:cs typeface="Arial" charset="0"/>
            </a:endParaRPr>
          </a:p>
          <a:p>
            <a:pPr algn="ctr">
              <a:defRPr/>
            </a:pPr>
            <a:r>
              <a:rPr lang="en-US" altLang="en-US" b="0" dirty="0">
                <a:latin typeface="Calibri" panose="020F0502020204030204" pitchFamily="34" charset="0"/>
                <a:cs typeface="Arial" charset="0"/>
              </a:rPr>
              <a:t>150-450 x 10</a:t>
            </a:r>
            <a:r>
              <a:rPr lang="en-US" altLang="en-US" b="0" baseline="30000" dirty="0">
                <a:latin typeface="Calibri" panose="020F0502020204030204" pitchFamily="34" charset="0"/>
                <a:cs typeface="Arial" charset="0"/>
              </a:rPr>
              <a:t>6</a:t>
            </a:r>
            <a:r>
              <a:rPr lang="en-US" altLang="en-US" b="0" dirty="0">
                <a:latin typeface="Calibri" panose="020F0502020204030204" pitchFamily="34" charset="0"/>
                <a:cs typeface="Arial" charset="0"/>
              </a:rPr>
              <a:t> CAR T-cells </a:t>
            </a:r>
          </a:p>
        </p:txBody>
      </p:sp>
      <p:sp>
        <p:nvSpPr>
          <p:cNvPr id="13" name="TextBox 12">
            <a:extLst>
              <a:ext uri="{FF2B5EF4-FFF2-40B4-BE49-F238E27FC236}">
                <a16:creationId xmlns:a16="http://schemas.microsoft.com/office/drawing/2014/main" id="{52172727-04C6-1947-078F-BC8175BD4910}"/>
              </a:ext>
            </a:extLst>
          </p:cNvPr>
          <p:cNvSpPr txBox="1"/>
          <p:nvPr/>
        </p:nvSpPr>
        <p:spPr bwMode="auto">
          <a:xfrm>
            <a:off x="9372467" y="2095304"/>
            <a:ext cx="24449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ts val="0"/>
              </a:spcBef>
            </a:pPr>
            <a:r>
              <a:rPr lang="en-US" sz="1600" dirty="0">
                <a:solidFill>
                  <a:schemeClr val="bg1"/>
                </a:solidFill>
                <a:latin typeface="Calibri" panose="020F0502020204030204" pitchFamily="34" charset="0"/>
              </a:rPr>
              <a:t>CAR T-Cell Infusion (Day 0)</a:t>
            </a:r>
            <a:endParaRPr lang="en-US" sz="1600" baseline="30000" dirty="0">
              <a:solidFill>
                <a:schemeClr val="bg1"/>
              </a:solidFill>
              <a:latin typeface="Calibri" panose="020F0502020204030204" pitchFamily="34" charset="0"/>
            </a:endParaRPr>
          </a:p>
        </p:txBody>
      </p:sp>
      <p:sp>
        <p:nvSpPr>
          <p:cNvPr id="14" name="TextBox 13">
            <a:extLst>
              <a:ext uri="{FF2B5EF4-FFF2-40B4-BE49-F238E27FC236}">
                <a16:creationId xmlns:a16="http://schemas.microsoft.com/office/drawing/2014/main" id="{3A2C1698-395A-0EB4-E12A-F876B6E20E75}"/>
              </a:ext>
            </a:extLst>
          </p:cNvPr>
          <p:cNvSpPr txBox="1"/>
          <p:nvPr/>
        </p:nvSpPr>
        <p:spPr bwMode="auto">
          <a:xfrm>
            <a:off x="6182023" y="2086215"/>
            <a:ext cx="16753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ts val="0"/>
              </a:spcBef>
            </a:pPr>
            <a:r>
              <a:rPr lang="en-US" sz="1600" dirty="0">
                <a:solidFill>
                  <a:schemeClr val="bg1"/>
                </a:solidFill>
                <a:latin typeface="Calibri" panose="020F0502020204030204" pitchFamily="34" charset="0"/>
              </a:rPr>
              <a:t>Lymphodepletion</a:t>
            </a:r>
          </a:p>
        </p:txBody>
      </p:sp>
      <p:sp>
        <p:nvSpPr>
          <p:cNvPr id="15" name="TextBox 14">
            <a:extLst>
              <a:ext uri="{FF2B5EF4-FFF2-40B4-BE49-F238E27FC236}">
                <a16:creationId xmlns:a16="http://schemas.microsoft.com/office/drawing/2014/main" id="{F5C96106-10DF-E51B-38B0-DA6D649407CE}"/>
              </a:ext>
            </a:extLst>
          </p:cNvPr>
          <p:cNvSpPr txBox="1"/>
          <p:nvPr/>
        </p:nvSpPr>
        <p:spPr bwMode="auto">
          <a:xfrm>
            <a:off x="4066678" y="4112573"/>
            <a:ext cx="59075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Median duration of bridging therapy was 15 days (range: 1-37) before lymphodepletion as needed</a:t>
            </a:r>
          </a:p>
        </p:txBody>
      </p:sp>
      <p:sp>
        <p:nvSpPr>
          <p:cNvPr id="16" name="Line 33">
            <a:extLst>
              <a:ext uri="{FF2B5EF4-FFF2-40B4-BE49-F238E27FC236}">
                <a16:creationId xmlns:a16="http://schemas.microsoft.com/office/drawing/2014/main" id="{34EF4052-9947-E3B1-22B3-0963062F7EB7}"/>
              </a:ext>
            </a:extLst>
          </p:cNvPr>
          <p:cNvSpPr>
            <a:spLocks noChangeShapeType="1"/>
          </p:cNvSpPr>
          <p:nvPr/>
        </p:nvSpPr>
        <p:spPr bwMode="auto">
          <a:xfrm rot="16200000">
            <a:off x="4918816" y="3883973"/>
            <a:ext cx="4572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712126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KarMMa-2 Cohort 2a: Baseline Characteristics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Usmani. ASH 2022. Abstr 361.</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6B4D1833-E229-F446-CBEB-409DAD97664F}"/>
              </a:ext>
            </a:extLst>
          </p:cNvPr>
          <p:cNvGraphicFramePr>
            <a:graphicFrameLocks/>
          </p:cNvGraphicFramePr>
          <p:nvPr>
            <p:extLst>
              <p:ext uri="{D42A27DB-BD31-4B8C-83A1-F6EECF244321}">
                <p14:modId xmlns:p14="http://schemas.microsoft.com/office/powerpoint/2010/main" val="1207719868"/>
              </p:ext>
            </p:extLst>
          </p:nvPr>
        </p:nvGraphicFramePr>
        <p:xfrm>
          <a:off x="707652" y="1274291"/>
          <a:ext cx="5204180" cy="4876944"/>
        </p:xfrm>
        <a:graphic>
          <a:graphicData uri="http://schemas.openxmlformats.org/drawingml/2006/table">
            <a:tbl>
              <a:tblPr/>
              <a:tblGrid>
                <a:gridCol w="3755860">
                  <a:extLst>
                    <a:ext uri="{9D8B030D-6E8A-4147-A177-3AD203B41FA5}">
                      <a16:colId xmlns:a16="http://schemas.microsoft.com/office/drawing/2014/main" val="20000"/>
                    </a:ext>
                  </a:extLst>
                </a:gridCol>
                <a:gridCol w="1448320">
                  <a:extLst>
                    <a:ext uri="{9D8B030D-6E8A-4147-A177-3AD203B41FA5}">
                      <a16:colId xmlns:a16="http://schemas.microsoft.com/office/drawing/2014/main" val="20001"/>
                    </a:ext>
                  </a:extLst>
                </a:gridCol>
              </a:tblGrid>
              <a:tr h="5179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All Patients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9033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 (36-77)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51642502"/>
                  </a:ext>
                </a:extLst>
              </a:tr>
              <a:tr h="29033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(56.8)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65065129"/>
                  </a:ext>
                </a:extLst>
              </a:tr>
              <a:tr h="29033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Race,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Black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Asian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Other/unknown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 (78.4)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27150994"/>
                  </a:ext>
                </a:extLst>
              </a:tr>
              <a:tr h="29033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0,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(62.2)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20924001"/>
                  </a:ext>
                </a:extLst>
              </a:tr>
              <a:tr h="3639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time from initial diagnosis to screening, yr (IQR)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(1.3-1.8)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8999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R-ISS stage,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(51.4)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9568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Extramedullary disease,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4935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High tumor burden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(≥50% BM CD138+ BMPCs),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(18.9)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02063162"/>
                  </a:ext>
                </a:extLst>
              </a:tr>
            </a:tbl>
          </a:graphicData>
        </a:graphic>
      </p:graphicFrame>
      <p:graphicFrame>
        <p:nvGraphicFramePr>
          <p:cNvPr id="6" name="Group 3">
            <a:extLst>
              <a:ext uri="{FF2B5EF4-FFF2-40B4-BE49-F238E27FC236}">
                <a16:creationId xmlns:a16="http://schemas.microsoft.com/office/drawing/2014/main" id="{7E89C0F2-7EEA-200F-5B54-192EB48F6977}"/>
              </a:ext>
            </a:extLst>
          </p:cNvPr>
          <p:cNvGraphicFramePr>
            <a:graphicFrameLocks/>
          </p:cNvGraphicFramePr>
          <p:nvPr>
            <p:extLst>
              <p:ext uri="{D42A27DB-BD31-4B8C-83A1-F6EECF244321}">
                <p14:modId xmlns:p14="http://schemas.microsoft.com/office/powerpoint/2010/main" val="2780459727"/>
              </p:ext>
            </p:extLst>
          </p:nvPr>
        </p:nvGraphicFramePr>
        <p:xfrm>
          <a:off x="6278208" y="1274291"/>
          <a:ext cx="5203995" cy="4907392"/>
        </p:xfrm>
        <a:graphic>
          <a:graphicData uri="http://schemas.openxmlformats.org/drawingml/2006/table">
            <a:tbl>
              <a:tblPr/>
              <a:tblGrid>
                <a:gridCol w="3919677">
                  <a:extLst>
                    <a:ext uri="{9D8B030D-6E8A-4147-A177-3AD203B41FA5}">
                      <a16:colId xmlns:a16="http://schemas.microsoft.com/office/drawing/2014/main" val="20000"/>
                    </a:ext>
                  </a:extLst>
                </a:gridCol>
                <a:gridCol w="1284318">
                  <a:extLst>
                    <a:ext uri="{9D8B030D-6E8A-4147-A177-3AD203B41FA5}">
                      <a16:colId xmlns:a16="http://schemas.microsoft.com/office/drawing/2014/main" val="20001"/>
                    </a:ext>
                  </a:extLst>
                </a:gridCol>
              </a:tblGrid>
              <a:tr h="2460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All Patients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460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High-risk cytogenetics,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(del[17p], t[4;14], t[14;16])</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Missing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(32.4)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(40.5)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60434976"/>
                  </a:ext>
                </a:extLst>
              </a:tr>
              <a:tr h="2460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Ultra high</a:t>
                      </a: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t>
                      </a:r>
                      <a:r>
                        <a:rPr kumimoji="0" lang="en-US" sz="1400" b="0" i="0" u="none" strike="noStrike" cap="none" normalizeH="0" baseline="0" dirty="0">
                          <a:ln>
                            <a:noFill/>
                          </a:ln>
                          <a:solidFill>
                            <a:schemeClr val="bg2">
                              <a:lumMod val="10000"/>
                            </a:schemeClr>
                          </a:solidFill>
                          <a:effectLst/>
                          <a:latin typeface="Calibri" panose="020F0502020204030204" pitchFamily="34" charset="0"/>
                        </a:rPr>
                        <a:t>risk cytogenetics (≥2 features of del[17p], t[4;14], t[14;16], t[14;20], 1q amp),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13052864"/>
                  </a:ext>
                </a:extLst>
              </a:tr>
              <a:tr h="2460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LEN post ASCT as maintenance therapy,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 (81.1)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44140216"/>
                  </a:ext>
                </a:extLst>
              </a:tr>
              <a:tr h="2460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Best response to 1L therapy (including ASCT),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CR/sCR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VGPR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(24.3)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(51.4)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(21.6)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14998833"/>
                  </a:ext>
                </a:extLst>
              </a:tr>
              <a:tr h="2460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Time of PD,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&lt;12 mo after initiation of 1L therapy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&lt;12 mo after ASCT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(29.7)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 (89.2)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85165487"/>
                  </a:ext>
                </a:extLst>
              </a:tr>
              <a:tr h="2460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Refractory status,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IMiD agent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Anti-CD38 mAb</a:t>
                      </a:r>
                      <a:endParaRPr kumimoji="0" lang="en-US" sz="14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 (86.5)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 (89.2)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09493353"/>
                  </a:ext>
                </a:extLst>
              </a:tr>
            </a:tbl>
          </a:graphicData>
        </a:graphic>
      </p:graphicFrame>
    </p:spTree>
    <p:extLst>
      <p:ext uri="{BB962C8B-B14F-4D97-AF65-F5344CB8AC3E}">
        <p14:creationId xmlns:p14="http://schemas.microsoft.com/office/powerpoint/2010/main" val="1690557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KarMMa-2 Cohort 2a: Response, PFS, OS </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Usmani. ASH 2022. Abstr 361.</a:t>
            </a:r>
            <a:endParaRPr lang="en-US" altLang="en-US" sz="1200" b="0" dirty="0">
              <a:solidFill>
                <a:schemeClr val="bg2"/>
              </a:solidFill>
              <a:latin typeface="Calibri" panose="020F0502020204030204" pitchFamily="34" charset="0"/>
            </a:endParaRPr>
          </a:p>
        </p:txBody>
      </p:sp>
      <p:sp>
        <p:nvSpPr>
          <p:cNvPr id="5" name="Content Placeholder 2">
            <a:extLst>
              <a:ext uri="{FF2B5EF4-FFF2-40B4-BE49-F238E27FC236}">
                <a16:creationId xmlns:a16="http://schemas.microsoft.com/office/drawing/2014/main" id="{1A7CD648-62ED-D02C-90E9-B92322C342ED}"/>
              </a:ext>
            </a:extLst>
          </p:cNvPr>
          <p:cNvSpPr>
            <a:spLocks noGrp="1"/>
          </p:cNvSpPr>
          <p:nvPr>
            <p:ph idx="1"/>
          </p:nvPr>
        </p:nvSpPr>
        <p:spPr>
          <a:xfrm>
            <a:off x="604675" y="1332567"/>
            <a:ext cx="10877529" cy="4650686"/>
          </a:xfrm>
        </p:spPr>
        <p:txBody>
          <a:bodyPr/>
          <a:lstStyle/>
          <a:p>
            <a:r>
              <a:rPr lang="en-US" sz="2200" dirty="0"/>
              <a:t>Median follow-up: 21.5 mo (range: 2-31)</a:t>
            </a:r>
          </a:p>
          <a:p>
            <a:r>
              <a:rPr lang="en-US" sz="2200" dirty="0"/>
              <a:t>Primary endpoint met with 45.9% of patients achieving ≥ CR</a:t>
            </a:r>
          </a:p>
          <a:p>
            <a:pPr marL="0" indent="0">
              <a:buNone/>
            </a:pPr>
            <a:endParaRPr lang="en-US" sz="2200" dirty="0"/>
          </a:p>
        </p:txBody>
      </p:sp>
      <p:graphicFrame>
        <p:nvGraphicFramePr>
          <p:cNvPr id="7" name="Group 3">
            <a:extLst>
              <a:ext uri="{FF2B5EF4-FFF2-40B4-BE49-F238E27FC236}">
                <a16:creationId xmlns:a16="http://schemas.microsoft.com/office/drawing/2014/main" id="{8F6B4138-AB04-DCEE-3DF4-AF0A6E009A0A}"/>
              </a:ext>
            </a:extLst>
          </p:cNvPr>
          <p:cNvGraphicFramePr>
            <a:graphicFrameLocks/>
          </p:cNvGraphicFramePr>
          <p:nvPr>
            <p:extLst>
              <p:ext uri="{D42A27DB-BD31-4B8C-83A1-F6EECF244321}">
                <p14:modId xmlns:p14="http://schemas.microsoft.com/office/powerpoint/2010/main" val="2101406605"/>
              </p:ext>
            </p:extLst>
          </p:nvPr>
        </p:nvGraphicFramePr>
        <p:xfrm>
          <a:off x="709796" y="2260009"/>
          <a:ext cx="10774551" cy="3843815"/>
        </p:xfrm>
        <a:graphic>
          <a:graphicData uri="http://schemas.openxmlformats.org/drawingml/2006/table">
            <a:tbl>
              <a:tblPr/>
              <a:tblGrid>
                <a:gridCol w="6667397">
                  <a:extLst>
                    <a:ext uri="{9D8B030D-6E8A-4147-A177-3AD203B41FA5}">
                      <a16:colId xmlns:a16="http://schemas.microsoft.com/office/drawing/2014/main" val="20000"/>
                    </a:ext>
                  </a:extLst>
                </a:gridCol>
                <a:gridCol w="4107154">
                  <a:extLst>
                    <a:ext uri="{9D8B030D-6E8A-4147-A177-3AD203B41FA5}">
                      <a16:colId xmlns:a16="http://schemas.microsoft.com/office/drawing/2014/main" val="20001"/>
                    </a:ext>
                  </a:extLst>
                </a:gridCol>
              </a:tblGrid>
              <a:tr h="3690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Efficacy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 Patients (N = 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1510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VGPR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31 (83.8)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 (37.8)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 (21.6)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(16.2)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27150994"/>
                  </a:ext>
                </a:extLst>
              </a:tr>
              <a:tr h="2823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time to first response, mo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 (0.9-2.9)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73339109"/>
                  </a:ext>
                </a:extLst>
              </a:tr>
              <a:tr h="2823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duration of best response,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15.7 (7.62-19.81)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08343801"/>
                  </a:ext>
                </a:extLst>
              </a:tr>
              <a:tr h="2823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PFS,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11.4 (5.6-19.6)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20924001"/>
                  </a:ext>
                </a:extLst>
              </a:tr>
              <a:tr h="49950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OS, mo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12-mo OS rate, % (SE)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24-mo OS rate, % (SE)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Not reached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88.0 (5.64)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84.7 (6.31)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1302160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a:xfrm>
            <a:off x="609758" y="238127"/>
            <a:ext cx="11364527" cy="1103313"/>
          </a:xfrm>
        </p:spPr>
        <p:txBody>
          <a:bodyPr/>
          <a:lstStyle/>
          <a:p>
            <a:r>
              <a:rPr lang="en-US" dirty="0"/>
              <a:t>KarMMa-2 Cohort 2a: MRD, CAR T Kinetics, Soluble BCMA</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Usmani. ASH 2022. Abstr 361.</a:t>
            </a:r>
            <a:endParaRPr lang="en-US" altLang="en-US" sz="1200" b="0" dirty="0">
              <a:solidFill>
                <a:schemeClr val="bg2"/>
              </a:solidFill>
              <a:latin typeface="Calibri" panose="020F0502020204030204" pitchFamily="34" charset="0"/>
            </a:endParaRPr>
          </a:p>
        </p:txBody>
      </p:sp>
      <p:sp>
        <p:nvSpPr>
          <p:cNvPr id="5" name="Content Placeholder 2">
            <a:extLst>
              <a:ext uri="{FF2B5EF4-FFF2-40B4-BE49-F238E27FC236}">
                <a16:creationId xmlns:a16="http://schemas.microsoft.com/office/drawing/2014/main" id="{1A7CD648-62ED-D02C-90E9-B92322C342ED}"/>
              </a:ext>
            </a:extLst>
          </p:cNvPr>
          <p:cNvSpPr>
            <a:spLocks noGrp="1"/>
          </p:cNvSpPr>
          <p:nvPr>
            <p:ph idx="1"/>
          </p:nvPr>
        </p:nvSpPr>
        <p:spPr>
          <a:xfrm>
            <a:off x="604675" y="1513047"/>
            <a:ext cx="5491325" cy="4650686"/>
          </a:xfrm>
        </p:spPr>
        <p:txBody>
          <a:bodyPr/>
          <a:lstStyle/>
          <a:p>
            <a:r>
              <a:rPr lang="en-US" sz="2200" dirty="0"/>
              <a:t>Rates of MRD negativity (&lt;10</a:t>
            </a:r>
            <a:r>
              <a:rPr lang="en-US" sz="2200" baseline="30000" dirty="0"/>
              <a:t>-5</a:t>
            </a:r>
            <a:r>
              <a:rPr lang="en-US" sz="2200" dirty="0"/>
              <a:t>) high in patients who achieved ≥ CR</a:t>
            </a:r>
          </a:p>
          <a:p>
            <a:endParaRPr lang="en-US" sz="2200" dirty="0"/>
          </a:p>
        </p:txBody>
      </p:sp>
      <p:graphicFrame>
        <p:nvGraphicFramePr>
          <p:cNvPr id="7" name="Group 3">
            <a:extLst>
              <a:ext uri="{FF2B5EF4-FFF2-40B4-BE49-F238E27FC236}">
                <a16:creationId xmlns:a16="http://schemas.microsoft.com/office/drawing/2014/main" id="{8F6B4138-AB04-DCEE-3DF4-AF0A6E009A0A}"/>
              </a:ext>
            </a:extLst>
          </p:cNvPr>
          <p:cNvGraphicFramePr>
            <a:graphicFrameLocks/>
          </p:cNvGraphicFramePr>
          <p:nvPr>
            <p:extLst>
              <p:ext uri="{D42A27DB-BD31-4B8C-83A1-F6EECF244321}">
                <p14:modId xmlns:p14="http://schemas.microsoft.com/office/powerpoint/2010/main" val="834444998"/>
              </p:ext>
            </p:extLst>
          </p:nvPr>
        </p:nvGraphicFramePr>
        <p:xfrm>
          <a:off x="709796" y="2384149"/>
          <a:ext cx="5133066" cy="1610335"/>
        </p:xfrm>
        <a:graphic>
          <a:graphicData uri="http://schemas.openxmlformats.org/drawingml/2006/table">
            <a:tbl>
              <a:tblPr/>
              <a:tblGrid>
                <a:gridCol w="1645946">
                  <a:extLst>
                    <a:ext uri="{9D8B030D-6E8A-4147-A177-3AD203B41FA5}">
                      <a16:colId xmlns:a16="http://schemas.microsoft.com/office/drawing/2014/main" val="20000"/>
                    </a:ext>
                  </a:extLst>
                </a:gridCol>
                <a:gridCol w="1743560">
                  <a:extLst>
                    <a:ext uri="{9D8B030D-6E8A-4147-A177-3AD203B41FA5}">
                      <a16:colId xmlns:a16="http://schemas.microsoft.com/office/drawing/2014/main" val="20001"/>
                    </a:ext>
                  </a:extLst>
                </a:gridCol>
                <a:gridCol w="1743560">
                  <a:extLst>
                    <a:ext uri="{9D8B030D-6E8A-4147-A177-3AD203B41FA5}">
                      <a16:colId xmlns:a16="http://schemas.microsoft.com/office/drawing/2014/main" val="4193758624"/>
                    </a:ext>
                  </a:extLst>
                </a:gridCol>
              </a:tblGrid>
              <a:tr h="7422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MRD Negative,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Evaluable Patients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Patients Who Achieved ≥ CR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4383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6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15/22 (68)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11/13 (85)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27150994"/>
                  </a:ext>
                </a:extLst>
              </a:tr>
              <a:tr h="4297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12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8/15 (53)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7/10 (70)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20924001"/>
                  </a:ext>
                </a:extLst>
              </a:tr>
            </a:tbl>
          </a:graphicData>
        </a:graphic>
      </p:graphicFrame>
      <p:sp>
        <p:nvSpPr>
          <p:cNvPr id="6" name="Content Placeholder 2">
            <a:extLst>
              <a:ext uri="{FF2B5EF4-FFF2-40B4-BE49-F238E27FC236}">
                <a16:creationId xmlns:a16="http://schemas.microsoft.com/office/drawing/2014/main" id="{80A45910-8138-9785-85A1-77A0ADC7904A}"/>
              </a:ext>
            </a:extLst>
          </p:cNvPr>
          <p:cNvSpPr txBox="1">
            <a:spLocks/>
          </p:cNvSpPr>
          <p:nvPr/>
        </p:nvSpPr>
        <p:spPr bwMode="auto">
          <a:xfrm>
            <a:off x="5947984" y="1559065"/>
            <a:ext cx="5744462" cy="4721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200" b="0" kern="0" dirty="0"/>
              <a:t>Robust CAR T-cell expansion: n = 36 </a:t>
            </a:r>
          </a:p>
          <a:p>
            <a:pPr lvl="1"/>
            <a:r>
              <a:rPr lang="en-US" sz="2000" b="0" kern="0" dirty="0"/>
              <a:t>C</a:t>
            </a:r>
            <a:r>
              <a:rPr lang="en-US" sz="2000" b="0" kern="0" baseline="-25000" dirty="0"/>
              <a:t>max</a:t>
            </a:r>
            <a:r>
              <a:rPr lang="en-US" sz="2000" b="0" kern="0" dirty="0"/>
              <a:t>: 286,462 copies/µg</a:t>
            </a:r>
          </a:p>
          <a:p>
            <a:pPr lvl="1"/>
            <a:r>
              <a:rPr lang="en-US" sz="2000" b="0" kern="0" dirty="0"/>
              <a:t>Higher levels observed in patients with ≥ CR </a:t>
            </a:r>
            <a:br>
              <a:rPr lang="en-US" sz="2000" b="0" kern="0" dirty="0"/>
            </a:br>
            <a:r>
              <a:rPr lang="en-US" sz="2000" b="0" kern="0" dirty="0"/>
              <a:t>vs &lt; CR (C</a:t>
            </a:r>
            <a:r>
              <a:rPr lang="en-US" sz="2000" b="0" kern="0" baseline="-25000" dirty="0"/>
              <a:t>max</a:t>
            </a:r>
            <a:r>
              <a:rPr lang="en-US" sz="2000" b="0" kern="0" dirty="0"/>
              <a:t>: 404,171 vs 217,505 copies/µg)</a:t>
            </a:r>
          </a:p>
          <a:p>
            <a:r>
              <a:rPr lang="en-US" sz="2200" b="0" kern="0" dirty="0"/>
              <a:t>Ide-cel showed durable persistence in blood in all evaluable patients</a:t>
            </a:r>
          </a:p>
          <a:p>
            <a:pPr lvl="1"/>
            <a:r>
              <a:rPr lang="en-US" sz="2000" b="0" kern="0" dirty="0"/>
              <a:t>Median duration of detection: 168 days (range: 28-658)</a:t>
            </a:r>
          </a:p>
          <a:p>
            <a:r>
              <a:rPr lang="en-US" sz="2200" b="0" kern="0" dirty="0"/>
              <a:t>Soluble BCMA cleared within 2 mo of ide-cel infusion in 67.6% (25/37) of patients</a:t>
            </a:r>
          </a:p>
          <a:p>
            <a:pPr lvl="1"/>
            <a:r>
              <a:rPr lang="en-US" sz="2000" b="0" kern="0" dirty="0"/>
              <a:t>Cleared within 2 mo in 100% of patients who achieved ≥ CR</a:t>
            </a:r>
          </a:p>
        </p:txBody>
      </p:sp>
    </p:spTree>
    <p:extLst>
      <p:ext uri="{BB962C8B-B14F-4D97-AF65-F5344CB8AC3E}">
        <p14:creationId xmlns:p14="http://schemas.microsoft.com/office/powerpoint/2010/main" val="4611811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KarMMa-2 Cohort 2a: AEs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Usmani. ASH 2022. Abstr 361.</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795F19C7-490C-73F7-D142-442093E71724}"/>
              </a:ext>
            </a:extLst>
          </p:cNvPr>
          <p:cNvGraphicFramePr>
            <a:graphicFrameLocks/>
          </p:cNvGraphicFramePr>
          <p:nvPr>
            <p:extLst>
              <p:ext uri="{D42A27DB-BD31-4B8C-83A1-F6EECF244321}">
                <p14:modId xmlns:p14="http://schemas.microsoft.com/office/powerpoint/2010/main" val="2121467851"/>
              </p:ext>
            </p:extLst>
          </p:nvPr>
        </p:nvGraphicFramePr>
        <p:xfrm>
          <a:off x="707652" y="1371126"/>
          <a:ext cx="5204179" cy="5029440"/>
        </p:xfrm>
        <a:graphic>
          <a:graphicData uri="http://schemas.openxmlformats.org/drawingml/2006/table">
            <a:tbl>
              <a:tblPr/>
              <a:tblGrid>
                <a:gridCol w="2938169">
                  <a:extLst>
                    <a:ext uri="{9D8B030D-6E8A-4147-A177-3AD203B41FA5}">
                      <a16:colId xmlns:a16="http://schemas.microsoft.com/office/drawing/2014/main" val="20000"/>
                    </a:ext>
                  </a:extLst>
                </a:gridCol>
                <a:gridCol w="1133005">
                  <a:extLst>
                    <a:ext uri="{9D8B030D-6E8A-4147-A177-3AD203B41FA5}">
                      <a16:colId xmlns:a16="http://schemas.microsoft.com/office/drawing/2014/main" val="2018961735"/>
                    </a:ext>
                  </a:extLst>
                </a:gridCol>
                <a:gridCol w="1133005">
                  <a:extLst>
                    <a:ext uri="{9D8B030D-6E8A-4147-A177-3AD203B41FA5}">
                      <a16:colId xmlns:a16="http://schemas.microsoft.com/office/drawing/2014/main" val="20001"/>
                    </a:ext>
                  </a:extLst>
                </a:gridCol>
              </a:tblGrid>
              <a:tr h="310543">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Ide-Cel (N = 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580917861"/>
                  </a:ext>
                </a:extLst>
              </a:tr>
              <a:tr h="310543">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AEs ,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3105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51642502"/>
                  </a:ext>
                </a:extLst>
              </a:tr>
              <a:tr h="3105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 (94.6)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 (94.6)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65065129"/>
                  </a:ext>
                </a:extLst>
              </a:tr>
              <a:tr h="3105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 (83.8)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18712140"/>
                  </a:ext>
                </a:extLst>
              </a:tr>
              <a:tr h="3105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Infections and infestations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 (59.5)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(21.6)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82549312"/>
                  </a:ext>
                </a:extLst>
              </a:tr>
              <a:tr h="3105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 (56.8)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 (45.9)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27150994"/>
                  </a:ext>
                </a:extLst>
              </a:tr>
              <a:tr h="3105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Thrombocytopenia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(51.4)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(37.8)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20924001"/>
                  </a:ext>
                </a:extLst>
              </a:tr>
              <a:tr h="3105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Hypophosphatemia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(37.8)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(24.3)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80092532"/>
                  </a:ext>
                </a:extLst>
              </a:tr>
              <a:tr h="3105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Headache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(37.8)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06239469"/>
                  </a:ext>
                </a:extLst>
              </a:tr>
              <a:tr h="3105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Leukopenia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(32.4)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(32.4)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105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(29.7)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83933397"/>
                  </a:ext>
                </a:extLst>
              </a:tr>
              <a:tr h="3105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Hypokalemia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(24.3)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60005133"/>
                  </a:ext>
                </a:extLst>
              </a:tr>
              <a:tr h="3105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Nausea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(24.3)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42517554"/>
                  </a:ext>
                </a:extLst>
              </a:tr>
              <a:tr h="3105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Hypocalcemia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(21.6)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83505502"/>
                  </a:ext>
                </a:extLst>
              </a:tr>
            </a:tbl>
          </a:graphicData>
        </a:graphic>
      </p:graphicFrame>
      <p:graphicFrame>
        <p:nvGraphicFramePr>
          <p:cNvPr id="6" name="Group 3">
            <a:extLst>
              <a:ext uri="{FF2B5EF4-FFF2-40B4-BE49-F238E27FC236}">
                <a16:creationId xmlns:a16="http://schemas.microsoft.com/office/drawing/2014/main" id="{C30ED1E7-F400-C97A-5473-E98B7F79765B}"/>
              </a:ext>
            </a:extLst>
          </p:cNvPr>
          <p:cNvGraphicFramePr>
            <a:graphicFrameLocks/>
          </p:cNvGraphicFramePr>
          <p:nvPr>
            <p:extLst>
              <p:ext uri="{D42A27DB-BD31-4B8C-83A1-F6EECF244321}">
                <p14:modId xmlns:p14="http://schemas.microsoft.com/office/powerpoint/2010/main" val="93558157"/>
              </p:ext>
            </p:extLst>
          </p:nvPr>
        </p:nvGraphicFramePr>
        <p:xfrm>
          <a:off x="6159854" y="1371126"/>
          <a:ext cx="5204179" cy="1676480"/>
        </p:xfrm>
        <a:graphic>
          <a:graphicData uri="http://schemas.openxmlformats.org/drawingml/2006/table">
            <a:tbl>
              <a:tblPr/>
              <a:tblGrid>
                <a:gridCol w="2938169">
                  <a:extLst>
                    <a:ext uri="{9D8B030D-6E8A-4147-A177-3AD203B41FA5}">
                      <a16:colId xmlns:a16="http://schemas.microsoft.com/office/drawing/2014/main" val="20000"/>
                    </a:ext>
                  </a:extLst>
                </a:gridCol>
                <a:gridCol w="1133005">
                  <a:extLst>
                    <a:ext uri="{9D8B030D-6E8A-4147-A177-3AD203B41FA5}">
                      <a16:colId xmlns:a16="http://schemas.microsoft.com/office/drawing/2014/main" val="2018961735"/>
                    </a:ext>
                  </a:extLst>
                </a:gridCol>
                <a:gridCol w="1133005">
                  <a:extLst>
                    <a:ext uri="{9D8B030D-6E8A-4147-A177-3AD203B41FA5}">
                      <a16:colId xmlns:a16="http://schemas.microsoft.com/office/drawing/2014/main" val="20001"/>
                    </a:ext>
                  </a:extLst>
                </a:gridCol>
              </a:tblGrid>
              <a:tr h="3042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AEs (N = 37),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790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Constipation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(21.6)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51642502"/>
                  </a:ext>
                </a:extLst>
              </a:tr>
              <a:tr h="1790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Pyrexia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(21.6)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65065129"/>
                  </a:ext>
                </a:extLst>
              </a:tr>
              <a:tr h="1790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Cough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(21.6)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27150994"/>
                  </a:ext>
                </a:extLst>
              </a:tr>
              <a:tr h="1790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Insomnia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(21.6)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43902771"/>
                  </a:ext>
                </a:extLst>
              </a:tr>
            </a:tbl>
          </a:graphicData>
        </a:graphic>
      </p:graphicFrame>
      <p:sp>
        <p:nvSpPr>
          <p:cNvPr id="7" name="Content Placeholder 2">
            <a:extLst>
              <a:ext uri="{FF2B5EF4-FFF2-40B4-BE49-F238E27FC236}">
                <a16:creationId xmlns:a16="http://schemas.microsoft.com/office/drawing/2014/main" id="{3664A3D5-B4AA-B591-E396-FFE22784703A}"/>
              </a:ext>
            </a:extLst>
          </p:cNvPr>
          <p:cNvSpPr txBox="1">
            <a:spLocks/>
          </p:cNvSpPr>
          <p:nvPr/>
        </p:nvSpPr>
        <p:spPr bwMode="auto">
          <a:xfrm>
            <a:off x="6096000" y="3268973"/>
            <a:ext cx="5602057" cy="2579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1800" b="0" kern="0" dirty="0"/>
              <a:t>Median time to recovery of selected AEs</a:t>
            </a:r>
          </a:p>
          <a:p>
            <a:pPr lvl="1"/>
            <a:r>
              <a:rPr lang="en-US" sz="1600" b="0" kern="0" dirty="0"/>
              <a:t>Grade ≥3 neutropenia: 1.45 mo (95% CI: 1.45-1.87)</a:t>
            </a:r>
          </a:p>
          <a:p>
            <a:pPr lvl="1"/>
            <a:r>
              <a:rPr lang="en-US" sz="1600" b="0" kern="0" dirty="0"/>
              <a:t>Grade ≥3 thrombocytopenia: 1.87 mo (95% CI: 1.45-NE)</a:t>
            </a:r>
          </a:p>
          <a:p>
            <a:r>
              <a:rPr lang="en-US" sz="1800" b="0" kern="0" dirty="0"/>
              <a:t>2 patients died due to AEs, both from infections</a:t>
            </a:r>
          </a:p>
          <a:p>
            <a:pPr lvl="1"/>
            <a:r>
              <a:rPr lang="en-US" sz="1600" b="0" kern="0" dirty="0"/>
              <a:t>1 due to pneumonia (67 days post ide-cel)</a:t>
            </a:r>
          </a:p>
          <a:p>
            <a:pPr lvl="1"/>
            <a:r>
              <a:rPr lang="en-US" sz="1600" b="0" kern="0" dirty="0"/>
              <a:t>1 due to pseudomonal sepsis (91 days post ide-cel)</a:t>
            </a:r>
          </a:p>
        </p:txBody>
      </p:sp>
    </p:spTree>
    <p:extLst>
      <p:ext uri="{BB962C8B-B14F-4D97-AF65-F5344CB8AC3E}">
        <p14:creationId xmlns:p14="http://schemas.microsoft.com/office/powerpoint/2010/main" val="26473284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KarMMa-2 Cohort 2a: CRS and Neurotoxicity</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Usmani. ASH 2022. Abstr 361.</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795F19C7-490C-73F7-D142-442093E71724}"/>
              </a:ext>
            </a:extLst>
          </p:cNvPr>
          <p:cNvGraphicFramePr>
            <a:graphicFrameLocks/>
          </p:cNvGraphicFramePr>
          <p:nvPr>
            <p:extLst>
              <p:ext uri="{D42A27DB-BD31-4B8C-83A1-F6EECF244321}">
                <p14:modId xmlns:p14="http://schemas.microsoft.com/office/powerpoint/2010/main" val="3442918493"/>
              </p:ext>
            </p:extLst>
          </p:nvPr>
        </p:nvGraphicFramePr>
        <p:xfrm>
          <a:off x="707652" y="1551601"/>
          <a:ext cx="10774551" cy="3017616"/>
        </p:xfrm>
        <a:graphic>
          <a:graphicData uri="http://schemas.openxmlformats.org/drawingml/2006/table">
            <a:tbl>
              <a:tblPr/>
              <a:tblGrid>
                <a:gridCol w="4422287">
                  <a:extLst>
                    <a:ext uri="{9D8B030D-6E8A-4147-A177-3AD203B41FA5}">
                      <a16:colId xmlns:a16="http://schemas.microsoft.com/office/drawing/2014/main" val="20000"/>
                    </a:ext>
                  </a:extLst>
                </a:gridCol>
                <a:gridCol w="3176132">
                  <a:extLst>
                    <a:ext uri="{9D8B030D-6E8A-4147-A177-3AD203B41FA5}">
                      <a16:colId xmlns:a16="http://schemas.microsoft.com/office/drawing/2014/main" val="2018961735"/>
                    </a:ext>
                  </a:extLst>
                </a:gridCol>
                <a:gridCol w="3176132">
                  <a:extLst>
                    <a:ext uri="{9D8B030D-6E8A-4147-A177-3AD203B41FA5}">
                      <a16:colId xmlns:a16="http://schemas.microsoft.com/office/drawing/2014/main" val="20001"/>
                    </a:ext>
                  </a:extLst>
                </a:gridCol>
              </a:tblGrid>
              <a:tr h="3042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All Patients (N = 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Neurotoxicity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790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event of any grade,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grade 3/4 event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31 (83.8)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 (21.6)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51642502"/>
                  </a:ext>
                </a:extLst>
              </a:tr>
              <a:tr h="1790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time to first onset, days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 (1-15)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3.0 (1-12)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65065129"/>
                  </a:ext>
                </a:extLst>
              </a:tr>
              <a:tr h="1790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duration, days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3.0 (1-11)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3.5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18712140"/>
                  </a:ext>
                </a:extLst>
              </a:tr>
              <a:tr h="1790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Tocilizumab use,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dose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&gt;1 dose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 (56.8)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(29.7)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 (27.0)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82549312"/>
                  </a:ext>
                </a:extLst>
              </a:tr>
              <a:tr h="1790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Glucocorticoid use,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(16.2)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27150994"/>
                  </a:ext>
                </a:extLst>
              </a:tr>
            </a:tbl>
          </a:graphicData>
        </a:graphic>
      </p:graphicFrame>
      <p:sp>
        <p:nvSpPr>
          <p:cNvPr id="7" name="Content Placeholder 2">
            <a:extLst>
              <a:ext uri="{FF2B5EF4-FFF2-40B4-BE49-F238E27FC236}">
                <a16:creationId xmlns:a16="http://schemas.microsoft.com/office/drawing/2014/main" id="{3664A3D5-B4AA-B591-E396-FFE22784703A}"/>
              </a:ext>
            </a:extLst>
          </p:cNvPr>
          <p:cNvSpPr txBox="1">
            <a:spLocks/>
          </p:cNvSpPr>
          <p:nvPr/>
        </p:nvSpPr>
        <p:spPr bwMode="auto">
          <a:xfrm>
            <a:off x="707652" y="4779378"/>
            <a:ext cx="10984793" cy="1430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0" kern="0" dirty="0"/>
              <a:t>CRS was primarily managed with tocilizumab and glucocorticoids</a:t>
            </a:r>
          </a:p>
          <a:p>
            <a:pPr lvl="1"/>
            <a:r>
              <a:rPr lang="en-US" sz="1800" b="0" kern="0" dirty="0"/>
              <a:t>1 patient received anakinra</a:t>
            </a:r>
          </a:p>
          <a:p>
            <a:r>
              <a:rPr lang="en-US" sz="2000" b="0" kern="0" dirty="0"/>
              <a:t>Neurotoxicity was solely managed with glucocorticoids, when necessary</a:t>
            </a:r>
          </a:p>
        </p:txBody>
      </p:sp>
    </p:spTree>
    <p:extLst>
      <p:ext uri="{BB962C8B-B14F-4D97-AF65-F5344CB8AC3E}">
        <p14:creationId xmlns:p14="http://schemas.microsoft.com/office/powerpoint/2010/main" val="7315552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KarMMa-2 Cohort 2a: Investigators’ 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5" y="1368669"/>
            <a:ext cx="10877529" cy="4823584"/>
          </a:xfrm>
        </p:spPr>
        <p:txBody>
          <a:bodyPr/>
          <a:lstStyle/>
          <a:p>
            <a:pPr>
              <a:spcBef>
                <a:spcPts val="900"/>
              </a:spcBef>
              <a:spcAft>
                <a:spcPts val="600"/>
              </a:spcAft>
            </a:pPr>
            <a:r>
              <a:rPr lang="en-US" sz="2100" dirty="0"/>
              <a:t>Among patients in cohort 2a of KarMMa-2 trial, ide-cel </a:t>
            </a:r>
            <a:r>
              <a:rPr lang="en-US" altLang="en-US" sz="2100" dirty="0"/>
              <a:t>demonstrated deep responses, especially considering that this cohort is for patients with clinical high-risk MM who experienced PD within 18 mo of starting </a:t>
            </a:r>
            <a:r>
              <a:rPr lang="en-US" sz="2100" dirty="0"/>
              <a:t>1L therapy, including ASCT</a:t>
            </a:r>
            <a:r>
              <a:rPr lang="en-US" sz="2100" baseline="30000" dirty="0"/>
              <a:t>1</a:t>
            </a:r>
            <a:endParaRPr lang="en-US" altLang="en-US" sz="2100" dirty="0"/>
          </a:p>
          <a:p>
            <a:pPr lvl="1">
              <a:spcBef>
                <a:spcPts val="900"/>
              </a:spcBef>
              <a:spcAft>
                <a:spcPts val="600"/>
              </a:spcAft>
            </a:pPr>
            <a:r>
              <a:rPr lang="en-US" sz="1900" dirty="0"/>
              <a:t>Patients who experienced ≥ CR to 1L therapy included in cohort 2a: 9 (24.3%)</a:t>
            </a:r>
          </a:p>
          <a:p>
            <a:pPr lvl="1">
              <a:spcBef>
                <a:spcPts val="900"/>
              </a:spcBef>
              <a:spcAft>
                <a:spcPts val="600"/>
              </a:spcAft>
            </a:pPr>
            <a:r>
              <a:rPr lang="en-US" sz="1900" dirty="0"/>
              <a:t>ORR: 83.8%; CR/sCR: 45.9%</a:t>
            </a:r>
          </a:p>
          <a:p>
            <a:pPr lvl="1">
              <a:spcBef>
                <a:spcPts val="900"/>
              </a:spcBef>
              <a:spcAft>
                <a:spcPts val="600"/>
              </a:spcAft>
            </a:pPr>
            <a:r>
              <a:rPr lang="en-US" sz="1900" dirty="0"/>
              <a:t>Median DoR: 15.7 mo; median PFS: 11.4 mo</a:t>
            </a:r>
          </a:p>
          <a:p>
            <a:pPr lvl="1">
              <a:spcBef>
                <a:spcPts val="900"/>
              </a:spcBef>
              <a:spcAft>
                <a:spcPts val="600"/>
              </a:spcAft>
            </a:pPr>
            <a:r>
              <a:rPr lang="en-US" sz="1900" dirty="0"/>
              <a:t>Median OS: not reached; 24-mo OS rate: 84.7%</a:t>
            </a:r>
          </a:p>
          <a:p>
            <a:pPr>
              <a:spcBef>
                <a:spcPts val="900"/>
              </a:spcBef>
              <a:spcAft>
                <a:spcPts val="600"/>
              </a:spcAft>
            </a:pPr>
            <a:r>
              <a:rPr lang="en-US" sz="2100" dirty="0"/>
              <a:t>Incidence of grade 3/4 CRS and neurotoxicity were numerically lower in cohort 2a vs </a:t>
            </a:r>
            <a:br>
              <a:rPr lang="en-US" sz="2100" dirty="0"/>
            </a:br>
            <a:r>
              <a:rPr lang="en-US" sz="2100" dirty="0"/>
              <a:t>patient population in initial KarMMa trial who received ide-cel as later-line therapy</a:t>
            </a:r>
            <a:r>
              <a:rPr lang="en-US" sz="2100" baseline="30000" dirty="0"/>
              <a:t>2</a:t>
            </a:r>
          </a:p>
          <a:p>
            <a:pPr lvl="1">
              <a:spcBef>
                <a:spcPts val="900"/>
              </a:spcBef>
              <a:spcAft>
                <a:spcPts val="600"/>
              </a:spcAft>
            </a:pPr>
            <a:r>
              <a:rPr lang="en-US" sz="1900" dirty="0"/>
              <a:t>Only 1 grade 3/4 CRS event; no grade 3/4 neurotoxicity events</a:t>
            </a:r>
            <a:r>
              <a:rPr lang="en-US" sz="1900" baseline="30000" dirty="0"/>
              <a:t>1</a:t>
            </a:r>
          </a:p>
          <a:p>
            <a:pPr>
              <a:spcBef>
                <a:spcPts val="900"/>
              </a:spcBef>
              <a:spcAft>
                <a:spcPts val="600"/>
              </a:spcAft>
            </a:pPr>
            <a:r>
              <a:rPr lang="en-US" sz="2100" dirty="0"/>
              <a:t>Investigators concluded that these data support favorable benefit</a:t>
            </a:r>
            <a:r>
              <a:rPr lang="en-US" sz="2100" dirty="0">
                <a:cs typeface="Calibri" panose="020F0502020204030204" pitchFamily="34" charset="0"/>
              </a:rPr>
              <a:t>–</a:t>
            </a:r>
            <a:r>
              <a:rPr lang="en-US" sz="2100" dirty="0"/>
              <a:t>risk profile of ide-cel in clinically high-risk patients and potential use of ide-cel in earlier lines of therapy</a:t>
            </a:r>
            <a:r>
              <a:rPr lang="en-US" sz="2100" baseline="30000" dirty="0"/>
              <a:t>1</a:t>
            </a:r>
            <a:endParaRPr lang="en-US" altLang="en-US" sz="2100" baseline="300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Usmani. ASH 2022. Abstr 361. 2. Munshi. NEJM. 2021;384:705.</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a:t>
            </a:r>
            <a:r>
              <a:rPr lang="en-US" u="sng" dirty="0">
                <a:solidFill>
                  <a:srgbClr val="E1471D"/>
                </a:solidFill>
                <a:hlinkClick r:id="rId3"/>
              </a:rPr>
              <a:t>oncology</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2022!</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9B341F70-966F-4AE0-9891-86B5E504500D}"/>
              </a:ext>
            </a:extLst>
          </p:cNvPr>
          <p:cNvSpPr>
            <a:spLocks noGrp="1"/>
          </p:cNvSpPr>
          <p:nvPr>
            <p:ph sz="quarter" idx="10"/>
          </p:nvPr>
        </p:nvSpPr>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56M7VY3CDVN5-2055200133-2</_dlc_DocId>
    <_dlc_DocIdUrl xmlns="d54cbe69-32bd-412a-b004-9152f949605e">
      <Url>https://intranet.clinicaloptions.com/mews/oncology/ONC_2022_ASH_CF_(5667)/MM_361_Usmani/_layouts/15/DocIdRedir.aspx?ID=56M7VY3CDVN5-2055200133-2</Url>
      <Description>56M7VY3CDVN5-2055200133-2</Description>
    </_dlc_DocIdUrl>
    <Document_x0020_Category xmlns="bd44ff06-6cd7-4d19-abd8-39e30396e09c">Conference Capsule Slides</Document_x0020_Category>
  </documentManagement>
</p:properties>
</file>

<file path=customXml/item4.xml><?xml version="1.0" encoding="utf-8"?>
<LongProperties xmlns="http://schemas.microsoft.com/office/2006/metadata/longProperties"/>
</file>

<file path=customXml/item5.xml><?xml version="1.0" encoding="utf-8"?>
<ct:contentTypeSchema xmlns:ct="http://schemas.microsoft.com/office/2006/metadata/contentType" xmlns:ma="http://schemas.microsoft.com/office/2006/metadata/properties/metaAttributes" ct:_="" ma:_="" ma:contentTypeName="Document" ma:contentTypeID="0x010100DAF02AD62AB1BE4C956FDD7AE6B52874" ma:contentTypeVersion="1" ma:contentTypeDescription="Create a new document." ma:contentTypeScope="" ma:versionID="0c93dff5a536d14112ba348d04e00828">
  <xsd:schema xmlns:xsd="http://www.w3.org/2001/XMLSchema" xmlns:xs="http://www.w3.org/2001/XMLSchema" xmlns:p="http://schemas.microsoft.com/office/2006/metadata/properties" xmlns:ns2="d54cbe69-32bd-412a-b004-9152f949605e" xmlns:ns3="bd44ff06-6cd7-4d19-abd8-39e30396e09c" targetNamespace="http://schemas.microsoft.com/office/2006/metadata/properties" ma:root="true" ma:fieldsID="e4df55a5d77f43c242c79ca4abd0e1a5" ns2:_="" ns3:_="">
    <xsd:import namespace="d54cbe69-32bd-412a-b004-9152f949605e"/>
    <xsd:import namespace="bd44ff06-6cd7-4d19-abd8-39e30396e09c"/>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bd44ff06-6cd7-4d19-abd8-39e30396e09c"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7CB9A37D-DDD4-438A-A0AF-411FF8A85DD4}">
  <ds:schemaRefs>
    <ds:schemaRef ds:uri="http://schemas.microsoft.com/sharepoint/events"/>
  </ds:schemaRefs>
</ds:datastoreItem>
</file>

<file path=customXml/itemProps3.xml><?xml version="1.0" encoding="utf-8"?>
<ds:datastoreItem xmlns:ds="http://schemas.openxmlformats.org/officeDocument/2006/customXml" ds:itemID="{5BA55BC3-5A03-47C2-8EC3-D964C3B5E779}">
  <ds:schemaRefs>
    <ds:schemaRef ds:uri="http://purl.org/dc/terms/"/>
    <ds:schemaRef ds:uri="http://purl.org/dc/elements/1.1/"/>
    <ds:schemaRef ds:uri="http://purl.org/dc/dcmitype/"/>
    <ds:schemaRef ds:uri="bd44ff06-6cd7-4d19-abd8-39e30396e09c"/>
    <ds:schemaRef ds:uri="http://schemas.openxmlformats.org/package/2006/metadata/core-properties"/>
    <ds:schemaRef ds:uri="http://schemas.microsoft.com/office/2006/documentManagement/types"/>
    <ds:schemaRef ds:uri="http://schemas.microsoft.com/office/infopath/2007/PartnerControls"/>
    <ds:schemaRef ds:uri="d54cbe69-32bd-412a-b004-9152f949605e"/>
    <ds:schemaRef ds:uri="http://schemas.microsoft.com/office/2006/metadata/properties"/>
    <ds:schemaRef ds:uri="http://www.w3.org/XML/1998/namespace"/>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5.xml><?xml version="1.0" encoding="utf-8"?>
<ds:datastoreItem xmlns:ds="http://schemas.openxmlformats.org/officeDocument/2006/customXml" ds:itemID="{5AD60DD8-A96D-4C34-B52C-11A50BF5A1B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bd44ff06-6cd7-4d19-abd8-39e30396e09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656</TotalTime>
  <Words>2300</Words>
  <Application>Microsoft Office PowerPoint</Application>
  <PresentationFormat>Widescreen</PresentationFormat>
  <Paragraphs>296</Paragraphs>
  <Slides>11</Slides>
  <Notes>11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11</vt:i4>
      </vt:variant>
    </vt:vector>
  </HeadingPairs>
  <TitlesOfParts>
    <vt:vector size="18" baseType="lpstr">
      <vt:lpstr>Arial</vt:lpstr>
      <vt:lpstr>Calibri</vt:lpstr>
      <vt:lpstr>Roboto</vt:lpstr>
      <vt:lpstr>Times</vt:lpstr>
      <vt:lpstr>Wingdings</vt:lpstr>
      <vt:lpstr>2022_CCO_Template</vt:lpstr>
      <vt:lpstr>4_2017_HTAA_Diabetes</vt:lpstr>
      <vt:lpstr>Phase II KarMMa-2 Cohort 2a: Idecabtagene Vicleucel in Patients With Multiple Myeloma  With Early Relapse After Frontline ASCT</vt:lpstr>
      <vt:lpstr>About These Slides</vt:lpstr>
      <vt:lpstr>KarMMa-2 Cohort 2a: Background</vt:lpstr>
      <vt:lpstr>KarMMa-2 Cohort 2a: Study Design</vt:lpstr>
      <vt:lpstr>KarMMa-2 Cohort 2a: Baseline Characteristics</vt:lpstr>
      <vt:lpstr>KarMMa-2 Cohort 2a: Response, PFS, OS </vt:lpstr>
      <vt:lpstr>KarMMa-2 Cohort 2a: MRD, CAR T Kinetics, Soluble BCMA</vt:lpstr>
      <vt:lpstr>KarMMa-2 Cohort 2a: AEs</vt:lpstr>
      <vt:lpstr>KarMMa-2 Cohort 2a: CRS and Neurotoxicity</vt:lpstr>
      <vt:lpstr>KarMMa-2 Cohort 2a: Investigators’ Conclusions</vt:lpstr>
      <vt:lpstr>Go Online for More CCO  Coverage of ASH 2022!</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II KarMMa-2 Cohort 2a: Idecabtagene Vicleucel in Patients With Multiple Myeloma With Early Relapse After Frontline ASCT</dc:title>
  <dc:creator>Preferred User</dc:creator>
  <cp:lastModifiedBy>Natalia Kolenko</cp:lastModifiedBy>
  <cp:revision>23</cp:revision>
  <cp:lastPrinted>2016-09-26T20:21:49Z</cp:lastPrinted>
  <dcterms:created xsi:type="dcterms:W3CDTF">2005-05-27T15:08:01Z</dcterms:created>
  <dcterms:modified xsi:type="dcterms:W3CDTF">2022-12-13T23:40:52Z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c7e7cfd6-4e4f-442d-8ec0-1c76ca328e6d</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0x010100DAF02AD62AB1BE4C956FDD7AE6B52874</vt:lpwstr>
  </property>
  <property fmtid="{D5CDD505-2E9C-101B-9397-08002B2CF9AE}" pid="9" name="MediaServiceImageTags">
    <vt:lpwstr/>
  </property>
</Properties>
</file>