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561" r:id="rId10"/>
    <p:sldId id="2141411851" r:id="rId11"/>
    <p:sldId id="2141411855" r:id="rId12"/>
    <p:sldId id="2141411856" r:id="rId13"/>
    <p:sldId id="2141411857" r:id="rId14"/>
    <p:sldId id="2141411858" r:id="rId15"/>
    <p:sldId id="552"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Jill Sakai" initials="JS" lastIdx="3" clrIdx="16">
    <p:extLst>
      <p:ext uri="{19B8F6BF-5375-455C-9EA6-DF929625EA0E}">
        <p15:presenceInfo xmlns:p15="http://schemas.microsoft.com/office/powerpoint/2012/main" userId="Jill Sakai" providerId="None"/>
      </p:ext>
    </p:extLst>
  </p:cmAuthor>
  <p:cmAuthor id="18" name="Vanessa Carter" initials="VC" lastIdx="7" clrIdx="17">
    <p:extLst>
      <p:ext uri="{19B8F6BF-5375-455C-9EA6-DF929625EA0E}">
        <p15:presenceInfo xmlns:p15="http://schemas.microsoft.com/office/powerpoint/2012/main" userId="S::vcarter@clinicaloptions.com::9ce73b1e-6b1e-4cab-b34f-91637f33dd50" providerId="AD"/>
      </p:ext>
    </p:extLst>
  </p:cmAuthor>
  <p:cmAuthor id="19" name="CLINICALOPTIONS\krosenthal" initials="C" lastIdx="9" clrIdx="18">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D536B-9A76-458D-A970-EA3AF664256B}" v="53" dt="2023-12-11T21:25:43.78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86405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lenalidomide; </a:t>
            </a:r>
            <a:r>
              <a:rPr lang="en-US" altLang="en-US" sz="1200" dirty="0"/>
              <a:t>len/</a:t>
            </a:r>
            <a:r>
              <a:rPr lang="en-US" altLang="en-US" sz="1200" dirty="0" err="1"/>
              <a:t>dex</a:t>
            </a:r>
            <a:r>
              <a:rPr lang="en-US" altLang="en-US" sz="1200" dirty="0"/>
              <a:t>, lenalidomide and dexamethasone; </a:t>
            </a:r>
            <a:r>
              <a:rPr lang="en-US" i="1" dirty="0"/>
              <a:t>MM, multiple myeloma; SMM, smoldering multiple myeloma.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4182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BM, bone marrow; CR, complete response; ECOG, Eastern Cooperative Oncology Group; FLC, free light chain; ORR, overall response rate; OS, overall survival; PD, progressive disease; PFS, progression-free survival; PS, performance status; PY, patient-year; sFLC, serum free light chain; SMM, smoldering multiple myeloma.</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50985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BM, bone marrow; ECOG, Eastern Cooperative Oncology Group; PS, performance status; sFLC, serum free light chain; TTR, </a:t>
            </a:r>
            <a:r>
              <a:rPr kumimoji="0" lang="en-US" sz="1200" b="0" i="1" u="none" strike="noStrike" cap="none" normalizeH="0" baseline="0" dirty="0">
                <a:ln>
                  <a:noFill/>
                </a:ln>
                <a:solidFill>
                  <a:schemeClr val="bg2">
                    <a:lumMod val="10000"/>
                  </a:schemeClr>
                </a:solidFill>
                <a:effectLst/>
                <a:latin typeface="Arial" panose="020B0604020202020204" pitchFamily="34" charset="0"/>
                <a:cs typeface="Arial" panose="020B0604020202020204" pitchFamily="34" charset="0"/>
              </a:rPr>
              <a:t>time to randomization</a:t>
            </a:r>
            <a:r>
              <a:rPr lang="en-US" i="1"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249529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ORR, overall response rate; PR, partial response; sCR, stringent complete response; VGPR, very good partial response.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02898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MM, multiple myeloma; NR, not reached;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67081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310135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15742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SMM, smoldering multiple myeloma;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1101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CENTAURUS: Final Analysis of Phase II Study </a:t>
            </a:r>
            <a:br>
              <a:rPr lang="en-US" sz="4000" dirty="0"/>
            </a:br>
            <a:r>
              <a:rPr lang="en-US" sz="4000" dirty="0"/>
              <a:t>With Daratumumab Monotherapy in </a:t>
            </a:r>
            <a:br>
              <a:rPr lang="en-US" sz="4000" dirty="0"/>
            </a:br>
            <a:r>
              <a:rPr lang="en-US" sz="4000" dirty="0"/>
              <a:t>Intermediate- or High-Risk Smoldering MM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394274"/>
            <a:ext cx="10877529" cy="4650686"/>
          </a:xfrm>
        </p:spPr>
        <p:txBody>
          <a:bodyPr/>
          <a:lstStyle/>
          <a:p>
            <a:pPr>
              <a:spcBef>
                <a:spcPts val="600"/>
              </a:spcBef>
            </a:pPr>
            <a:r>
              <a:rPr lang="en-US" altLang="en-US" sz="2400" dirty="0"/>
              <a:t>SMM is asymptomatic precursor to active MM</a:t>
            </a:r>
          </a:p>
          <a:p>
            <a:pPr lvl="1">
              <a:spcBef>
                <a:spcPts val="600"/>
              </a:spcBef>
            </a:pPr>
            <a:r>
              <a:rPr lang="en-US" altLang="en-US" sz="2200" dirty="0"/>
              <a:t>Intervention at SMM stage could delay progression to MM</a:t>
            </a:r>
            <a:r>
              <a:rPr lang="en-US" altLang="en-US" sz="2200" baseline="30000" dirty="0"/>
              <a:t>1-3</a:t>
            </a:r>
          </a:p>
          <a:p>
            <a:pPr lvl="1">
              <a:spcBef>
                <a:spcPts val="600"/>
              </a:spcBef>
            </a:pPr>
            <a:r>
              <a:rPr lang="en-US" altLang="en-US" sz="2200" dirty="0"/>
              <a:t>Currently no approved treatments exist for </a:t>
            </a:r>
            <a:r>
              <a:rPr lang="en-US" altLang="en-US" sz="2200" dirty="0" err="1"/>
              <a:t>SMM</a:t>
            </a:r>
            <a:r>
              <a:rPr lang="en-US" altLang="en-US" sz="2200" dirty="0"/>
              <a:t>, though some experts and guidelines recommend len or len/</a:t>
            </a:r>
            <a:r>
              <a:rPr lang="en-US" altLang="en-US" sz="2200" dirty="0" err="1"/>
              <a:t>dex</a:t>
            </a:r>
            <a:r>
              <a:rPr lang="en-US" altLang="en-US" sz="2200" dirty="0"/>
              <a:t> for patients with </a:t>
            </a:r>
            <a:r>
              <a:rPr lang="en-US" altLang="en-US" sz="2200" dirty="0" err="1"/>
              <a:t>SMM</a:t>
            </a:r>
            <a:r>
              <a:rPr lang="en-US" altLang="en-US" sz="2200" dirty="0"/>
              <a:t> at high risk of progression</a:t>
            </a:r>
          </a:p>
          <a:p>
            <a:pPr marL="342900" lvl="1" indent="-342900">
              <a:spcBef>
                <a:spcPts val="600"/>
              </a:spcBef>
              <a:buFont typeface="Wingdings" panose="05000000000000000000" pitchFamily="2" charset="2"/>
              <a:buChar char="§"/>
            </a:pPr>
            <a:r>
              <a:rPr lang="en-US" altLang="en-US" sz="2400" dirty="0">
                <a:ea typeface="+mn-ea"/>
                <a:cs typeface="+mn-cs"/>
              </a:rPr>
              <a:t>Phase II CENTAURUS trial evaluated efficacy of daratumumab monotherapy</a:t>
            </a:r>
            <a:br>
              <a:rPr lang="en-US" altLang="en-US" sz="2400" dirty="0">
                <a:ea typeface="+mn-ea"/>
                <a:cs typeface="+mn-cs"/>
              </a:rPr>
            </a:br>
            <a:r>
              <a:rPr lang="en-US" altLang="en-US" sz="2400" dirty="0">
                <a:ea typeface="+mn-ea"/>
                <a:cs typeface="+mn-cs"/>
              </a:rPr>
              <a:t>for delaying transition to symptomatic MM in patients with intermediate- or </a:t>
            </a:r>
            <a:br>
              <a:rPr lang="en-US" altLang="en-US" sz="2400" dirty="0">
                <a:ea typeface="+mn-ea"/>
                <a:cs typeface="+mn-cs"/>
              </a:rPr>
            </a:br>
            <a:r>
              <a:rPr lang="en-US" altLang="en-US" sz="2400" dirty="0">
                <a:ea typeface="+mn-ea"/>
                <a:cs typeface="+mn-cs"/>
              </a:rPr>
              <a:t>high-risk </a:t>
            </a:r>
            <a:r>
              <a:rPr lang="en-US" altLang="en-US" sz="2400" dirty="0" err="1">
                <a:ea typeface="+mn-ea"/>
                <a:cs typeface="+mn-cs"/>
              </a:rPr>
              <a:t>SMM</a:t>
            </a:r>
            <a:endParaRPr lang="en-US" altLang="en-US" sz="2400" dirty="0">
              <a:ea typeface="+mn-ea"/>
              <a:cs typeface="+mn-cs"/>
            </a:endParaRPr>
          </a:p>
          <a:p>
            <a:pPr lvl="1">
              <a:spcBef>
                <a:spcPts val="600"/>
              </a:spcBef>
            </a:pPr>
            <a:r>
              <a:rPr lang="en-US" altLang="en-US" sz="2200" dirty="0"/>
              <a:t>To determine optimal dosing strategy for phase III AQUILA study, 3 dosing schedules were assessed </a:t>
            </a:r>
          </a:p>
          <a:p>
            <a:pPr lvl="1">
              <a:spcBef>
                <a:spcPts val="600"/>
              </a:spcBef>
            </a:pPr>
            <a:r>
              <a:rPr lang="en-US" altLang="en-US" sz="2200" dirty="0"/>
              <a:t>In primary analysis, daratumumab was active and well tolerated</a:t>
            </a:r>
            <a:r>
              <a:rPr lang="en-US" altLang="en-US" sz="2200" baseline="30000" dirty="0"/>
              <a:t>4</a:t>
            </a:r>
            <a:r>
              <a:rPr lang="en-US" altLang="en-US" sz="2200" dirty="0"/>
              <a:t> </a:t>
            </a:r>
          </a:p>
          <a:p>
            <a:r>
              <a:rPr lang="en-US" altLang="en-US" sz="2400" dirty="0"/>
              <a:t>Current report presents final analysis of phase II CENTAURUS study after </a:t>
            </a:r>
            <a:br>
              <a:rPr lang="en-US" altLang="en-US" sz="2400" dirty="0"/>
            </a:br>
            <a:r>
              <a:rPr lang="en-US" altLang="en-US" sz="2400" dirty="0"/>
              <a:t>median follow-up of 85.2 mo</a:t>
            </a:r>
            <a:r>
              <a:rPr lang="en-US" altLang="en-US" sz="2400"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Lonial. JCO. 2020;38:1126. 2. Mateos. Eur J Cancer. 2022;174:243. 3. Mateos. ASH 2022. Abstr 118.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Landgren. Leukemia. 2020;34:1840. 5. Landgren. ASH 2023. Abstr 210.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8"/>
            <a:ext cx="10877529" cy="4092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Randomized, open-label phase II study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sz="3600" dirty="0"/>
              <a:t>Final Analysis of CENTAURUS: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03810" y="2598072"/>
            <a:ext cx="237393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untreated, intermediate-risk* or high-risk* SMM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(using SLiM CRAB criteria) for &lt;5 yr;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123)</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462844" y="2436581"/>
            <a:ext cx="1254630" cy="6697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Cycle 1: QW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462844" y="3331143"/>
            <a:ext cx="1254630" cy="67049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Cycle 1: QW</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41)</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606102" y="410889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606102" y="294771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Hofmeister. ASH 2017. Abstr 510. Landgren. ASH 2023. Abstr 210.</a:t>
            </a:r>
          </a:p>
        </p:txBody>
      </p:sp>
      <p:sp>
        <p:nvSpPr>
          <p:cNvPr id="8" name="Line 51">
            <a:extLst>
              <a:ext uri="{FF2B5EF4-FFF2-40B4-BE49-F238E27FC236}">
                <a16:creationId xmlns:a16="http://schemas.microsoft.com/office/drawing/2014/main" id="{5FD4434C-8556-9174-EEB3-1843CB3F2DE3}"/>
              </a:ext>
            </a:extLst>
          </p:cNvPr>
          <p:cNvSpPr>
            <a:spLocks noChangeShapeType="1"/>
          </p:cNvSpPr>
          <p:nvPr/>
        </p:nvSpPr>
        <p:spPr bwMode="auto">
          <a:xfrm rot="16200000">
            <a:off x="9284797" y="2554673"/>
            <a:ext cx="0" cy="3808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DA176BE9-D799-1343-E6A1-B1D7B7C6F9C6}"/>
              </a:ext>
            </a:extLst>
          </p:cNvPr>
          <p:cNvSpPr txBox="1"/>
          <p:nvPr/>
        </p:nvSpPr>
        <p:spPr bwMode="auto">
          <a:xfrm>
            <a:off x="5631327" y="2047775"/>
            <a:ext cx="19673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 Protocol Phase</a:t>
            </a:r>
          </a:p>
        </p:txBody>
      </p:sp>
      <p:sp>
        <p:nvSpPr>
          <p:cNvPr id="15" name="TextBox 14">
            <a:extLst>
              <a:ext uri="{FF2B5EF4-FFF2-40B4-BE49-F238E27FC236}">
                <a16:creationId xmlns:a16="http://schemas.microsoft.com/office/drawing/2014/main" id="{DA20B5C0-5525-F89E-33C7-564B2D3EFC3F}"/>
              </a:ext>
            </a:extLst>
          </p:cNvPr>
          <p:cNvSpPr txBox="1"/>
          <p:nvPr/>
        </p:nvSpPr>
        <p:spPr bwMode="auto">
          <a:xfrm>
            <a:off x="9331266" y="1770776"/>
            <a:ext cx="18162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Optional Extension Phase</a:t>
            </a:r>
          </a:p>
        </p:txBody>
      </p:sp>
      <p:sp>
        <p:nvSpPr>
          <p:cNvPr id="17" name="TextBox 16">
            <a:extLst>
              <a:ext uri="{FF2B5EF4-FFF2-40B4-BE49-F238E27FC236}">
                <a16:creationId xmlns:a16="http://schemas.microsoft.com/office/drawing/2014/main" id="{58F68781-C172-F901-93E9-A236D2D7F7ED}"/>
              </a:ext>
            </a:extLst>
          </p:cNvPr>
          <p:cNvSpPr txBox="1"/>
          <p:nvPr/>
        </p:nvSpPr>
        <p:spPr bwMode="auto">
          <a:xfrm>
            <a:off x="5691677" y="5136204"/>
            <a:ext cx="637230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*Risk criteria: BM plasma cells ≥10% AND ≥1 of: serum M-protein ≥3 g/dL (IgA ≥2 g/dL), urine M-protein &gt;500 mg/24 hr, abnormal FLC ratio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(&lt;0.126 or &gt;8) with serum M-protein &gt;1 to &lt;3 g/dL, absolute involved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sFLC ≥100 mg/L with abnormal FLC ratio (&lt;0.126 or &gt;8) </a:t>
            </a:r>
          </a:p>
        </p:txBody>
      </p:sp>
      <p:sp>
        <p:nvSpPr>
          <p:cNvPr id="18" name="TextBox 17">
            <a:extLst>
              <a:ext uri="{FF2B5EF4-FFF2-40B4-BE49-F238E27FC236}">
                <a16:creationId xmlns:a16="http://schemas.microsoft.com/office/drawing/2014/main" id="{B82DB960-5DE2-CA35-ECEF-AA96618D067D}"/>
              </a:ext>
            </a:extLst>
          </p:cNvPr>
          <p:cNvSpPr txBox="1"/>
          <p:nvPr/>
        </p:nvSpPr>
        <p:spPr bwMode="auto">
          <a:xfrm>
            <a:off x="1816406" y="2006202"/>
            <a:ext cx="1646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Also stratified by: &lt;2 vs ≥2 risk factors</a:t>
            </a:r>
          </a:p>
        </p:txBody>
      </p:sp>
      <p:sp>
        <p:nvSpPr>
          <p:cNvPr id="4" name="Rectangle 50">
            <a:extLst>
              <a:ext uri="{FF2B5EF4-FFF2-40B4-BE49-F238E27FC236}">
                <a16:creationId xmlns:a16="http://schemas.microsoft.com/office/drawing/2014/main" id="{0D04E6C9-204B-F436-A0EE-C886057D25B0}"/>
              </a:ext>
            </a:extLst>
          </p:cNvPr>
          <p:cNvSpPr>
            <a:spLocks noChangeArrowheads="1"/>
          </p:cNvSpPr>
          <p:nvPr/>
        </p:nvSpPr>
        <p:spPr bwMode="auto">
          <a:xfrm>
            <a:off x="3462844" y="4250354"/>
            <a:ext cx="1254630" cy="670497"/>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Cycle 1: QW</a:t>
            </a: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41)</a:t>
            </a:r>
          </a:p>
        </p:txBody>
      </p:sp>
      <p:sp>
        <p:nvSpPr>
          <p:cNvPr id="5" name="Rectangle 49">
            <a:extLst>
              <a:ext uri="{FF2B5EF4-FFF2-40B4-BE49-F238E27FC236}">
                <a16:creationId xmlns:a16="http://schemas.microsoft.com/office/drawing/2014/main" id="{EF86C6F8-984B-2ACC-4A99-78DC65010FC2}"/>
              </a:ext>
            </a:extLst>
          </p:cNvPr>
          <p:cNvSpPr>
            <a:spLocks noChangeArrowheads="1"/>
          </p:cNvSpPr>
          <p:nvPr/>
        </p:nvSpPr>
        <p:spPr bwMode="auto">
          <a:xfrm>
            <a:off x="4821242" y="2423749"/>
            <a:ext cx="1355534" cy="6697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Cycle 2-3: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Q2W</a:t>
            </a:r>
          </a:p>
        </p:txBody>
      </p:sp>
      <p:sp>
        <p:nvSpPr>
          <p:cNvPr id="12" name="Rectangle 50">
            <a:extLst>
              <a:ext uri="{FF2B5EF4-FFF2-40B4-BE49-F238E27FC236}">
                <a16:creationId xmlns:a16="http://schemas.microsoft.com/office/drawing/2014/main" id="{2BE42C30-BA5C-C320-BE13-14E3F3B117CF}"/>
              </a:ext>
            </a:extLst>
          </p:cNvPr>
          <p:cNvSpPr>
            <a:spLocks noChangeArrowheads="1"/>
          </p:cNvSpPr>
          <p:nvPr/>
        </p:nvSpPr>
        <p:spPr bwMode="auto">
          <a:xfrm>
            <a:off x="4821241" y="3318311"/>
            <a:ext cx="4173907" cy="67049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Cycle 2-20:</a:t>
            </a:r>
          </a:p>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Q8W</a:t>
            </a:r>
            <a:endParaRPr lang="en-US" altLang="en-US" sz="18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31562BB3-E143-228A-067A-43B911F3311C}"/>
              </a:ext>
            </a:extLst>
          </p:cNvPr>
          <p:cNvSpPr>
            <a:spLocks noChangeArrowheads="1"/>
          </p:cNvSpPr>
          <p:nvPr/>
        </p:nvSpPr>
        <p:spPr bwMode="auto">
          <a:xfrm>
            <a:off x="6262764" y="2431116"/>
            <a:ext cx="1335897" cy="6697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Cycle 4-7: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Q4W</a:t>
            </a:r>
          </a:p>
        </p:txBody>
      </p:sp>
      <p:sp>
        <p:nvSpPr>
          <p:cNvPr id="22" name="Line 51">
            <a:extLst>
              <a:ext uri="{FF2B5EF4-FFF2-40B4-BE49-F238E27FC236}">
                <a16:creationId xmlns:a16="http://schemas.microsoft.com/office/drawing/2014/main" id="{6DCC5F5D-6D7C-EF58-8443-5E46CC821F93}"/>
              </a:ext>
            </a:extLst>
          </p:cNvPr>
          <p:cNvSpPr>
            <a:spLocks noChangeShapeType="1"/>
          </p:cNvSpPr>
          <p:nvPr/>
        </p:nvSpPr>
        <p:spPr bwMode="auto">
          <a:xfrm rot="16200000">
            <a:off x="2935641" y="3387744"/>
            <a:ext cx="0" cy="5927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9">
            <a:extLst>
              <a:ext uri="{FF2B5EF4-FFF2-40B4-BE49-F238E27FC236}">
                <a16:creationId xmlns:a16="http://schemas.microsoft.com/office/drawing/2014/main" id="{4ABC647D-5535-9E43-49EA-07174FD72814}"/>
              </a:ext>
            </a:extLst>
          </p:cNvPr>
          <p:cNvSpPr>
            <a:spLocks noChangeArrowheads="1"/>
          </p:cNvSpPr>
          <p:nvPr/>
        </p:nvSpPr>
        <p:spPr bwMode="auto">
          <a:xfrm>
            <a:off x="7659252" y="2412911"/>
            <a:ext cx="1335897" cy="66971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Cycle 8-20:</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Q8W</a:t>
            </a:r>
          </a:p>
        </p:txBody>
      </p:sp>
      <p:sp>
        <p:nvSpPr>
          <p:cNvPr id="24" name="Rectangle 49">
            <a:extLst>
              <a:ext uri="{FF2B5EF4-FFF2-40B4-BE49-F238E27FC236}">
                <a16:creationId xmlns:a16="http://schemas.microsoft.com/office/drawing/2014/main" id="{A94D8C24-DB99-77BF-C1D1-118E8AD6C8D1}"/>
              </a:ext>
            </a:extLst>
          </p:cNvPr>
          <p:cNvSpPr>
            <a:spLocks noChangeArrowheads="1"/>
          </p:cNvSpPr>
          <p:nvPr/>
        </p:nvSpPr>
        <p:spPr bwMode="auto">
          <a:xfrm>
            <a:off x="9570728" y="2410268"/>
            <a:ext cx="1335897" cy="669711"/>
          </a:xfrm>
          <a:prstGeom prst="rect">
            <a:avLst/>
          </a:prstGeom>
          <a:solidFill>
            <a:schemeClr val="tx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Q8W</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Up to 7 yr</a:t>
            </a:r>
          </a:p>
        </p:txBody>
      </p:sp>
      <p:sp>
        <p:nvSpPr>
          <p:cNvPr id="25" name="Line 51">
            <a:extLst>
              <a:ext uri="{FF2B5EF4-FFF2-40B4-BE49-F238E27FC236}">
                <a16:creationId xmlns:a16="http://schemas.microsoft.com/office/drawing/2014/main" id="{52A76D56-F20A-19B3-C8F4-257C680E76AC}"/>
              </a:ext>
            </a:extLst>
          </p:cNvPr>
          <p:cNvSpPr>
            <a:spLocks noChangeShapeType="1"/>
          </p:cNvSpPr>
          <p:nvPr/>
        </p:nvSpPr>
        <p:spPr bwMode="auto">
          <a:xfrm rot="16200000">
            <a:off x="9272055" y="3440315"/>
            <a:ext cx="0" cy="3808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Rectangle 49">
            <a:extLst>
              <a:ext uri="{FF2B5EF4-FFF2-40B4-BE49-F238E27FC236}">
                <a16:creationId xmlns:a16="http://schemas.microsoft.com/office/drawing/2014/main" id="{A8AE43B8-778C-835C-7326-E0F5C93A2485}"/>
              </a:ext>
            </a:extLst>
          </p:cNvPr>
          <p:cNvSpPr>
            <a:spLocks noChangeArrowheads="1"/>
          </p:cNvSpPr>
          <p:nvPr/>
        </p:nvSpPr>
        <p:spPr bwMode="auto">
          <a:xfrm>
            <a:off x="9593771" y="3293150"/>
            <a:ext cx="1335897" cy="669711"/>
          </a:xfrm>
          <a:prstGeom prst="rect">
            <a:avLst/>
          </a:prstGeom>
          <a:solidFill>
            <a:schemeClr val="tx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Q8W</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Up to 7 yr</a:t>
            </a:r>
          </a:p>
        </p:txBody>
      </p:sp>
      <p:sp>
        <p:nvSpPr>
          <p:cNvPr id="27" name="TextBox 26">
            <a:extLst>
              <a:ext uri="{FF2B5EF4-FFF2-40B4-BE49-F238E27FC236}">
                <a16:creationId xmlns:a16="http://schemas.microsoft.com/office/drawing/2014/main" id="{D84F6D4D-4752-8A67-2861-6C8C4EF65057}"/>
              </a:ext>
            </a:extLst>
          </p:cNvPr>
          <p:cNvSpPr txBox="1"/>
          <p:nvPr/>
        </p:nvSpPr>
        <p:spPr bwMode="auto">
          <a:xfrm>
            <a:off x="3362650" y="2177690"/>
            <a:ext cx="1816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Long Intense</a:t>
            </a:r>
          </a:p>
        </p:txBody>
      </p:sp>
      <p:sp>
        <p:nvSpPr>
          <p:cNvPr id="28" name="TextBox 27">
            <a:extLst>
              <a:ext uri="{FF2B5EF4-FFF2-40B4-BE49-F238E27FC236}">
                <a16:creationId xmlns:a16="http://schemas.microsoft.com/office/drawing/2014/main" id="{50B364DC-1689-1232-5B8D-062D3BA782CE}"/>
              </a:ext>
            </a:extLst>
          </p:cNvPr>
          <p:cNvSpPr txBox="1"/>
          <p:nvPr/>
        </p:nvSpPr>
        <p:spPr bwMode="auto">
          <a:xfrm>
            <a:off x="3362650" y="4010662"/>
            <a:ext cx="1816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Short Intense</a:t>
            </a:r>
          </a:p>
        </p:txBody>
      </p:sp>
      <p:sp>
        <p:nvSpPr>
          <p:cNvPr id="29" name="TextBox 28">
            <a:extLst>
              <a:ext uri="{FF2B5EF4-FFF2-40B4-BE49-F238E27FC236}">
                <a16:creationId xmlns:a16="http://schemas.microsoft.com/office/drawing/2014/main" id="{CC881AD7-A714-81DF-86EE-D38CA1E78843}"/>
              </a:ext>
            </a:extLst>
          </p:cNvPr>
          <p:cNvSpPr txBox="1"/>
          <p:nvPr/>
        </p:nvSpPr>
        <p:spPr bwMode="auto">
          <a:xfrm>
            <a:off x="3385380" y="3079840"/>
            <a:ext cx="1816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Intermediate</a:t>
            </a:r>
          </a:p>
        </p:txBody>
      </p:sp>
      <p:sp>
        <p:nvSpPr>
          <p:cNvPr id="30" name="TextBox 29">
            <a:extLst>
              <a:ext uri="{FF2B5EF4-FFF2-40B4-BE49-F238E27FC236}">
                <a16:creationId xmlns:a16="http://schemas.microsoft.com/office/drawing/2014/main" id="{E42C349A-E1D3-CC77-F938-74E5BA568013}"/>
              </a:ext>
            </a:extLst>
          </p:cNvPr>
          <p:cNvSpPr txBox="1"/>
          <p:nvPr/>
        </p:nvSpPr>
        <p:spPr bwMode="auto">
          <a:xfrm>
            <a:off x="4794157" y="4248995"/>
            <a:ext cx="63723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In all arms: daratumumab 16 mg/kg IV in 8-wk cycles; </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option to switch to SC during extension after study amendment</a:t>
            </a:r>
          </a:p>
        </p:txBody>
      </p:sp>
      <p:sp>
        <p:nvSpPr>
          <p:cNvPr id="6" name="TextBox 5">
            <a:extLst>
              <a:ext uri="{FF2B5EF4-FFF2-40B4-BE49-F238E27FC236}">
                <a16:creationId xmlns:a16="http://schemas.microsoft.com/office/drawing/2014/main" id="{02C67D8D-45CA-8AFF-5E80-06001C688C39}"/>
              </a:ext>
            </a:extLst>
          </p:cNvPr>
          <p:cNvSpPr txBox="1"/>
          <p:nvPr/>
        </p:nvSpPr>
        <p:spPr bwMode="auto">
          <a:xfrm>
            <a:off x="613043" y="5185702"/>
            <a:ext cx="5078634"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buFont typeface="Wingdings" panose="05000000000000000000" pitchFamily="2" charset="2"/>
              <a:buChar char="§"/>
            </a:pPr>
            <a:r>
              <a:rPr lang="en-US" altLang="en-US" sz="2000" kern="0" dirty="0">
                <a:solidFill>
                  <a:schemeClr val="bg1"/>
                </a:solidFill>
                <a:latin typeface="+mn-lt"/>
              </a:rPr>
              <a:t>Primary endpoint: </a:t>
            </a:r>
            <a:r>
              <a:rPr lang="en-US" altLang="en-US" sz="2000" b="0" kern="0" dirty="0">
                <a:solidFill>
                  <a:schemeClr val="bg1"/>
                </a:solidFill>
                <a:latin typeface="+mn-lt"/>
              </a:rPr>
              <a:t>≥ CR, PD, or death per PY</a:t>
            </a:r>
          </a:p>
          <a:p>
            <a:pPr marL="285750" indent="-285750">
              <a:buFont typeface="Wingdings" panose="05000000000000000000" pitchFamily="2" charset="2"/>
              <a:buChar char="§"/>
            </a:pPr>
            <a:r>
              <a:rPr lang="en-US" altLang="en-US" sz="2000" kern="0" dirty="0">
                <a:solidFill>
                  <a:schemeClr val="bg1"/>
                </a:solidFill>
                <a:latin typeface="+mn-lt"/>
              </a:rPr>
              <a:t>Secondary endpoints: </a:t>
            </a:r>
            <a:r>
              <a:rPr lang="en-US" altLang="en-US" sz="2000" b="0" kern="0" dirty="0">
                <a:solidFill>
                  <a:schemeClr val="bg1"/>
                </a:solidFill>
                <a:latin typeface="+mn-lt"/>
              </a:rPr>
              <a:t>ORR, PFS, OS</a:t>
            </a:r>
          </a:p>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5F4F29BF-47F8-5654-CF82-28A5D7FEC168}"/>
              </a:ext>
            </a:extLst>
          </p:cNvPr>
          <p:cNvCxnSpPr/>
          <p:nvPr/>
        </p:nvCxnSpPr>
        <p:spPr bwMode="auto">
          <a:xfrm>
            <a:off x="2639262" y="2553677"/>
            <a:ext cx="0" cy="418209"/>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 </a:t>
            </a:r>
            <a:r>
              <a:rPr lang="en-US" dirty="0"/>
              <a:t>Baseline Characteristics</a:t>
            </a:r>
            <a:endParaRPr lang="en-US" altLang="en-US" dirty="0"/>
          </a:p>
        </p:txBody>
      </p:sp>
      <p:graphicFrame>
        <p:nvGraphicFramePr>
          <p:cNvPr id="2" name="Group 3">
            <a:extLst>
              <a:ext uri="{FF2B5EF4-FFF2-40B4-BE49-F238E27FC236}">
                <a16:creationId xmlns:a16="http://schemas.microsoft.com/office/drawing/2014/main" id="{1E635FA1-43F6-47CA-E671-F10FC378C5B3}"/>
              </a:ext>
            </a:extLst>
          </p:cNvPr>
          <p:cNvGraphicFramePr>
            <a:graphicFrameLocks/>
          </p:cNvGraphicFramePr>
          <p:nvPr>
            <p:extLst>
              <p:ext uri="{D42A27DB-BD31-4B8C-83A1-F6EECF244321}">
                <p14:modId xmlns:p14="http://schemas.microsoft.com/office/powerpoint/2010/main" val="2389392189"/>
              </p:ext>
            </p:extLst>
          </p:nvPr>
        </p:nvGraphicFramePr>
        <p:xfrm>
          <a:off x="520699" y="1603375"/>
          <a:ext cx="5775336" cy="4076247"/>
        </p:xfrm>
        <a:graphic>
          <a:graphicData uri="http://schemas.openxmlformats.org/drawingml/2006/table">
            <a:tbl>
              <a:tblPr/>
              <a:tblGrid>
                <a:gridCol w="2099211">
                  <a:extLst>
                    <a:ext uri="{9D8B030D-6E8A-4147-A177-3AD203B41FA5}">
                      <a16:colId xmlns:a16="http://schemas.microsoft.com/office/drawing/2014/main" val="20000"/>
                    </a:ext>
                  </a:extLst>
                </a:gridCol>
                <a:gridCol w="1150706">
                  <a:extLst>
                    <a:ext uri="{9D8B030D-6E8A-4147-A177-3AD203B41FA5}">
                      <a16:colId xmlns:a16="http://schemas.microsoft.com/office/drawing/2014/main" val="20001"/>
                    </a:ext>
                  </a:extLst>
                </a:gridCol>
                <a:gridCol w="1322405">
                  <a:extLst>
                    <a:ext uri="{9D8B030D-6E8A-4147-A177-3AD203B41FA5}">
                      <a16:colId xmlns:a16="http://schemas.microsoft.com/office/drawing/2014/main" val="2489467641"/>
                    </a:ext>
                  </a:extLst>
                </a:gridCol>
                <a:gridCol w="1203014">
                  <a:extLst>
                    <a:ext uri="{9D8B030D-6E8A-4147-A177-3AD203B41FA5}">
                      <a16:colId xmlns:a16="http://schemas.microsoft.com/office/drawing/2014/main" val="3806780962"/>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Short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(31-81)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(39-78)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1423891"/>
                  </a:ext>
                </a:extLst>
              </a:tr>
              <a:tr h="32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Myeloma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IgA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(80.5)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(73.2)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262284"/>
                  </a:ext>
                </a:extLst>
              </a:tr>
              <a:tr h="318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Plasma cells in BM,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to &lt;30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to &lt;60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(73.2)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sFLC ratio,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8-100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(82.9)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(87.8)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(82.9)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1326630"/>
                  </a:ext>
                </a:extLst>
              </a:tr>
            </a:tbl>
          </a:graphicData>
        </a:graphic>
      </p:graphicFrame>
      <p:sp>
        <p:nvSpPr>
          <p:cNvPr id="7" name="TextBox 6">
            <a:extLst>
              <a:ext uri="{FF2B5EF4-FFF2-40B4-BE49-F238E27FC236}">
                <a16:creationId xmlns:a16="http://schemas.microsoft.com/office/drawing/2014/main" id="{C3A629C0-4065-9F13-E794-E0519A677778}"/>
              </a:ext>
            </a:extLst>
          </p:cNvPr>
          <p:cNvSpPr txBox="1"/>
          <p:nvPr/>
        </p:nvSpPr>
        <p:spPr bwMode="auto">
          <a:xfrm>
            <a:off x="325131" y="5706756"/>
            <a:ext cx="2521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*Involved/uninvolved.</a:t>
            </a:r>
          </a:p>
        </p:txBody>
      </p:sp>
      <p:graphicFrame>
        <p:nvGraphicFramePr>
          <p:cNvPr id="8" name="Group 3">
            <a:extLst>
              <a:ext uri="{FF2B5EF4-FFF2-40B4-BE49-F238E27FC236}">
                <a16:creationId xmlns:a16="http://schemas.microsoft.com/office/drawing/2014/main" id="{782C6A03-E581-EC36-6210-EF57517D0601}"/>
              </a:ext>
            </a:extLst>
          </p:cNvPr>
          <p:cNvGraphicFramePr>
            <a:graphicFrameLocks/>
          </p:cNvGraphicFramePr>
          <p:nvPr>
            <p:extLst>
              <p:ext uri="{D42A27DB-BD31-4B8C-83A1-F6EECF244321}">
                <p14:modId xmlns:p14="http://schemas.microsoft.com/office/powerpoint/2010/main" val="47776983"/>
              </p:ext>
            </p:extLst>
          </p:nvPr>
        </p:nvGraphicFramePr>
        <p:xfrm>
          <a:off x="6385243" y="1603375"/>
          <a:ext cx="5614446" cy="3566224"/>
        </p:xfrm>
        <a:graphic>
          <a:graphicData uri="http://schemas.openxmlformats.org/drawingml/2006/table">
            <a:tbl>
              <a:tblPr/>
              <a:tblGrid>
                <a:gridCol w="2422426">
                  <a:extLst>
                    <a:ext uri="{9D8B030D-6E8A-4147-A177-3AD203B41FA5}">
                      <a16:colId xmlns:a16="http://schemas.microsoft.com/office/drawing/2014/main" val="20000"/>
                    </a:ext>
                  </a:extLst>
                </a:gridCol>
                <a:gridCol w="986348">
                  <a:extLst>
                    <a:ext uri="{9D8B030D-6E8A-4147-A177-3AD203B41FA5}">
                      <a16:colId xmlns:a16="http://schemas.microsoft.com/office/drawing/2014/main" val="20001"/>
                    </a:ext>
                  </a:extLst>
                </a:gridCol>
                <a:gridCol w="1207189">
                  <a:extLst>
                    <a:ext uri="{9D8B030D-6E8A-4147-A177-3AD203B41FA5}">
                      <a16:colId xmlns:a16="http://schemas.microsoft.com/office/drawing/2014/main" val="2489467641"/>
                    </a:ext>
                  </a:extLst>
                </a:gridCol>
                <a:gridCol w="998483">
                  <a:extLst>
                    <a:ext uri="{9D8B030D-6E8A-4147-A177-3AD203B41FA5}">
                      <a16:colId xmlns:a16="http://schemas.microsoft.com/office/drawing/2014/main" val="3806780962"/>
                    </a:ext>
                  </a:extLst>
                </a:gridCol>
              </a:tblGrid>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Short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75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TTR,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1423891"/>
                  </a:ext>
                </a:extLst>
              </a:tr>
              <a:tr h="3271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Cytogenetic abnormalities,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del(17p),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13q</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t(4;14),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t(14;16),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amp(1q21),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0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Mayo 2018 risk criteria,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(0 risk factors)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risk factor)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(2-3 risk factors)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9" name="Text Box 11">
            <a:extLst>
              <a:ext uri="{FF2B5EF4-FFF2-40B4-BE49-F238E27FC236}">
                <a16:creationId xmlns:a16="http://schemas.microsoft.com/office/drawing/2014/main" id="{0BE64593-D2F4-7A1D-619A-3A7102B1A69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Landgren. ASH 2023. Abstr 210.</a:t>
            </a:r>
          </a:p>
        </p:txBody>
      </p:sp>
    </p:spTree>
    <p:extLst>
      <p:ext uri="{BB962C8B-B14F-4D97-AF65-F5344CB8AC3E}">
        <p14:creationId xmlns:p14="http://schemas.microsoft.com/office/powerpoint/2010/main" val="2762775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 </a:t>
            </a:r>
            <a:r>
              <a:rPr lang="en-US" dirty="0"/>
              <a:t>Response</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3242444077"/>
              </p:ext>
            </p:extLst>
          </p:nvPr>
        </p:nvGraphicFramePr>
        <p:xfrm>
          <a:off x="609760" y="1603375"/>
          <a:ext cx="10872443" cy="2468928"/>
        </p:xfrm>
        <a:graphic>
          <a:graphicData uri="http://schemas.openxmlformats.org/drawingml/2006/table">
            <a:tbl>
              <a:tblPr/>
              <a:tblGrid>
                <a:gridCol w="4088118">
                  <a:extLst>
                    <a:ext uri="{9D8B030D-6E8A-4147-A177-3AD203B41FA5}">
                      <a16:colId xmlns:a16="http://schemas.microsoft.com/office/drawing/2014/main" val="20000"/>
                    </a:ext>
                  </a:extLst>
                </a:gridCol>
                <a:gridCol w="2336063">
                  <a:extLst>
                    <a:ext uri="{9D8B030D-6E8A-4147-A177-3AD203B41FA5}">
                      <a16:colId xmlns:a16="http://schemas.microsoft.com/office/drawing/2014/main" val="20001"/>
                    </a:ext>
                  </a:extLst>
                </a:gridCol>
                <a:gridCol w="2248461">
                  <a:extLst>
                    <a:ext uri="{9D8B030D-6E8A-4147-A177-3AD203B41FA5}">
                      <a16:colId xmlns:a16="http://schemas.microsoft.com/office/drawing/2014/main" val="3917148203"/>
                    </a:ext>
                  </a:extLst>
                </a:gridCol>
                <a:gridCol w="2199801">
                  <a:extLst>
                    <a:ext uri="{9D8B030D-6E8A-4147-A177-3AD203B41FA5}">
                      <a16:colId xmlns:a16="http://schemas.microsoft.com/office/drawing/2014/main" val="20002"/>
                    </a:ext>
                  </a:extLst>
                </a:gridCol>
              </a:tblGrid>
              <a:tr h="57607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Investigator-Assessed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Long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Short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525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7325795"/>
                  </a:ext>
                </a:extLst>
              </a:tr>
              <a:tr h="223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response,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4" name="Text Box 11">
            <a:extLst>
              <a:ext uri="{FF2B5EF4-FFF2-40B4-BE49-F238E27FC236}">
                <a16:creationId xmlns:a16="http://schemas.microsoft.com/office/drawing/2014/main" id="{17FEC85B-9D9F-10D4-70BB-BEBE4751C49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Landgren. ASH 2023. Abstr 210.</a:t>
            </a:r>
          </a:p>
        </p:txBody>
      </p:sp>
      <p:sp>
        <p:nvSpPr>
          <p:cNvPr id="2" name="TextBox 1">
            <a:extLst>
              <a:ext uri="{FF2B5EF4-FFF2-40B4-BE49-F238E27FC236}">
                <a16:creationId xmlns:a16="http://schemas.microsoft.com/office/drawing/2014/main" id="{162D30AD-94D2-34BE-9A52-4A614F957A84}"/>
              </a:ext>
            </a:extLst>
          </p:cNvPr>
          <p:cNvSpPr txBox="1"/>
          <p:nvPr/>
        </p:nvSpPr>
        <p:spPr bwMode="auto">
          <a:xfrm>
            <a:off x="609759" y="4130034"/>
            <a:ext cx="86313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*Of 24, 22, and 15 patients treated with long-intense, intermediate, and short-intense dose schedules, respectively.</a:t>
            </a:r>
          </a:p>
        </p:txBody>
      </p:sp>
      <p:sp>
        <p:nvSpPr>
          <p:cNvPr id="5" name="TextBox 4">
            <a:extLst>
              <a:ext uri="{FF2B5EF4-FFF2-40B4-BE49-F238E27FC236}">
                <a16:creationId xmlns:a16="http://schemas.microsoft.com/office/drawing/2014/main" id="{F9FB25A1-9658-BB33-C62A-0D96C8C63DCC}"/>
              </a:ext>
            </a:extLst>
          </p:cNvPr>
          <p:cNvSpPr txBox="1"/>
          <p:nvPr/>
        </p:nvSpPr>
        <p:spPr bwMode="auto">
          <a:xfrm>
            <a:off x="610161" y="4721190"/>
            <a:ext cx="1097716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2400" b="0" dirty="0">
                <a:solidFill>
                  <a:schemeClr val="bg1"/>
                </a:solidFill>
                <a:effectLst/>
                <a:latin typeface="+mn-lt"/>
              </a:rPr>
              <a:t>Median duration of follow-up was 85.2 months (range: 0-94.3 mo)</a:t>
            </a:r>
          </a:p>
          <a:p>
            <a:pPr marL="285750" indent="-285750" algn="l">
              <a:lnSpc>
                <a:spcPct val="100000"/>
              </a:lnSpc>
              <a:spcBef>
                <a:spcPct val="50000"/>
              </a:spcBef>
              <a:spcAft>
                <a:spcPct val="0"/>
              </a:spcAft>
              <a:buClrTx/>
              <a:buFont typeface="Wingdings" panose="05000000000000000000" pitchFamily="2" charset="2"/>
              <a:buChar char="§"/>
            </a:pPr>
            <a:endParaRPr lang="en-US" sz="2400" b="0" dirty="0">
              <a:solidFill>
                <a:schemeClr val="bg1"/>
              </a:solidFill>
              <a:latin typeface="+mn-lt"/>
            </a:endParaRPr>
          </a:p>
        </p:txBody>
      </p:sp>
    </p:spTree>
    <p:extLst>
      <p:ext uri="{BB962C8B-B14F-4D97-AF65-F5344CB8AC3E}">
        <p14:creationId xmlns:p14="http://schemas.microsoft.com/office/powerpoint/2010/main" val="277067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 </a:t>
            </a:r>
            <a:r>
              <a:rPr lang="en-US" dirty="0"/>
              <a:t>Survival and Time to Next Treatment</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208170135"/>
              </p:ext>
            </p:extLst>
          </p:nvPr>
        </p:nvGraphicFramePr>
        <p:xfrm>
          <a:off x="599647" y="1603375"/>
          <a:ext cx="5417406" cy="3139504"/>
        </p:xfrm>
        <a:graphic>
          <a:graphicData uri="http://schemas.openxmlformats.org/drawingml/2006/table">
            <a:tbl>
              <a:tblPr/>
              <a:tblGrid>
                <a:gridCol w="1920359">
                  <a:extLst>
                    <a:ext uri="{9D8B030D-6E8A-4147-A177-3AD203B41FA5}">
                      <a16:colId xmlns:a16="http://schemas.microsoft.com/office/drawing/2014/main" val="20000"/>
                    </a:ext>
                  </a:extLst>
                </a:gridCol>
                <a:gridCol w="1137594">
                  <a:extLst>
                    <a:ext uri="{9D8B030D-6E8A-4147-A177-3AD203B41FA5}">
                      <a16:colId xmlns:a16="http://schemas.microsoft.com/office/drawing/2014/main" val="20001"/>
                    </a:ext>
                  </a:extLst>
                </a:gridCol>
                <a:gridCol w="1253447">
                  <a:extLst>
                    <a:ext uri="{9D8B030D-6E8A-4147-A177-3AD203B41FA5}">
                      <a16:colId xmlns:a16="http://schemas.microsoft.com/office/drawing/2014/main" val="3917148203"/>
                    </a:ext>
                  </a:extLst>
                </a:gridCol>
                <a:gridCol w="1106006">
                  <a:extLst>
                    <a:ext uri="{9D8B030D-6E8A-4147-A177-3AD203B41FA5}">
                      <a16:colId xmlns:a16="http://schemas.microsoft.com/office/drawing/2014/main" val="20002"/>
                    </a:ext>
                  </a:extLst>
                </a:gridCol>
              </a:tblGrid>
              <a:tr h="20324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Short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2903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PFS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mo</a:t>
                      </a: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(per protocol)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Including extension 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9034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next treatment,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7044390"/>
                  </a:ext>
                </a:extLst>
              </a:tr>
            </a:tbl>
          </a:graphicData>
        </a:graphic>
      </p:graphicFrame>
      <p:sp>
        <p:nvSpPr>
          <p:cNvPr id="2" name="Text Box 11">
            <a:extLst>
              <a:ext uri="{FF2B5EF4-FFF2-40B4-BE49-F238E27FC236}">
                <a16:creationId xmlns:a16="http://schemas.microsoft.com/office/drawing/2014/main" id="{CBF1E149-DA59-7563-3C05-D6829B57F9A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Landgren. ASH 2023. Abstr 210.</a:t>
            </a:r>
          </a:p>
        </p:txBody>
      </p:sp>
      <p:graphicFrame>
        <p:nvGraphicFramePr>
          <p:cNvPr id="4" name="Group 3">
            <a:extLst>
              <a:ext uri="{FF2B5EF4-FFF2-40B4-BE49-F238E27FC236}">
                <a16:creationId xmlns:a16="http://schemas.microsoft.com/office/drawing/2014/main" id="{78C357F3-6C23-551E-95A8-2B4DDC1AB24E}"/>
              </a:ext>
            </a:extLst>
          </p:cNvPr>
          <p:cNvGraphicFramePr>
            <a:graphicFrameLocks/>
          </p:cNvGraphicFramePr>
          <p:nvPr>
            <p:extLst>
              <p:ext uri="{D42A27DB-BD31-4B8C-83A1-F6EECF244321}">
                <p14:modId xmlns:p14="http://schemas.microsoft.com/office/powerpoint/2010/main" val="2765853404"/>
              </p:ext>
            </p:extLst>
          </p:nvPr>
        </p:nvGraphicFramePr>
        <p:xfrm>
          <a:off x="6174949" y="1603375"/>
          <a:ext cx="5599539" cy="3474768"/>
        </p:xfrm>
        <a:graphic>
          <a:graphicData uri="http://schemas.openxmlformats.org/drawingml/2006/table">
            <a:tbl>
              <a:tblPr/>
              <a:tblGrid>
                <a:gridCol w="2216414">
                  <a:extLst>
                    <a:ext uri="{9D8B030D-6E8A-4147-A177-3AD203B41FA5}">
                      <a16:colId xmlns:a16="http://schemas.microsoft.com/office/drawing/2014/main" val="20000"/>
                    </a:ext>
                  </a:extLst>
                </a:gridCol>
                <a:gridCol w="1028235">
                  <a:extLst>
                    <a:ext uri="{9D8B030D-6E8A-4147-A177-3AD203B41FA5}">
                      <a16:colId xmlns:a16="http://schemas.microsoft.com/office/drawing/2014/main" val="20001"/>
                    </a:ext>
                  </a:extLst>
                </a:gridCol>
                <a:gridCol w="1243841">
                  <a:extLst>
                    <a:ext uri="{9D8B030D-6E8A-4147-A177-3AD203B41FA5}">
                      <a16:colId xmlns:a16="http://schemas.microsoft.com/office/drawing/2014/main" val="3917148203"/>
                    </a:ext>
                  </a:extLst>
                </a:gridCol>
                <a:gridCol w="1111049">
                  <a:extLst>
                    <a:ext uri="{9D8B030D-6E8A-4147-A177-3AD203B41FA5}">
                      <a16:colId xmlns:a16="http://schemas.microsoft.com/office/drawing/2014/main" val="20002"/>
                    </a:ext>
                  </a:extLst>
                </a:gridCol>
              </a:tblGrid>
              <a:tr h="20324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Short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365768">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first-line subsequent systemic anti-MM treatment,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2382569807"/>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Subsequent tx for MM, n</a:t>
                      </a: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D-Rd</a:t>
                      </a: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Ird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KRd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Rd</a:t>
                      </a: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VCd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VMP</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VRd</a:t>
                      </a: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VTd</a:t>
                      </a:r>
                    </a:p>
                    <a:p>
                      <a:pPr marL="300038" marR="0" lvl="0" indent="-185738"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00038" marR="0" lvl="0" indent="-185738"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p>
                      <a:pPr marL="114300" marR="0" lvl="0" indent="0" algn="ctr"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5191974"/>
                  </a:ext>
                </a:extLst>
              </a:tr>
            </a:tbl>
          </a:graphicData>
        </a:graphic>
      </p:graphicFrame>
    </p:spTree>
    <p:extLst>
      <p:ext uri="{BB962C8B-B14F-4D97-AF65-F5344CB8AC3E}">
        <p14:creationId xmlns:p14="http://schemas.microsoft.com/office/powerpoint/2010/main" val="1778345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Final Analysis of CENTAURUS: Safety Summary</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478382790"/>
              </p:ext>
            </p:extLst>
          </p:nvPr>
        </p:nvGraphicFramePr>
        <p:xfrm>
          <a:off x="609759" y="1291476"/>
          <a:ext cx="10982649" cy="4880724"/>
        </p:xfrm>
        <a:graphic>
          <a:graphicData uri="http://schemas.openxmlformats.org/drawingml/2006/table">
            <a:tbl>
              <a:tblPr/>
              <a:tblGrid>
                <a:gridCol w="4129556">
                  <a:extLst>
                    <a:ext uri="{9D8B030D-6E8A-4147-A177-3AD203B41FA5}">
                      <a16:colId xmlns:a16="http://schemas.microsoft.com/office/drawing/2014/main" val="20000"/>
                    </a:ext>
                  </a:extLst>
                </a:gridCol>
                <a:gridCol w="2359742">
                  <a:extLst>
                    <a:ext uri="{9D8B030D-6E8A-4147-A177-3AD203B41FA5}">
                      <a16:colId xmlns:a16="http://schemas.microsoft.com/office/drawing/2014/main" val="20001"/>
                    </a:ext>
                  </a:extLst>
                </a:gridCol>
                <a:gridCol w="2271252">
                  <a:extLst>
                    <a:ext uri="{9D8B030D-6E8A-4147-A177-3AD203B41FA5}">
                      <a16:colId xmlns:a16="http://schemas.microsoft.com/office/drawing/2014/main" val="3917148203"/>
                    </a:ext>
                  </a:extLst>
                </a:gridCol>
                <a:gridCol w="2222099">
                  <a:extLst>
                    <a:ext uri="{9D8B030D-6E8A-4147-A177-3AD203B41FA5}">
                      <a16:colId xmlns:a16="http://schemas.microsoft.com/office/drawing/2014/main" val="20002"/>
                    </a:ext>
                  </a:extLst>
                </a:gridCol>
              </a:tblGrid>
              <a:tr h="548614">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Long</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Short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54861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treatment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including extension,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44.0 (1.0-91.6)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 (1.9-90.6)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(0.1-1.9)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2137654">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TEAE,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Upper respiratory infection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Insomnia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related to daratumumab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(48.8)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(46.3)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(31.7)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(31.7)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(61.0)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(46.3)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(27.5)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548614">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TEAE,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daratumumab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(65.9)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(41.5)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7044390"/>
                  </a:ext>
                </a:extLst>
              </a:tr>
              <a:tr h="548614">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daratumumab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(48.8)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(34.1)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2569807"/>
                  </a:ext>
                </a:extLst>
              </a:tr>
              <a:tr h="548614">
                <a:tc>
                  <a:txBody>
                    <a:bodyPr/>
                    <a:lstStyle/>
                    <a:p>
                      <a:pPr marL="14288"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 leading to discontinuation,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daratumumab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612612"/>
                  </a:ext>
                </a:extLst>
              </a:tr>
            </a:tbl>
          </a:graphicData>
        </a:graphic>
      </p:graphicFrame>
      <p:sp>
        <p:nvSpPr>
          <p:cNvPr id="2" name="Text Box 11">
            <a:extLst>
              <a:ext uri="{FF2B5EF4-FFF2-40B4-BE49-F238E27FC236}">
                <a16:creationId xmlns:a16="http://schemas.microsoft.com/office/drawing/2014/main" id="{23CAE3B1-D74E-8EB2-608C-BF7CF5932C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Landgren. ASH 2023. Abstr 210.</a:t>
            </a:r>
          </a:p>
        </p:txBody>
      </p:sp>
    </p:spTree>
    <p:extLst>
      <p:ext uri="{BB962C8B-B14F-4D97-AF65-F5344CB8AC3E}">
        <p14:creationId xmlns:p14="http://schemas.microsoft.com/office/powerpoint/2010/main" val="3609270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 </a:t>
            </a:r>
            <a:br>
              <a:rPr lang="en-US" sz="3600" dirty="0"/>
            </a:br>
            <a:r>
              <a:rPr lang="en-US" dirty="0"/>
              <a:t>Grade 3/4 TEAEs, Serious TEAEs, Deaths</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831036305"/>
              </p:ext>
            </p:extLst>
          </p:nvPr>
        </p:nvGraphicFramePr>
        <p:xfrm>
          <a:off x="604676" y="1396935"/>
          <a:ext cx="10874537" cy="4724480"/>
        </p:xfrm>
        <a:graphic>
          <a:graphicData uri="http://schemas.openxmlformats.org/drawingml/2006/table">
            <a:tbl>
              <a:tblPr/>
              <a:tblGrid>
                <a:gridCol w="4088905">
                  <a:extLst>
                    <a:ext uri="{9D8B030D-6E8A-4147-A177-3AD203B41FA5}">
                      <a16:colId xmlns:a16="http://schemas.microsoft.com/office/drawing/2014/main" val="20000"/>
                    </a:ext>
                  </a:extLst>
                </a:gridCol>
                <a:gridCol w="2336513">
                  <a:extLst>
                    <a:ext uri="{9D8B030D-6E8A-4147-A177-3AD203B41FA5}">
                      <a16:colId xmlns:a16="http://schemas.microsoft.com/office/drawing/2014/main" val="20001"/>
                    </a:ext>
                  </a:extLst>
                </a:gridCol>
                <a:gridCol w="2248894">
                  <a:extLst>
                    <a:ext uri="{9D8B030D-6E8A-4147-A177-3AD203B41FA5}">
                      <a16:colId xmlns:a16="http://schemas.microsoft.com/office/drawing/2014/main" val="3917148203"/>
                    </a:ext>
                  </a:extLst>
                </a:gridCol>
                <a:gridCol w="2200225">
                  <a:extLst>
                    <a:ext uri="{9D8B030D-6E8A-4147-A177-3AD203B41FA5}">
                      <a16:colId xmlns:a16="http://schemas.microsoft.com/office/drawing/2014/main" val="20002"/>
                    </a:ext>
                  </a:extLst>
                </a:gridCol>
              </a:tblGrid>
              <a:tr h="280945">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Long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 (n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Short  (n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22808693"/>
                  </a:ext>
                </a:extLst>
              </a:tr>
              <a:tr h="1014522">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grade 3/4 TEAEs,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Hyperglycemia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75510252"/>
                  </a:ext>
                </a:extLst>
              </a:tr>
              <a:tr h="54108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serious TEAEs,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3326607"/>
                  </a:ext>
                </a:extLst>
              </a:tr>
              <a:tr h="54108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time during study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Within 30 days of last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7044390"/>
                  </a:ext>
                </a:extLst>
              </a:tr>
              <a:tr h="117233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Secondary primary malignancies,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Basal cell 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Melanoma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Prostate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light chain deposition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2569807"/>
                  </a:ext>
                </a:extLst>
              </a:tr>
            </a:tbl>
          </a:graphicData>
        </a:graphic>
      </p:graphicFrame>
      <p:sp>
        <p:nvSpPr>
          <p:cNvPr id="2" name="Text Box 11">
            <a:extLst>
              <a:ext uri="{FF2B5EF4-FFF2-40B4-BE49-F238E27FC236}">
                <a16:creationId xmlns:a16="http://schemas.microsoft.com/office/drawing/2014/main" id="{23CAE3B1-D74E-8EB2-608C-BF7CF5932C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Landgren. ASH 2023. Abstr 210.</a:t>
            </a:r>
          </a:p>
        </p:txBody>
      </p:sp>
      <p:sp>
        <p:nvSpPr>
          <p:cNvPr id="5" name="TextBox 4">
            <a:extLst>
              <a:ext uri="{FF2B5EF4-FFF2-40B4-BE49-F238E27FC236}">
                <a16:creationId xmlns:a16="http://schemas.microsoft.com/office/drawing/2014/main" id="{D659E444-60A8-C5E2-1A1A-62335B86313D}"/>
              </a:ext>
            </a:extLst>
          </p:cNvPr>
          <p:cNvSpPr txBox="1"/>
          <p:nvPr/>
        </p:nvSpPr>
        <p:spPr bwMode="auto">
          <a:xfrm>
            <a:off x="604675" y="6109474"/>
            <a:ext cx="3686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*None related to daratumumab.</a:t>
            </a:r>
          </a:p>
        </p:txBody>
      </p:sp>
    </p:spTree>
    <p:extLst>
      <p:ext uri="{BB962C8B-B14F-4D97-AF65-F5344CB8AC3E}">
        <p14:creationId xmlns:p14="http://schemas.microsoft.com/office/powerpoint/2010/main" val="278402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Final Analysis of CENTAURUS: </a:t>
            </a:r>
            <a:r>
              <a:rPr lang="en-US" dirty="0"/>
              <a:t>Investigators’ 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final analysis of phase II CENTAURUS study at median follow-up of ~7 yr, daratumumab monotherapy continued to show clinical activity in patients with intermediate- or high-risk SMM</a:t>
            </a:r>
            <a:r>
              <a:rPr lang="en-US" altLang="en-US" sz="2400" baseline="30000" dirty="0"/>
              <a:t>1</a:t>
            </a:r>
          </a:p>
          <a:p>
            <a:pPr lvl="1"/>
            <a:r>
              <a:rPr lang="en-US" altLang="en-US" sz="2200" dirty="0"/>
              <a:t>Trend toward longer PFS and time to next treatment with long-intense dosing schedule </a:t>
            </a:r>
          </a:p>
          <a:p>
            <a:r>
              <a:rPr lang="en-US" altLang="en-US" sz="2400" dirty="0"/>
              <a:t>No new safety concerns observed with extended daratumumab exposure</a:t>
            </a:r>
          </a:p>
          <a:p>
            <a:r>
              <a:rPr lang="en-US" altLang="en-US" sz="2400" dirty="0"/>
              <a:t>Of those in long-intense and intermediate arms, ~44% completed 20 cycles of tx continuing daratumumab in optional extension phase for additional duration of tx of 46.0 mo</a:t>
            </a:r>
          </a:p>
          <a:p>
            <a:r>
              <a:rPr lang="en-US" altLang="en-US" sz="2400" dirty="0"/>
              <a:t>Investigators suggested that long-intense dosing schedule had longest PFS and </a:t>
            </a:r>
            <a:br>
              <a:rPr lang="en-US" altLang="en-US" sz="2400" dirty="0"/>
            </a:br>
            <a:r>
              <a:rPr lang="en-US" altLang="en-US" sz="2400" dirty="0"/>
              <a:t>time to next tx and supports its use in ongoing phase III AQUILA trial</a:t>
            </a:r>
            <a:r>
              <a:rPr lang="en-US" altLang="en-US" sz="2400" baseline="30000" dirty="0"/>
              <a:t>2</a:t>
            </a:r>
          </a:p>
        </p:txBody>
      </p:sp>
      <p:sp>
        <p:nvSpPr>
          <p:cNvPr id="3" name="Text Box 11">
            <a:extLst>
              <a:ext uri="{FF2B5EF4-FFF2-40B4-BE49-F238E27FC236}">
                <a16:creationId xmlns:a16="http://schemas.microsoft.com/office/drawing/2014/main" id="{6BBEA00E-C445-CC4A-71EF-09E918755A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Landgren. ASH 2023. Abstr 210. 2. Meletios. ASCO 2022. Abstr TPS8075.</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24ed9e89-595c-4116-aefd-108b184cd088">Conference Capsule Slides</Document_x0020_Category>
    <_dlc_DocId xmlns="d54cbe69-32bd-412a-b004-9152f949605e">56M7VY3CDVN5-1629629789-2</_dlc_DocId>
    <_dlc_DocIdUrl xmlns="d54cbe69-32bd-412a-b004-9152f949605e">
      <Url>https://intranet.clinicaloptions.com/mews/oncology/ONC_2023_ASH_CF_(PRP6554)/MM_210_Landgren/_layouts/15/DocIdRedir.aspx?ID=56M7VY3CDVN5-1629629789-2</Url>
      <Description>56M7VY3CDVN5-1629629789-2</Description>
    </_dlc_DocIdUrl>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36B92A61277E514DBFE9CD4C7C3E8471" ma:contentTypeVersion="1" ma:contentTypeDescription="Create a new document." ma:contentTypeScope="" ma:versionID="73425769b20041d4a11a419bcfeee1c9">
  <xsd:schema xmlns:xsd="http://www.w3.org/2001/XMLSchema" xmlns:xs="http://www.w3.org/2001/XMLSchema" xmlns:p="http://schemas.microsoft.com/office/2006/metadata/properties" xmlns:ns2="d54cbe69-32bd-412a-b004-9152f949605e" xmlns:ns3="24ed9e89-595c-4116-aefd-108b184cd088" targetNamespace="http://schemas.microsoft.com/office/2006/metadata/properties" ma:root="true" ma:fieldsID="1a574a118831f6bd3913df4b3423c6dc" ns2:_="" ns3:_="">
    <xsd:import namespace="d54cbe69-32bd-412a-b004-9152f949605e"/>
    <xsd:import namespace="24ed9e89-595c-4116-aefd-108b184cd08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4ed9e89-595c-4116-aefd-108b184cd08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1D6AFB-4C23-4691-8A5D-D6B71ECE65D4}">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schemas.openxmlformats.org/package/2006/metadata/core-properties"/>
    <ds:schemaRef ds:uri="http://schemas.microsoft.com/office/2006/documentManagement/types"/>
    <ds:schemaRef ds:uri="24ed9e89-595c-4116-aefd-108b184cd088"/>
    <ds:schemaRef ds:uri="http://purl.org/dc/elements/1.1/"/>
    <ds:schemaRef ds:uri="http://purl.org/dc/terms/"/>
    <ds:schemaRef ds:uri="d54cbe69-32bd-412a-b004-9152f949605e"/>
    <ds:schemaRef ds:uri="http://www.w3.org/XML/1998/namespace"/>
    <ds:schemaRef ds:uri="http://schemas.microsoft.com/office/infopath/2007/PartnerControls"/>
    <ds:schemaRef ds:uri="http://schemas.microsoft.com/office/2006/metadata/properties"/>
  </ds:schemaRefs>
</ds:datastoreItem>
</file>

<file path=customXml/itemProps5.xml><?xml version="1.0" encoding="utf-8"?>
<ds:datastoreItem xmlns:ds="http://schemas.openxmlformats.org/officeDocument/2006/customXml" ds:itemID="{B63E5284-67B9-453A-A712-4E26BA8B22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4ed9e89-595c-4116-aefd-108b184cd0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2388</TotalTime>
  <Words>2251</Words>
  <Application>Microsoft Office PowerPoint</Application>
  <PresentationFormat>Widescreen</PresentationFormat>
  <Paragraphs>497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CENTAURUS: Final Analysis of Phase II Study  With Daratumumab Monotherapy in  Intermediate- or High-Risk Smoldering MM </vt:lpstr>
      <vt:lpstr>About These Slides</vt:lpstr>
      <vt:lpstr>Final Analysis of CENTAURUS: Background</vt:lpstr>
      <vt:lpstr>Final Analysis of CENTAURUS: Study Design</vt:lpstr>
      <vt:lpstr>Final Analysis of CENTAURUS: Baseline Characteristics</vt:lpstr>
      <vt:lpstr>Final Analysis of CENTAURUS: Response</vt:lpstr>
      <vt:lpstr>Final Analysis of CENTAURUS: Survival and Time to Next Treatment</vt:lpstr>
      <vt:lpstr>Final Analysis of CENTAURUS: Safety Summary</vt:lpstr>
      <vt:lpstr>Final Analysis of CENTAURUS:  Grade 3/4 TEAEs, Serious TEAEs, Deaths</vt:lpstr>
      <vt:lpstr>Final Analysis of CENTAURUS: Investigators’ Conclusions </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CENTAURUS: Final Analysis of Phase II Study With Daratumumab Monotherapy in Intermediate- or High-Risk Smoldering MM</dc:title>
  <dc:creator>Preferred User</dc:creator>
  <cp:lastModifiedBy>nkolenko@clinicaloptions.com</cp:lastModifiedBy>
  <cp:revision>75</cp:revision>
  <cp:lastPrinted>2016-09-26T20:21:49Z</cp:lastPrinted>
  <dcterms:created xsi:type="dcterms:W3CDTF">2005-05-27T15:08:01Z</dcterms:created>
  <dcterms:modified xsi:type="dcterms:W3CDTF">2023-12-11T23:01:00Z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f87d057b-1a79-4f9f-a99a-f4be46b6ece7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0x01010036B92A61277E514DBFE9CD4C7C3E8471</vt:lpwstr>
  </property>
  <property fmtid="{D5CDD505-2E9C-101B-9397-08002B2CF9AE}" pid="9" name="MediaServiceImageTags">
    <vt:lpwstr/>
  </property>
</Properties>
</file>